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2" r:id="rId7"/>
    <p:sldId id="884" r:id="rId8"/>
    <p:sldId id="886" r:id="rId9"/>
    <p:sldId id="887" r:id="rId10"/>
    <p:sldId id="888" r:id="rId11"/>
    <p:sldId id="890" r:id="rId12"/>
    <p:sldId id="892" r:id="rId13"/>
    <p:sldId id="893" r:id="rId14"/>
    <p:sldId id="894" r:id="rId15"/>
    <p:sldId id="895" r:id="rId16"/>
    <p:sldId id="896" r:id="rId17"/>
    <p:sldId id="897" r:id="rId18"/>
    <p:sldId id="898" r:id="rId19"/>
    <p:sldId id="923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2" r:id="rId33"/>
    <p:sldId id="913" r:id="rId34"/>
    <p:sldId id="924" r:id="rId35"/>
    <p:sldId id="911" r:id="rId36"/>
    <p:sldId id="914" r:id="rId37"/>
    <p:sldId id="915" r:id="rId38"/>
    <p:sldId id="916" r:id="rId39"/>
    <p:sldId id="917" r:id="rId40"/>
    <p:sldId id="918" r:id="rId41"/>
    <p:sldId id="919" r:id="rId42"/>
    <p:sldId id="920" r:id="rId43"/>
    <p:sldId id="921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11" d="100"/>
          <a:sy n="111" d="100"/>
        </p:scale>
        <p:origin x="1830" y="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2022-10-04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웹 </a:t>
            </a:r>
            <a:r>
              <a:rPr lang="en-US" altLang="ko-KR" b="0" dirty="0"/>
              <a:t>MVC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b="0" dirty="0"/>
              <a:t>&lt;servlet-mapping&gt; </a:t>
            </a:r>
            <a:r>
              <a:rPr lang="ko-KR" altLang="en-US" b="0" dirty="0"/>
              <a:t>요소로 요청 </a:t>
            </a:r>
            <a:r>
              <a:rPr lang="en-US" altLang="ko-KR" b="0" dirty="0"/>
              <a:t>URL </a:t>
            </a:r>
            <a:r>
              <a:rPr lang="ko-KR" altLang="en-US" b="0" dirty="0"/>
              <a:t>패턴 설정하기</a:t>
            </a:r>
          </a:p>
          <a:p>
            <a:pPr lvl="2"/>
            <a:r>
              <a:rPr lang="en-US" altLang="ko-KR" b="0" dirty="0"/>
              <a:t>&lt;servlet-mapping&gt;</a:t>
            </a:r>
            <a:r>
              <a:rPr lang="ko-KR" altLang="en-US" b="0" dirty="0"/>
              <a:t>은 웹 브라우저에서 요청되는 </a:t>
            </a:r>
            <a:r>
              <a:rPr lang="en-US" altLang="ko-KR" b="0" dirty="0"/>
              <a:t>URL</a:t>
            </a:r>
            <a:r>
              <a:rPr lang="ko-KR" altLang="en-US" b="0" dirty="0"/>
              <a:t>과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클래스를 </a:t>
            </a:r>
            <a:r>
              <a:rPr lang="ko-KR" altLang="en-US" b="0" dirty="0" err="1"/>
              <a:t>매핑하기</a:t>
            </a:r>
            <a:r>
              <a:rPr lang="ko-KR" altLang="en-US" b="0" dirty="0"/>
              <a:t> 위해 </a:t>
            </a:r>
            <a:r>
              <a:rPr lang="en-US" altLang="ko-KR" b="0" dirty="0"/>
              <a:t>URL </a:t>
            </a:r>
            <a:r>
              <a:rPr lang="ko-KR" altLang="en-US" b="0" dirty="0"/>
              <a:t>패턴을 설정하는 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3" y="2370382"/>
            <a:ext cx="8201025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0" y="4206323"/>
            <a:ext cx="8286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 생성하기</a:t>
            </a:r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생성</a:t>
            </a:r>
            <a:endParaRPr lang="en-US" altLang="ko-KR" b="0" dirty="0"/>
          </a:p>
          <a:p>
            <a:pPr lvl="2"/>
            <a:r>
              <a:rPr lang="ko-KR" altLang="en-US" b="0" dirty="0"/>
              <a:t>생성된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), </a:t>
            </a:r>
            <a:r>
              <a:rPr lang="en-US" altLang="ko-KR" b="0" dirty="0" err="1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응답</a:t>
            </a: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708920"/>
            <a:ext cx="8277225" cy="36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/>
              <a:t>페이지 이동하기</a:t>
            </a:r>
            <a:endParaRPr lang="en-US" altLang="ko-KR" b="0" dirty="0"/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이동</a:t>
            </a:r>
            <a:endParaRPr lang="en-US" altLang="ko-KR" b="0" dirty="0"/>
          </a:p>
          <a:p>
            <a:pPr lvl="2"/>
            <a:r>
              <a:rPr lang="ko-KR" altLang="en-US" b="0" dirty="0"/>
              <a:t>이때 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695450"/>
            <a:ext cx="8391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모델 생성하기</a:t>
            </a:r>
          </a:p>
          <a:p>
            <a:pPr lvl="1"/>
            <a:r>
              <a:rPr lang="ko-KR" altLang="en-US" b="0" dirty="0"/>
              <a:t>모델은 웹 애플리케이션의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포함하는 데이터로 웹 애플리케이션의 상태</a:t>
            </a:r>
            <a:endParaRPr lang="en-US" altLang="ko-KR" b="0" dirty="0"/>
          </a:p>
          <a:p>
            <a:pPr lvl="1"/>
            <a:r>
              <a:rPr lang="ko-KR" altLang="en-US" b="0" dirty="0"/>
              <a:t>모델은 데이터베이스에서 데이터를 가져오거나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애플리케이션에 필요한 서비스를 수행하는 간단한 자바 클래스로 </a:t>
            </a:r>
            <a:r>
              <a:rPr lang="ko-KR" altLang="en-US" b="0" dirty="0" err="1"/>
              <a:t>자바빈즈를</a:t>
            </a:r>
            <a:r>
              <a:rPr lang="ko-KR" altLang="en-US" b="0" dirty="0"/>
              <a:t> 의미</a:t>
            </a:r>
            <a:endParaRPr lang="en-US" altLang="ko-KR" b="0" dirty="0"/>
          </a:p>
          <a:p>
            <a:pPr lvl="1"/>
            <a:r>
              <a:rPr lang="ko-KR" altLang="en-US" b="0" dirty="0" err="1"/>
              <a:t>자바빈즈는</a:t>
            </a:r>
            <a:r>
              <a:rPr lang="ko-KR" altLang="en-US" b="0" dirty="0"/>
              <a:t> 데이터를 담을 멤버 변수인 </a:t>
            </a:r>
            <a:r>
              <a:rPr lang="ko-KR" altLang="en-US" b="0" dirty="0" err="1"/>
              <a:t>프로퍼티와</a:t>
            </a:r>
            <a:r>
              <a:rPr lang="ko-KR" altLang="en-US" b="0" dirty="0"/>
              <a:t> 데이터를 가져오거나 저장하는 </a:t>
            </a:r>
            <a:r>
              <a:rPr lang="en-US" altLang="ko-KR" b="0" dirty="0"/>
              <a:t>Getter/Setter(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웹 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의미</a:t>
            </a:r>
            <a:endParaRPr lang="en-US" altLang="ko-KR" b="0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</a:t>
            </a:r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출력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1" y="2996952"/>
            <a:ext cx="8296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0" y="1037684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3" y="1806674"/>
            <a:ext cx="8334375" cy="3638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0" y="5445224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6749" y="1196753"/>
            <a:ext cx="8372195" cy="5661248"/>
            <a:chOff x="543205" y="-1467544"/>
            <a:chExt cx="8372195" cy="96051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-1467544"/>
              <a:ext cx="8343900" cy="5934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205" y="4499105"/>
              <a:ext cx="8324850" cy="3638550"/>
            </a:xfrm>
            <a:prstGeom prst="rect">
              <a:avLst/>
            </a:prstGeom>
          </p:spPr>
        </p:pic>
      </p:grp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381000" y="90872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/>
              <a:t>모델 생성하기</a:t>
            </a:r>
            <a:r>
              <a:rPr kumimoji="0" lang="en-US" altLang="ko-KR"/>
              <a:t>: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69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컨트롤러 생성하기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12776"/>
            <a:ext cx="8305800" cy="50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3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6104" y="957537"/>
            <a:ext cx="8372475" cy="5691136"/>
            <a:chOff x="385762" y="1493793"/>
            <a:chExt cx="8372475" cy="88487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493793"/>
              <a:ext cx="7600950" cy="45910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6084843"/>
              <a:ext cx="8372475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패턴 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MVC </a:t>
            </a:r>
            <a:r>
              <a:rPr lang="ko-KR" altLang="en-US" b="1" dirty="0">
                <a:latin typeface="맑은 고딕" panose="020B0503020000020004" pitchFamily="50" charset="-127"/>
              </a:rPr>
              <a:t>패턴 구현 방법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0959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1907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게시판 만들기</a:t>
            </a:r>
          </a:p>
        </p:txBody>
      </p:sp>
      <p:sp>
        <p:nvSpPr>
          <p:cNvPr id="18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0656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14631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22297"/>
            <a:ext cx="7953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344816" cy="420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72816"/>
            <a:ext cx="2225702" cy="14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02" y="1700809"/>
            <a:ext cx="693928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7025145" cy="9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066667" cy="1428571"/>
          </a:xfrm>
        </p:spPr>
      </p:pic>
    </p:spTree>
    <p:extLst>
      <p:ext uri="{BB962C8B-B14F-4D97-AF65-F5344CB8AC3E}">
        <p14:creationId xmlns:p14="http://schemas.microsoft.com/office/powerpoint/2010/main" val="394722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19237"/>
            <a:ext cx="8324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3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4191217" cy="331621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22" y="1133872"/>
            <a:ext cx="4320480" cy="30848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08" y="3573016"/>
            <a:ext cx="4222428" cy="30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데이터베이스 커넥션 설정하기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/>
              <a:t>WebMarketDB</a:t>
            </a:r>
            <a:r>
              <a:rPr lang="ko-KR" altLang="en-US" b="0" dirty="0"/>
              <a:t>를 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실행</a:t>
            </a:r>
            <a:endParaRPr lang="en-US" altLang="ko-KR" b="0" dirty="0"/>
          </a:p>
          <a:p>
            <a:pPr lvl="1"/>
            <a:r>
              <a:rPr lang="ko-KR" altLang="en-US" b="0" dirty="0"/>
              <a:t>회원 관리 테이블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1289"/>
            <a:ext cx="8181975" cy="4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9" y="3148438"/>
            <a:ext cx="7574419" cy="35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6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2054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420888"/>
            <a:ext cx="8343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3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214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3" y="3483893"/>
            <a:ext cx="8286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데이터베이스 연결 클래스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262464"/>
            <a:ext cx="8277225" cy="53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게시판 데이터 클래스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40768"/>
            <a:ext cx="8305800" cy="52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692696"/>
            <a:ext cx="8686800" cy="57150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" y="904342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44824"/>
            <a:ext cx="83058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</a:p>
          <a:p>
            <a:pPr lvl="1"/>
            <a:r>
              <a:rPr lang="en-US" altLang="ko-KR" b="0" dirty="0"/>
              <a:t>Model, View, Controller</a:t>
            </a:r>
            <a:r>
              <a:rPr lang="ko-KR" altLang="en-US" b="0" dirty="0"/>
              <a:t>의 약자로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 err="1"/>
              <a:t>프레젠테이션로직</a:t>
            </a:r>
            <a:r>
              <a:rPr lang="en-US" altLang="ko-KR" b="0" dirty="0"/>
              <a:t>, </a:t>
            </a:r>
            <a:r>
              <a:rPr lang="ko-KR" altLang="en-US" b="0" dirty="0"/>
              <a:t>데이터로 분리하는 디자인 패턴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웹 애플리케이션에서는 일반적으로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/>
              <a:t>프레젠테이션</a:t>
            </a:r>
            <a:r>
              <a:rPr lang="en-US" altLang="ko-KR" b="0" dirty="0"/>
              <a:t>, </a:t>
            </a:r>
            <a:r>
              <a:rPr lang="ko-KR" altLang="en-US" b="0" dirty="0"/>
              <a:t>요청 처리 데이터로 분류</a:t>
            </a:r>
            <a:endParaRPr lang="en-US" altLang="ko-KR" b="0" dirty="0"/>
          </a:p>
          <a:p>
            <a:pPr lvl="2"/>
            <a:r>
              <a:rPr lang="ko-KR" altLang="en-US" b="0" dirty="0"/>
              <a:t>비즈니스 </a:t>
            </a:r>
            <a:r>
              <a:rPr lang="ko-KR" altLang="en-US" b="0" dirty="0" err="1"/>
              <a:t>로직은</a:t>
            </a:r>
            <a:r>
              <a:rPr lang="ko-KR" altLang="en-US" b="0" dirty="0"/>
              <a:t> </a:t>
            </a:r>
            <a:r>
              <a:rPr lang="ko-KR" altLang="en-US" b="0" dirty="0" err="1"/>
              <a:t>애플리케이</a:t>
            </a:r>
            <a:r>
              <a:rPr lang="ko-KR" altLang="en-US" b="0" dirty="0"/>
              <a:t> </a:t>
            </a:r>
            <a:r>
              <a:rPr lang="ko-KR" altLang="en-US" b="0" dirty="0" err="1"/>
              <a:t>션의</a:t>
            </a:r>
            <a:r>
              <a:rPr lang="ko-KR" altLang="en-US" b="0" dirty="0"/>
              <a:t> 데이터</a:t>
            </a:r>
            <a:r>
              <a:rPr lang="en-US" altLang="ko-KR" b="0" dirty="0"/>
              <a:t>, </a:t>
            </a:r>
            <a:r>
              <a:rPr lang="ko-KR" altLang="en-US" b="0" dirty="0"/>
              <a:t>즉 고객</a:t>
            </a:r>
            <a:r>
              <a:rPr lang="en-US" altLang="ko-KR" b="0" dirty="0"/>
              <a:t>, </a:t>
            </a:r>
            <a:r>
              <a:rPr lang="ko-KR" altLang="en-US" b="0" dirty="0"/>
              <a:t>제품</a:t>
            </a:r>
            <a:r>
              <a:rPr lang="en-US" altLang="ko-KR" b="0" dirty="0"/>
              <a:t>, </a:t>
            </a:r>
            <a:r>
              <a:rPr lang="ko-KR" altLang="en-US" b="0" dirty="0"/>
              <a:t>주문 정보의 조작에 사용</a:t>
            </a:r>
            <a:endParaRPr lang="en-US" altLang="ko-KR" b="0" dirty="0"/>
          </a:p>
          <a:p>
            <a:pPr lvl="2"/>
            <a:r>
              <a:rPr lang="ko-KR" altLang="en-US" b="0" dirty="0"/>
              <a:t>프레젠테이션은 애플리케이션이 사용자에게 어떻게 표시되는지</a:t>
            </a:r>
            <a:r>
              <a:rPr lang="en-US" altLang="ko-KR" b="0" dirty="0"/>
              <a:t>, </a:t>
            </a:r>
            <a:r>
              <a:rPr lang="ko-KR" altLang="en-US" b="0" dirty="0"/>
              <a:t>즉 위치</a:t>
            </a:r>
            <a:r>
              <a:rPr lang="en-US" altLang="ko-KR" b="0" dirty="0"/>
              <a:t>, </a:t>
            </a:r>
            <a:r>
              <a:rPr lang="ko-KR" altLang="en-US" b="0" dirty="0"/>
              <a:t>폰트</a:t>
            </a:r>
            <a:r>
              <a:rPr lang="en-US" altLang="ko-KR" b="0" dirty="0"/>
              <a:t>, </a:t>
            </a:r>
            <a:r>
              <a:rPr lang="ko-KR" altLang="en-US" b="0" dirty="0"/>
              <a:t>크기</a:t>
            </a:r>
            <a:endParaRPr lang="en-US" altLang="ko-KR" b="0" dirty="0"/>
          </a:p>
          <a:p>
            <a:pPr lvl="2"/>
            <a:r>
              <a:rPr lang="ko-KR" altLang="en-US" b="0" dirty="0"/>
              <a:t>요청 처리 데이터는 비즈니스 </a:t>
            </a:r>
            <a:r>
              <a:rPr lang="ko-KR" altLang="en-US" b="0" dirty="0" err="1"/>
              <a:t>로직과</a:t>
            </a:r>
            <a:r>
              <a:rPr lang="ko-KR" altLang="en-US" b="0" dirty="0"/>
              <a:t> 프레젠테이션 파트를 함께 묶는 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/>
              <a:t>MVC</a:t>
            </a:r>
            <a:r>
              <a:rPr lang="ko-KR" altLang="en-US" b="0" dirty="0"/>
              <a:t>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1052736"/>
            <a:ext cx="8324850" cy="5521518"/>
            <a:chOff x="441659" y="1052736"/>
            <a:chExt cx="8324850" cy="72175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5" y="1052736"/>
              <a:ext cx="8039100" cy="44386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59" y="5641394"/>
              <a:ext cx="8324850" cy="262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835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6047" y="1268760"/>
            <a:ext cx="5476113" cy="5328592"/>
            <a:chOff x="396273" y="-1836914"/>
            <a:chExt cx="8352118" cy="102298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541" y="-1836914"/>
              <a:ext cx="8324850" cy="7839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73" y="6002161"/>
              <a:ext cx="8315325" cy="239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19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작성하기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board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list.jsp</a:t>
            </a:r>
            <a:r>
              <a:rPr lang="en-US" altLang="ko-KR" b="0" dirty="0"/>
              <a:t> </a:t>
            </a:r>
            <a:r>
              <a:rPr lang="ko-KR" altLang="en-US" b="0" dirty="0"/>
              <a:t>파일 생성</a:t>
            </a:r>
            <a:endParaRPr lang="en-US" altLang="ko-KR" b="0" dirty="0"/>
          </a:p>
          <a:p>
            <a:pPr lvl="2"/>
            <a:r>
              <a:rPr lang="en-US" altLang="ko-KR" b="0" dirty="0" err="1"/>
              <a:t>list.jsp</a:t>
            </a:r>
            <a:r>
              <a:rPr lang="en-US" altLang="ko-KR" b="0" dirty="0"/>
              <a:t> </a:t>
            </a:r>
            <a:r>
              <a:rPr lang="ko-KR" altLang="en-US" b="0" dirty="0"/>
              <a:t>파일의 내용은 예제 소스 파일 참고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7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95" y="1750098"/>
            <a:ext cx="6422105" cy="496855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51520" y="1055522"/>
            <a:ext cx="8686800" cy="5715000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908720"/>
            <a:ext cx="6902921" cy="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63105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12830"/>
            <a:ext cx="83629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작성하기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/board/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writeForm.jsp</a:t>
            </a:r>
            <a:r>
              <a:rPr lang="en-US" altLang="ko-KR" b="0" dirty="0"/>
              <a:t> </a:t>
            </a:r>
            <a:r>
              <a:rPr lang="ko-KR" altLang="en-US" b="0" dirty="0"/>
              <a:t>파일 생성</a:t>
            </a:r>
            <a:endParaRPr lang="en-US" altLang="ko-KR" b="0" dirty="0"/>
          </a:p>
          <a:p>
            <a:pPr lvl="2"/>
            <a:r>
              <a:rPr lang="en-US" altLang="ko-KR" b="0" dirty="0" err="1"/>
              <a:t>writeForm.jsp</a:t>
            </a:r>
            <a:r>
              <a:rPr lang="en-US" altLang="ko-KR" b="0" dirty="0"/>
              <a:t>  </a:t>
            </a:r>
            <a:r>
              <a:rPr lang="ko-KR" altLang="en-US" b="0" dirty="0"/>
              <a:t>파일의 내용은 예제 소스 파일 참고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565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27584" y="1484784"/>
            <a:ext cx="5832648" cy="5373216"/>
            <a:chOff x="428625" y="1486756"/>
            <a:chExt cx="8286750" cy="1023783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25" y="1486756"/>
              <a:ext cx="8286750" cy="504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6628711"/>
              <a:ext cx="8286750" cy="5095875"/>
            </a:xfrm>
            <a:prstGeom prst="rect">
              <a:avLst/>
            </a:prstGeom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08720"/>
            <a:ext cx="6937275" cy="4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31905"/>
            <a:ext cx="83439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9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뷰</a:t>
            </a:r>
            <a:r>
              <a:rPr lang="ko-KR" altLang="en-US" b="0" dirty="0"/>
              <a:t> 작성하기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/board/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/>
              <a:t>파일 생성</a:t>
            </a:r>
            <a:endParaRPr lang="en-US" altLang="ko-KR" b="0" dirty="0"/>
          </a:p>
          <a:p>
            <a:pPr lvl="2"/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/>
              <a:t>파일의 내용은 예제 소스 파일 참고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1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요소</a:t>
            </a:r>
            <a:endParaRPr lang="en-US" altLang="ko-KR" b="0" dirty="0"/>
          </a:p>
          <a:p>
            <a:pPr lvl="1"/>
            <a:r>
              <a:rPr lang="ko-KR" altLang="en-US" b="0" dirty="0"/>
              <a:t>모델</a:t>
            </a:r>
            <a:r>
              <a:rPr lang="en-US" altLang="ko-KR" b="0" dirty="0"/>
              <a:t>(model): </a:t>
            </a:r>
            <a:r>
              <a:rPr lang="ko-KR" altLang="en-US" b="0" dirty="0"/>
              <a:t>애플리케이션의 데이터와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담는 객체</a:t>
            </a:r>
            <a:endParaRPr lang="en-US" altLang="ko-KR" b="0" dirty="0"/>
          </a:p>
          <a:p>
            <a:pPr lvl="1"/>
            <a:r>
              <a:rPr lang="ko-KR" altLang="en-US" b="0" dirty="0" err="1"/>
              <a:t>뷰</a:t>
            </a:r>
            <a:r>
              <a:rPr lang="en-US" altLang="ko-KR" b="0" dirty="0"/>
              <a:t>(view): </a:t>
            </a:r>
            <a:r>
              <a:rPr lang="ko-KR" altLang="en-US" b="0" dirty="0"/>
              <a:t>사용자에게 모델의 정보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를 보여주는 역할</a:t>
            </a:r>
            <a:r>
              <a:rPr lang="en-US" altLang="ko-KR" b="0" dirty="0"/>
              <a:t>.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포함하지 않으며</a:t>
            </a:r>
            <a:r>
              <a:rPr lang="en-US" altLang="ko-KR" b="0" dirty="0"/>
              <a:t>, </a:t>
            </a:r>
            <a:r>
              <a:rPr lang="ko-KR" altLang="en-US" b="0" dirty="0"/>
              <a:t>하나의 모델을 다양한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ko-KR" altLang="en-US" b="0" dirty="0"/>
              <a:t>컨트롤러</a:t>
            </a:r>
            <a:r>
              <a:rPr lang="en-US" altLang="ko-KR" b="0" dirty="0"/>
              <a:t>(controller): </a:t>
            </a:r>
            <a:r>
              <a:rPr lang="ko-KR" altLang="en-US" b="0" dirty="0"/>
              <a:t>모델과 </a:t>
            </a:r>
            <a:r>
              <a:rPr lang="ko-KR" altLang="en-US" b="0" dirty="0" err="1"/>
              <a:t>뷰</a:t>
            </a:r>
            <a:r>
              <a:rPr lang="ko-KR" altLang="en-US" b="0" dirty="0"/>
              <a:t> 사이에 어떤 동작이 있을 때 조정하는 역할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    웹으로부터 받은 요청에 가장 적합한 모델을 생성하는 것을 처리하는 역할과</a:t>
            </a:r>
            <a:endParaRPr lang="en-US" altLang="ko-KR" b="0" dirty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ko-KR" altLang="en-US" b="0" dirty="0"/>
              <a:t>  사용자에게 응답하는 적절한 </a:t>
            </a:r>
            <a:r>
              <a:rPr lang="ko-KR" altLang="en-US" b="0" dirty="0" err="1"/>
              <a:t>뷰를</a:t>
            </a:r>
            <a:r>
              <a:rPr lang="ko-KR" altLang="en-US" b="0" dirty="0"/>
              <a:t> 선택하여 해당 모델을 전달하는 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/>
              <a:t>MVC</a:t>
            </a:r>
            <a:r>
              <a:rPr lang="ko-KR" altLang="en-US" b="0" dirty="0"/>
              <a:t>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7032"/>
            <a:ext cx="508063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1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7544" y="1556792"/>
            <a:ext cx="6120679" cy="5256584"/>
            <a:chOff x="519758" y="2084690"/>
            <a:chExt cx="8386569" cy="79343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52" y="2084690"/>
              <a:ext cx="8334375" cy="381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758" y="5894690"/>
              <a:ext cx="8353425" cy="4124325"/>
            </a:xfrm>
            <a:prstGeom prst="rect">
              <a:avLst/>
            </a:prstGeom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5" y="825962"/>
            <a:ext cx="6696745" cy="4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3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38325"/>
            <a:ext cx="8391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6698" y="1556792"/>
            <a:ext cx="5985542" cy="4987038"/>
            <a:chOff x="746698" y="1484784"/>
            <a:chExt cx="5985542" cy="498703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1484784"/>
              <a:ext cx="5976663" cy="713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878"/>
            <a:stretch/>
          </p:blipFill>
          <p:spPr bwMode="auto">
            <a:xfrm>
              <a:off x="746698" y="2174736"/>
              <a:ext cx="5875680" cy="4297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b="0" dirty="0"/>
              <a:t>컨트롤러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 dirty="0"/>
              <a:t> 게시판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08720"/>
            <a:ext cx="7464136" cy="50222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3" r="64988"/>
          <a:stretch/>
        </p:blipFill>
        <p:spPr bwMode="auto">
          <a:xfrm>
            <a:off x="6444208" y="2060848"/>
            <a:ext cx="2057166" cy="81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26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모델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[</a:t>
            </a:r>
            <a:r>
              <a:rPr lang="ko-KR" altLang="en-US" b="0" dirty="0"/>
              <a:t>웹</a:t>
            </a:r>
            <a:r>
              <a:rPr lang="en-US" altLang="ko-KR" b="0" dirty="0"/>
              <a:t> </a:t>
            </a:r>
            <a:r>
              <a:rPr lang="ko-KR" altLang="en-US" b="0" dirty="0"/>
              <a:t>쇼핑몰</a:t>
            </a:r>
            <a:r>
              <a:rPr lang="en-US" altLang="ko-KR" b="0" dirty="0"/>
              <a:t>]</a:t>
            </a:r>
            <a:r>
              <a:rPr lang="ko-KR" altLang="en-US" b="0"/>
              <a:t> 게시판 만들기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12776"/>
            <a:ext cx="83629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11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모델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은 기존의 </a:t>
            </a:r>
            <a:r>
              <a:rPr lang="en-US" altLang="ko-KR" b="0" dirty="0"/>
              <a:t>JSP</a:t>
            </a:r>
            <a:r>
              <a:rPr lang="ko-KR" altLang="en-US" b="0" dirty="0"/>
              <a:t>로만 구현한 웹 애플리케이션으로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브라우저의 요청을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받아서 처리하는 구조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처리하는 코드와 웹 브라우저에 결과를 출력하는 코드가 섞이는 것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에서는 </a:t>
            </a:r>
            <a:r>
              <a:rPr lang="en-US" altLang="ko-KR" b="0" dirty="0"/>
              <a:t>JSP</a:t>
            </a:r>
            <a:r>
              <a:rPr lang="ko-KR" altLang="en-US" b="0" dirty="0"/>
              <a:t>가 핵심 역할을 수행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14029"/>
            <a:ext cx="7562850" cy="1848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62479"/>
            <a:ext cx="8229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는 클라이언트의 요청 처리</a:t>
            </a:r>
            <a:r>
              <a:rPr lang="en-US" altLang="ko-KR" b="0" dirty="0"/>
              <a:t>, </a:t>
            </a:r>
            <a:r>
              <a:rPr lang="ko-KR" altLang="en-US" b="0" dirty="0"/>
              <a:t>응답 처리</a:t>
            </a:r>
            <a:r>
              <a:rPr lang="en-US" altLang="ko-KR" b="0" dirty="0"/>
              <a:t>,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ko-KR" altLang="en-US" b="0" dirty="0"/>
              <a:t> 처리 부분을 모듈화한 구조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브라우저의 요청이 들어오면 모든 처리를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담당하는 모델 </a:t>
            </a:r>
            <a:r>
              <a:rPr lang="en-US" altLang="ko-KR" b="0" dirty="0"/>
              <a:t>1</a:t>
            </a:r>
            <a:r>
              <a:rPr lang="ko-KR" altLang="en-US" b="0" dirty="0"/>
              <a:t>과 달리</a:t>
            </a:r>
            <a:r>
              <a:rPr lang="en-US" altLang="ko-KR" b="0" dirty="0"/>
              <a:t>, </a:t>
            </a:r>
            <a:r>
              <a:rPr lang="ko-KR" altLang="en-US" b="0" dirty="0"/>
              <a:t>요청에 대한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처리할 </a:t>
            </a:r>
            <a:r>
              <a:rPr lang="ko-KR" altLang="en-US" b="0" dirty="0" err="1"/>
              <a:t>자바빈즈나</a:t>
            </a:r>
            <a:r>
              <a:rPr lang="ko-KR" altLang="en-US" b="0" dirty="0"/>
              <a:t> 자바 클래스인 모델</a:t>
            </a:r>
            <a:r>
              <a:rPr lang="en-US" altLang="ko-KR" b="0" dirty="0"/>
              <a:t>, </a:t>
            </a:r>
            <a:r>
              <a:rPr lang="ko-KR" altLang="en-US" b="0" dirty="0"/>
              <a:t>요청 결과를 출력하는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페이지인 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모든 흐름을 제어는 </a:t>
            </a:r>
            <a:r>
              <a:rPr lang="ko-KR" altLang="en-US" b="0" dirty="0" err="1"/>
              <a:t>서블릿인</a:t>
            </a:r>
            <a:r>
              <a:rPr lang="ko-KR" altLang="en-US" b="0" dirty="0"/>
              <a:t> 컨트롤러로 나뉘어 웹 브라우저가 요청한 작업을 처리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서블릿이</a:t>
            </a:r>
            <a:r>
              <a:rPr lang="ko-KR" altLang="en-US" b="0" dirty="0"/>
              <a:t> 중요한 역할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318"/>
            <a:ext cx="7686675" cy="2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marL="357187" lvl="1" indent="0">
              <a:buNone/>
            </a:pPr>
            <a:r>
              <a:rPr lang="ko-KR" altLang="en-US" b="0" dirty="0"/>
              <a:t>❶ 웹 브라우저가 웹 서버에 웹 애플리케이션 실행을 요청하면 웹 서버는 요청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을 처리할 수 있는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를 찾아서 요청을 전달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는 모델 자바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호출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❸ 데이터를 가공하여 값 객체를 생성하거나 </a:t>
            </a:r>
            <a:r>
              <a:rPr lang="en-US" altLang="ko-KR" b="0" dirty="0"/>
              <a:t>JDBC</a:t>
            </a:r>
            <a:r>
              <a:rPr lang="ko-KR" altLang="en-US" b="0" dirty="0"/>
              <a:t>를 사용하여 데이터베이스와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의 </a:t>
            </a:r>
            <a:r>
              <a:rPr lang="ko-KR" altLang="en-US" b="0" dirty="0" err="1"/>
              <a:t>인터렉션을</a:t>
            </a:r>
            <a:r>
              <a:rPr lang="ko-KR" altLang="en-US" b="0" dirty="0"/>
              <a:t> 통해 값 객체 생성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❹ 업무 수행을 마친 결과 값을 컨트롤러에 반환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❺ 컨트롤러는 모델로부터 받은 결과 값을 </a:t>
            </a:r>
            <a:r>
              <a:rPr lang="ko-KR" altLang="en-US" b="0" dirty="0" err="1"/>
              <a:t>뷰에</a:t>
            </a:r>
            <a:r>
              <a:rPr lang="ko-KR" altLang="en-US" b="0" dirty="0"/>
              <a:t> 전달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❻ </a:t>
            </a:r>
            <a:r>
              <a:rPr lang="en-US" altLang="ko-KR" b="0" dirty="0"/>
              <a:t>JSP</a:t>
            </a:r>
            <a:r>
              <a:rPr lang="ko-KR" altLang="en-US" b="0" dirty="0"/>
              <a:t>는 전달받은 값을 참조해서 출력할 결과를 만들어 웹 서버에 전달하고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웹 브라우저는 </a:t>
            </a:r>
            <a:r>
              <a:rPr lang="ko-KR" altLang="en-US" b="0" dirty="0" err="1"/>
              <a:t>웹서버로</a:t>
            </a:r>
            <a:r>
              <a:rPr lang="ko-KR" altLang="en-US" b="0" dirty="0"/>
              <a:t> 부터 결과 값을 받아 화면에 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581128"/>
            <a:ext cx="8210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b="0" dirty="0"/>
              <a:t>&lt;servlet&gt; </a:t>
            </a:r>
            <a:r>
              <a:rPr lang="ko-KR" altLang="en-US" b="0" dirty="0"/>
              <a:t>요소로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 등록하기</a:t>
            </a:r>
            <a:endParaRPr lang="en-US" altLang="ko-KR" b="0" dirty="0"/>
          </a:p>
          <a:p>
            <a:pPr lvl="2"/>
            <a:r>
              <a:rPr lang="en-US" altLang="ko-KR" b="0" dirty="0"/>
              <a:t>&lt;servlet&gt;</a:t>
            </a:r>
            <a:r>
              <a:rPr lang="ko-KR" altLang="en-US" b="0" dirty="0"/>
              <a:t>은 웹 애플리케이션에서 사용될 기본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객체와 매개변수를 설정하는 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636912"/>
            <a:ext cx="8267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" y="1169276"/>
            <a:ext cx="8296275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7" y="2932369"/>
            <a:ext cx="8258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1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317</TotalTime>
  <Words>996</Words>
  <Application>Microsoft Office PowerPoint</Application>
  <PresentationFormat>화면 슬라이드 쇼(4:3)</PresentationFormat>
  <Paragraphs>138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웹 MVC</vt:lpstr>
      <vt:lpstr>PowerPoint 프레젠테이션</vt:lpstr>
      <vt:lpstr>1. MVC의 개요</vt:lpstr>
      <vt:lpstr>1. MVC의 개요</vt:lpstr>
      <vt:lpstr>2. MVC 패턴 구조</vt:lpstr>
      <vt:lpstr>2. MVC 패턴 구조</vt:lpstr>
      <vt:lpstr>2. MVC 패턴 구조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3. MVC 패턴 구현 방법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4. [웹 쇼핑몰] 게시판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</cp:lastModifiedBy>
  <cp:revision>359</cp:revision>
  <dcterms:created xsi:type="dcterms:W3CDTF">2011-01-05T15:14:06Z</dcterms:created>
  <dcterms:modified xsi:type="dcterms:W3CDTF">2022-10-04T04:37:18Z</dcterms:modified>
</cp:coreProperties>
</file>