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74" r:id="rId3"/>
    <p:sldId id="263" r:id="rId4"/>
    <p:sldId id="264" r:id="rId5"/>
    <p:sldId id="266" r:id="rId6"/>
    <p:sldId id="262" r:id="rId7"/>
    <p:sldId id="273" r:id="rId8"/>
    <p:sldId id="257" r:id="rId9"/>
    <p:sldId id="27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65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imhojung\Documents\&#4366;&#4467;&#4520;&#4364;&#4453;&#4540;&#4361;&#4469;&#4352;&#4449;&#4523;_&#4352;&#4469;&#4535;&#4370;&#4457;&#4364;&#4462;&#454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</a:t>
            </a:r>
            <a:r>
              <a:rPr lang="en-US" altLang="ko-KR" baseline="0"/>
              <a:t> cost by Searching Comet-ms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Sheet1!$A$77:$I$77</c:f>
              <c:strCache>
                <c:ptCount val="9"/>
                <c:pt idx="0">
                  <c:v>Original</c:v>
                </c:pt>
                <c:pt idx="1">
                  <c:v>Binning_20</c:v>
                </c:pt>
                <c:pt idx="2">
                  <c:v>Binning_50</c:v>
                </c:pt>
                <c:pt idx="3">
                  <c:v>Binning_80</c:v>
                </c:pt>
                <c:pt idx="4">
                  <c:v>Binning_100</c:v>
                </c:pt>
                <c:pt idx="5">
                  <c:v>Binning_150</c:v>
                </c:pt>
                <c:pt idx="6">
                  <c:v>Binning_200</c:v>
                </c:pt>
                <c:pt idx="7">
                  <c:v>Binning_250</c:v>
                </c:pt>
                <c:pt idx="8">
                  <c:v>Binning_300</c:v>
                </c:pt>
              </c:strCache>
            </c:strRef>
          </c:cat>
          <c:val>
            <c:numRef>
              <c:f>Sheet1!$A$78:$I$78</c:f>
              <c:numCache>
                <c:formatCode>h:mm</c:formatCode>
                <c:ptCount val="9"/>
                <c:pt idx="0">
                  <c:v>0.81736111111111109</c:v>
                </c:pt>
                <c:pt idx="1">
                  <c:v>0.80763888888888891</c:v>
                </c:pt>
                <c:pt idx="2">
                  <c:v>0.80763888888888891</c:v>
                </c:pt>
                <c:pt idx="3">
                  <c:v>0.8125</c:v>
                </c:pt>
                <c:pt idx="4">
                  <c:v>0.81597222222222221</c:v>
                </c:pt>
                <c:pt idx="5">
                  <c:v>0.81805555555555554</c:v>
                </c:pt>
                <c:pt idx="6">
                  <c:v>0.81458333333333333</c:v>
                </c:pt>
                <c:pt idx="7">
                  <c:v>0.8208333333333333</c:v>
                </c:pt>
                <c:pt idx="8">
                  <c:v>0.81736111111111109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8-AB48-8516-8131F5F921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171184"/>
        <c:axId val="2103983968"/>
      </c:lineChart>
      <c:catAx>
        <c:axId val="21131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3983968"/>
        <c:crosses val="autoZero"/>
        <c:auto val="1"/>
        <c:lblAlgn val="ctr"/>
        <c:lblOffset val="100"/>
        <c:noMultiLvlLbl val="0"/>
      </c:catAx>
      <c:valAx>
        <c:axId val="21039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1317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2" b="0" i="0" u="none" strike="noStrike" baseline="0" dirty="0">
                <a:effectLst/>
              </a:rPr>
              <a:t>Time Cost by Searching </a:t>
            </a:r>
            <a:r>
              <a:rPr lang="en-US" altLang="ko-KR" sz="1862" b="0" i="0" u="none" strike="noStrike" baseline="0" dirty="0" err="1">
                <a:effectLst/>
              </a:rPr>
              <a:t>moda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original</c:v>
                </c:pt>
                <c:pt idx="1">
                  <c:v>Binning_20</c:v>
                </c:pt>
                <c:pt idx="2">
                  <c:v>Binning_50</c:v>
                </c:pt>
                <c:pt idx="3">
                  <c:v>Binning_80</c:v>
                </c:pt>
                <c:pt idx="4">
                  <c:v>Binning_100</c:v>
                </c:pt>
                <c:pt idx="5">
                  <c:v>Binning_150</c:v>
                </c:pt>
                <c:pt idx="6">
                  <c:v>Binning_200</c:v>
                </c:pt>
                <c:pt idx="7">
                  <c:v>Binning_250</c:v>
                </c:pt>
                <c:pt idx="8">
                  <c:v>Binning_300</c:v>
                </c:pt>
              </c:strCache>
            </c:strRef>
          </c:cat>
          <c:val>
            <c:numRef>
              <c:f>Sheet1!$B$2:$B$10</c:f>
              <c:numCache>
                <c:formatCode>h:mm</c:formatCode>
                <c:ptCount val="9"/>
                <c:pt idx="0" formatCode="[h]:mm:ss">
                  <c:v>2.4569444444444444</c:v>
                </c:pt>
                <c:pt idx="1">
                  <c:v>0.30208333333333331</c:v>
                </c:pt>
                <c:pt idx="2" formatCode="[h]:mm:ss">
                  <c:v>1.0562500000000001</c:v>
                </c:pt>
                <c:pt idx="3" formatCode="[h]:mm:ss">
                  <c:v>1.8145833333333332</c:v>
                </c:pt>
                <c:pt idx="4" formatCode="[h]:mm:ss">
                  <c:v>1.9083333333333332</c:v>
                </c:pt>
                <c:pt idx="5" formatCode="[h]:mm:ss">
                  <c:v>2.0486111111111112</c:v>
                </c:pt>
                <c:pt idx="6" formatCode="[h]:mm:ss">
                  <c:v>2.2756944444444445</c:v>
                </c:pt>
                <c:pt idx="7" formatCode="[h]:mm:ss">
                  <c:v>2.4472222222222224</c:v>
                </c:pt>
                <c:pt idx="8" formatCode="[h]:mm:ss">
                  <c:v>2.4388888888888887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5A-47B9-9597-0DD3D7E2F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1884687"/>
        <c:axId val="1296973103"/>
      </c:lineChart>
      <c:catAx>
        <c:axId val="142188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6973103"/>
        <c:crosses val="autoZero"/>
        <c:auto val="1"/>
        <c:lblAlgn val="ctr"/>
        <c:lblOffset val="100"/>
        <c:noMultiLvlLbl val="0"/>
      </c:catAx>
      <c:valAx>
        <c:axId val="129697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188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CE731-7962-4ADB-8041-F65198399F1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1FE2-9BF0-42D6-8AD2-6CBDA6428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0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AF032-A440-4AA1-9532-8C66FE764A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370C5C-88A8-417A-81D3-9F13760E670E}" type="slidenum">
              <a:t>5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DEA718-B019-4830-9FF7-3A6C6F6816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48A175-803A-4EAA-9488-20E074AAF3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분석을 통해 </a:t>
            </a:r>
            <a:r>
              <a:rPr kumimoji="1" lang="en-US" altLang="ko-KR" dirty="0"/>
              <a:t>comet-</a:t>
            </a:r>
            <a:r>
              <a:rPr kumimoji="1" lang="en-US" altLang="ko-KR" dirty="0" err="1"/>
              <a:t>ms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moda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비교해봤습니다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Comet-</a:t>
            </a:r>
            <a:r>
              <a:rPr kumimoji="1" lang="en-US" altLang="ko-KR" dirty="0" err="1"/>
              <a:t>ms</a:t>
            </a:r>
            <a:r>
              <a:rPr kumimoji="1" lang="ko-KR" altLang="en-US" dirty="0"/>
              <a:t>는 시간은 그대론데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오차는 적습니다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 err="1"/>
              <a:t>moda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TopN</a:t>
            </a:r>
            <a:r>
              <a:rPr kumimoji="1" lang="ko-KR" altLang="en-US" dirty="0"/>
              <a:t>개의 개수가 줄어들 수록 시간은 빨라지지만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오차는 많아지는 경향이 보여졌습니다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0282E-4B13-494D-9538-6FA837D5ECC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037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372F9-0FAB-7740-B1C2-411438A5D85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18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372F9-0FAB-7740-B1C2-411438A5D85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4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BB7D-F48F-486C-B8F1-701ACE830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024A7-DCCC-4BC3-8818-5FE22ACF4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9C6CA-6DF6-4424-AB78-AF219571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C664-AF7F-40A1-B37F-62B4004B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06A2E-5828-4692-9E26-0D14AE4B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7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EF21-9C4C-4130-8400-A7CEA4B5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7DF1B-A1FC-4CB1-BAFA-068CB6B6D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28A2A-F663-4829-B6D7-6A52242E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2D5C-5577-4F9C-88C6-771CB3EC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B502E-7C50-42B9-A247-DE9407C8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6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B64C7-A90A-4C03-9708-1A3FD46A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EFC84-2004-4222-90FF-96D5EB1A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9F49F-2685-40AD-9F41-D1D6F24B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F48E-BA3F-4EAC-BA48-296995F6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F78CF-0449-4234-A20A-EF85FC9B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3834-C65C-4F5B-90EB-6D7A5C4B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3ABE-C664-40D3-8891-2825F020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57C69-436D-4E75-93B6-B93F393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A32F0-2719-43EC-BA7F-410DE091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1150E-CBDB-4245-B05F-2BC26E48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F3C4D-640B-4DD8-ACC8-D2DFF51F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3E0FD-FB4F-4BEA-81DD-8B6C8AF2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C0D0D-0863-46A9-B7E9-24C0DEC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5C10-717C-4D04-A124-2195BF0E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7BCC9-0CE1-431F-843A-C8105A6A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D2F33-87C9-4C86-B582-85FCA701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EB41B-0658-4BB0-8518-F77CD2E6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129DE-0A00-4324-8896-43ACDAFF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ECD7D-E1E0-402B-8940-01D5BFFA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213C6-31DA-4F20-869A-170DEEB0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420F9-9DCC-41A1-B483-BC391D0D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31E8-B288-4E95-B53E-91F8678A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25188-0947-4E07-8927-6F42AADB1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09E6C-B043-46AF-A6AD-5EC11C0B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36F80-A6A3-4853-892A-20C1A3310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C6A90-8C70-4379-87BE-E4D358D73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7F200-B40F-4168-AA21-196FBE8E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F2982A-EE7C-4617-9C32-3474773E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B7629-F06B-4133-B5EA-25CE8F33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F1D5-7A4C-40BF-B587-4A312F95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F9D49-8159-49D8-B5E5-41C61DC5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5B66E-62F2-448E-AB8D-E1D00B32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DA26F7-B93A-485A-A76A-24732ECD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E58C49-CBF5-4E23-86F2-95F2369A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DCF50-1D02-4ACF-837D-FE716A01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710CA-0553-4DFD-ACB1-CF194CC9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3E93A-B923-48CD-BD4F-FA3A97F1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3163B-E3B7-4135-A1EF-46EF1EEE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8230E-4575-456D-9557-B7CD9AEB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8EBCA-92F1-4EF1-A9BA-22F90711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ED826-C324-4C93-8B47-31DB575E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5CC90-0AB8-49F9-8B7A-8C1CB7DF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D66D6-F21C-491B-AF96-B508ECE7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E240D4-1BCF-4F2E-BBF2-8BDE88674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0608A-129A-481C-88A7-52A6C5A26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C5B92-394D-4BB4-B464-0CC81F2F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72FE3-7D50-43FE-B894-BA44C806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01537-B5BA-48AF-8459-442E0F16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0042DF-AF3D-4341-AEA1-455A05E4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0C5DB-8F2B-4A24-A70C-E33F06E2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2A700-3A53-4BAE-98B6-D416FBA4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EBE1-1DCF-4149-9923-A522C79301DA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024F6-ABB8-41F5-AEC8-CBE24A8A0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FF8F4-8077-4C43-90D3-82B1AACF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DA3E-F0D1-45EF-902C-12322B42E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4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40A0-32FB-422C-B79F-EDE891DB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6B97-6D50-4E3B-ACA9-05DFED85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Cost with </a:t>
            </a:r>
            <a:r>
              <a:rPr lang="en-US" altLang="ko-KR" dirty="0" err="1"/>
              <a:t>TopN</a:t>
            </a:r>
            <a:endParaRPr lang="en-US" altLang="ko-KR" dirty="0"/>
          </a:p>
          <a:p>
            <a:pPr lvl="1"/>
            <a:r>
              <a:rPr lang="en-US" altLang="ko-KR" dirty="0"/>
              <a:t>comet-</a:t>
            </a:r>
            <a:r>
              <a:rPr lang="en-US" altLang="ko-KR" dirty="0" err="1"/>
              <a:t>ms</a:t>
            </a:r>
            <a:endParaRPr lang="en-US" altLang="ko-KR" dirty="0"/>
          </a:p>
          <a:p>
            <a:pPr lvl="1"/>
            <a:r>
              <a:rPr lang="en-US" altLang="ko-KR" dirty="0" err="1"/>
              <a:t>moda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Preprocessing Library</a:t>
            </a:r>
          </a:p>
          <a:p>
            <a:pPr lvl="1"/>
            <a:r>
              <a:rPr lang="en-US" altLang="ko-KR" dirty="0"/>
              <a:t>Feature</a:t>
            </a:r>
          </a:p>
          <a:p>
            <a:pPr lvl="1"/>
            <a:r>
              <a:rPr lang="en-US" altLang="ko-KR" dirty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70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AD170A-EAE3-4C23-B00C-F78B038B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5B47C-921A-4EB6-A153-FA7A0A77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Remove Noise Peak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Permutation / Imputation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Zero Padding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Remove Data Redundancy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53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78FFE2-0DB9-4095-B2B4-54151D2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45D01-04C7-40C1-817C-8655928A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D1DCF6-9C7F-43C7-9600-119B646CB6C7}"/>
              </a:ext>
            </a:extLst>
          </p:cNvPr>
          <p:cNvSpPr/>
          <p:nvPr/>
        </p:nvSpPr>
        <p:spPr>
          <a:xfrm>
            <a:off x="5519307" y="2395099"/>
            <a:ext cx="1338696" cy="1475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Spectrum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정보 관리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D60B34-60D5-4F1A-A123-DD4B5E93C0D8}"/>
              </a:ext>
            </a:extLst>
          </p:cNvPr>
          <p:cNvSpPr/>
          <p:nvPr/>
        </p:nvSpPr>
        <p:spPr>
          <a:xfrm>
            <a:off x="829542" y="2005439"/>
            <a:ext cx="1797627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MS/MS file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94D269-1193-492C-B0A0-B27396E1F5A3}"/>
              </a:ext>
            </a:extLst>
          </p:cNvPr>
          <p:cNvSpPr/>
          <p:nvPr/>
        </p:nvSpPr>
        <p:spPr>
          <a:xfrm>
            <a:off x="829542" y="3716475"/>
            <a:ext cx="1797627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search file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AE0443-1D29-4916-8EF1-50B6D98997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627169" y="2234040"/>
            <a:ext cx="2892138" cy="89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7C3636-994D-4D26-AB04-391CBBB0A6F4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2627169" y="3132854"/>
            <a:ext cx="2892138" cy="81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300137-370F-4DD0-9A70-67754E535268}"/>
              </a:ext>
            </a:extLst>
          </p:cNvPr>
          <p:cNvSpPr/>
          <p:nvPr/>
        </p:nvSpPr>
        <p:spPr>
          <a:xfrm>
            <a:off x="3096493" y="1922313"/>
            <a:ext cx="550718" cy="2421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File </a:t>
            </a:r>
            <a:r>
              <a:rPr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EEF4E3-0610-4FCE-8756-FDC45C2AE2F5}"/>
              </a:ext>
            </a:extLst>
          </p:cNvPr>
          <p:cNvSpPr/>
          <p:nvPr/>
        </p:nvSpPr>
        <p:spPr>
          <a:xfrm>
            <a:off x="5246545" y="4875494"/>
            <a:ext cx="1884220" cy="812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Preprocessing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0DB4F2-E87B-4391-9BA9-5F006BEECF21}"/>
              </a:ext>
            </a:extLst>
          </p:cNvPr>
          <p:cNvCxnSpPr/>
          <p:nvPr/>
        </p:nvCxnSpPr>
        <p:spPr>
          <a:xfrm>
            <a:off x="5766956" y="3870608"/>
            <a:ext cx="0" cy="100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6B488F-8BA2-4679-9B67-DBEEED657A04}"/>
              </a:ext>
            </a:extLst>
          </p:cNvPr>
          <p:cNvCxnSpPr/>
          <p:nvPr/>
        </p:nvCxnSpPr>
        <p:spPr>
          <a:xfrm flipV="1">
            <a:off x="6619011" y="3870608"/>
            <a:ext cx="0" cy="100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1F8B9E-656A-40BA-A520-66C47B9A151C}"/>
              </a:ext>
            </a:extLst>
          </p:cNvPr>
          <p:cNvSpPr/>
          <p:nvPr/>
        </p:nvSpPr>
        <p:spPr>
          <a:xfrm>
            <a:off x="9447083" y="2395098"/>
            <a:ext cx="1884219" cy="1475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Feature Extract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12781F9-59FF-4DD4-8290-16E554A410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 flipV="1">
            <a:off x="6858003" y="3132853"/>
            <a:ext cx="25890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878A0A-9DED-4E90-A467-A6EA2B0045B9}"/>
              </a:ext>
            </a:extLst>
          </p:cNvPr>
          <p:cNvSpPr/>
          <p:nvPr/>
        </p:nvSpPr>
        <p:spPr>
          <a:xfrm>
            <a:off x="8307546" y="1922316"/>
            <a:ext cx="550718" cy="2421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File </a:t>
            </a:r>
            <a:r>
              <a:rPr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8FAD0-7B0F-426C-B273-51790EDE6654}"/>
              </a:ext>
            </a:extLst>
          </p:cNvPr>
          <p:cNvSpPr txBox="1"/>
          <p:nvPr/>
        </p:nvSpPr>
        <p:spPr>
          <a:xfrm>
            <a:off x="829542" y="246264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*.</a:t>
            </a:r>
            <a:r>
              <a:rPr lang="en-US" altLang="ko-KR" dirty="0" err="1"/>
              <a:t>mgf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4654E-FD0D-4572-8745-C95DC1650435}"/>
              </a:ext>
            </a:extLst>
          </p:cNvPr>
          <p:cNvSpPr txBox="1"/>
          <p:nvPr/>
        </p:nvSpPr>
        <p:spPr>
          <a:xfrm>
            <a:off x="833862" y="4200293"/>
            <a:ext cx="1016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CE79F0-836F-499E-AB66-0B4D2E4D17B2}"/>
              </a:ext>
            </a:extLst>
          </p:cNvPr>
          <p:cNvSpPr txBox="1"/>
          <p:nvPr/>
        </p:nvSpPr>
        <p:spPr>
          <a:xfrm>
            <a:off x="2702541" y="445053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06ACC6-B9F4-4B36-A620-D5763522227B}"/>
              </a:ext>
            </a:extLst>
          </p:cNvPr>
          <p:cNvSpPr txBox="1"/>
          <p:nvPr/>
        </p:nvSpPr>
        <p:spPr>
          <a:xfrm>
            <a:off x="8472337" y="4445567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</a:t>
            </a:r>
            <a:r>
              <a:rPr lang="en-US" altLang="ko-KR" dirty="0"/>
              <a:t>Feature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77B33B-62D8-41DA-AF5C-FD519249C98B}"/>
              </a:ext>
            </a:extLst>
          </p:cNvPr>
          <p:cNvSpPr txBox="1"/>
          <p:nvPr/>
        </p:nvSpPr>
        <p:spPr>
          <a:xfrm>
            <a:off x="5479423" y="179716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PSM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1610C-2A84-4061-919E-BEC5774236FA}"/>
              </a:ext>
            </a:extLst>
          </p:cNvPr>
          <p:cNvSpPr txBox="1"/>
          <p:nvPr/>
        </p:nvSpPr>
        <p:spPr>
          <a:xfrm>
            <a:off x="1709428" y="590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입력부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5241AD-8188-42EF-AA3C-FFEB157E53C0}"/>
              </a:ext>
            </a:extLst>
          </p:cNvPr>
          <p:cNvSpPr txBox="1"/>
          <p:nvPr/>
        </p:nvSpPr>
        <p:spPr>
          <a:xfrm>
            <a:off x="9490579" y="590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출력부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605F4-D9FA-48A7-9BCF-2D478C02418B}"/>
              </a:ext>
            </a:extLst>
          </p:cNvPr>
          <p:cNvSpPr txBox="1"/>
          <p:nvPr/>
        </p:nvSpPr>
        <p:spPr>
          <a:xfrm>
            <a:off x="5657418" y="590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처리부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2CCC88-B772-4845-A372-0585846135AF}"/>
              </a:ext>
            </a:extLst>
          </p:cNvPr>
          <p:cNvCxnSpPr/>
          <p:nvPr/>
        </p:nvCxnSpPr>
        <p:spPr>
          <a:xfrm>
            <a:off x="4247502" y="1778751"/>
            <a:ext cx="0" cy="47417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00D520-513A-4CFD-849F-5E7FA1ED65D2}"/>
              </a:ext>
            </a:extLst>
          </p:cNvPr>
          <p:cNvCxnSpPr/>
          <p:nvPr/>
        </p:nvCxnSpPr>
        <p:spPr>
          <a:xfrm>
            <a:off x="7923140" y="1778751"/>
            <a:ext cx="0" cy="47417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0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16E5-1490-4E97-9427-0FEE7F6F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83213D-365F-43FF-9A50-D2E7BBF5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1F7E88-8916-4A40-B57B-6C6155D0905B}"/>
              </a:ext>
            </a:extLst>
          </p:cNvPr>
          <p:cNvSpPr/>
          <p:nvPr/>
        </p:nvSpPr>
        <p:spPr>
          <a:xfrm>
            <a:off x="1172414" y="2282438"/>
            <a:ext cx="1797627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A8D66C-6EFB-427F-A34D-CFF35D191BD3}"/>
              </a:ext>
            </a:extLst>
          </p:cNvPr>
          <p:cNvSpPr/>
          <p:nvPr/>
        </p:nvSpPr>
        <p:spPr>
          <a:xfrm>
            <a:off x="4386288" y="2282438"/>
            <a:ext cx="1797627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Transform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51D9F-08B5-4C23-B1CC-0D4EE6243E6A}"/>
              </a:ext>
            </a:extLst>
          </p:cNvPr>
          <p:cNvSpPr txBox="1"/>
          <p:nvPr/>
        </p:nvSpPr>
        <p:spPr>
          <a:xfrm>
            <a:off x="829542" y="3060839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파일을 읽어도</a:t>
            </a:r>
            <a:br>
              <a:rPr lang="en-US" altLang="ko-KR" dirty="0"/>
            </a:br>
            <a:r>
              <a:rPr lang="ko-KR" altLang="en-US" dirty="0"/>
              <a:t>호환 가능하게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확장 가능하게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F791B-A7E4-48AC-88B4-F7BBC8223F23}"/>
              </a:ext>
            </a:extLst>
          </p:cNvPr>
          <p:cNvSpPr txBox="1"/>
          <p:nvPr/>
        </p:nvSpPr>
        <p:spPr>
          <a:xfrm>
            <a:off x="4043415" y="3060839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 저장 클래스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SpectrumManager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가 입력 받는 형식으로 변환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F6DBD2-4C91-4BB8-86FA-B89DDE876EED}"/>
              </a:ext>
            </a:extLst>
          </p:cNvPr>
          <p:cNvSpPr/>
          <p:nvPr/>
        </p:nvSpPr>
        <p:spPr>
          <a:xfrm>
            <a:off x="8610600" y="2282437"/>
            <a:ext cx="209804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Write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0D595C-5986-4672-9AFF-1D61159464B2}"/>
              </a:ext>
            </a:extLst>
          </p:cNvPr>
          <p:cNvSpPr txBox="1"/>
          <p:nvPr/>
        </p:nvSpPr>
        <p:spPr>
          <a:xfrm>
            <a:off x="8533382" y="3060839"/>
            <a:ext cx="225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</a:t>
            </a:r>
            <a:r>
              <a:rPr lang="en-US" altLang="ko-KR" dirty="0"/>
              <a:t>Feature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선택해 출력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F00608-67AE-4444-9F3A-1557482EBBE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970041" y="2511039"/>
            <a:ext cx="1416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84E29B-B311-45AE-9EF4-B85DB617C283}"/>
              </a:ext>
            </a:extLst>
          </p:cNvPr>
          <p:cNvCxnSpPr>
            <a:cxnSpLocks/>
          </p:cNvCxnSpPr>
          <p:nvPr/>
        </p:nvCxnSpPr>
        <p:spPr>
          <a:xfrm>
            <a:off x="5337321" y="3984169"/>
            <a:ext cx="0" cy="1085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E3D091-0756-4044-8869-3D1D491BAD01}"/>
              </a:ext>
            </a:extLst>
          </p:cNvPr>
          <p:cNvSpPr/>
          <p:nvPr/>
        </p:nvSpPr>
        <p:spPr>
          <a:xfrm>
            <a:off x="4244416" y="5181599"/>
            <a:ext cx="218581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SpectrumManager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061D1AF-8F19-4886-A26E-C0F30DABB0DE}"/>
              </a:ext>
            </a:extLst>
          </p:cNvPr>
          <p:cNvCxnSpPr>
            <a:stCxn id="26" idx="3"/>
            <a:endCxn id="19" idx="1"/>
          </p:cNvCxnSpPr>
          <p:nvPr/>
        </p:nvCxnSpPr>
        <p:spPr>
          <a:xfrm flipV="1">
            <a:off x="6430226" y="2511038"/>
            <a:ext cx="2180374" cy="28991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0DE4AF-2F1F-4B0E-9C00-6E30A4D310C3}"/>
              </a:ext>
            </a:extLst>
          </p:cNvPr>
          <p:cNvSpPr txBox="1"/>
          <p:nvPr/>
        </p:nvSpPr>
        <p:spPr>
          <a:xfrm>
            <a:off x="5455920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85693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16E5-1490-4E97-9427-0FEE7F6F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83213D-365F-43FF-9A50-D2E7BBF5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13</a:t>
            </a:fld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752B7D-7C2A-4AFD-9AE5-3B0BCF27EE18}"/>
              </a:ext>
            </a:extLst>
          </p:cNvPr>
          <p:cNvGrpSpPr/>
          <p:nvPr/>
        </p:nvGrpSpPr>
        <p:grpSpPr>
          <a:xfrm>
            <a:off x="498805" y="2231015"/>
            <a:ext cx="3347603" cy="3201310"/>
            <a:chOff x="299608" y="1690688"/>
            <a:chExt cx="3347603" cy="32013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8066F6-BDE1-4DCC-AEB1-5AF63D67CBDC}"/>
                </a:ext>
              </a:extLst>
            </p:cNvPr>
            <p:cNvSpPr/>
            <p:nvPr/>
          </p:nvSpPr>
          <p:spPr>
            <a:xfrm>
              <a:off x="299608" y="1773814"/>
              <a:ext cx="1797627" cy="457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MS/MS file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CFA0EB-5099-4BAC-98D1-10090610E2A1}"/>
                </a:ext>
              </a:extLst>
            </p:cNvPr>
            <p:cNvSpPr/>
            <p:nvPr/>
          </p:nvSpPr>
          <p:spPr>
            <a:xfrm>
              <a:off x="299608" y="3484850"/>
              <a:ext cx="1797627" cy="457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search file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C1D56ED-CED3-4EA4-A3C9-C13EEE84DA9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097235" y="2002415"/>
              <a:ext cx="1549976" cy="8988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9BF197A-CABC-4F5F-A124-ED6AFAE7DD1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97235" y="2901229"/>
              <a:ext cx="1549976" cy="81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67BA79-9AD6-41ED-8817-326094F0DD30}"/>
                </a:ext>
              </a:extLst>
            </p:cNvPr>
            <p:cNvSpPr/>
            <p:nvPr/>
          </p:nvSpPr>
          <p:spPr>
            <a:xfrm>
              <a:off x="2566559" y="1690688"/>
              <a:ext cx="550718" cy="2421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File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처리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278B00-543D-43D4-B45A-4158A946D440}"/>
                </a:ext>
              </a:extLst>
            </p:cNvPr>
            <p:cNvSpPr txBox="1"/>
            <p:nvPr/>
          </p:nvSpPr>
          <p:spPr>
            <a:xfrm>
              <a:off x="299608" y="2231015"/>
              <a:ext cx="103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*.</a:t>
              </a:r>
              <a:r>
                <a:rPr lang="en-US" altLang="ko-KR" dirty="0" err="1"/>
                <a:t>mgf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938830-0A0F-4370-B48A-CF00E5D38E00}"/>
                </a:ext>
              </a:extLst>
            </p:cNvPr>
            <p:cNvSpPr txBox="1"/>
            <p:nvPr/>
          </p:nvSpPr>
          <p:spPr>
            <a:xfrm>
              <a:off x="303928" y="3968668"/>
              <a:ext cx="10166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*.xml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*.txt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그 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341EC-228E-4F08-A50D-0FD7BD4BFA05}"/>
                </a:ext>
              </a:extLst>
            </p:cNvPr>
            <p:cNvSpPr txBox="1"/>
            <p:nvPr/>
          </p:nvSpPr>
          <p:spPr>
            <a:xfrm>
              <a:off x="2172607" y="4218914"/>
              <a:ext cx="123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parsing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ED7E48-A148-4771-B4A5-F604FFE0BEEC}"/>
              </a:ext>
            </a:extLst>
          </p:cNvPr>
          <p:cNvCxnSpPr>
            <a:cxnSpLocks/>
          </p:cNvCxnSpPr>
          <p:nvPr/>
        </p:nvCxnSpPr>
        <p:spPr>
          <a:xfrm>
            <a:off x="4033520" y="1605280"/>
            <a:ext cx="0" cy="439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2AD1E396-4D5E-4521-B2A8-84CB56BC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00" y="1667474"/>
            <a:ext cx="74485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1827-5D12-4A6C-850C-2658F14E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처리부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정보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FB9597-4C1D-4C30-86FC-54AB0B22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BF4A5F-80E7-4184-9B21-41DBB958ED2F}"/>
              </a:ext>
            </a:extLst>
          </p:cNvPr>
          <p:cNvSpPr/>
          <p:nvPr/>
        </p:nvSpPr>
        <p:spPr>
          <a:xfrm>
            <a:off x="5120640" y="2416177"/>
            <a:ext cx="218581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SpectrumManager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7D4E0-7929-4D5F-A7AA-89FB8C68F1BB}"/>
              </a:ext>
            </a:extLst>
          </p:cNvPr>
          <p:cNvSpPr/>
          <p:nvPr/>
        </p:nvSpPr>
        <p:spPr>
          <a:xfrm>
            <a:off x="2941320" y="2416177"/>
            <a:ext cx="154940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Spectrum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FD694-194E-4B7A-939C-5B2F7264918B}"/>
              </a:ext>
            </a:extLst>
          </p:cNvPr>
          <p:cNvSpPr/>
          <p:nvPr/>
        </p:nvSpPr>
        <p:spPr>
          <a:xfrm>
            <a:off x="949960" y="2416177"/>
            <a:ext cx="134620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Peak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517018-AE69-46C1-B8A9-49080C53421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296160" y="2644778"/>
            <a:ext cx="645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E46D6D-D939-4162-AA2A-7B728864F7C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90720" y="2644778"/>
            <a:ext cx="629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4152BA-A2E4-4300-879A-E7ADBE1293AB}"/>
              </a:ext>
            </a:extLst>
          </p:cNvPr>
          <p:cNvSpPr/>
          <p:nvPr/>
        </p:nvSpPr>
        <p:spPr>
          <a:xfrm>
            <a:off x="5003095" y="5624084"/>
            <a:ext cx="218581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PSMAttrKey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6CFA6B-4892-4CF0-B19D-0BB5FE8CC809}"/>
              </a:ext>
            </a:extLst>
          </p:cNvPr>
          <p:cNvSpPr/>
          <p:nvPr/>
        </p:nvSpPr>
        <p:spPr>
          <a:xfrm>
            <a:off x="2745740" y="4575806"/>
            <a:ext cx="218581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SpectrumAttrKey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75FA6-DC35-4793-B38C-1EDB45F42C4B}"/>
              </a:ext>
            </a:extLst>
          </p:cNvPr>
          <p:cNvSpPr/>
          <p:nvPr/>
        </p:nvSpPr>
        <p:spPr>
          <a:xfrm>
            <a:off x="985520" y="5033007"/>
            <a:ext cx="134620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AttrKey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2A236F-FE78-4E9E-B2E3-CC312570A337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331720" y="4804407"/>
            <a:ext cx="414020" cy="457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20FF1F-95D9-482C-A003-FADCF10C7192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331720" y="5261608"/>
            <a:ext cx="2671375" cy="591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D63A30-95A6-4A4B-936D-EC51D474306C}"/>
              </a:ext>
            </a:extLst>
          </p:cNvPr>
          <p:cNvSpPr txBox="1"/>
          <p:nvPr/>
        </p:nvSpPr>
        <p:spPr>
          <a:xfrm>
            <a:off x="949960" y="3078480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Peak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0109B-C0BE-4562-BCA5-4A7E75DEA10B}"/>
              </a:ext>
            </a:extLst>
          </p:cNvPr>
          <p:cNvSpPr txBox="1"/>
          <p:nvPr/>
        </p:nvSpPr>
        <p:spPr>
          <a:xfrm>
            <a:off x="2941320" y="307848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Spectrum</a:t>
            </a:r>
          </a:p>
          <a:p>
            <a:r>
              <a:rPr lang="ko-KR" altLang="en-US" dirty="0"/>
              <a:t>여러 개의 </a:t>
            </a:r>
            <a:r>
              <a:rPr lang="en-US" altLang="ko-KR" dirty="0"/>
              <a:t>Peak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97A31-C74D-4C7E-B58E-3C30319BCBD0}"/>
              </a:ext>
            </a:extLst>
          </p:cNvPr>
          <p:cNvSpPr txBox="1"/>
          <p:nvPr/>
        </p:nvSpPr>
        <p:spPr>
          <a:xfrm>
            <a:off x="5041086" y="307657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Spectrum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3CDF5E-66BC-42C3-A471-26C6B7C9F788}"/>
              </a:ext>
            </a:extLst>
          </p:cNvPr>
          <p:cNvCxnSpPr/>
          <p:nvPr/>
        </p:nvCxnSpPr>
        <p:spPr>
          <a:xfrm flipV="1">
            <a:off x="3815785" y="3850640"/>
            <a:ext cx="0" cy="477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7079AC-22B2-4FE9-A0BA-71EAE80F259E}"/>
              </a:ext>
            </a:extLst>
          </p:cNvPr>
          <p:cNvCxnSpPr>
            <a:cxnSpLocks/>
          </p:cNvCxnSpPr>
          <p:nvPr/>
        </p:nvCxnSpPr>
        <p:spPr>
          <a:xfrm flipV="1">
            <a:off x="6096000" y="3724811"/>
            <a:ext cx="0" cy="1619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669BE7-98EE-4F0E-964B-499E563F2DD7}"/>
              </a:ext>
            </a:extLst>
          </p:cNvPr>
          <p:cNvCxnSpPr/>
          <p:nvPr/>
        </p:nvCxnSpPr>
        <p:spPr>
          <a:xfrm>
            <a:off x="4931550" y="1950720"/>
            <a:ext cx="0" cy="210312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907D13-B9C7-451B-8D88-ADF7A6403C63}"/>
              </a:ext>
            </a:extLst>
          </p:cNvPr>
          <p:cNvSpPr txBox="1"/>
          <p:nvPr/>
        </p:nvSpPr>
        <p:spPr>
          <a:xfrm>
            <a:off x="2133600" y="180848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정보 </a:t>
            </a:r>
            <a:r>
              <a:rPr lang="ko-KR" altLang="en-US" dirty="0" err="1"/>
              <a:t>저장부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6F46B9-529C-4AAE-9138-875AE6426093}"/>
              </a:ext>
            </a:extLst>
          </p:cNvPr>
          <p:cNvSpPr txBox="1"/>
          <p:nvPr/>
        </p:nvSpPr>
        <p:spPr>
          <a:xfrm>
            <a:off x="5249477" y="17849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정보 </a:t>
            </a:r>
            <a:r>
              <a:rPr lang="ko-KR" altLang="en-US" dirty="0" err="1"/>
              <a:t>접근부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4D5FDC-C2FD-4D7A-942C-21A5FCC142C6}"/>
              </a:ext>
            </a:extLst>
          </p:cNvPr>
          <p:cNvSpPr txBox="1"/>
          <p:nvPr/>
        </p:nvSpPr>
        <p:spPr>
          <a:xfrm>
            <a:off x="7809943" y="4751544"/>
            <a:ext cx="4100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목록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SpectrumAttrKey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MS/MS </a:t>
            </a:r>
            <a:r>
              <a:rPr lang="ko-KR" altLang="en-US" dirty="0"/>
              <a:t>데이터의 </a:t>
            </a:r>
            <a:r>
              <a:rPr lang="en-US" altLang="ko-KR" dirty="0"/>
              <a:t>Feature (Charge)</a:t>
            </a:r>
          </a:p>
          <a:p>
            <a:r>
              <a:rPr lang="en-US" altLang="ko-KR" dirty="0" err="1"/>
              <a:t>PSMAttrKey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search result </a:t>
            </a:r>
            <a:r>
              <a:rPr lang="ko-KR" altLang="en-US" dirty="0"/>
              <a:t>의 </a:t>
            </a:r>
            <a:r>
              <a:rPr lang="en-US" altLang="ko-KR" dirty="0"/>
              <a:t>Feature (NTT)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9C5B73-C7F6-4A90-97F4-706B90A82F90}"/>
              </a:ext>
            </a:extLst>
          </p:cNvPr>
          <p:cNvSpPr txBox="1"/>
          <p:nvPr/>
        </p:nvSpPr>
        <p:spPr>
          <a:xfrm>
            <a:off x="7710717" y="2247483"/>
            <a:ext cx="3928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</a:t>
            </a:r>
            <a:r>
              <a:rPr lang="ko-KR" altLang="en-US" dirty="0"/>
              <a:t>생성 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AttrKey</a:t>
            </a:r>
            <a:r>
              <a:rPr lang="ko-KR" altLang="en-US" dirty="0"/>
              <a:t>에 </a:t>
            </a:r>
            <a:r>
              <a:rPr lang="en-US" altLang="ko-KR" dirty="0"/>
              <a:t>Feature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Spectrum, </a:t>
            </a:r>
            <a:r>
              <a:rPr lang="en-US" altLang="ko-KR" dirty="0" err="1"/>
              <a:t>SpectrumManager</a:t>
            </a:r>
            <a:br>
              <a:rPr lang="en-US" altLang="ko-KR" dirty="0"/>
            </a:br>
            <a:r>
              <a:rPr lang="ko-KR" altLang="en-US" dirty="0"/>
              <a:t>에 관련 함수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generateAttr</a:t>
            </a:r>
            <a:r>
              <a:rPr lang="en-US" altLang="ko-KR" dirty="0"/>
              <a:t>() </a:t>
            </a:r>
            <a:r>
              <a:rPr lang="ko-KR" altLang="en-US" dirty="0"/>
              <a:t>에 함수 추가 삽입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88FE57-E608-487F-86F3-32AA14259066}"/>
              </a:ext>
            </a:extLst>
          </p:cNvPr>
          <p:cNvCxnSpPr/>
          <p:nvPr/>
        </p:nvCxnSpPr>
        <p:spPr>
          <a:xfrm flipV="1">
            <a:off x="9860280" y="3850640"/>
            <a:ext cx="0" cy="68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9382E6E-7296-4D17-ABCA-C78B10EA37CD}"/>
              </a:ext>
            </a:extLst>
          </p:cNvPr>
          <p:cNvCxnSpPr/>
          <p:nvPr/>
        </p:nvCxnSpPr>
        <p:spPr>
          <a:xfrm>
            <a:off x="7508240" y="1554480"/>
            <a:ext cx="0" cy="4801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3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6F46-012A-4043-91C7-BB542E3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처리부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정보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060432-C170-4429-BF11-3D665AF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15</a:t>
            </a:fld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F3D590-EE3C-4C27-AB22-3DFEB75916D8}"/>
              </a:ext>
            </a:extLst>
          </p:cNvPr>
          <p:cNvGrpSpPr/>
          <p:nvPr/>
        </p:nvGrpSpPr>
        <p:grpSpPr>
          <a:xfrm>
            <a:off x="828043" y="2392279"/>
            <a:ext cx="1467068" cy="2073441"/>
            <a:chOff x="5479423" y="1797167"/>
            <a:chExt cx="1467068" cy="20734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87CD8D-A1C1-4C40-8E71-BF664B569A4F}"/>
                </a:ext>
              </a:extLst>
            </p:cNvPr>
            <p:cNvSpPr/>
            <p:nvPr/>
          </p:nvSpPr>
          <p:spPr>
            <a:xfrm>
              <a:off x="5519307" y="2395099"/>
              <a:ext cx="1338696" cy="1475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Spectrum</a:t>
              </a:r>
              <a:br>
                <a:rPr lang="en-US" altLang="ko-KR" dirty="0">
                  <a:solidFill>
                    <a:sysClr val="windowText" lastClr="000000"/>
                  </a:solidFill>
                </a:rPr>
              </a:br>
              <a:r>
                <a:rPr lang="ko-KR" altLang="en-US" dirty="0">
                  <a:solidFill>
                    <a:sysClr val="windowText" lastClr="000000"/>
                  </a:solidFill>
                </a:rPr>
                <a:t>정보 관리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B966B9-4E42-4E3F-9C2E-067B9FDF30A5}"/>
                </a:ext>
              </a:extLst>
            </p:cNvPr>
            <p:cNvSpPr txBox="1"/>
            <p:nvPr/>
          </p:nvSpPr>
          <p:spPr>
            <a:xfrm>
              <a:off x="5479423" y="179716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Spectrum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PSM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A0F16A-5AF7-4528-91E4-3D7406E4523F}"/>
              </a:ext>
            </a:extLst>
          </p:cNvPr>
          <p:cNvCxnSpPr>
            <a:cxnSpLocks/>
          </p:cNvCxnSpPr>
          <p:nvPr/>
        </p:nvCxnSpPr>
        <p:spPr>
          <a:xfrm>
            <a:off x="2763520" y="1605280"/>
            <a:ext cx="0" cy="439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CD19808-B801-4D42-8EA8-BCDDACCC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0" y="1420866"/>
            <a:ext cx="8055926" cy="49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5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EFE6-6778-4AF2-9432-713A3427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처리부</a:t>
            </a:r>
            <a:r>
              <a:rPr lang="ko-KR" altLang="en-US" dirty="0"/>
              <a:t> </a:t>
            </a:r>
            <a:r>
              <a:rPr lang="en-US" altLang="ko-KR" dirty="0"/>
              <a:t>(Preprocessing)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3FE135-2F83-4188-8320-B3CC430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E893DE-D890-4ED2-B202-B486391D85E2}"/>
              </a:ext>
            </a:extLst>
          </p:cNvPr>
          <p:cNvSpPr/>
          <p:nvPr/>
        </p:nvSpPr>
        <p:spPr>
          <a:xfrm>
            <a:off x="838200" y="2720978"/>
            <a:ext cx="218581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SpectrumManager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B6C8F-46A4-474D-BCEE-38F52BF302A9}"/>
              </a:ext>
            </a:extLst>
          </p:cNvPr>
          <p:cNvSpPr/>
          <p:nvPr/>
        </p:nvSpPr>
        <p:spPr>
          <a:xfrm>
            <a:off x="4780280" y="2700658"/>
            <a:ext cx="1711960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Preprocess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56B82-07E8-4A6B-B00D-A600484C9BCA}"/>
              </a:ext>
            </a:extLst>
          </p:cNvPr>
          <p:cNvSpPr txBox="1"/>
          <p:nvPr/>
        </p:nvSpPr>
        <p:spPr>
          <a:xfrm>
            <a:off x="4323080" y="3590610"/>
            <a:ext cx="2980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Noise Peak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Permutation/Imputation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ETC…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794BB8-E981-412C-A5D3-336A7B683F66}"/>
              </a:ext>
            </a:extLst>
          </p:cNvPr>
          <p:cNvCxnSpPr/>
          <p:nvPr/>
        </p:nvCxnSpPr>
        <p:spPr>
          <a:xfrm>
            <a:off x="3190240" y="2564450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C75FB4-B607-458B-8679-619986E7B708}"/>
              </a:ext>
            </a:extLst>
          </p:cNvPr>
          <p:cNvCxnSpPr/>
          <p:nvPr/>
        </p:nvCxnSpPr>
        <p:spPr>
          <a:xfrm flipH="1">
            <a:off x="3190240" y="3269619"/>
            <a:ext cx="1391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4F6148-0FA5-4368-A6BE-E1C576CB5905}"/>
              </a:ext>
            </a:extLst>
          </p:cNvPr>
          <p:cNvSpPr txBox="1"/>
          <p:nvPr/>
        </p:nvSpPr>
        <p:spPr>
          <a:xfrm>
            <a:off x="3291325" y="20211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교환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DD6EC-61CA-4420-ACDF-8865475D2FAB}"/>
              </a:ext>
            </a:extLst>
          </p:cNvPr>
          <p:cNvSpPr txBox="1"/>
          <p:nvPr/>
        </p:nvSpPr>
        <p:spPr>
          <a:xfrm>
            <a:off x="7933778" y="234628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Preprocess</a:t>
            </a:r>
            <a:r>
              <a:rPr lang="ko-KR" altLang="en-US" dirty="0"/>
              <a:t>에 </a:t>
            </a:r>
            <a:r>
              <a:rPr lang="en-US" altLang="ko-KR" dirty="0"/>
              <a:t>Spectrum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ko-KR" altLang="en-US" dirty="0"/>
              <a:t>전달</a:t>
            </a:r>
            <a:r>
              <a:rPr lang="en-US" altLang="ko-KR" dirty="0"/>
              <a:t>/</a:t>
            </a:r>
            <a:r>
              <a:rPr lang="ko-KR" altLang="en-US" dirty="0"/>
              <a:t>처리 후</a:t>
            </a:r>
            <a:endParaRPr lang="en-US" altLang="ko-KR" dirty="0"/>
          </a:p>
          <a:p>
            <a:r>
              <a:rPr lang="ko-KR" altLang="en-US" dirty="0"/>
              <a:t>다시 정보를 교환하는 방식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81650E7-FD88-4767-877F-B73AEFC225D1}"/>
              </a:ext>
            </a:extLst>
          </p:cNvPr>
          <p:cNvCxnSpPr/>
          <p:nvPr/>
        </p:nvCxnSpPr>
        <p:spPr>
          <a:xfrm>
            <a:off x="7508240" y="1554480"/>
            <a:ext cx="0" cy="4801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7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EFE6-6778-4AF2-9432-713A3427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처리부</a:t>
            </a:r>
            <a:r>
              <a:rPr lang="ko-KR" altLang="en-US" dirty="0"/>
              <a:t> </a:t>
            </a:r>
            <a:r>
              <a:rPr lang="en-US" altLang="ko-KR" dirty="0"/>
              <a:t>(Preprocessing)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3FE135-2F83-4188-8320-B3CC430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C60AC2-62D6-496C-A4D7-B08CFC5A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73" y="1690688"/>
            <a:ext cx="8010525" cy="425767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EC0739-D538-45A0-BD44-B81D8D7820F5}"/>
              </a:ext>
            </a:extLst>
          </p:cNvPr>
          <p:cNvGrpSpPr/>
          <p:nvPr/>
        </p:nvGrpSpPr>
        <p:grpSpPr>
          <a:xfrm>
            <a:off x="472903" y="2165913"/>
            <a:ext cx="1884220" cy="3292618"/>
            <a:chOff x="745665" y="2288620"/>
            <a:chExt cx="1884220" cy="32926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F947F5-B8F1-4400-A7F3-61852BA57728}"/>
                </a:ext>
              </a:extLst>
            </p:cNvPr>
            <p:cNvSpPr/>
            <p:nvPr/>
          </p:nvSpPr>
          <p:spPr>
            <a:xfrm>
              <a:off x="1018427" y="2288620"/>
              <a:ext cx="1338696" cy="1475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Spectrum</a:t>
              </a:r>
              <a:br>
                <a:rPr lang="en-US" altLang="ko-KR" dirty="0">
                  <a:solidFill>
                    <a:sysClr val="windowText" lastClr="000000"/>
                  </a:solidFill>
                </a:rPr>
              </a:br>
              <a:r>
                <a:rPr lang="ko-KR" altLang="en-US" dirty="0">
                  <a:solidFill>
                    <a:sysClr val="windowText" lastClr="000000"/>
                  </a:solidFill>
                </a:rPr>
                <a:t>정보 관리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ADAF5F-61B0-4EEF-8982-5A13B6A1EDB6}"/>
                </a:ext>
              </a:extLst>
            </p:cNvPr>
            <p:cNvSpPr/>
            <p:nvPr/>
          </p:nvSpPr>
          <p:spPr>
            <a:xfrm>
              <a:off x="745665" y="4769015"/>
              <a:ext cx="1884220" cy="8122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Preprocessing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7DD7E7F-D19C-48A1-ADE7-8CED417ACCE5}"/>
                </a:ext>
              </a:extLst>
            </p:cNvPr>
            <p:cNvCxnSpPr/>
            <p:nvPr/>
          </p:nvCxnSpPr>
          <p:spPr>
            <a:xfrm>
              <a:off x="1266076" y="3764129"/>
              <a:ext cx="0" cy="1004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A4580F3-A248-4301-94A2-1EA5D39335CD}"/>
                </a:ext>
              </a:extLst>
            </p:cNvPr>
            <p:cNvCxnSpPr/>
            <p:nvPr/>
          </p:nvCxnSpPr>
          <p:spPr>
            <a:xfrm flipV="1">
              <a:off x="2118131" y="3764129"/>
              <a:ext cx="0" cy="1004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D11267-6353-4CFC-84AB-B49DC56D7B65}"/>
              </a:ext>
            </a:extLst>
          </p:cNvPr>
          <p:cNvCxnSpPr>
            <a:cxnSpLocks/>
          </p:cNvCxnSpPr>
          <p:nvPr/>
        </p:nvCxnSpPr>
        <p:spPr>
          <a:xfrm>
            <a:off x="2763520" y="1605280"/>
            <a:ext cx="0" cy="439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3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5E9BBE6-11F0-4709-80ED-5FC3669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461E7BD8-5DF6-47D1-867A-160E3D4C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80" y="1825625"/>
            <a:ext cx="5128704" cy="2027096"/>
          </a:xfrm>
        </p:spPr>
      </p:pic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E16D4003-05D0-4832-85B7-82D968D35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9" y="1825625"/>
            <a:ext cx="3849742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40A92-E3A5-4CC4-BD62-72D818B5C1E9}"/>
              </a:ext>
            </a:extLst>
          </p:cNvPr>
          <p:cNvSpPr txBox="1"/>
          <p:nvPr/>
        </p:nvSpPr>
        <p:spPr>
          <a:xfrm>
            <a:off x="2173400" y="3987658"/>
            <a:ext cx="23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&lt;Generate Feature&gt;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85F64-D952-4A76-AA30-190CAAA38A84}"/>
              </a:ext>
            </a:extLst>
          </p:cNvPr>
          <p:cNvSpPr txBox="1"/>
          <p:nvPr/>
        </p:nvSpPr>
        <p:spPr>
          <a:xfrm>
            <a:off x="8323616" y="617696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&lt;CUI&gt;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5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5A71AD-B85D-4CA9-9896-1E1A7DC7E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 Cost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A983282-B75E-42E0-A75D-1E7B780CE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TopN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F4B6-8022-458E-88AE-BCC95EF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Cost by Searching Comet-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64EE9D4-C377-44BA-A56E-8B3C927BA3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5768" y="1755942"/>
          <a:ext cx="7273830" cy="2401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383">
                  <a:extLst>
                    <a:ext uri="{9D8B030D-6E8A-4147-A177-3AD203B41FA5}">
                      <a16:colId xmlns:a16="http://schemas.microsoft.com/office/drawing/2014/main" val="4195490250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545934686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037360497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78350794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338849315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638843238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864904041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4188033391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1462526410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1282685403"/>
                    </a:ext>
                  </a:extLst>
                </a:gridCol>
              </a:tblGrid>
              <a:tr h="6333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Binning_80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Binning_100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Binning_150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Binning_200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Binning_250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Binning_300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30229"/>
                  </a:ext>
                </a:extLst>
              </a:tr>
              <a:tr h="42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1:03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0:54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0:52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0:47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0:57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0:55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0:57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0:58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8327288"/>
                  </a:ext>
                </a:extLst>
              </a:tr>
              <a:tr h="290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0527281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0:06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0:09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2746071"/>
                  </a:ext>
                </a:extLst>
              </a:tr>
              <a:tr h="42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19:42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36933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3BCD20-DCD0-43BD-A36B-3370E8A15846}"/>
              </a:ext>
            </a:extLst>
          </p:cNvPr>
          <p:cNvSpPr txBox="1"/>
          <p:nvPr/>
        </p:nvSpPr>
        <p:spPr>
          <a:xfrm>
            <a:off x="8647610" y="2405569"/>
            <a:ext cx="3090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Load: Load and preprocess spectrum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Run: Run searching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Post analysis time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D3A4CC2-C99D-4E4F-A3FF-F7642D625A33}"/>
              </a:ext>
            </a:extLst>
          </p:cNvPr>
          <p:cNvGraphicFramePr>
            <a:graphicFrameLocks/>
          </p:cNvGraphicFramePr>
          <p:nvPr/>
        </p:nvGraphicFramePr>
        <p:xfrm>
          <a:off x="955767" y="4222581"/>
          <a:ext cx="7273829" cy="240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F4B6-8022-458E-88AE-BCC95EF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Cost by Searching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64EE9D4-C377-44BA-A56E-8B3C927BA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309836"/>
              </p:ext>
            </p:extLst>
          </p:nvPr>
        </p:nvGraphicFramePr>
        <p:xfrm>
          <a:off x="955768" y="1755942"/>
          <a:ext cx="7273830" cy="10601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383">
                  <a:extLst>
                    <a:ext uri="{9D8B030D-6E8A-4147-A177-3AD203B41FA5}">
                      <a16:colId xmlns:a16="http://schemas.microsoft.com/office/drawing/2014/main" val="4195490250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545934686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037360497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78350794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338849315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638843238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2864904041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4188033391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1462526410"/>
                    </a:ext>
                  </a:extLst>
                </a:gridCol>
                <a:gridCol w="727383">
                  <a:extLst>
                    <a:ext uri="{9D8B030D-6E8A-4147-A177-3AD203B41FA5}">
                      <a16:colId xmlns:a16="http://schemas.microsoft.com/office/drawing/2014/main" val="1282685403"/>
                    </a:ext>
                  </a:extLst>
                </a:gridCol>
              </a:tblGrid>
              <a:tr h="6333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Binning_80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Binning_100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Binning_150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Binning_200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Binning_250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Binning_300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30229"/>
                  </a:ext>
                </a:extLst>
              </a:tr>
              <a:tr h="42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58:58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7:15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25:21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43:33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45:48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49:10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54:37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58:44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58:32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8327288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7F10D9A-B843-49F6-A002-D12FAD501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945716"/>
              </p:ext>
            </p:extLst>
          </p:nvPr>
        </p:nvGraphicFramePr>
        <p:xfrm>
          <a:off x="955768" y="2966720"/>
          <a:ext cx="7273830" cy="330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990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9662B-6A03-4D40-A544-738113B533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en-US"/>
              <a:t>Result of TopN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E3E289-EE89-4EA9-9086-643BE2CC9845}"/>
              </a:ext>
            </a:extLst>
          </p:cNvPr>
          <p:cNvGrpSpPr/>
          <p:nvPr/>
        </p:nvGrpSpPr>
        <p:grpSpPr>
          <a:xfrm>
            <a:off x="2535810" y="1761096"/>
            <a:ext cx="7120379" cy="3335808"/>
            <a:chOff x="3483305" y="1915700"/>
            <a:chExt cx="6882481" cy="348309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4C8BEA7-2752-449C-9107-0A59BA679477}"/>
                </a:ext>
              </a:extLst>
            </p:cNvPr>
            <p:cNvSpPr/>
            <p:nvPr/>
          </p:nvSpPr>
          <p:spPr>
            <a:xfrm>
              <a:off x="3483305" y="2350651"/>
              <a:ext cx="3047704" cy="30477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F6DD15F-16CD-4A20-8127-82140D66C10C}"/>
                </a:ext>
              </a:extLst>
            </p:cNvPr>
            <p:cNvSpPr/>
            <p:nvPr/>
          </p:nvSpPr>
          <p:spPr>
            <a:xfrm>
              <a:off x="5399005" y="2351086"/>
              <a:ext cx="3047704" cy="30477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2CD2B-1F03-42C1-AA1E-69D6A6611F5E}"/>
                </a:ext>
              </a:extLst>
            </p:cNvPr>
            <p:cNvSpPr txBox="1"/>
            <p:nvPr/>
          </p:nvSpPr>
          <p:spPr>
            <a:xfrm>
              <a:off x="4441154" y="1915700"/>
              <a:ext cx="1150267" cy="430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847" tIns="54423" rIns="108847" bIns="54423" anchorCtr="0" compatLnSpc="0">
              <a:spAutoFit/>
            </a:bodyPr>
            <a:lstStyle/>
            <a:p>
              <a:pPr hangingPunct="0"/>
              <a:r>
                <a:rPr lang="en-US" sz="2177">
                  <a:latin typeface="Times New Roman" pitchFamily="18"/>
                  <a:ea typeface="Noto Sans CJK JP Regular" pitchFamily="2"/>
                  <a:cs typeface="Lohit Devanagari" pitchFamily="2"/>
                </a:rPr>
                <a:t>Original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335F41-CF47-495A-ACB0-A4CCF52EAB28}"/>
                </a:ext>
              </a:extLst>
            </p:cNvPr>
            <p:cNvSpPr txBox="1"/>
            <p:nvPr/>
          </p:nvSpPr>
          <p:spPr>
            <a:xfrm>
              <a:off x="6531010" y="1915700"/>
              <a:ext cx="851660" cy="430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847" tIns="54423" rIns="108847" bIns="54423" anchorCtr="0" compatLnSpc="0">
              <a:spAutoFit/>
            </a:bodyPr>
            <a:lstStyle/>
            <a:p>
              <a:pPr hangingPunct="0"/>
              <a:r>
                <a:rPr lang="en-US" sz="2177">
                  <a:latin typeface="Times New Roman" pitchFamily="18"/>
                  <a:ea typeface="Noto Sans CJK JP Regular" pitchFamily="2"/>
                  <a:cs typeface="Lohit Devanagari" pitchFamily="2"/>
                </a:rPr>
                <a:t>TopN</a:t>
              </a: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850C526-3AAF-47CC-A3DD-B9EA01DD8B59}"/>
                </a:ext>
              </a:extLst>
            </p:cNvPr>
            <p:cNvSpPr/>
            <p:nvPr/>
          </p:nvSpPr>
          <p:spPr>
            <a:xfrm>
              <a:off x="3744536" y="3047704"/>
              <a:ext cx="1480314" cy="1567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A65D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1058F9A-E1D9-4B6C-82CA-1F267C8E57A6}"/>
                </a:ext>
              </a:extLst>
            </p:cNvPr>
            <p:cNvSpPr/>
            <p:nvPr/>
          </p:nvSpPr>
          <p:spPr>
            <a:xfrm>
              <a:off x="6705163" y="3004166"/>
              <a:ext cx="1480314" cy="1567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D1C24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75F5C-AC39-47CF-B9F8-35C347E8EC54}"/>
                </a:ext>
              </a:extLst>
            </p:cNvPr>
            <p:cNvSpPr txBox="1"/>
            <p:nvPr/>
          </p:nvSpPr>
          <p:spPr>
            <a:xfrm>
              <a:off x="8882094" y="2089855"/>
              <a:ext cx="933092" cy="430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847" tIns="54423" rIns="108847" bIns="54423" anchorCtr="0" compatLnSpc="0">
              <a:spAutoFit/>
            </a:bodyPr>
            <a:lstStyle/>
            <a:p>
              <a:pPr hangingPunct="0"/>
              <a:r>
                <a:rPr lang="en-US" sz="2177">
                  <a:latin typeface="Times New Roman" pitchFamily="18"/>
                  <a:ea typeface="Noto Sans CJK JP Regular" pitchFamily="2"/>
                  <a:cs typeface="Lohit Devanagari" pitchFamily="2"/>
                </a:rPr>
                <a:t>Match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A602966-59F2-463A-B42F-67B1266D8924}"/>
                </a:ext>
              </a:extLst>
            </p:cNvPr>
            <p:cNvSpPr/>
            <p:nvPr/>
          </p:nvSpPr>
          <p:spPr>
            <a:xfrm>
              <a:off x="5660237" y="3047705"/>
              <a:ext cx="609540" cy="6095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1FAFD2E-D954-42EB-9E85-D1DF54CD8F29}"/>
                </a:ext>
              </a:extLst>
            </p:cNvPr>
            <p:cNvSpPr/>
            <p:nvPr/>
          </p:nvSpPr>
          <p:spPr>
            <a:xfrm>
              <a:off x="5660237" y="3918477"/>
              <a:ext cx="609540" cy="6095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AA61A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12" name="직선 연결선 11">
              <a:extLst>
                <a:ext uri="{FF2B5EF4-FFF2-40B4-BE49-F238E27FC236}">
                  <a16:creationId xmlns:a16="http://schemas.microsoft.com/office/drawing/2014/main" id="{44D48F38-59CC-49B9-8A38-C45D83747E48}"/>
                </a:ext>
              </a:extLst>
            </p:cNvPr>
            <p:cNvSpPr/>
            <p:nvPr/>
          </p:nvSpPr>
          <p:spPr>
            <a:xfrm flipH="1">
              <a:off x="6095623" y="2351086"/>
              <a:ext cx="2699395" cy="957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108847" tIns="54423" rIns="108847" bIns="54423" anchor="ctr" anchorCtr="0" compatLnSpc="0"/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7640E-FDBA-40F6-BA67-BBBAC0311562}"/>
                </a:ext>
              </a:extLst>
            </p:cNvPr>
            <p:cNvSpPr txBox="1"/>
            <p:nvPr/>
          </p:nvSpPr>
          <p:spPr>
            <a:xfrm>
              <a:off x="8882094" y="4963405"/>
              <a:ext cx="1483692" cy="430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847" tIns="54423" rIns="108847" bIns="54423" anchorCtr="0" compatLnSpc="0">
              <a:spAutoFit/>
            </a:bodyPr>
            <a:lstStyle/>
            <a:p>
              <a:pPr hangingPunct="0"/>
              <a:r>
                <a:rPr lang="en-US" sz="2177">
                  <a:latin typeface="Times New Roman" pitchFamily="18"/>
                  <a:ea typeface="Noto Sans CJK JP Regular" pitchFamily="2"/>
                  <a:cs typeface="Lohit Devanagari" pitchFamily="2"/>
                </a:rPr>
                <a:t>Non Match</a:t>
              </a:r>
            </a:p>
          </p:txBody>
        </p:sp>
        <p:sp>
          <p:nvSpPr>
            <p:cNvPr id="14" name="직선 연결선 13">
              <a:extLst>
                <a:ext uri="{FF2B5EF4-FFF2-40B4-BE49-F238E27FC236}">
                  <a16:creationId xmlns:a16="http://schemas.microsoft.com/office/drawing/2014/main" id="{10E637D8-C227-47B4-A455-86E3C3645191}"/>
                </a:ext>
              </a:extLst>
            </p:cNvPr>
            <p:cNvSpPr/>
            <p:nvPr/>
          </p:nvSpPr>
          <p:spPr>
            <a:xfrm flipH="1" flipV="1">
              <a:off x="6095623" y="4266786"/>
              <a:ext cx="2699395" cy="957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108847" tIns="54423" rIns="108847" bIns="54423" anchor="ctr" anchorCtr="0" compatLnSpc="0"/>
            <a:lstStyle/>
            <a:p>
              <a:pPr hangingPunct="0"/>
              <a:endParaRPr lang="en-US" sz="2177">
                <a:latin typeface="Times New Roman" pitchFamily="18"/>
                <a:ea typeface="Noto Sans CJK JP Regular" pitchFamily="2"/>
                <a:cs typeface="Lohit Devanagari" pitchFamily="2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30C704B-4149-4F89-89F6-992D2DB28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67404"/>
              </p:ext>
            </p:extLst>
          </p:nvPr>
        </p:nvGraphicFramePr>
        <p:xfrm>
          <a:off x="916154" y="5847462"/>
          <a:ext cx="9905759" cy="548640"/>
        </p:xfrm>
        <a:graphic>
          <a:graphicData uri="http://schemas.openxmlformats.org/drawingml/2006/table">
            <a:tbl>
              <a:tblPr firstRow="1" bandRow="1"/>
              <a:tblGrid>
                <a:gridCol w="1158120">
                  <a:extLst>
                    <a:ext uri="{9D8B030D-6E8A-4147-A177-3AD203B41FA5}">
                      <a16:colId xmlns:a16="http://schemas.microsoft.com/office/drawing/2014/main" val="381847338"/>
                    </a:ext>
                  </a:extLst>
                </a:gridCol>
                <a:gridCol w="632520">
                  <a:extLst>
                    <a:ext uri="{9D8B030D-6E8A-4147-A177-3AD203B41FA5}">
                      <a16:colId xmlns:a16="http://schemas.microsoft.com/office/drawing/2014/main" val="441275435"/>
                    </a:ext>
                  </a:extLst>
                </a:gridCol>
                <a:gridCol w="1028879">
                  <a:extLst>
                    <a:ext uri="{9D8B030D-6E8A-4147-A177-3AD203B41FA5}">
                      <a16:colId xmlns:a16="http://schemas.microsoft.com/office/drawing/2014/main" val="2249824126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1035148700"/>
                    </a:ext>
                  </a:extLst>
                </a:gridCol>
                <a:gridCol w="990360">
                  <a:extLst>
                    <a:ext uri="{9D8B030D-6E8A-4147-A177-3AD203B41FA5}">
                      <a16:colId xmlns:a16="http://schemas.microsoft.com/office/drawing/2014/main" val="1351108527"/>
                    </a:ext>
                  </a:extLst>
                </a:gridCol>
                <a:gridCol w="990360">
                  <a:extLst>
                    <a:ext uri="{9D8B030D-6E8A-4147-A177-3AD203B41FA5}">
                      <a16:colId xmlns:a16="http://schemas.microsoft.com/office/drawing/2014/main" val="2683156130"/>
                    </a:ext>
                  </a:extLst>
                </a:gridCol>
                <a:gridCol w="990360">
                  <a:extLst>
                    <a:ext uri="{9D8B030D-6E8A-4147-A177-3AD203B41FA5}">
                      <a16:colId xmlns:a16="http://schemas.microsoft.com/office/drawing/2014/main" val="1153766886"/>
                    </a:ext>
                  </a:extLst>
                </a:gridCol>
                <a:gridCol w="990360">
                  <a:extLst>
                    <a:ext uri="{9D8B030D-6E8A-4147-A177-3AD203B41FA5}">
                      <a16:colId xmlns:a16="http://schemas.microsoft.com/office/drawing/2014/main" val="3810971890"/>
                    </a:ext>
                  </a:extLst>
                </a:gridCol>
                <a:gridCol w="990360">
                  <a:extLst>
                    <a:ext uri="{9D8B030D-6E8A-4147-A177-3AD203B41FA5}">
                      <a16:colId xmlns:a16="http://schemas.microsoft.com/office/drawing/2014/main" val="2748865092"/>
                    </a:ext>
                  </a:extLst>
                </a:gridCol>
                <a:gridCol w="992520">
                  <a:extLst>
                    <a:ext uri="{9D8B030D-6E8A-4147-A177-3AD203B41FA5}">
                      <a16:colId xmlns:a16="http://schemas.microsoft.com/office/drawing/2014/main" val="1573760593"/>
                    </a:ext>
                  </a:extLst>
                </a:gridCol>
              </a:tblGrid>
              <a:tr h="26316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Spectrum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peaks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Binning_300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220581"/>
                  </a:ext>
                </a:extLst>
              </a:tr>
              <a:tr h="26316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Sp_1.174.174.2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R.KAAAAK.K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R.KBBBBK.K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R.K</a:t>
                      </a:r>
                      <a:r>
                        <a:rPr lang="en-US" altLang="ko-KR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AAAA</a:t>
                      </a: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R.K</a:t>
                      </a:r>
                      <a:r>
                        <a:rPr lang="en-US" altLang="ko-KR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AAAA</a:t>
                      </a: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R.K</a:t>
                      </a:r>
                      <a:r>
                        <a:rPr lang="en-US" altLang="ko-KR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AAAA</a:t>
                      </a: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K.K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R.K</a:t>
                      </a:r>
                      <a:r>
                        <a:rPr lang="en-US" altLang="ko-KR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AAAA</a:t>
                      </a:r>
                      <a:r>
                        <a:rPr lang="en-US" sz="1000" b="0" i="0" u="none" strike="noStrike" kern="1200" cap="none" dirty="0">
                          <a:ln>
                            <a:noFill/>
                          </a:ln>
                          <a:latin typeface="Times New Roman" pitchFamily="18"/>
                          <a:ea typeface="Noto Sans CJK JP Regular" pitchFamily="2"/>
                          <a:cs typeface="Lohit Devanagari" pitchFamily="2"/>
                        </a:rPr>
                        <a:t>K.K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768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4D44-348F-A844-BDB5-E47358CE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83CCACD-E1F5-4925-90A1-7961CF3B9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3757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8299286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000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960283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98526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67117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511984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476341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627004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033714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161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comet-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altLang="ko-KR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  <a:endParaRPr lang="en-US" altLang="ko-KR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 altLang="ko-KR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</a:t>
                      </a:r>
                      <a:endParaRPr lang="en-US" altLang="ko-KR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96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36.92%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71.28%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84.89%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90.07%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96.62%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98.87%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99.60%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99.84%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27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non_match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23.22%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21.42%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12.53%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8.45%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2.88%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0.99%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77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0.52%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0.18%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809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39.50%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6.78%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2.14%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1.13%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0.33%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0.10%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58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19:23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19:42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75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original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250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54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84.26%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94.55%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96.31%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97.03%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98.41%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99.21%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99.68%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99.85%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193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non_match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0.75%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0.46%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0.38%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0.27%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6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TopN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1.18%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1.39%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1.22%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1.07%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0.61%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0.31%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856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original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13.82%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3.60%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2.09%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1.63%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0.84%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0.41%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0.15%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216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58:58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7:15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25:21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43:33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45:48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49:10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54:37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58:44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58:32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67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7CB402-055E-47D3-BA0C-4CFF84E1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CC7B67D-274E-4DBF-9344-7AD30A23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15084-7862-3D44-ABA4-F69C74FE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665"/>
          </a:xfrm>
        </p:spPr>
        <p:txBody>
          <a:bodyPr/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Design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C591CF5-3268-0A4D-BC66-8AE4C8964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48790"/>
            <a:ext cx="10515600" cy="4956306"/>
          </a:xfr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9998888-029E-3344-81F0-31D8EA5B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5E164-97CB-8A47-B75D-D1028530ED6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70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5653BB8-3DEE-4100-BACC-4387C847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4EE47E-0DE1-4015-994D-ED04B6673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Spectrum</a:t>
            </a:r>
          </a:p>
          <a:p>
            <a:pPr lvl="1"/>
            <a:r>
              <a:rPr lang="en-US" altLang="ko-KR" dirty="0"/>
              <a:t>Charge</a:t>
            </a:r>
          </a:p>
          <a:p>
            <a:pPr lvl="1"/>
            <a:r>
              <a:rPr lang="en-US" altLang="ko-KR" dirty="0"/>
              <a:t>Precursor mass</a:t>
            </a:r>
          </a:p>
          <a:p>
            <a:pPr lvl="1"/>
            <a:r>
              <a:rPr lang="en-US" altLang="ko-KR" dirty="0"/>
              <a:t>Precursor intensity</a:t>
            </a:r>
          </a:p>
          <a:p>
            <a:pPr lvl="1"/>
            <a:r>
              <a:rPr lang="en-US" altLang="ko-KR" dirty="0"/>
              <a:t>TIC</a:t>
            </a:r>
          </a:p>
          <a:p>
            <a:pPr lvl="1"/>
            <a:r>
              <a:rPr lang="en-US" altLang="ko-KR" dirty="0"/>
              <a:t>Base peak mass</a:t>
            </a:r>
          </a:p>
          <a:p>
            <a:pPr lvl="1"/>
            <a:r>
              <a:rPr lang="en-US" altLang="ko-KR" dirty="0"/>
              <a:t>Base peak intensity</a:t>
            </a:r>
          </a:p>
          <a:p>
            <a:pPr lvl="1"/>
            <a:r>
              <a:rPr lang="en-US" altLang="ko-KR" dirty="0"/>
              <a:t># of peaks</a:t>
            </a:r>
          </a:p>
          <a:p>
            <a:pPr lvl="1"/>
            <a:r>
              <a:rPr lang="en-US" altLang="ko-KR" dirty="0"/>
              <a:t>Max sequence tag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D643A-E6D2-4C72-B2FD-FA855A757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PSM</a:t>
            </a:r>
          </a:p>
          <a:p>
            <a:pPr lvl="1"/>
            <a:r>
              <a:rPr lang="en-US" altLang="ko-KR" dirty="0"/>
              <a:t>Calculated neutral pep mass</a:t>
            </a:r>
          </a:p>
          <a:p>
            <a:pPr lvl="1"/>
            <a:r>
              <a:rPr lang="en-US" altLang="ko-KR" dirty="0"/>
              <a:t>Delta mass</a:t>
            </a:r>
          </a:p>
          <a:p>
            <a:pPr lvl="1"/>
            <a:r>
              <a:rPr lang="en-US" altLang="ko-KR" dirty="0"/>
              <a:t>Peptide sequence length</a:t>
            </a:r>
          </a:p>
          <a:p>
            <a:pPr lvl="1"/>
            <a:r>
              <a:rPr lang="en-US" altLang="ko-KR" dirty="0"/>
              <a:t>Search score</a:t>
            </a:r>
          </a:p>
          <a:p>
            <a:pPr lvl="1"/>
            <a:r>
              <a:rPr lang="en-US" altLang="ko-KR" dirty="0"/>
              <a:t># of missed cleavage</a:t>
            </a:r>
          </a:p>
          <a:p>
            <a:pPr lvl="1"/>
            <a:r>
              <a:rPr lang="en-US" altLang="ko-KR" dirty="0"/>
              <a:t># of modifications</a:t>
            </a:r>
          </a:p>
          <a:p>
            <a:pPr lvl="1"/>
            <a:r>
              <a:rPr lang="en-US" altLang="ko-KR" dirty="0"/>
              <a:t>target/decoy label</a:t>
            </a:r>
          </a:p>
          <a:p>
            <a:pPr lvl="1"/>
            <a:r>
              <a:rPr lang="en-US" altLang="ko-KR" dirty="0"/>
              <a:t>Matched mass error mean/std</a:t>
            </a:r>
          </a:p>
          <a:p>
            <a:pPr lvl="1"/>
            <a:r>
              <a:rPr lang="en-US" altLang="ko-KR" dirty="0"/>
              <a:t>NTT</a:t>
            </a:r>
          </a:p>
          <a:p>
            <a:pPr lvl="1"/>
            <a:r>
              <a:rPr lang="en-US" altLang="ko-KR" dirty="0"/>
              <a:t>Matched b/y ion fraction</a:t>
            </a:r>
          </a:p>
          <a:p>
            <a:pPr lvl="1"/>
            <a:r>
              <a:rPr lang="en-US" altLang="ko-KR" dirty="0"/>
              <a:t>Consecutive b/y ion fraction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7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752</Words>
  <Application>Microsoft Office PowerPoint</Application>
  <PresentationFormat>와이드스크린</PresentationFormat>
  <Paragraphs>354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Times New Roman</vt:lpstr>
      <vt:lpstr>Office 테마</vt:lpstr>
      <vt:lpstr>Overview</vt:lpstr>
      <vt:lpstr>Time Cost</vt:lpstr>
      <vt:lpstr>Time Cost by Searching Comet-ms</vt:lpstr>
      <vt:lpstr>Time Cost by Searching moda</vt:lpstr>
      <vt:lpstr>Result of TopN</vt:lpstr>
      <vt:lpstr>Analysis</vt:lpstr>
      <vt:lpstr>Library</vt:lpstr>
      <vt:lpstr>Code Design</vt:lpstr>
      <vt:lpstr>Base Feature</vt:lpstr>
      <vt:lpstr>Preprocessing</vt:lpstr>
      <vt:lpstr>Design</vt:lpstr>
      <vt:lpstr>입출력부</vt:lpstr>
      <vt:lpstr>입출력부</vt:lpstr>
      <vt:lpstr>처리부 (정보 저장)</vt:lpstr>
      <vt:lpstr>처리부 (정보 저장)</vt:lpstr>
      <vt:lpstr>처리부 (Preprocessing)</vt:lpstr>
      <vt:lpstr>처리부 (Preprocessing)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 박</dc:creator>
  <cp:lastModifiedBy>지원 박</cp:lastModifiedBy>
  <cp:revision>10</cp:revision>
  <dcterms:created xsi:type="dcterms:W3CDTF">2019-08-28T14:09:14Z</dcterms:created>
  <dcterms:modified xsi:type="dcterms:W3CDTF">2020-06-07T18:58:15Z</dcterms:modified>
</cp:coreProperties>
</file>