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0"/>
  </p:notesMasterIdLst>
  <p:handoutMasterIdLst>
    <p:handoutMasterId r:id="rId31"/>
  </p:handoutMasterIdLst>
  <p:sldIdLst>
    <p:sldId id="257" r:id="rId5"/>
    <p:sldId id="277" r:id="rId6"/>
    <p:sldId id="261" r:id="rId7"/>
    <p:sldId id="267" r:id="rId8"/>
    <p:sldId id="263" r:id="rId9"/>
    <p:sldId id="270" r:id="rId10"/>
    <p:sldId id="262" r:id="rId11"/>
    <p:sldId id="264" r:id="rId12"/>
    <p:sldId id="265" r:id="rId13"/>
    <p:sldId id="269" r:id="rId14"/>
    <p:sldId id="271" r:id="rId15"/>
    <p:sldId id="288" r:id="rId16"/>
    <p:sldId id="286" r:id="rId17"/>
    <p:sldId id="273" r:id="rId18"/>
    <p:sldId id="275" r:id="rId19"/>
    <p:sldId id="278" r:id="rId20"/>
    <p:sldId id="279" r:id="rId21"/>
    <p:sldId id="283" r:id="rId22"/>
    <p:sldId id="285" r:id="rId23"/>
    <p:sldId id="289" r:id="rId24"/>
    <p:sldId id="290" r:id="rId25"/>
    <p:sldId id="276" r:id="rId26"/>
    <p:sldId id="280" r:id="rId27"/>
    <p:sldId id="282" r:id="rId28"/>
    <p:sldId id="281" r:id="rId29"/>
  </p:sldIdLst>
  <p:sldSz cx="12192000" cy="6858000"/>
  <p:notesSz cx="7315200" cy="96012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keypan.1230\Documents\&#26371;&#32771;&#36039;&#26009;&#24235;\&#27963;&#38913;&#31807;1(&#24050;&#33258;&#21205;&#20462;&#24489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tpedums-my.sharepoint.com/personal/mickeypan_1230_ms_tp_edu_tw/Documents/&#25991;&#20214;/&#26371;&#32771;&#36039;&#26009;&#24235;/&#27963;&#38913;&#31807;1(&#24050;&#33258;&#21205;&#20462;&#24489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ickeypan.1230\Documents\&#26371;&#32771;&#36039;&#26009;&#24235;\&#27963;&#38913;&#31807;1(&#24050;&#33258;&#21205;&#20462;&#24489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81043044875659"/>
          <c:y val="0.13679301066598645"/>
          <c:w val="0.92435925196850399"/>
          <c:h val="0.75870541592609397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我的成績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高一上一段</c:v>
                </c:pt>
                <c:pt idx="1">
                  <c:v>高一上二段</c:v>
                </c:pt>
                <c:pt idx="2">
                  <c:v>高一上三段</c:v>
                </c:pt>
                <c:pt idx="3">
                  <c:v>高一下一段</c:v>
                </c:pt>
                <c:pt idx="4">
                  <c:v>高一下二段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92</c:v>
                </c:pt>
                <c:pt idx="1">
                  <c:v>77</c:v>
                </c:pt>
                <c:pt idx="2">
                  <c:v>91</c:v>
                </c:pt>
                <c:pt idx="3">
                  <c:v>94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C-4952-9A41-10EFD1D239F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校平均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高一上一段</c:v>
                </c:pt>
                <c:pt idx="1">
                  <c:v>高一上二段</c:v>
                </c:pt>
                <c:pt idx="2">
                  <c:v>高一上三段</c:v>
                </c:pt>
                <c:pt idx="3">
                  <c:v>高一下一段</c:v>
                </c:pt>
                <c:pt idx="4">
                  <c:v>高一下二段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62.87</c:v>
                </c:pt>
                <c:pt idx="1">
                  <c:v>57.16</c:v>
                </c:pt>
                <c:pt idx="2">
                  <c:v>65.41</c:v>
                </c:pt>
                <c:pt idx="3">
                  <c:v>67.19</c:v>
                </c:pt>
                <c:pt idx="4">
                  <c:v>50.51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C-4952-9A41-10EFD1D239F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4089599"/>
        <c:axId val="414083359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工作表1!$D$1</c15:sqref>
                        </c15:formulaRef>
                      </c:ext>
                    </c:extLst>
                    <c:strCache>
                      <c:ptCount val="1"/>
                      <c:pt idx="0">
                        <c:v>欄1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工作表1!$A$2:$A$6</c15:sqref>
                        </c15:formulaRef>
                      </c:ext>
                    </c:extLst>
                    <c:strCache>
                      <c:ptCount val="5"/>
                      <c:pt idx="0">
                        <c:v>高一上一段</c:v>
                      </c:pt>
                      <c:pt idx="1">
                        <c:v>高一上二段</c:v>
                      </c:pt>
                      <c:pt idx="2">
                        <c:v>高一上三段</c:v>
                      </c:pt>
                      <c:pt idx="3">
                        <c:v>高一下一段</c:v>
                      </c:pt>
                      <c:pt idx="4">
                        <c:v>高一下二段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  <c:pt idx="4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DFC-4952-9A41-10EFD1D239F9}"/>
                  </c:ext>
                </c:extLst>
              </c15:ser>
            </c15:filteredLineSeries>
          </c:ext>
        </c:extLst>
      </c:lineChart>
      <c:catAx>
        <c:axId val="4140895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083359"/>
        <c:crosses val="autoZero"/>
        <c:auto val="1"/>
        <c:lblAlgn val="ctr"/>
        <c:lblOffset val="100"/>
        <c:noMultiLvlLbl val="0"/>
      </c:catAx>
      <c:valAx>
        <c:axId val="4140833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08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2460160291344"/>
          <c:y val="1.082142266772779E-2"/>
          <c:w val="0.4503461546740522"/>
          <c:h val="9.6160012887024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1" i="0" u="none" strike="noStrike" kern="1200" spc="0" baseline="0" dirty="0">
                <a:solidFill>
                  <a:schemeClr val="tx1"/>
                </a:solidFill>
              </a:rPr>
              <a:t>113</a:t>
            </a:r>
            <a:r>
              <a:rPr lang="zh-TW" altLang="en-US" sz="2400" b="1" i="0" u="none" strike="noStrike" kern="1200" spc="0" baseline="0" dirty="0">
                <a:solidFill>
                  <a:schemeClr val="tx1"/>
                </a:solidFill>
              </a:rPr>
              <a:t>會考數學科各題通過率與鑑別度</a:t>
            </a:r>
            <a:endParaRPr lang="en-US" altLang="zh-TW" sz="2400" b="1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通過率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工作表1!$B$2:$B$26</c:f>
              <c:numCache>
                <c:formatCode>General</c:formatCode>
                <c:ptCount val="25"/>
                <c:pt idx="0">
                  <c:v>0.88</c:v>
                </c:pt>
                <c:pt idx="1">
                  <c:v>0.9</c:v>
                </c:pt>
                <c:pt idx="2">
                  <c:v>0.77</c:v>
                </c:pt>
                <c:pt idx="3">
                  <c:v>0.84</c:v>
                </c:pt>
                <c:pt idx="4">
                  <c:v>0.82</c:v>
                </c:pt>
                <c:pt idx="5">
                  <c:v>0.74</c:v>
                </c:pt>
                <c:pt idx="6">
                  <c:v>0.71</c:v>
                </c:pt>
                <c:pt idx="7">
                  <c:v>0.68</c:v>
                </c:pt>
                <c:pt idx="8">
                  <c:v>0.78</c:v>
                </c:pt>
                <c:pt idx="9">
                  <c:v>0.65</c:v>
                </c:pt>
                <c:pt idx="10">
                  <c:v>0.62</c:v>
                </c:pt>
                <c:pt idx="11">
                  <c:v>0.7</c:v>
                </c:pt>
                <c:pt idx="12">
                  <c:v>0.62</c:v>
                </c:pt>
                <c:pt idx="13">
                  <c:v>0.55000000000000004</c:v>
                </c:pt>
                <c:pt idx="14">
                  <c:v>0.55000000000000004</c:v>
                </c:pt>
                <c:pt idx="15">
                  <c:v>0.52</c:v>
                </c:pt>
                <c:pt idx="16">
                  <c:v>0.5</c:v>
                </c:pt>
                <c:pt idx="17">
                  <c:v>0.43</c:v>
                </c:pt>
                <c:pt idx="18">
                  <c:v>0.52</c:v>
                </c:pt>
                <c:pt idx="19">
                  <c:v>0.54</c:v>
                </c:pt>
                <c:pt idx="20">
                  <c:v>0.38</c:v>
                </c:pt>
                <c:pt idx="21">
                  <c:v>0.34</c:v>
                </c:pt>
                <c:pt idx="22">
                  <c:v>0.3</c:v>
                </c:pt>
                <c:pt idx="23">
                  <c:v>0.35</c:v>
                </c:pt>
                <c:pt idx="2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87-4EAA-98EC-E84B280C1D2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鑑別度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工作表1!$C$2:$C$26</c:f>
              <c:numCache>
                <c:formatCode>General</c:formatCode>
                <c:ptCount val="25"/>
                <c:pt idx="0">
                  <c:v>0.49</c:v>
                </c:pt>
                <c:pt idx="1">
                  <c:v>0.42</c:v>
                </c:pt>
                <c:pt idx="2">
                  <c:v>0.57999999999999996</c:v>
                </c:pt>
                <c:pt idx="3">
                  <c:v>0.45</c:v>
                </c:pt>
                <c:pt idx="4">
                  <c:v>0.47</c:v>
                </c:pt>
                <c:pt idx="5">
                  <c:v>0.57999999999999996</c:v>
                </c:pt>
                <c:pt idx="6">
                  <c:v>0.51</c:v>
                </c:pt>
                <c:pt idx="7">
                  <c:v>0.6</c:v>
                </c:pt>
                <c:pt idx="8">
                  <c:v>0.43</c:v>
                </c:pt>
                <c:pt idx="9">
                  <c:v>0.64</c:v>
                </c:pt>
                <c:pt idx="10">
                  <c:v>0.56999999999999995</c:v>
                </c:pt>
                <c:pt idx="11">
                  <c:v>0.57999999999999996</c:v>
                </c:pt>
                <c:pt idx="12">
                  <c:v>0.62</c:v>
                </c:pt>
                <c:pt idx="13">
                  <c:v>0.51</c:v>
                </c:pt>
                <c:pt idx="14">
                  <c:v>0.54</c:v>
                </c:pt>
                <c:pt idx="15">
                  <c:v>0.6</c:v>
                </c:pt>
                <c:pt idx="16">
                  <c:v>0.55000000000000004</c:v>
                </c:pt>
                <c:pt idx="17">
                  <c:v>0.42</c:v>
                </c:pt>
                <c:pt idx="18">
                  <c:v>0.57999999999999996</c:v>
                </c:pt>
                <c:pt idx="19">
                  <c:v>0.56999999999999995</c:v>
                </c:pt>
                <c:pt idx="20">
                  <c:v>0.56000000000000005</c:v>
                </c:pt>
                <c:pt idx="21">
                  <c:v>0.44</c:v>
                </c:pt>
                <c:pt idx="22">
                  <c:v>0.28999999999999998</c:v>
                </c:pt>
                <c:pt idx="23">
                  <c:v>0.36</c:v>
                </c:pt>
                <c:pt idx="24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87-4EAA-98EC-E84B280C1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600559"/>
        <c:axId val="1276604879"/>
      </c:lineChart>
      <c:catAx>
        <c:axId val="127660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6604879"/>
        <c:crosses val="autoZero"/>
        <c:auto val="1"/>
        <c:lblAlgn val="ctr"/>
        <c:lblOffset val="100"/>
        <c:noMultiLvlLbl val="0"/>
      </c:catAx>
      <c:valAx>
        <c:axId val="127660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66005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通過率與鑑別度散布圖</a:t>
            </a:r>
            <a:endParaRPr lang="en-US" altLang="zh-TW" dirty="0"/>
          </a:p>
        </c:rich>
      </c:tx>
      <c:layout>
        <c:manualLayout>
          <c:xMode val="edge"/>
          <c:yMode val="edge"/>
          <c:x val="0.22524494851878735"/>
          <c:y val="5.9241218497748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028465516580496"/>
          <c:y val="0.15703232990777388"/>
          <c:w val="0.587465469147888"/>
          <c:h val="0.69443705894603713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鑑別度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31828926155478493"/>
                  <c:y val="-0.2612430242458960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工作表1!$A$2:$A$26</c:f>
              <c:numCache>
                <c:formatCode>General</c:formatCode>
                <c:ptCount val="25"/>
                <c:pt idx="0">
                  <c:v>0.88</c:v>
                </c:pt>
                <c:pt idx="1">
                  <c:v>0.9</c:v>
                </c:pt>
                <c:pt idx="2">
                  <c:v>0.77</c:v>
                </c:pt>
                <c:pt idx="3">
                  <c:v>0.84</c:v>
                </c:pt>
                <c:pt idx="4">
                  <c:v>0.82</c:v>
                </c:pt>
                <c:pt idx="5">
                  <c:v>0.74</c:v>
                </c:pt>
                <c:pt idx="6">
                  <c:v>0.71</c:v>
                </c:pt>
                <c:pt idx="7">
                  <c:v>0.68</c:v>
                </c:pt>
                <c:pt idx="8">
                  <c:v>0.78</c:v>
                </c:pt>
                <c:pt idx="9">
                  <c:v>0.65</c:v>
                </c:pt>
                <c:pt idx="10">
                  <c:v>0.62</c:v>
                </c:pt>
                <c:pt idx="11">
                  <c:v>0.7</c:v>
                </c:pt>
                <c:pt idx="12">
                  <c:v>0.62</c:v>
                </c:pt>
                <c:pt idx="13">
                  <c:v>0.55000000000000004</c:v>
                </c:pt>
                <c:pt idx="14">
                  <c:v>0.55000000000000004</c:v>
                </c:pt>
                <c:pt idx="15">
                  <c:v>0.52</c:v>
                </c:pt>
                <c:pt idx="16">
                  <c:v>0.5</c:v>
                </c:pt>
                <c:pt idx="17">
                  <c:v>0.43</c:v>
                </c:pt>
                <c:pt idx="18">
                  <c:v>0.52</c:v>
                </c:pt>
                <c:pt idx="19">
                  <c:v>0.54</c:v>
                </c:pt>
                <c:pt idx="20">
                  <c:v>0.38</c:v>
                </c:pt>
                <c:pt idx="21">
                  <c:v>0.34</c:v>
                </c:pt>
                <c:pt idx="22">
                  <c:v>0.3</c:v>
                </c:pt>
                <c:pt idx="23">
                  <c:v>0.35</c:v>
                </c:pt>
                <c:pt idx="24">
                  <c:v>0.33</c:v>
                </c:pt>
              </c:numCache>
            </c:numRef>
          </c:xVal>
          <c:yVal>
            <c:numRef>
              <c:f>工作表1!$B$2:$B$26</c:f>
              <c:numCache>
                <c:formatCode>General</c:formatCode>
                <c:ptCount val="25"/>
                <c:pt idx="0">
                  <c:v>0.49</c:v>
                </c:pt>
                <c:pt idx="1">
                  <c:v>0.42</c:v>
                </c:pt>
                <c:pt idx="2">
                  <c:v>0.57999999999999996</c:v>
                </c:pt>
                <c:pt idx="3">
                  <c:v>0.45</c:v>
                </c:pt>
                <c:pt idx="4">
                  <c:v>0.47</c:v>
                </c:pt>
                <c:pt idx="5">
                  <c:v>0.57999999999999996</c:v>
                </c:pt>
                <c:pt idx="6">
                  <c:v>0.51</c:v>
                </c:pt>
                <c:pt idx="7">
                  <c:v>0.6</c:v>
                </c:pt>
                <c:pt idx="8">
                  <c:v>0.43</c:v>
                </c:pt>
                <c:pt idx="9">
                  <c:v>0.64</c:v>
                </c:pt>
                <c:pt idx="10">
                  <c:v>0.56999999999999995</c:v>
                </c:pt>
                <c:pt idx="11">
                  <c:v>0.57999999999999996</c:v>
                </c:pt>
                <c:pt idx="12">
                  <c:v>0.62</c:v>
                </c:pt>
                <c:pt idx="13">
                  <c:v>0.51</c:v>
                </c:pt>
                <c:pt idx="14">
                  <c:v>0.54</c:v>
                </c:pt>
                <c:pt idx="15">
                  <c:v>0.6</c:v>
                </c:pt>
                <c:pt idx="16">
                  <c:v>0.55000000000000004</c:v>
                </c:pt>
                <c:pt idx="17">
                  <c:v>0.42</c:v>
                </c:pt>
                <c:pt idx="18">
                  <c:v>0.57999999999999996</c:v>
                </c:pt>
                <c:pt idx="19">
                  <c:v>0.56999999999999995</c:v>
                </c:pt>
                <c:pt idx="20">
                  <c:v>0.56000000000000005</c:v>
                </c:pt>
                <c:pt idx="21">
                  <c:v>0.44</c:v>
                </c:pt>
                <c:pt idx="22">
                  <c:v>0.28999999999999998</c:v>
                </c:pt>
                <c:pt idx="23">
                  <c:v>0.36</c:v>
                </c:pt>
                <c:pt idx="24">
                  <c:v>0.24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CB-44FE-B4E5-2442E21F8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517135"/>
        <c:axId val="126520975"/>
      </c:scatterChart>
      <c:valAx>
        <c:axId val="12651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通過率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520975"/>
        <c:crosses val="autoZero"/>
        <c:crossBetween val="midCat"/>
      </c:valAx>
      <c:valAx>
        <c:axId val="1265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鑑別度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517135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42765153099684"/>
          <c:y val="0.48539017233896564"/>
          <c:w val="0.29857233101705621"/>
          <c:h val="0.18485314875597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accent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33873494206364"/>
          <c:y val="0.14036827380442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7621864012511088"/>
          <c:y val="0.21784592237761244"/>
          <c:w val="0.42864489739222661"/>
          <c:h val="0.6193817318793339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431-A2B5-D91E3BA563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431-A2B5-D91E3BA563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90-4431-A2B5-D91E3BA563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90-4431-A2B5-D91E3BA563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90-4431-A2B5-D91E3BA563E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90-4431-A2B5-D91E3BA563E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90-4431-A2B5-D91E3BA563E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90-4431-A2B5-D91E3BA563E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90-4431-A2B5-D91E3BA563E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90-4431-A2B5-D91E3BA563E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90-4431-A2B5-D91E3BA563E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90-4431-A2B5-D91E3BA563E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90-4431-A2B5-D91E3BA563E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90-4431-A2B5-D91E3BA563E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90-4431-A2B5-D91E3BA563E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890-4431-A2B5-D91E3BA56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工作表1!$C$59:$C$74</c:f>
              <c:numCache>
                <c:formatCode>General</c:formatCode>
                <c:ptCount val="16"/>
                <c:pt idx="0">
                  <c:v>7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890-4431-A2B5-D91E3BA563E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各等級家標示百分比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9312038198752091"/>
          <c:y val="0.145009528001564"/>
          <c:w val="0.57361194434570517"/>
          <c:h val="0.7574514259766926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86-40E6-B27C-D7D039F18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86-40E6-B27C-D7D039F180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86-40E6-B27C-D7D039F180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86-40E6-B27C-D7D039F180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86-40E6-B27C-D7D039F180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86-40E6-B27C-D7D039F180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E86-40E6-B27C-D7D039F180B1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55751C6B-4430-4913-9543-AB8A7019FEBB}" type="PERCENTAGE">
                      <a:rPr lang="en-US" altLang="zh-TW">
                        <a:solidFill>
                          <a:schemeClr val="accent2"/>
                        </a:solidFill>
                      </a:rPr>
                      <a:pPr/>
                      <a:t>[百分比]</a:t>
                    </a:fld>
                    <a:endParaRPr lang="zh-TW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E86-40E6-B27C-D7D039F18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工作表1!$I$3:$O$3</c:f>
              <c:numCache>
                <c:formatCode>General</c:formatCode>
                <c:ptCount val="7"/>
                <c:pt idx="0">
                  <c:v>6.25</c:v>
                </c:pt>
                <c:pt idx="1">
                  <c:v>6.35</c:v>
                </c:pt>
                <c:pt idx="2">
                  <c:v>12.21</c:v>
                </c:pt>
                <c:pt idx="3">
                  <c:v>13.91</c:v>
                </c:pt>
                <c:pt idx="4">
                  <c:v>11.15</c:v>
                </c:pt>
                <c:pt idx="5">
                  <c:v>23.42</c:v>
                </c:pt>
                <c:pt idx="6">
                  <c:v>26.71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86-40E6-B27C-D7D039F180B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工作表1!$D$21:$D$45</cx:f>
        <cx:lvl ptCount="25" formatCode="G/通用格式">
          <cx:pt idx="0">0.88</cx:pt>
          <cx:pt idx="1">0.90000000000000002</cx:pt>
          <cx:pt idx="2">0.77000000000000002</cx:pt>
          <cx:pt idx="3">0.83999999999999997</cx:pt>
          <cx:pt idx="4">0.81999999999999995</cx:pt>
          <cx:pt idx="5">0.73999999999999999</cx:pt>
          <cx:pt idx="6">0.70999999999999996</cx:pt>
          <cx:pt idx="7">0.68000000000000005</cx:pt>
          <cx:pt idx="8">0.78000000000000003</cx:pt>
          <cx:pt idx="9">0.65000000000000002</cx:pt>
          <cx:pt idx="10">0.62</cx:pt>
          <cx:pt idx="11">0.69999999999999996</cx:pt>
          <cx:pt idx="12">0.62</cx:pt>
          <cx:pt idx="13">0.55000000000000004</cx:pt>
          <cx:pt idx="14">0.55000000000000004</cx:pt>
          <cx:pt idx="15">0.52000000000000002</cx:pt>
          <cx:pt idx="16">0.5</cx:pt>
          <cx:pt idx="17">0.42999999999999999</cx:pt>
          <cx:pt idx="18">0.52000000000000002</cx:pt>
          <cx:pt idx="19">0.54000000000000004</cx:pt>
          <cx:pt idx="20">0.38</cx:pt>
          <cx:pt idx="21">0.34000000000000002</cx:pt>
          <cx:pt idx="22">0.29999999999999999</cx:pt>
          <cx:pt idx="23">0.34999999999999998</cx:pt>
          <cx:pt idx="24">0.33000000000000002</cx:pt>
        </cx:lvl>
      </cx:numDim>
    </cx:data>
    <cx:data id="1">
      <cx:numDim type="val">
        <cx:f>工作表1!$E$21:$E$45</cx:f>
        <cx:lvl ptCount="25" formatCode="G/通用格式">
          <cx:pt idx="0">0.48999999999999999</cx:pt>
          <cx:pt idx="1">0.41999999999999998</cx:pt>
          <cx:pt idx="2">0.57999999999999996</cx:pt>
          <cx:pt idx="3">0.45000000000000001</cx:pt>
          <cx:pt idx="4">0.46999999999999997</cx:pt>
          <cx:pt idx="5">0.57999999999999996</cx:pt>
          <cx:pt idx="6">0.51000000000000001</cx:pt>
          <cx:pt idx="7">0.59999999999999998</cx:pt>
          <cx:pt idx="8">0.42999999999999999</cx:pt>
          <cx:pt idx="9">0.64000000000000001</cx:pt>
          <cx:pt idx="10">0.56999999999999995</cx:pt>
          <cx:pt idx="11">0.57999999999999996</cx:pt>
          <cx:pt idx="12">0.62</cx:pt>
          <cx:pt idx="13">0.51000000000000001</cx:pt>
          <cx:pt idx="14">0.54000000000000004</cx:pt>
          <cx:pt idx="15">0.59999999999999998</cx:pt>
          <cx:pt idx="16">0.55000000000000004</cx:pt>
          <cx:pt idx="17">0.41999999999999998</cx:pt>
          <cx:pt idx="18">0.57999999999999996</cx:pt>
          <cx:pt idx="19">0.56999999999999995</cx:pt>
          <cx:pt idx="20">0.56000000000000005</cx:pt>
          <cx:pt idx="21">0.44</cx:pt>
          <cx:pt idx="22">0.28999999999999998</cx:pt>
          <cx:pt idx="23">0.35999999999999999</cx:pt>
          <cx:pt idx="24">0.23999999999999999</cx:pt>
        </cx:lvl>
      </cx:numDim>
    </cx:data>
  </cx:chartData>
  <cx:chart>
    <cx:title pos="t" align="ctr" overlay="0">
      <cx:tx>
        <cx:txData>
          <cx:v>通過率與鑑別度盒狀圖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TW" altLang="en-US" sz="2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通過率與鑑別度盒狀圖</a:t>
          </a:r>
        </a:p>
      </cx:txPr>
    </cx:title>
    <cx:plotArea>
      <cx:plotAreaRegion>
        <cx:series layoutId="boxWhisker" uniqueId="{36F40F86-8C5B-45D0-8E50-94B97312C494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25149AD-C2DA-440F-A56D-B8C7E68B4E0A}"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數據分析技巧學習與應用</a:t>
          </a:r>
          <a:endParaRPr lang="en-US" altLang="zh-TW" sz="40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zh-tw" sz="14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課內外知識學習</a:t>
          </a:r>
          <a:r>
            <a:rPr lang="en-US" altLang="zh-TW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專題研究</a:t>
          </a:r>
          <a:endParaRPr lang="en-US" altLang="zh-TW" sz="40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資訊軟體與</a:t>
          </a:r>
          <a:r>
            <a:rPr lang="en-US" altLang="zh-TW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AI   </a:t>
          </a:r>
          <a:r>
            <a:rPr lang="zh-TW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工具運用</a:t>
          </a:r>
          <a:endParaRPr lang="zh-tw" sz="40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-100000" custLinFactNeighborX="-105275" custLinFactNeighborY="19432"/>
      <dgm:spPr/>
    </dgm:pt>
    <dgm:pt modelId="{7C175B98-93F4-4D7C-BB95-1514AB879CD5}" type="pres">
      <dgm:prSet presAssocID="{40FC4FFE-8987-4A26-B7F4-8A516F18ADAE}" presName="iconRect" presStyleLbl="node1" presStyleIdx="0" presStyleCnt="3" custLinFactX="-152643" custLinFactNeighborX="-200000" custLinFactNeighborY="25408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235781" custScaleY="99862" custLinFactX="-23014" custLinFactNeighborX="-100000" custLinFactNeighborY="373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93623" custLinFactNeighborX="100000" custLinFactNeighborY="75513"/>
      <dgm:spPr/>
    </dgm:pt>
    <dgm:pt modelId="{DB4CA7C4-FCA1-4127-B20A-2A5C031A3CF4}" type="pres">
      <dgm:prSet presAssocID="{49225C73-1633-42F1-AB3B-7CB183E5F8B8}" presName="iconRect" presStyleLbl="node1" presStyleIdx="1" presStyleCnt="3" custLinFactX="137457" custLinFactY="26547" custLinFactNeighborX="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48471" custLinFactNeighborX="99994" custLinFactNeighborY="41389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NeighborX="-19201" custLinFactNeighborY="-55136"/>
      <dgm:spPr/>
    </dgm:pt>
    <dgm:pt modelId="{39509775-983E-4110-B989-EE2CD6514BE0}" type="pres">
      <dgm:prSet presAssocID="{1C383F32-22E8-4F62-A3E0-BDC3D5F48992}" presName="iconRect" presStyleLbl="node1" presStyleIdx="2" presStyleCnt="3" custLinFactY="-1766" custLinFactNeighborX="-26997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297313" custScaleY="123363" custLinFactNeighborX="-12536" custLinFactNeighborY="-4003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487143" y="221396"/>
          <a:ext cx="869607" cy="7589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698025" y="346305"/>
          <a:ext cx="498955" cy="43547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72732" y="1110306"/>
          <a:ext cx="3361260" cy="1078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數據分析技巧學習與應用</a:t>
          </a:r>
          <a:endParaRPr lang="en-US" altLang="zh-TW" sz="4000" kern="12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sz="14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72732" y="1110306"/>
        <a:ext cx="3361260" cy="1078523"/>
      </dsp:txXfrm>
    </dsp:sp>
    <dsp:sp modelId="{BCD8CDD9-0C56-4401-ADB1-8B48DAB2C96F}">
      <dsp:nvSpPr>
        <dsp:cNvPr id="0" name=""/>
        <dsp:cNvSpPr/>
      </dsp:nvSpPr>
      <dsp:spPr>
        <a:xfrm>
          <a:off x="8657181" y="652248"/>
          <a:ext cx="869607" cy="815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8842506" y="802307"/>
          <a:ext cx="498955" cy="467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7062641" y="1552792"/>
          <a:ext cx="3542167" cy="108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課內外知識學習</a:t>
          </a:r>
          <a:r>
            <a:rPr lang="en-US" altLang="zh-TW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專題研究</a:t>
          </a:r>
          <a:endParaRPr lang="en-US" altLang="zh-TW" sz="4000" kern="12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062641" y="1552792"/>
        <a:ext cx="3542167" cy="1080013"/>
      </dsp:txXfrm>
    </dsp:sp>
    <dsp:sp modelId="{FF93E135-77D6-48A0-8871-9BC93D705D06}">
      <dsp:nvSpPr>
        <dsp:cNvPr id="0" name=""/>
        <dsp:cNvSpPr/>
      </dsp:nvSpPr>
      <dsp:spPr>
        <a:xfrm>
          <a:off x="5001078" y="2124305"/>
          <a:ext cx="869607" cy="7579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218675" y="2261165"/>
          <a:ext cx="498955" cy="434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304918" y="2977706"/>
          <a:ext cx="4238452" cy="1332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資訊軟體與</a:t>
          </a:r>
          <a:r>
            <a:rPr lang="en-US" altLang="zh-TW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AI   </a:t>
          </a:r>
          <a:r>
            <a:rPr lang="zh-TW" altLang="en-US" sz="4000" kern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工具運用</a:t>
          </a:r>
          <a:endParaRPr lang="zh-tw" sz="4000" kern="1200" dirty="0">
            <a:solidFill>
              <a:schemeClr val="accent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304918" y="2977706"/>
        <a:ext cx="4238452" cy="133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 rtl="0"/>
            <a:fld id="{3AA7418C-1A37-4630-8C30-B2836F55C532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 rtl="0"/>
            <a:fld id="{AB916EA9-9B8C-4B06-BBDB-07A75F4AF607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2025/6/11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384006"/>
            <a:ext cx="4775075" cy="843928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6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自主學習報告</a:t>
            </a:r>
            <a:endParaRPr lang="zh-tw" sz="6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06175"/>
            <a:ext cx="4775075" cy="621564"/>
          </a:xfrm>
        </p:spPr>
        <p:txBody>
          <a:bodyPr rtlCol="0">
            <a:normAutofit fontScale="85000" lnSpcReduction="20000"/>
          </a:bodyPr>
          <a:lstStyle/>
          <a:p>
            <a:pPr algn="r"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113</a:t>
            </a:r>
            <a:r>
              <a:rPr lang="zh-TW" altLang="en-US" dirty="0">
                <a:solidFill>
                  <a:schemeClr val="tx1"/>
                </a:solidFill>
              </a:rPr>
              <a:t>學年度第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學期</a:t>
            </a:r>
            <a:endParaRPr lang="en-US" altLang="zh-TW" dirty="0">
              <a:solidFill>
                <a:schemeClr val="tx1"/>
              </a:solidFill>
            </a:endParaRPr>
          </a:p>
          <a:p>
            <a:pPr algn="r"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10336</a:t>
            </a:r>
            <a:r>
              <a:rPr lang="zh-TW" altLang="en-US" dirty="0">
                <a:solidFill>
                  <a:schemeClr val="tx1"/>
                </a:solidFill>
              </a:rPr>
              <a:t>潘明祈</a:t>
            </a:r>
            <a:endParaRPr lang="zh-tw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025E40-6D9E-DE9D-83C5-9C9E8945DC81}"/>
              </a:ext>
            </a:extLst>
          </p:cNvPr>
          <p:cNvSpPr txBox="1"/>
          <p:nvPr/>
        </p:nvSpPr>
        <p:spPr>
          <a:xfrm>
            <a:off x="8678938" y="3227934"/>
            <a:ext cx="230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數學與其應用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B5ED2-8507-DE2A-9796-917F3E2E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78" y="801339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精選試題範例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D5AC688-02CB-08C5-C0D8-96699EA84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6" y="3300474"/>
            <a:ext cx="5302980" cy="2009166"/>
          </a:xfrm>
          <a:ln>
            <a:solidFill>
              <a:schemeClr val="tx1"/>
            </a:solidFill>
          </a:ln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ECE8D7-E0DB-7DD7-8C55-8547829B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709" y="2675319"/>
            <a:ext cx="5113194" cy="1735632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通過率最高</a:t>
            </a:r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最難</a:t>
            </a:r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 0.30</a:t>
            </a:r>
            <a:endParaRPr lang="zh-TW" altLang="en-US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278034-4A19-BC4D-C339-82B30033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2025/6/11</a:t>
            </a:fld>
            <a:endParaRPr 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9CF9D484-6880-A8D8-86DB-7FD37C184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6167"/>
            <a:ext cx="5588222" cy="2059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E30D94F-A95E-746E-9AD6-FBDCCDE33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5319"/>
            <a:ext cx="5588222" cy="3725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5ED753-AD40-73BA-8348-ACDE773F2CF3}"/>
              </a:ext>
            </a:extLst>
          </p:cNvPr>
          <p:cNvSpPr txBox="1"/>
          <p:nvPr/>
        </p:nvSpPr>
        <p:spPr>
          <a:xfrm>
            <a:off x="6013903" y="2974391"/>
            <a:ext cx="32262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鑑別度最低</a:t>
            </a:r>
            <a:endParaRPr lang="en-US" altLang="zh-TW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區分程度</a:t>
            </a:r>
            <a:endParaRPr lang="en-US" altLang="zh-TW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最低</a:t>
            </a:r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 </a:t>
            </a:r>
          </a:p>
          <a:p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024</a:t>
            </a:r>
            <a:endParaRPr lang="zh-TW" altLang="en-US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6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C8E24-01C0-129A-F9D0-3BACBDDD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命題章節分析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D73EB6-19CE-E83E-200F-E8DF4F263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0181F-5850-24B4-27D8-A310CBB7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27249"/>
            <a:ext cx="1554480" cy="498781"/>
          </a:xfrm>
        </p:spPr>
        <p:txBody>
          <a:bodyPr/>
          <a:lstStyle/>
          <a:p>
            <a:r>
              <a:rPr lang="en-US" altLang="zh-TW" dirty="0"/>
              <a:t>Part 2 </a:t>
            </a:r>
            <a:r>
              <a:rPr lang="zh-TW" altLang="en-US" dirty="0"/>
              <a:t>章節</a:t>
            </a:r>
          </a:p>
        </p:txBody>
      </p:sp>
    </p:spTree>
    <p:extLst>
      <p:ext uri="{BB962C8B-B14F-4D97-AF65-F5344CB8AC3E}">
        <p14:creationId xmlns:p14="http://schemas.microsoft.com/office/powerpoint/2010/main" val="248489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>
            <a:extLst>
              <a:ext uri="{FF2B5EF4-FFF2-40B4-BE49-F238E27FC236}">
                <a16:creationId xmlns:a16="http://schemas.microsoft.com/office/drawing/2014/main" id="{9DC2F146-9380-17A4-4CEB-D1D3BAB8AC1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AAF7C9-A9D8-106F-3309-2DD0D50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CC67-2DD7-42FE-B417-D6036783A853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20BCFE2-6957-DC02-1C25-BE7E56C6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888" y="2692304"/>
            <a:ext cx="3144774" cy="16459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近九年各主題命題數分析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53F149-7961-DE25-95CB-D13EB77E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360" y="5403155"/>
            <a:ext cx="3144774" cy="997645"/>
          </a:xfrm>
        </p:spPr>
        <p:txBody>
          <a:bodyPr>
            <a:normAutofit fontScale="77500" lnSpcReduction="20000"/>
          </a:bodyPr>
          <a:lstStyle/>
          <a:p>
            <a:br>
              <a:rPr lang="en-US" altLang="zh-TW" dirty="0"/>
            </a:br>
            <a:r>
              <a:rPr lang="zh-TW" altLang="en-US" dirty="0"/>
              <a:t>資料來源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https://www.han-lin.tw/exam-analytics/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CB39E0B-6CF6-356B-03EA-1577ABDF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1" y="457200"/>
            <a:ext cx="7472595" cy="5881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85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EA2F1-4151-3087-9C1F-D2811570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77" y="421869"/>
            <a:ext cx="10058400" cy="1371600"/>
          </a:xfrm>
        </p:spPr>
        <p:txBody>
          <a:bodyPr/>
          <a:lstStyle/>
          <a:p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今年各章節命題數分析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685BD-1FE0-FB92-03FB-47FB54B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C6B2EDF-A675-6DB7-04FA-C90F1186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21199"/>
              </p:ext>
            </p:extLst>
          </p:nvPr>
        </p:nvGraphicFramePr>
        <p:xfrm>
          <a:off x="1601061" y="846214"/>
          <a:ext cx="8704629" cy="558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55F5A57-C340-4A2B-91E7-7383F6ED647B}"/>
              </a:ext>
            </a:extLst>
          </p:cNvPr>
          <p:cNvSpPr txBox="1"/>
          <p:nvPr/>
        </p:nvSpPr>
        <p:spPr>
          <a:xfrm>
            <a:off x="6168298" y="3233841"/>
            <a:ext cx="120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簡單幾何與多邊形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4E0503-A993-12AA-C19D-B7FF090E00A3}"/>
              </a:ext>
            </a:extLst>
          </p:cNvPr>
          <p:cNvSpPr txBox="1"/>
          <p:nvPr/>
        </p:nvSpPr>
        <p:spPr>
          <a:xfrm>
            <a:off x="4030516" y="2593839"/>
            <a:ext cx="13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統計與機率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935A55-CC27-FD54-9DDA-59EC21F59EAC}"/>
              </a:ext>
            </a:extLst>
          </p:cNvPr>
          <p:cNvSpPr txBox="1"/>
          <p:nvPr/>
        </p:nvSpPr>
        <p:spPr>
          <a:xfrm>
            <a:off x="7105290" y="463444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乘法公式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多項式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F1B707-7528-38E4-BF2D-BCD7147CCFC4}"/>
              </a:ext>
            </a:extLst>
          </p:cNvPr>
          <p:cNvSpPr txBox="1"/>
          <p:nvPr/>
        </p:nvSpPr>
        <p:spPr>
          <a:xfrm>
            <a:off x="4624908" y="5166951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乘法公式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多項式</a:t>
            </a:r>
          </a:p>
        </p:txBody>
      </p:sp>
    </p:spTree>
    <p:extLst>
      <p:ext uri="{BB962C8B-B14F-4D97-AF65-F5344CB8AC3E}">
        <p14:creationId xmlns:p14="http://schemas.microsoft.com/office/powerpoint/2010/main" val="236259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CA05E-301F-DEC7-5A35-8E58CC3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題型與素養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E86E6A-0C42-02A2-5E0F-21471378B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64D73-0A56-4840-51BD-AB2AF74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Part 3</a:t>
            </a:r>
            <a:r>
              <a:rPr lang="zh-TW" altLang="en-US" dirty="0"/>
              <a:t>題型與素養</a:t>
            </a:r>
          </a:p>
        </p:txBody>
      </p:sp>
    </p:spTree>
    <p:extLst>
      <p:ext uri="{BB962C8B-B14F-4D97-AF65-F5344CB8AC3E}">
        <p14:creationId xmlns:p14="http://schemas.microsoft.com/office/powerpoint/2010/main" val="226878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C55F1-FA42-E8F5-05DD-098307D3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53" y="45720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</a:t>
            </a:r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課綱</a:t>
            </a:r>
            <a:r>
              <a:rPr lang="en-US" altLang="zh-TW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素養</a:t>
            </a:r>
            <a:r>
              <a:rPr lang="en-US" altLang="zh-TW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66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AA172-4C15-027A-650B-F16A9DDD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554" y="572276"/>
            <a:ext cx="4115894" cy="384962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跨領域的統整與應用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生活化與情境化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2313A-F343-EA74-00BB-36BACB5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16442F-0B44-25BE-707C-E92E963F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47" y="1768827"/>
            <a:ext cx="9121758" cy="4523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4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C496BA3-57FA-72DE-FCD6-64C36D00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590140"/>
            <a:ext cx="3161963" cy="1645920"/>
          </a:xfrm>
        </p:spPr>
        <p:txBody>
          <a:bodyPr>
            <a:noAutofit/>
          </a:bodyPr>
          <a:lstStyle/>
          <a:p>
            <a:r>
              <a:rPr lang="zh-TW" altLang="en-US" sz="5400" cap="all" spc="-1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非選擇題第一題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FAAC7F-9B77-16CD-507C-1CAD1C66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69" y="326644"/>
            <a:ext cx="5805578" cy="6204711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235F0BE-085C-71E2-5A3F-EF1C9665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數學結合健康教育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生活化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出題新穎有創意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激發考生活思考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難度偏高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37CCF-D927-9BAA-D146-D1D88C68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176EEF-16AD-B56E-B85F-98A8087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cap="all" spc="-1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非選擇題第二題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F716EC-A21C-5304-1F3E-805074145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609600"/>
            <a:ext cx="6134099" cy="5334000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5E9B9E6-E4F1-E3BD-1B9D-B8F94CD3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經典幾何非選題型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計算量偏大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考驗學生計算熟悉度</a:t>
            </a:r>
            <a:endParaRPr lang="en-US" altLang="zh-TW" sz="2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FE846-0555-E8E0-9819-85F2D5DD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7DA1C-FDD4-E177-427B-F66581D9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</a:t>
            </a:r>
            <a:r>
              <a:rPr lang="zh-TW" altLang="en-US" sz="54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第等</a:t>
            </a:r>
            <a:r>
              <a:rPr lang="zh-TW" altLang="en-US" sz="54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分佈之</a:t>
            </a:r>
            <a:br>
              <a:rPr lang="en-US" altLang="zh-TW" sz="54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數學模型建構</a:t>
            </a:r>
            <a:r>
              <a:rPr lang="zh-TW" altLang="en-US" sz="5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模擬分析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2137C5-3304-5788-6E68-6BC2A7E87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1E6FB-4505-A196-3FE2-CAE4EDAD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6/11/2025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65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6AEB25D-1183-8A1A-B8E5-25848B2D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60" y="627221"/>
            <a:ext cx="10109245" cy="137557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C412628-1C7C-FCF1-C532-C09A019D8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90" y="372816"/>
            <a:ext cx="5891720" cy="6112363"/>
          </a:xfr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51D67-A900-78F5-2A2B-B1C2EAB6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60755" y="6019668"/>
            <a:ext cx="2907669" cy="366820"/>
          </a:xfrm>
        </p:spPr>
        <p:txBody>
          <a:bodyPr/>
          <a:lstStyle/>
          <a:p>
            <a:pPr rtl="0"/>
            <a:fld id="{453BEA6C-00E9-40EA-A338-3A3492325C3F}" type="datetime1">
              <a:rPr lang="zh-TW" altLang="en-US" smtClean="0"/>
              <a:t>2025/6/11</a:t>
            </a:fld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3B4CA0-33B6-3393-D5FD-5A7BEB5B2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4" y="372818"/>
            <a:ext cx="5738356" cy="61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27EF9-0B7F-CD42-080D-16162E38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75" y="416431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這個人很愛數學嗎</a:t>
            </a:r>
            <a:r>
              <a:rPr lang="en-US" altLang="zh-TW" sz="72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72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15784-875D-E09D-D2B0-1D8A2BFF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75" y="1659191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77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91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94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</a:p>
          <a:p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景美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建中段考考古題</a:t>
            </a:r>
            <a:endParaRPr lang="en-US" altLang="zh-TW" sz="36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TMT</a:t>
            </a:r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數學競賽</a:t>
            </a:r>
            <a:endParaRPr lang="en-US" altLang="zh-TW" sz="36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雅桑了嗎、畢導、曼士沉思錄</a:t>
            </a:r>
            <a:endParaRPr lang="en-US" altLang="zh-TW" sz="36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研究、記錄、研究、記錄</a:t>
            </a:r>
            <a:r>
              <a:rPr lang="en-US" altLang="zh-TW" sz="36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endParaRPr lang="en-US" altLang="zh-TW" sz="36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62182-F55C-8A7C-52B3-44D9DA9B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2BF8AD3A-7ADE-B9A1-A701-E344277D5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80033"/>
              </p:ext>
            </p:extLst>
          </p:nvPr>
        </p:nvGraphicFramePr>
        <p:xfrm>
          <a:off x="8474053" y="386365"/>
          <a:ext cx="3351572" cy="20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32257BA6-C9C9-3AD0-4E64-16367199C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72" y="5429672"/>
            <a:ext cx="5908405" cy="97112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926721-9321-5D73-CA2D-C56C2F91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2" y="3318354"/>
            <a:ext cx="4607575" cy="99104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B8B1E03-4876-87F7-C3CF-3C8155A8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1" y="4309400"/>
            <a:ext cx="4607576" cy="110035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493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BEFA2-2ED8-5CA1-7ACF-33AABD3B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0" y="40544"/>
            <a:ext cx="10058400" cy="137160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數學模型建構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7108F-89C9-02ED-8649-E9DEA221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636" y="1595024"/>
            <a:ext cx="5694009" cy="4515929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意義</a:t>
            </a:r>
            <a:r>
              <a:rPr lang="en-US" altLang="zh-TW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僅考慮試題品質與作答狀況</a:t>
            </a:r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不考慮外在因素</a:t>
            </a:r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探討 通過率對第等分布的影響</a:t>
            </a:r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考生由數學能力高低分為</a:t>
            </a:r>
            <a:r>
              <a:rPr lang="en-US" altLang="zh-TW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等分</a:t>
            </a:r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核心假設</a:t>
            </a:r>
            <a:r>
              <a:rPr lang="en-US" altLang="zh-TW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考生答對與否僅受能力影響</a:t>
            </a:r>
            <a:endParaRPr lang="en-US" altLang="zh-TW" sz="34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</a:t>
            </a:r>
            <a:r>
              <a:rPr lang="en-US" altLang="zh-TW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％</a:t>
            </a:r>
            <a:r>
              <a:rPr lang="en-US" altLang="zh-TW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該題僅數學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能力前</a:t>
            </a:r>
            <a:r>
              <a:rPr lang="en-US" altLang="zh-TW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3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％考生答對</a:t>
            </a:r>
            <a:endParaRPr lang="en-US" altLang="zh-TW" sz="34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4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分析方式</a:t>
            </a:r>
            <a:r>
              <a:rPr lang="en-US" altLang="zh-TW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將結過對照地等區分表準進行比較</a:t>
            </a:r>
            <a:endParaRPr lang="en-US" altLang="zh-TW" sz="34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2BC572-B68A-EC32-BEB7-093F16C5A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78B31-7833-7A91-D342-021C6A93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2025/6/11</a:t>
            </a:fld>
            <a:endParaRPr lang="en-US"/>
          </a:p>
        </p:txBody>
      </p:sp>
      <p:graphicFrame>
        <p:nvGraphicFramePr>
          <p:cNvPr id="6" name="內容版面配置區 7">
            <a:extLst>
              <a:ext uri="{FF2B5EF4-FFF2-40B4-BE49-F238E27FC236}">
                <a16:creationId xmlns:a16="http://schemas.microsoft.com/office/drawing/2014/main" id="{1262E170-4CE1-32A2-46CC-0904F36B7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98140"/>
              </p:ext>
            </p:extLst>
          </p:nvPr>
        </p:nvGraphicFramePr>
        <p:xfrm>
          <a:off x="5331122" y="850665"/>
          <a:ext cx="6927013" cy="541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DA28E01-8743-46D6-85B9-DAE575DFA554}"/>
              </a:ext>
            </a:extLst>
          </p:cNvPr>
          <p:cNvSpPr txBox="1"/>
          <p:nvPr/>
        </p:nvSpPr>
        <p:spPr>
          <a:xfrm>
            <a:off x="8703316" y="1782096"/>
            <a:ext cx="96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A++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593968-B2D2-F875-AF43-83C75C5F5E7A}"/>
              </a:ext>
            </a:extLst>
          </p:cNvPr>
          <p:cNvSpPr txBox="1"/>
          <p:nvPr/>
        </p:nvSpPr>
        <p:spPr>
          <a:xfrm>
            <a:off x="9225088" y="2334308"/>
            <a:ext cx="96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A+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E02AB-D269-79A5-3123-A103C5D17F9F}"/>
              </a:ext>
            </a:extLst>
          </p:cNvPr>
          <p:cNvSpPr txBox="1"/>
          <p:nvPr/>
        </p:nvSpPr>
        <p:spPr>
          <a:xfrm>
            <a:off x="7256794" y="3157268"/>
            <a:ext cx="11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51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EC739-316C-7104-B929-FCD47F22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9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模擬分析結果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C3566-7555-0627-5305-23B5006C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與現實差異極大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錯一題就沒有</a:t>
            </a:r>
            <a:r>
              <a:rPr lang="en-US" altLang="zh-TW" sz="28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A?!</a:t>
            </a:r>
          </a:p>
          <a:p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數學能力與通過率非絕對因素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不可控因素多、影響極大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5CD14-9F75-4CEB-F48B-CD928B4B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2025/6/11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7EEA-9B3A-C418-1063-8F5D56A1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心得與結論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CD216D-6A1D-FC4D-0AFC-D82AC415E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5BF99-0D5B-F7D9-1F16-99328081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6/11/2025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05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7F932-D624-E26F-62C0-736E775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C3E2001-A0FC-CC4F-E5FB-193F1BEB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整體難度適中</a:t>
            </a:r>
            <a:endParaRPr lang="en-US" altLang="zh-TW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命題具水準，具鑑別度</a:t>
            </a:r>
            <a:endParaRPr lang="en-US" altLang="zh-TW" sz="4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試題囊括個概念</a:t>
            </a:r>
            <a:endParaRPr lang="en-US" altLang="zh-TW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偏重幾何</a:t>
            </a:r>
            <a:endParaRPr lang="en-US" altLang="zh-TW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多方因素影響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50DC9D-761D-B948-66FD-5303157C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E064CC-B997-463F-949D-526814740EEF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8C914B-B3DE-8F77-5433-023B1667808C}"/>
              </a:ext>
            </a:extLst>
          </p:cNvPr>
          <p:cNvSpPr txBox="1"/>
          <p:nvPr/>
        </p:nvSpPr>
        <p:spPr>
          <a:xfrm>
            <a:off x="7660255" y="5460523"/>
            <a:ext cx="608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69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2C7A4-0038-7146-C4CE-73E835F7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224287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7D1E4E-8D7D-6837-6114-9D5182D2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4" y="1321663"/>
            <a:ext cx="11093569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在這學期的自主學習中我發現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數學在生活中是無所不在的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，對數學的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熱忱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讓我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自發自主的研究、學習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，其中每個部分都環環相扣，運用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邏輯推理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理性分析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將真相的拼圖一片一片的拼起來，或是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分享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自己的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思維與研究成果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，都讓我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無比快樂。</a:t>
            </a:r>
            <a:endParaRPr lang="en-US" altLang="zh-TW" sz="2200" b="1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但過程中也遇到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計畫趕不上變化、能力不及無從下手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等困難，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請教同學和老師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後才知道好用的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電腦工具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比比皆是，尤其是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日新月異的強大</a:t>
            </a:r>
            <a:r>
              <a:rPr lang="en-US" altLang="zh-TW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，讓我事半功倍，達到了意想不到的效果。</a:t>
            </a:r>
            <a:endParaRPr lang="en-US" altLang="zh-TW" sz="22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我覺得自己自發自主地去學習，訓練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查找資料，請教他人，溝通與分享表達，成果展現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的能力才這著門自主學習課程最</a:t>
            </a:r>
            <a:r>
              <a:rPr lang="zh-TW" altLang="en-US" sz="22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重要且有意義</a:t>
            </a:r>
            <a:r>
              <a:rPr lang="zh-TW" altLang="en-US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sz="22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BC04CB-6733-D692-4460-A9187E75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183BB-2861-4A80-80A6-2C9B82653C78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0EEF84-2CC0-AAF6-40F1-B6083384C929}"/>
              </a:ext>
            </a:extLst>
          </p:cNvPr>
          <p:cNvSpPr txBox="1"/>
          <p:nvPr/>
        </p:nvSpPr>
        <p:spPr>
          <a:xfrm>
            <a:off x="854015" y="4711601"/>
            <a:ext cx="10472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40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「不是學這個沒有用，只是你的人生還沒遇到它而已。」</a:t>
            </a:r>
            <a:r>
              <a:rPr lang="en-US" altLang="zh-TW" sz="40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zh-TW" altLang="en-US" sz="4000" b="1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54C979-EA2A-5CAD-8981-91E7A785E293}"/>
              </a:ext>
            </a:extLst>
          </p:cNvPr>
          <p:cNvSpPr txBox="1"/>
          <p:nvPr/>
        </p:nvSpPr>
        <p:spPr>
          <a:xfrm>
            <a:off x="8954220" y="357477"/>
            <a:ext cx="3661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特別感謝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</a:p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自主學習指導老師暨資訊科技教師 鍾芝敏 老師</a:t>
            </a:r>
            <a:endParaRPr lang="en-US" altLang="zh-TW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數學科教師 劉柏廷 老師</a:t>
            </a:r>
            <a:endParaRPr lang="en-US" altLang="zh-TW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資訊軟體運用知識提供與協助 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103 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杜同學</a:t>
            </a:r>
          </a:p>
        </p:txBody>
      </p:sp>
    </p:spTree>
    <p:extLst>
      <p:ext uri="{BB962C8B-B14F-4D97-AF65-F5344CB8AC3E}">
        <p14:creationId xmlns:p14="http://schemas.microsoft.com/office/powerpoint/2010/main" val="135198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B21BD-FE2D-FA35-2145-ED08E5A24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</a:t>
            </a:r>
            <a:endParaRPr lang="zh-TW" altLang="en-US" sz="6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948293-C1B8-53D5-4255-EA3AD45D1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D9B923-928F-972F-9078-AF668AFD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2025/6/11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105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72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我做了甚麼</a:t>
            </a:r>
            <a:r>
              <a:rPr lang="en-US" altLang="zh-TW" sz="72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72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48934"/>
              </p:ext>
            </p:extLst>
          </p:nvPr>
        </p:nvGraphicFramePr>
        <p:xfrm>
          <a:off x="534839" y="1595888"/>
          <a:ext cx="11205712" cy="477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E3861A-F227-734F-0741-B866001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6085DB-A18D-4659-BA29-412FA9C45839}" type="datetime1">
              <a:rPr lang="zh-TW" altLang="en-US" smtClean="0"/>
              <a:t>2025/6/11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A96DDA-9B9D-7DD2-3C94-C4049401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 b="49721"/>
          <a:stretch>
            <a:fillRect/>
          </a:stretch>
        </p:blipFill>
        <p:spPr>
          <a:xfrm>
            <a:off x="622367" y="1690778"/>
            <a:ext cx="10947266" cy="4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2C343-DD12-F755-4C0C-E4E8C22E8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sz="60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年國中教育會考</a:t>
            </a:r>
            <a:br>
              <a:rPr lang="en-US" altLang="zh-TW" sz="60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試題與答題狀況分析</a:t>
            </a:r>
            <a:endParaRPr lang="zh-TW" altLang="en-US" sz="6000" dirty="0">
              <a:solidFill>
                <a:schemeClr val="accent3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2BA35C-7C35-06A8-D973-D4B3ECB1B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FD2A0-0624-ACC2-3182-9846921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6/11/2025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37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EF03C-E03C-C11C-C185-F1A7D156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通過率與鑑別度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FC4EE2-4D53-92A9-FF69-1B07FD203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1E74D-3A43-FEBE-6E16-F92E4F9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Part 1 </a:t>
            </a:r>
            <a:r>
              <a:rPr lang="zh-TW" altLang="en-US" dirty="0"/>
              <a:t>試題品質</a:t>
            </a:r>
          </a:p>
        </p:txBody>
      </p:sp>
    </p:spTree>
    <p:extLst>
      <p:ext uri="{BB962C8B-B14F-4D97-AF65-F5344CB8AC3E}">
        <p14:creationId xmlns:p14="http://schemas.microsoft.com/office/powerpoint/2010/main" val="39734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16156-75A4-4D97-94E9-3ABCDC6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鑑別度</a:t>
            </a:r>
            <a:r>
              <a:rPr lang="en-US" altLang="zh-TW" sz="66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(Discrimination)</a:t>
            </a:r>
            <a:endParaRPr lang="zh-TW" altLang="en-US" sz="66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1B63D8-90D2-BA1E-34AD-38FF4AEF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B89D2-B4F4-E17B-8B13-68A9F94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E064CC-B997-463F-949D-526814740EEF}" type="datetime1">
              <a:rPr lang="zh-TW" altLang="en-US" smtClean="0"/>
              <a:t>2025/6/11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D8815-1A01-D014-8CBF-E392E412025C}"/>
              </a:ext>
            </a:extLst>
          </p:cNvPr>
          <p:cNvSpPr txBox="1"/>
          <p:nvPr/>
        </p:nvSpPr>
        <p:spPr>
          <a:xfrm>
            <a:off x="1306163" y="2170285"/>
            <a:ext cx="82372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試題區分受試者能力高低的程度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介於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之間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越高表示越能區分能力高低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鑑別度為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表示所有人都答對或答錯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高鑑別度的題目通常不會過難或過易</a:t>
            </a:r>
            <a:endParaRPr lang="en-US" altLang="zh-TW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D=PH-PL</a:t>
            </a:r>
          </a:p>
          <a:p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％受試者答對率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％受試者答對率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911E38-A422-5B21-D513-1A99AA96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8854" cy="100676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4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EB7FF3-8F59-5B37-0872-E9ACA72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CC67-2DD7-42FE-B417-D6036783A853}" type="datetime1">
              <a:rPr lang="zh-TW" altLang="en-US" smtClean="0"/>
              <a:t>2025/6/11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A70931B-0998-A3FD-A23C-304D7377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78" y="243323"/>
            <a:ext cx="3144774" cy="1645920"/>
          </a:xfrm>
        </p:spPr>
        <p:txBody>
          <a:bodyPr/>
          <a:lstStyle/>
          <a:p>
            <a:r>
              <a:rPr lang="zh-TW" altLang="en-US" sz="4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通過率與</a:t>
            </a:r>
            <a:br>
              <a:rPr lang="en-US" altLang="zh-TW" sz="4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鑑別度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圖表 1">
                <a:extLst>
                  <a:ext uri="{FF2B5EF4-FFF2-40B4-BE49-F238E27FC236}">
                    <a16:creationId xmlns:a16="http://schemas.microsoft.com/office/drawing/2014/main" id="{F03FDE10-869C-44F7-825B-9DF5BD30FC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926077"/>
                  </p:ext>
                </p:extLst>
              </p:nvPr>
            </p:nvGraphicFramePr>
            <p:xfrm>
              <a:off x="7924081" y="1733909"/>
              <a:ext cx="4059131" cy="48807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圖表 1">
                <a:extLst>
                  <a:ext uri="{FF2B5EF4-FFF2-40B4-BE49-F238E27FC236}">
                    <a16:creationId xmlns:a16="http://schemas.microsoft.com/office/drawing/2014/main" id="{F03FDE10-869C-44F7-825B-9DF5BD30FC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4081" y="1733909"/>
                <a:ext cx="4059131" cy="488076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985C2ABE-AD79-47B0-8FC7-284511074F6F}"/>
              </a:ext>
            </a:extLst>
          </p:cNvPr>
          <p:cNvSpPr txBox="1"/>
          <p:nvPr/>
        </p:nvSpPr>
        <p:spPr>
          <a:xfrm>
            <a:off x="8842077" y="5678527"/>
            <a:ext cx="1381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CFDD4A-E908-E843-80D6-1E7561971570}"/>
              </a:ext>
            </a:extLst>
          </p:cNvPr>
          <p:cNvSpPr txBox="1"/>
          <p:nvPr/>
        </p:nvSpPr>
        <p:spPr>
          <a:xfrm>
            <a:off x="10042627" y="5665708"/>
            <a:ext cx="11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鑑別度</a:t>
            </a:r>
          </a:p>
        </p:txBody>
      </p:sp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AF75E7C2-9496-7179-2375-E5D44BBC2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781173"/>
              </p:ext>
            </p:extLst>
          </p:nvPr>
        </p:nvGraphicFramePr>
        <p:xfrm>
          <a:off x="86264" y="994745"/>
          <a:ext cx="79401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03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FC081-5684-ED2C-D678-D8D268F1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1DF891-A669-C4BC-56C6-962C629F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920" y="1084144"/>
            <a:ext cx="4663440" cy="640080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F2BB80D7-438E-8E90-5A28-3909EF4677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9980875"/>
              </p:ext>
            </p:extLst>
          </p:nvPr>
        </p:nvGraphicFramePr>
        <p:xfrm>
          <a:off x="487168" y="2165774"/>
          <a:ext cx="5713369" cy="423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E09901-F153-4D26-B2FC-F0B47616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C8EEB3-AD5C-136D-6F0A-CDCD5208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2025/6/11</a:t>
            </a:fld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6AA4084-0812-7313-2B71-F53FBF096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12" y="642594"/>
            <a:ext cx="5181599" cy="54849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529496-E194-B2C0-7866-649DD508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22320"/>
              </p:ext>
            </p:extLst>
          </p:nvPr>
        </p:nvGraphicFramePr>
        <p:xfrm>
          <a:off x="487168" y="492717"/>
          <a:ext cx="57133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456">
                  <a:extLst>
                    <a:ext uri="{9D8B030D-6E8A-4147-A177-3AD203B41FA5}">
                      <a16:colId xmlns:a16="http://schemas.microsoft.com/office/drawing/2014/main" val="798956847"/>
                    </a:ext>
                  </a:extLst>
                </a:gridCol>
                <a:gridCol w="1904456">
                  <a:extLst>
                    <a:ext uri="{9D8B030D-6E8A-4147-A177-3AD203B41FA5}">
                      <a16:colId xmlns:a16="http://schemas.microsoft.com/office/drawing/2014/main" val="1856774638"/>
                    </a:ext>
                  </a:extLst>
                </a:gridCol>
                <a:gridCol w="1904456">
                  <a:extLst>
                    <a:ext uri="{9D8B030D-6E8A-4147-A177-3AD203B41FA5}">
                      <a16:colId xmlns:a16="http://schemas.microsoft.com/office/drawing/2014/main" val="3027161966"/>
                    </a:ext>
                  </a:extLst>
                </a:gridCol>
              </a:tblGrid>
              <a:tr h="251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通過率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鑑別度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02843"/>
                  </a:ext>
                </a:extLst>
              </a:tr>
              <a:tr h="251390">
                <a:tc>
                  <a:txBody>
                    <a:bodyPr/>
                    <a:lstStyle/>
                    <a:p>
                      <a:r>
                        <a:rPr lang="zh-TW" altLang="en-US" dirty="0"/>
                        <a:t>算術平均數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33013"/>
                  </a:ext>
                </a:extLst>
              </a:tr>
              <a:tr h="25139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80315"/>
                  </a:ext>
                </a:extLst>
              </a:tr>
              <a:tr h="25139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82208"/>
                  </a:ext>
                </a:extLst>
              </a:tr>
              <a:tr h="251390">
                <a:tc>
                  <a:txBody>
                    <a:bodyPr/>
                    <a:lstStyle/>
                    <a:p>
                      <a:r>
                        <a:rPr lang="zh-TW" altLang="en-US" dirty="0"/>
                        <a:t>全距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1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45424D0E7F940A9ACA6490BB85603" ma:contentTypeVersion="4" ma:contentTypeDescription="Create a new document." ma:contentTypeScope="" ma:versionID="812abfc14b5c934821e5c5fcfe2ae566">
  <xsd:schema xmlns:xsd="http://www.w3.org/2001/XMLSchema" xmlns:xs="http://www.w3.org/2001/XMLSchema" xmlns:p="http://schemas.microsoft.com/office/2006/metadata/properties" xmlns:ns3="db372393-29cb-49c8-923d-f445289c8829" targetNamespace="http://schemas.microsoft.com/office/2006/metadata/properties" ma:root="true" ma:fieldsID="660fb8bb58b545c743246b4c4b77ccae" ns3:_="">
    <xsd:import namespace="db372393-29cb-49c8-923d-f445289c882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72393-29cb-49c8-923d-f445289c88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7F817D-3065-41F6-B826-4BB78E71DC19}">
  <ds:schemaRefs>
    <ds:schemaRef ds:uri="db372393-29cb-49c8-923d-f445289c8829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59E54B-D314-467C-8284-A65A22D480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372393-29cb-49c8-923d-f445289c8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18310A-B755-47FF-B5F9-14F5FE661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766</Words>
  <Application>Microsoft Office PowerPoint</Application>
  <PresentationFormat>寬螢幕</PresentationFormat>
  <Paragraphs>142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Microsoft JhengHei UI</vt:lpstr>
      <vt:lpstr>標楷體</vt:lpstr>
      <vt:lpstr>Arial</vt:lpstr>
      <vt:lpstr>Calibri</vt:lpstr>
      <vt:lpstr>Century Gothic</vt:lpstr>
      <vt:lpstr>Garamond</vt:lpstr>
      <vt:lpstr>SavonVTI</vt:lpstr>
      <vt:lpstr>自主學習報告</vt:lpstr>
      <vt:lpstr>這個人很愛數學嗎?</vt:lpstr>
      <vt:lpstr>我做了甚麼?</vt:lpstr>
      <vt:lpstr>PowerPoint 簡報</vt:lpstr>
      <vt:lpstr>113年國中教育會考 試題與答題狀況分析</vt:lpstr>
      <vt:lpstr>通過率與鑑別度</vt:lpstr>
      <vt:lpstr>鑑別度(Discrimination)</vt:lpstr>
      <vt:lpstr>通過率與 鑑別度</vt:lpstr>
      <vt:lpstr>PowerPoint 簡報</vt:lpstr>
      <vt:lpstr>精選試題範例</vt:lpstr>
      <vt:lpstr>命題章節分析</vt:lpstr>
      <vt:lpstr>近九年各主題命題數分析</vt:lpstr>
      <vt:lpstr>今年各章節命題數分析</vt:lpstr>
      <vt:lpstr>題型與素養</vt:lpstr>
      <vt:lpstr>108課綱?素養?</vt:lpstr>
      <vt:lpstr>非選擇題第一題</vt:lpstr>
      <vt:lpstr>非選擇題第二題</vt:lpstr>
      <vt:lpstr>通過率影響第等分佈之 數學模型建構模擬分析</vt:lpstr>
      <vt:lpstr>PowerPoint 簡報</vt:lpstr>
      <vt:lpstr> 數學模型建構</vt:lpstr>
      <vt:lpstr>模擬分析結果</vt:lpstr>
      <vt:lpstr>心得與結論</vt:lpstr>
      <vt:lpstr>結論</vt:lpstr>
      <vt:lpstr>心得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潘明祈</dc:creator>
  <cp:lastModifiedBy>潘明祈</cp:lastModifiedBy>
  <cp:revision>20</cp:revision>
  <dcterms:created xsi:type="dcterms:W3CDTF">2025-05-21T06:55:03Z</dcterms:created>
  <dcterms:modified xsi:type="dcterms:W3CDTF">2025-06-11T04:12:29Z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0x01010063A45424D0E7F940A9ACA6490BB85603</vt:lpwstr>
  </property>
</Properties>
</file>