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30/04/2018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378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30/04/2018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98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30/04/2018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7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30/04/2018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678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30/04/2018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906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30/04/2018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48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30/04/2018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087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30/04/2018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12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30/04/2018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34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30/04/2018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02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30/04/2018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4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4E8-7802-6143-964B-DF3D472E9C93}" type="datetimeFigureOut">
              <a:rPr lang="da-DK" smtClean="0"/>
              <a:t>30/04/2018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386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23" y="1388531"/>
            <a:ext cx="2200275" cy="3911600"/>
          </a:xfrm>
          <a:prstGeom prst="rect">
            <a:avLst/>
          </a:prstGeom>
          <a:ln>
            <a:noFill/>
          </a:ln>
          <a:effectLst>
            <a:reflection blurRad="12700" endPos="0" dist="5000" dir="5400000" sy="-100000" algn="bl" rotWithShape="0"/>
          </a:effectLst>
          <a:scene3d>
            <a:camera prst="perspectiveContrastingLeftFacing">
              <a:rot lat="300000" lon="186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Rektangel 4"/>
          <p:cNvSpPr/>
          <p:nvPr/>
        </p:nvSpPr>
        <p:spPr>
          <a:xfrm>
            <a:off x="3352800" y="2692400"/>
            <a:ext cx="2252133" cy="130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3556000" y="2963333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b="1" dirty="0" err="1" smtClean="0"/>
              <a:t>ConvNet</a:t>
            </a:r>
            <a:endParaRPr lang="da-DK" sz="2800" b="1" dirty="0" smtClean="0"/>
          </a:p>
        </p:txBody>
      </p:sp>
      <p:sp>
        <p:nvSpPr>
          <p:cNvPr id="7" name="Tekstfelt 6"/>
          <p:cNvSpPr txBox="1"/>
          <p:nvPr/>
        </p:nvSpPr>
        <p:spPr>
          <a:xfrm>
            <a:off x="3810001" y="3572820"/>
            <a:ext cx="257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Ex. VGG16, ZF</a:t>
            </a:r>
            <a:endParaRPr lang="da-DK" dirty="0"/>
          </a:p>
        </p:txBody>
      </p:sp>
      <p:cxnSp>
        <p:nvCxnSpPr>
          <p:cNvPr id="9" name="Lige pilforbindelse 8"/>
          <p:cNvCxnSpPr>
            <a:endCxn id="5" idx="1"/>
          </p:cNvCxnSpPr>
          <p:nvPr/>
        </p:nvCxnSpPr>
        <p:spPr>
          <a:xfrm>
            <a:off x="2694516" y="3344331"/>
            <a:ext cx="658284" cy="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>
            <a:stCxn id="5" idx="3"/>
            <a:endCxn id="12" idx="1"/>
          </p:cNvCxnSpPr>
          <p:nvPr/>
        </p:nvCxnSpPr>
        <p:spPr>
          <a:xfrm flipV="1">
            <a:off x="5604933" y="3344333"/>
            <a:ext cx="50905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6113991" y="2811790"/>
            <a:ext cx="1117600" cy="1065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/>
          <p:cNvSpPr txBox="1"/>
          <p:nvPr/>
        </p:nvSpPr>
        <p:spPr>
          <a:xfrm>
            <a:off x="6164792" y="3021167"/>
            <a:ext cx="108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Feature </a:t>
            </a:r>
            <a:r>
              <a:rPr lang="da-DK" dirty="0" err="1" smtClean="0"/>
              <a:t>map</a:t>
            </a:r>
            <a:endParaRPr lang="da-DK" dirty="0"/>
          </a:p>
        </p:txBody>
      </p:sp>
      <p:sp>
        <p:nvSpPr>
          <p:cNvPr id="14" name="Rektangel 13"/>
          <p:cNvSpPr/>
          <p:nvPr/>
        </p:nvSpPr>
        <p:spPr>
          <a:xfrm>
            <a:off x="9431867" y="3140085"/>
            <a:ext cx="1286934" cy="4084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kstfelt 14"/>
          <p:cNvSpPr txBox="1"/>
          <p:nvPr/>
        </p:nvSpPr>
        <p:spPr>
          <a:xfrm>
            <a:off x="9542463" y="31792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Classifier</a:t>
            </a:r>
            <a:endParaRPr lang="da-DK" dirty="0"/>
          </a:p>
        </p:txBody>
      </p:sp>
      <p:sp>
        <p:nvSpPr>
          <p:cNvPr id="16" name="Tekstfelt 15"/>
          <p:cNvSpPr txBox="1"/>
          <p:nvPr/>
        </p:nvSpPr>
        <p:spPr>
          <a:xfrm>
            <a:off x="11192933" y="257386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Class 1</a:t>
            </a:r>
            <a:endParaRPr lang="da-DK"/>
          </a:p>
        </p:txBody>
      </p:sp>
      <p:sp>
        <p:nvSpPr>
          <p:cNvPr id="17" name="Tekstfelt 16"/>
          <p:cNvSpPr txBox="1"/>
          <p:nvPr/>
        </p:nvSpPr>
        <p:spPr>
          <a:xfrm>
            <a:off x="11192931" y="374546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Class 3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>
            <a:off x="11192932" y="315966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Class 2</a:t>
            </a:r>
            <a:endParaRPr lang="da-DK" dirty="0"/>
          </a:p>
        </p:txBody>
      </p:sp>
      <p:cxnSp>
        <p:nvCxnSpPr>
          <p:cNvPr id="19" name="Lige pilforbindelse 18"/>
          <p:cNvCxnSpPr>
            <a:stCxn id="14" idx="3"/>
            <a:endCxn id="16" idx="1"/>
          </p:cNvCxnSpPr>
          <p:nvPr/>
        </p:nvCxnSpPr>
        <p:spPr>
          <a:xfrm flipV="1">
            <a:off x="10718801" y="2758533"/>
            <a:ext cx="474132" cy="58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4" idx="3"/>
            <a:endCxn id="18" idx="1"/>
          </p:cNvCxnSpPr>
          <p:nvPr/>
        </p:nvCxnSpPr>
        <p:spPr>
          <a:xfrm>
            <a:off x="10718801" y="3344332"/>
            <a:ext cx="474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>
            <a:stCxn id="14" idx="3"/>
            <a:endCxn id="17" idx="1"/>
          </p:cNvCxnSpPr>
          <p:nvPr/>
        </p:nvCxnSpPr>
        <p:spPr>
          <a:xfrm>
            <a:off x="10718801" y="3344332"/>
            <a:ext cx="474130" cy="58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37"/>
          <p:cNvSpPr/>
          <p:nvPr/>
        </p:nvSpPr>
        <p:spPr>
          <a:xfrm>
            <a:off x="7548297" y="1693447"/>
            <a:ext cx="1117600" cy="1065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Tekstrude 38"/>
          <p:cNvSpPr/>
          <p:nvPr/>
        </p:nvSpPr>
        <p:spPr>
          <a:xfrm>
            <a:off x="7785365" y="1811867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kstrude 39"/>
          <p:cNvSpPr/>
          <p:nvPr/>
        </p:nvSpPr>
        <p:spPr>
          <a:xfrm>
            <a:off x="8392849" y="2370667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1" name="Tekstrude 40"/>
          <p:cNvSpPr/>
          <p:nvPr/>
        </p:nvSpPr>
        <p:spPr>
          <a:xfrm>
            <a:off x="7607036" y="2503790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2" name="Tekstfelt 41"/>
          <p:cNvSpPr txBox="1"/>
          <p:nvPr/>
        </p:nvSpPr>
        <p:spPr>
          <a:xfrm>
            <a:off x="7607036" y="200133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/>
              <a:t>Proposals</a:t>
            </a:r>
            <a:endParaRPr lang="da-DK" dirty="0"/>
          </a:p>
        </p:txBody>
      </p:sp>
      <p:cxnSp>
        <p:nvCxnSpPr>
          <p:cNvPr id="44" name="Buet forbindelse 43"/>
          <p:cNvCxnSpPr>
            <a:stCxn id="12" idx="2"/>
            <a:endCxn id="14" idx="1"/>
          </p:cNvCxnSpPr>
          <p:nvPr/>
        </p:nvCxnSpPr>
        <p:spPr>
          <a:xfrm rot="5400000" flipH="1" flipV="1">
            <a:off x="7786057" y="2231066"/>
            <a:ext cx="532544" cy="2759076"/>
          </a:xfrm>
          <a:prstGeom prst="curvedConnector4">
            <a:avLst>
              <a:gd name="adj1" fmla="val -42926"/>
              <a:gd name="adj2" fmla="val 601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Buet forbindelse 53"/>
          <p:cNvCxnSpPr>
            <a:stCxn id="12" idx="0"/>
            <a:endCxn id="38" idx="1"/>
          </p:cNvCxnSpPr>
          <p:nvPr/>
        </p:nvCxnSpPr>
        <p:spPr>
          <a:xfrm rot="5400000" flipH="1" flipV="1">
            <a:off x="6817644" y="2081137"/>
            <a:ext cx="585800" cy="87550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Buet forbindelse 55"/>
          <p:cNvCxnSpPr>
            <a:stCxn id="42" idx="3"/>
            <a:endCxn id="14" idx="1"/>
          </p:cNvCxnSpPr>
          <p:nvPr/>
        </p:nvCxnSpPr>
        <p:spPr>
          <a:xfrm>
            <a:off x="8775436" y="2186001"/>
            <a:ext cx="656431" cy="115833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 rot="16200000">
            <a:off x="-930902" y="3218688"/>
            <a:ext cx="223113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mtClean="0"/>
              <a:t>Data</a:t>
            </a:r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 rot="16200000">
            <a:off x="709663" y="3218688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Pool1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 rot="16200000">
            <a:off x="185561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Conv1_2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 rot="16200000">
            <a:off x="-183772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Conv1_1</a:t>
            </a:r>
            <a:endParaRPr lang="da-DK" dirty="0"/>
          </a:p>
        </p:txBody>
      </p:sp>
      <p:cxnSp>
        <p:nvCxnSpPr>
          <p:cNvPr id="10" name="Lige pilforbindelse 9"/>
          <p:cNvCxnSpPr>
            <a:stCxn id="4" idx="2"/>
            <a:endCxn id="7" idx="0"/>
          </p:cNvCxnSpPr>
          <p:nvPr/>
        </p:nvCxnSpPr>
        <p:spPr>
          <a:xfrm>
            <a:off x="369332" y="3403354"/>
            <a:ext cx="377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6" idx="2"/>
            <a:endCxn id="5" idx="0"/>
          </p:cNvCxnSpPr>
          <p:nvPr/>
        </p:nvCxnSpPr>
        <p:spPr>
          <a:xfrm>
            <a:off x="1485795" y="3403354"/>
            <a:ext cx="154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 rot="16200000">
            <a:off x="1826128" y="3218687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Conv2_2</a:t>
            </a:r>
            <a:endParaRPr lang="da-DK" dirty="0"/>
          </a:p>
        </p:txBody>
      </p:sp>
      <p:sp>
        <p:nvSpPr>
          <p:cNvPr id="15" name="Tekstfelt 14"/>
          <p:cNvSpPr txBox="1"/>
          <p:nvPr/>
        </p:nvSpPr>
        <p:spPr>
          <a:xfrm rot="16200000">
            <a:off x="1456795" y="3218687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Conv2_1</a:t>
            </a:r>
            <a:endParaRPr lang="da-DK" dirty="0"/>
          </a:p>
        </p:txBody>
      </p:sp>
      <p:sp>
        <p:nvSpPr>
          <p:cNvPr id="16" name="Tekstfelt 15"/>
          <p:cNvSpPr txBox="1"/>
          <p:nvPr/>
        </p:nvSpPr>
        <p:spPr>
          <a:xfrm rot="16200000">
            <a:off x="2350229" y="3218686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Pool2</a:t>
            </a:r>
            <a:endParaRPr lang="da-DK" dirty="0"/>
          </a:p>
        </p:txBody>
      </p:sp>
      <p:sp>
        <p:nvSpPr>
          <p:cNvPr id="17" name="Tekstfelt 16"/>
          <p:cNvSpPr txBox="1"/>
          <p:nvPr/>
        </p:nvSpPr>
        <p:spPr>
          <a:xfrm rot="16200000">
            <a:off x="3466693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Conv3_2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 rot="16200000">
            <a:off x="3097360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Conv3_1</a:t>
            </a:r>
            <a:endParaRPr lang="da-DK" dirty="0"/>
          </a:p>
        </p:txBody>
      </p:sp>
      <p:sp>
        <p:nvSpPr>
          <p:cNvPr id="19" name="Tekstfelt 18"/>
          <p:cNvSpPr txBox="1"/>
          <p:nvPr/>
        </p:nvSpPr>
        <p:spPr>
          <a:xfrm rot="16200000">
            <a:off x="3806129" y="3218686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Conv3_3</a:t>
            </a:r>
            <a:endParaRPr lang="da-DK" dirty="0"/>
          </a:p>
        </p:txBody>
      </p:sp>
      <p:sp>
        <p:nvSpPr>
          <p:cNvPr id="20" name="Tekstfelt 19"/>
          <p:cNvSpPr txBox="1"/>
          <p:nvPr/>
        </p:nvSpPr>
        <p:spPr>
          <a:xfrm rot="16200000">
            <a:off x="4330231" y="3218686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Pool3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 rot="16200000">
            <a:off x="5446695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Conv4_2</a:t>
            </a:r>
            <a:endParaRPr lang="da-DK" dirty="0"/>
          </a:p>
        </p:txBody>
      </p:sp>
      <p:sp>
        <p:nvSpPr>
          <p:cNvPr id="22" name="Tekstfelt 21"/>
          <p:cNvSpPr txBox="1"/>
          <p:nvPr/>
        </p:nvSpPr>
        <p:spPr>
          <a:xfrm rot="16200000">
            <a:off x="5077362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Conv4_1</a:t>
            </a:r>
            <a:endParaRPr lang="da-DK" dirty="0"/>
          </a:p>
        </p:txBody>
      </p:sp>
      <p:sp>
        <p:nvSpPr>
          <p:cNvPr id="23" name="Tekstfelt 22"/>
          <p:cNvSpPr txBox="1"/>
          <p:nvPr/>
        </p:nvSpPr>
        <p:spPr>
          <a:xfrm rot="16200000">
            <a:off x="5786131" y="3218686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Conv4_3</a:t>
            </a:r>
            <a:endParaRPr lang="da-DK" dirty="0"/>
          </a:p>
        </p:txBody>
      </p:sp>
      <p:sp>
        <p:nvSpPr>
          <p:cNvPr id="24" name="Tekstfelt 23"/>
          <p:cNvSpPr txBox="1"/>
          <p:nvPr/>
        </p:nvSpPr>
        <p:spPr>
          <a:xfrm rot="16200000">
            <a:off x="6310233" y="3218685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Pool4</a:t>
            </a:r>
            <a:endParaRPr lang="da-DK" dirty="0"/>
          </a:p>
        </p:txBody>
      </p:sp>
      <p:sp>
        <p:nvSpPr>
          <p:cNvPr id="25" name="Tekstfelt 24"/>
          <p:cNvSpPr txBox="1"/>
          <p:nvPr/>
        </p:nvSpPr>
        <p:spPr>
          <a:xfrm rot="16200000">
            <a:off x="7426697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Conv5_2</a:t>
            </a:r>
            <a:endParaRPr lang="da-DK" dirty="0"/>
          </a:p>
        </p:txBody>
      </p:sp>
      <p:sp>
        <p:nvSpPr>
          <p:cNvPr id="26" name="Tekstfelt 25"/>
          <p:cNvSpPr txBox="1"/>
          <p:nvPr/>
        </p:nvSpPr>
        <p:spPr>
          <a:xfrm rot="16200000">
            <a:off x="7057364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Conv5_1</a:t>
            </a:r>
            <a:endParaRPr lang="da-DK" dirty="0"/>
          </a:p>
        </p:txBody>
      </p:sp>
      <p:sp>
        <p:nvSpPr>
          <p:cNvPr id="27" name="Tekstfelt 26"/>
          <p:cNvSpPr txBox="1"/>
          <p:nvPr/>
        </p:nvSpPr>
        <p:spPr>
          <a:xfrm rot="16200000">
            <a:off x="7766133" y="3218686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Conv5_3</a:t>
            </a:r>
            <a:endParaRPr lang="da-DK" dirty="0"/>
          </a:p>
        </p:txBody>
      </p:sp>
      <p:sp>
        <p:nvSpPr>
          <p:cNvPr id="28" name="Tekstfelt 27"/>
          <p:cNvSpPr txBox="1"/>
          <p:nvPr/>
        </p:nvSpPr>
        <p:spPr>
          <a:xfrm rot="16200000">
            <a:off x="8290235" y="3218685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Pool5</a:t>
            </a:r>
            <a:endParaRPr lang="da-DK" dirty="0"/>
          </a:p>
        </p:txBody>
      </p:sp>
      <p:sp>
        <p:nvSpPr>
          <p:cNvPr id="29" name="Tekstfelt 28"/>
          <p:cNvSpPr txBox="1"/>
          <p:nvPr/>
        </p:nvSpPr>
        <p:spPr>
          <a:xfrm rot="16200000">
            <a:off x="9037366" y="3218685"/>
            <a:ext cx="2231136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f</a:t>
            </a:r>
            <a:r>
              <a:rPr lang="da-DK" dirty="0" smtClean="0"/>
              <a:t>c6 </a:t>
            </a:r>
            <a:r>
              <a:rPr lang="mr-IN" dirty="0" smtClean="0"/>
              <a:t>–</a:t>
            </a:r>
            <a:r>
              <a:rPr lang="da-DK" dirty="0" smtClean="0"/>
              <a:t> drop6</a:t>
            </a:r>
            <a:endParaRPr lang="da-DK" dirty="0"/>
          </a:p>
        </p:txBody>
      </p:sp>
      <p:sp>
        <p:nvSpPr>
          <p:cNvPr id="30" name="Tekstfelt 29"/>
          <p:cNvSpPr txBox="1"/>
          <p:nvPr/>
        </p:nvSpPr>
        <p:spPr>
          <a:xfrm rot="16200000">
            <a:off x="9599831" y="3218688"/>
            <a:ext cx="2231136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fc7 </a:t>
            </a:r>
            <a:r>
              <a:rPr lang="mr-IN" dirty="0" smtClean="0"/>
              <a:t>–</a:t>
            </a:r>
            <a:r>
              <a:rPr lang="da-DK" dirty="0" smtClean="0"/>
              <a:t> drop7</a:t>
            </a:r>
            <a:endParaRPr lang="da-DK" dirty="0"/>
          </a:p>
        </p:txBody>
      </p:sp>
      <p:sp>
        <p:nvSpPr>
          <p:cNvPr id="31" name="Tekstfelt 30"/>
          <p:cNvSpPr txBox="1"/>
          <p:nvPr/>
        </p:nvSpPr>
        <p:spPr>
          <a:xfrm rot="16200000">
            <a:off x="10162296" y="3218685"/>
            <a:ext cx="2231136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fc8</a:t>
            </a:r>
            <a:endParaRPr lang="da-DK" dirty="0"/>
          </a:p>
        </p:txBody>
      </p:sp>
      <p:sp>
        <p:nvSpPr>
          <p:cNvPr id="33" name="Tekstfelt 32"/>
          <p:cNvSpPr txBox="1"/>
          <p:nvPr/>
        </p:nvSpPr>
        <p:spPr>
          <a:xfrm rot="16200000">
            <a:off x="10873415" y="3218685"/>
            <a:ext cx="2231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Prop</a:t>
            </a:r>
            <a:endParaRPr lang="da-DK" dirty="0"/>
          </a:p>
        </p:txBody>
      </p:sp>
      <p:cxnSp>
        <p:nvCxnSpPr>
          <p:cNvPr id="34" name="Lige pilforbindelse 33"/>
          <p:cNvCxnSpPr>
            <a:stCxn id="5" idx="2"/>
            <a:endCxn id="15" idx="0"/>
          </p:cNvCxnSpPr>
          <p:nvPr/>
        </p:nvCxnSpPr>
        <p:spPr>
          <a:xfrm flipV="1">
            <a:off x="2009897" y="3403353"/>
            <a:ext cx="3778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16" idx="2"/>
            <a:endCxn id="18" idx="0"/>
          </p:cNvCxnSpPr>
          <p:nvPr/>
        </p:nvCxnSpPr>
        <p:spPr>
          <a:xfrm>
            <a:off x="3650463" y="3403352"/>
            <a:ext cx="37779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stCxn id="14" idx="2"/>
            <a:endCxn id="16" idx="0"/>
          </p:cNvCxnSpPr>
          <p:nvPr/>
        </p:nvCxnSpPr>
        <p:spPr>
          <a:xfrm flipV="1">
            <a:off x="3126362" y="3403352"/>
            <a:ext cx="1547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stCxn id="19" idx="2"/>
            <a:endCxn id="20" idx="0"/>
          </p:cNvCxnSpPr>
          <p:nvPr/>
        </p:nvCxnSpPr>
        <p:spPr>
          <a:xfrm>
            <a:off x="5106363" y="3403352"/>
            <a:ext cx="154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Lige pilforbindelse 45"/>
          <p:cNvCxnSpPr>
            <a:stCxn id="20" idx="2"/>
            <a:endCxn id="22" idx="0"/>
          </p:cNvCxnSpPr>
          <p:nvPr/>
        </p:nvCxnSpPr>
        <p:spPr>
          <a:xfrm>
            <a:off x="5630465" y="3403352"/>
            <a:ext cx="37779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Lige pilforbindelse 48"/>
          <p:cNvCxnSpPr>
            <a:stCxn id="23" idx="2"/>
            <a:endCxn id="24" idx="0"/>
          </p:cNvCxnSpPr>
          <p:nvPr/>
        </p:nvCxnSpPr>
        <p:spPr>
          <a:xfrm flipV="1">
            <a:off x="7086365" y="3403351"/>
            <a:ext cx="1547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Lige pilforbindelse 51"/>
          <p:cNvCxnSpPr>
            <a:stCxn id="24" idx="2"/>
            <a:endCxn id="26" idx="0"/>
          </p:cNvCxnSpPr>
          <p:nvPr/>
        </p:nvCxnSpPr>
        <p:spPr>
          <a:xfrm>
            <a:off x="7610467" y="3403351"/>
            <a:ext cx="377799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ge pilforbindelse 54"/>
          <p:cNvCxnSpPr>
            <a:stCxn id="27" idx="2"/>
            <a:endCxn id="28" idx="0"/>
          </p:cNvCxnSpPr>
          <p:nvPr/>
        </p:nvCxnSpPr>
        <p:spPr>
          <a:xfrm flipV="1">
            <a:off x="9066367" y="3403351"/>
            <a:ext cx="1547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ge pilforbindelse 58"/>
          <p:cNvCxnSpPr>
            <a:stCxn id="28" idx="2"/>
            <a:endCxn id="29" idx="0"/>
          </p:cNvCxnSpPr>
          <p:nvPr/>
        </p:nvCxnSpPr>
        <p:spPr>
          <a:xfrm>
            <a:off x="9590469" y="3403351"/>
            <a:ext cx="377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Lige pilforbindelse 61"/>
          <p:cNvCxnSpPr>
            <a:stCxn id="29" idx="2"/>
            <a:endCxn id="30" idx="0"/>
          </p:cNvCxnSpPr>
          <p:nvPr/>
        </p:nvCxnSpPr>
        <p:spPr>
          <a:xfrm>
            <a:off x="10337600" y="3403351"/>
            <a:ext cx="193133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Lige pilforbindelse 64"/>
          <p:cNvCxnSpPr>
            <a:stCxn id="30" idx="2"/>
            <a:endCxn id="31" idx="0"/>
          </p:cNvCxnSpPr>
          <p:nvPr/>
        </p:nvCxnSpPr>
        <p:spPr>
          <a:xfrm flipV="1">
            <a:off x="10900065" y="3403351"/>
            <a:ext cx="193133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Lige pilforbindelse 67"/>
          <p:cNvCxnSpPr>
            <a:stCxn id="31" idx="2"/>
            <a:endCxn id="33" idx="0"/>
          </p:cNvCxnSpPr>
          <p:nvPr/>
        </p:nvCxnSpPr>
        <p:spPr>
          <a:xfrm>
            <a:off x="11462530" y="3403351"/>
            <a:ext cx="3417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felt 70"/>
          <p:cNvSpPr txBox="1"/>
          <p:nvPr/>
        </p:nvSpPr>
        <p:spPr>
          <a:xfrm>
            <a:off x="6780575" y="1513068"/>
            <a:ext cx="128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Output</a:t>
            </a:r>
          </a:p>
          <a:p>
            <a:r>
              <a:rPr lang="da-DK" dirty="0" smtClean="0"/>
              <a:t>stride = 16</a:t>
            </a:r>
            <a:endParaRPr lang="da-DK" dirty="0"/>
          </a:p>
        </p:txBody>
      </p:sp>
      <p:sp>
        <p:nvSpPr>
          <p:cNvPr id="72" name="Tekstfelt 71"/>
          <p:cNvSpPr txBox="1"/>
          <p:nvPr/>
        </p:nvSpPr>
        <p:spPr>
          <a:xfrm>
            <a:off x="1281947" y="1513068"/>
            <a:ext cx="108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Output stride = 2</a:t>
            </a:r>
            <a:endParaRPr lang="da-DK" dirty="0"/>
          </a:p>
        </p:txBody>
      </p:sp>
      <p:sp>
        <p:nvSpPr>
          <p:cNvPr id="73" name="Tekstfelt 72"/>
          <p:cNvSpPr txBox="1"/>
          <p:nvPr/>
        </p:nvSpPr>
        <p:spPr>
          <a:xfrm>
            <a:off x="4902515" y="1513068"/>
            <a:ext cx="108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Output</a:t>
            </a:r>
          </a:p>
          <a:p>
            <a:r>
              <a:rPr lang="da-DK" dirty="0"/>
              <a:t>s</a:t>
            </a:r>
            <a:r>
              <a:rPr lang="da-DK" dirty="0" smtClean="0"/>
              <a:t>tride = 8</a:t>
            </a:r>
            <a:endParaRPr lang="da-DK" dirty="0"/>
          </a:p>
        </p:txBody>
      </p:sp>
      <p:sp>
        <p:nvSpPr>
          <p:cNvPr id="74" name="Tekstfelt 73"/>
          <p:cNvSpPr txBox="1"/>
          <p:nvPr/>
        </p:nvSpPr>
        <p:spPr>
          <a:xfrm>
            <a:off x="2922512" y="1513068"/>
            <a:ext cx="108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Output</a:t>
            </a:r>
          </a:p>
          <a:p>
            <a:r>
              <a:rPr lang="da-DK" dirty="0"/>
              <a:t>s</a:t>
            </a:r>
            <a:r>
              <a:rPr lang="da-DK" dirty="0" smtClean="0"/>
              <a:t>tride = 4</a:t>
            </a:r>
            <a:endParaRPr lang="da-DK" dirty="0"/>
          </a:p>
        </p:txBody>
      </p:sp>
      <p:sp>
        <p:nvSpPr>
          <p:cNvPr id="75" name="Tekstfelt 74"/>
          <p:cNvSpPr txBox="1"/>
          <p:nvPr/>
        </p:nvSpPr>
        <p:spPr>
          <a:xfrm>
            <a:off x="8761107" y="1513068"/>
            <a:ext cx="128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Output</a:t>
            </a:r>
          </a:p>
          <a:p>
            <a:r>
              <a:rPr lang="da-DK" dirty="0" smtClean="0"/>
              <a:t>stride = 32</a:t>
            </a:r>
            <a:endParaRPr lang="da-DK" dirty="0"/>
          </a:p>
        </p:txBody>
      </p:sp>
      <p:cxnSp>
        <p:nvCxnSpPr>
          <p:cNvPr id="78" name="Lige pilforbindelse 77"/>
          <p:cNvCxnSpPr>
            <a:stCxn id="72" idx="2"/>
            <a:endCxn id="5" idx="3"/>
          </p:cNvCxnSpPr>
          <p:nvPr/>
        </p:nvCxnSpPr>
        <p:spPr>
          <a:xfrm>
            <a:off x="1825231" y="2159399"/>
            <a:ext cx="0" cy="128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Lige pilforbindelse 80"/>
          <p:cNvCxnSpPr>
            <a:stCxn id="73" idx="2"/>
            <a:endCxn id="20" idx="3"/>
          </p:cNvCxnSpPr>
          <p:nvPr/>
        </p:nvCxnSpPr>
        <p:spPr>
          <a:xfrm>
            <a:off x="5445799" y="2159399"/>
            <a:ext cx="0" cy="128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Lige pilforbindelse 81"/>
          <p:cNvCxnSpPr>
            <a:stCxn id="74" idx="2"/>
            <a:endCxn id="16" idx="3"/>
          </p:cNvCxnSpPr>
          <p:nvPr/>
        </p:nvCxnSpPr>
        <p:spPr>
          <a:xfrm>
            <a:off x="3465796" y="2159399"/>
            <a:ext cx="1" cy="128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Lige pilforbindelse 87"/>
          <p:cNvCxnSpPr>
            <a:stCxn id="71" idx="2"/>
            <a:endCxn id="24" idx="3"/>
          </p:cNvCxnSpPr>
          <p:nvPr/>
        </p:nvCxnSpPr>
        <p:spPr>
          <a:xfrm>
            <a:off x="7425271" y="2159399"/>
            <a:ext cx="530" cy="12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Lige pilforbindelse 90"/>
          <p:cNvCxnSpPr>
            <a:stCxn id="75" idx="2"/>
            <a:endCxn id="28" idx="3"/>
          </p:cNvCxnSpPr>
          <p:nvPr/>
        </p:nvCxnSpPr>
        <p:spPr>
          <a:xfrm>
            <a:off x="9405803" y="2159399"/>
            <a:ext cx="0" cy="128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øjre klammeparentes 93"/>
          <p:cNvSpPr/>
          <p:nvPr/>
        </p:nvSpPr>
        <p:spPr>
          <a:xfrm rot="5400000">
            <a:off x="4575148" y="690898"/>
            <a:ext cx="663198" cy="83192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5" name="Tekstfelt 94"/>
          <p:cNvSpPr txBox="1"/>
          <p:nvPr/>
        </p:nvSpPr>
        <p:spPr>
          <a:xfrm>
            <a:off x="3739660" y="5182116"/>
            <a:ext cx="28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Feature extractor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6" y="1718318"/>
            <a:ext cx="1895400" cy="3369600"/>
          </a:xfrm>
          <a:prstGeom prst="rect">
            <a:avLst/>
          </a:prstGeom>
          <a:ln>
            <a:noFill/>
          </a:ln>
          <a:effectLst>
            <a:reflection blurRad="12700" endPos="0" dist="5000" dir="5400000" sy="-100000" algn="bl" rotWithShape="0"/>
          </a:effectLst>
          <a:scene3d>
            <a:camera prst="isometricOffAxis1Right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Tekstfelt 8"/>
          <p:cNvSpPr txBox="1"/>
          <p:nvPr/>
        </p:nvSpPr>
        <p:spPr>
          <a:xfrm>
            <a:off x="4996234" y="3118715"/>
            <a:ext cx="108373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Feature </a:t>
            </a:r>
            <a:r>
              <a:rPr lang="da-DK" dirty="0" err="1" smtClean="0"/>
              <a:t>map</a:t>
            </a:r>
            <a:endParaRPr lang="da-DK" dirty="0"/>
          </a:p>
        </p:txBody>
      </p:sp>
      <p:cxnSp>
        <p:nvCxnSpPr>
          <p:cNvPr id="24" name="Buet forbindelse 23"/>
          <p:cNvCxnSpPr>
            <a:stCxn id="9" idx="0"/>
            <a:endCxn id="148" idx="1"/>
          </p:cNvCxnSpPr>
          <p:nvPr/>
        </p:nvCxnSpPr>
        <p:spPr>
          <a:xfrm rot="16200000" flipV="1">
            <a:off x="3622349" y="1202962"/>
            <a:ext cx="2026494" cy="1805011"/>
          </a:xfrm>
          <a:prstGeom prst="curvedConnector4">
            <a:avLst>
              <a:gd name="adj1" fmla="val 28358"/>
              <a:gd name="adj2" fmla="val 1126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uet forbindelse 24"/>
          <p:cNvCxnSpPr>
            <a:stCxn id="75" idx="2"/>
            <a:endCxn id="62" idx="3"/>
          </p:cNvCxnSpPr>
          <p:nvPr/>
        </p:nvCxnSpPr>
        <p:spPr>
          <a:xfrm rot="5400000">
            <a:off x="7528849" y="1449443"/>
            <a:ext cx="1362794" cy="118884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felt 32"/>
          <p:cNvSpPr txBox="1"/>
          <p:nvPr/>
        </p:nvSpPr>
        <p:spPr>
          <a:xfrm>
            <a:off x="3866406" y="906561"/>
            <a:ext cx="11095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3x3 </a:t>
            </a:r>
            <a:r>
              <a:rPr lang="da-DK" dirty="0" err="1" smtClean="0"/>
              <a:t>conv</a:t>
            </a:r>
            <a:r>
              <a:rPr lang="da-DK" dirty="0" smtClean="0"/>
              <a:t>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5170623" y="1212271"/>
            <a:ext cx="11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1x1 </a:t>
            </a:r>
            <a:r>
              <a:rPr lang="da-DK" dirty="0" err="1" smtClean="0"/>
              <a:t>conv</a:t>
            </a:r>
            <a:endParaRPr lang="da-DK" dirty="0" smtClean="0"/>
          </a:p>
          <a:p>
            <a:r>
              <a:rPr lang="da-DK" dirty="0" smtClean="0"/>
              <a:t>Box </a:t>
            </a:r>
            <a:r>
              <a:rPr lang="da-DK" dirty="0" err="1" smtClean="0"/>
              <a:t>reg</a:t>
            </a:r>
            <a:r>
              <a:rPr lang="da-DK" dirty="0" smtClean="0"/>
              <a:t>.</a:t>
            </a:r>
          </a:p>
        </p:txBody>
      </p:sp>
      <p:sp>
        <p:nvSpPr>
          <p:cNvPr id="43" name="Tekstfelt 42"/>
          <p:cNvSpPr txBox="1"/>
          <p:nvPr/>
        </p:nvSpPr>
        <p:spPr>
          <a:xfrm>
            <a:off x="5878877" y="376170"/>
            <a:ext cx="11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1x1 </a:t>
            </a:r>
            <a:r>
              <a:rPr lang="da-DK" dirty="0" err="1" smtClean="0"/>
              <a:t>conv</a:t>
            </a:r>
            <a:endParaRPr lang="da-DK" dirty="0" smtClean="0"/>
          </a:p>
          <a:p>
            <a:r>
              <a:rPr lang="da-DK" dirty="0" err="1" smtClean="0"/>
              <a:t>Obj</a:t>
            </a:r>
            <a:r>
              <a:rPr lang="da-DK" dirty="0" smtClean="0"/>
              <a:t>. det.</a:t>
            </a:r>
          </a:p>
        </p:txBody>
      </p:sp>
      <p:cxnSp>
        <p:nvCxnSpPr>
          <p:cNvPr id="44" name="Buet forbindelse 43"/>
          <p:cNvCxnSpPr>
            <a:stCxn id="33" idx="3"/>
            <a:endCxn id="42" idx="1"/>
          </p:cNvCxnSpPr>
          <p:nvPr/>
        </p:nvCxnSpPr>
        <p:spPr>
          <a:xfrm>
            <a:off x="4975971" y="1091227"/>
            <a:ext cx="194652" cy="44421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Buet forbindelse 46"/>
          <p:cNvCxnSpPr>
            <a:stCxn id="33" idx="3"/>
            <a:endCxn id="43" idx="1"/>
          </p:cNvCxnSpPr>
          <p:nvPr/>
        </p:nvCxnSpPr>
        <p:spPr>
          <a:xfrm flipV="1">
            <a:off x="4975971" y="699336"/>
            <a:ext cx="902906" cy="3918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felt 50"/>
          <p:cNvSpPr txBox="1"/>
          <p:nvPr/>
        </p:nvSpPr>
        <p:spPr>
          <a:xfrm>
            <a:off x="6524842" y="1208725"/>
            <a:ext cx="1221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/>
              <a:t>Transform</a:t>
            </a:r>
            <a:r>
              <a:rPr lang="da-DK" dirty="0" smtClean="0"/>
              <a:t> </a:t>
            </a:r>
            <a:r>
              <a:rPr lang="da-DK" dirty="0" err="1" smtClean="0"/>
              <a:t>boxes</a:t>
            </a:r>
            <a:endParaRPr lang="da-DK" dirty="0" smtClean="0"/>
          </a:p>
        </p:txBody>
      </p:sp>
      <p:cxnSp>
        <p:nvCxnSpPr>
          <p:cNvPr id="52" name="Buet forbindelse 51"/>
          <p:cNvCxnSpPr>
            <a:stCxn id="43" idx="3"/>
            <a:endCxn id="75" idx="1"/>
          </p:cNvCxnSpPr>
          <p:nvPr/>
        </p:nvCxnSpPr>
        <p:spPr>
          <a:xfrm>
            <a:off x="6988442" y="699336"/>
            <a:ext cx="1205299" cy="33996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Buet forbindelse 54"/>
          <p:cNvCxnSpPr>
            <a:stCxn id="42" idx="3"/>
            <a:endCxn id="51" idx="1"/>
          </p:cNvCxnSpPr>
          <p:nvPr/>
        </p:nvCxnSpPr>
        <p:spPr>
          <a:xfrm flipV="1">
            <a:off x="6280188" y="1531891"/>
            <a:ext cx="244654" cy="35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felt 61"/>
          <p:cNvSpPr txBox="1"/>
          <p:nvPr/>
        </p:nvSpPr>
        <p:spPr>
          <a:xfrm>
            <a:off x="6532090" y="2540597"/>
            <a:ext cx="108373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err="1" smtClean="0"/>
              <a:t>Proposals</a:t>
            </a:r>
            <a:endParaRPr lang="da-DK" dirty="0" smtClean="0"/>
          </a:p>
        </p:txBody>
      </p:sp>
      <p:sp>
        <p:nvSpPr>
          <p:cNvPr id="75" name="Tekstfelt 74"/>
          <p:cNvSpPr txBox="1"/>
          <p:nvPr/>
        </p:nvSpPr>
        <p:spPr>
          <a:xfrm>
            <a:off x="8193741" y="716138"/>
            <a:ext cx="1221856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Post </a:t>
            </a:r>
            <a:r>
              <a:rPr lang="da-DK" dirty="0" err="1" smtClean="0"/>
              <a:t>processing</a:t>
            </a:r>
            <a:endParaRPr lang="da-DK" dirty="0" smtClean="0"/>
          </a:p>
        </p:txBody>
      </p:sp>
      <p:sp>
        <p:nvSpPr>
          <p:cNvPr id="94" name="Tekstfelt 93"/>
          <p:cNvSpPr txBox="1"/>
          <p:nvPr/>
        </p:nvSpPr>
        <p:spPr>
          <a:xfrm>
            <a:off x="6464176" y="3251454"/>
            <a:ext cx="1219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/>
              <a:t>Roipooling</a:t>
            </a:r>
            <a:endParaRPr lang="da-DK" dirty="0" smtClean="0"/>
          </a:p>
        </p:txBody>
      </p:sp>
      <p:cxnSp>
        <p:nvCxnSpPr>
          <p:cNvPr id="95" name="Buet forbindelse 94"/>
          <p:cNvCxnSpPr>
            <a:stCxn id="62" idx="2"/>
            <a:endCxn id="94" idx="0"/>
          </p:cNvCxnSpPr>
          <p:nvPr/>
        </p:nvCxnSpPr>
        <p:spPr>
          <a:xfrm rot="5400000">
            <a:off x="6903195" y="3080691"/>
            <a:ext cx="341525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Buet forbindelse 97"/>
          <p:cNvCxnSpPr>
            <a:stCxn id="9" idx="3"/>
            <a:endCxn id="94" idx="1"/>
          </p:cNvCxnSpPr>
          <p:nvPr/>
        </p:nvCxnSpPr>
        <p:spPr>
          <a:xfrm flipV="1">
            <a:off x="6079967" y="3436120"/>
            <a:ext cx="384209" cy="57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Buet forbindelse 100"/>
          <p:cNvCxnSpPr>
            <a:endCxn id="9" idx="1"/>
          </p:cNvCxnSpPr>
          <p:nvPr/>
        </p:nvCxnSpPr>
        <p:spPr>
          <a:xfrm flipV="1">
            <a:off x="4528372" y="3441881"/>
            <a:ext cx="467862" cy="58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Buet forbindelse 103"/>
          <p:cNvCxnSpPr/>
          <p:nvPr/>
        </p:nvCxnSpPr>
        <p:spPr>
          <a:xfrm>
            <a:off x="2338525" y="3436120"/>
            <a:ext cx="348244" cy="116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kstfelt 108"/>
          <p:cNvSpPr txBox="1"/>
          <p:nvPr/>
        </p:nvSpPr>
        <p:spPr>
          <a:xfrm>
            <a:off x="7938123" y="3241251"/>
            <a:ext cx="452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mtClean="0"/>
              <a:t>FC</a:t>
            </a:r>
            <a:endParaRPr lang="da-DK" dirty="0" smtClean="0"/>
          </a:p>
        </p:txBody>
      </p:sp>
      <p:sp>
        <p:nvSpPr>
          <p:cNvPr id="110" name="Tekstfelt 109"/>
          <p:cNvSpPr txBox="1"/>
          <p:nvPr/>
        </p:nvSpPr>
        <p:spPr>
          <a:xfrm>
            <a:off x="6312603" y="4259514"/>
            <a:ext cx="452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FC</a:t>
            </a:r>
          </a:p>
        </p:txBody>
      </p:sp>
      <p:cxnSp>
        <p:nvCxnSpPr>
          <p:cNvPr id="111" name="Buet forbindelse 110"/>
          <p:cNvCxnSpPr>
            <a:stCxn id="94" idx="3"/>
            <a:endCxn id="109" idx="1"/>
          </p:cNvCxnSpPr>
          <p:nvPr/>
        </p:nvCxnSpPr>
        <p:spPr>
          <a:xfrm flipV="1">
            <a:off x="7683736" y="3425917"/>
            <a:ext cx="254387" cy="1020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Buet forbindelse 113"/>
          <p:cNvCxnSpPr>
            <a:stCxn id="109" idx="2"/>
            <a:endCxn id="110" idx="0"/>
          </p:cNvCxnSpPr>
          <p:nvPr/>
        </p:nvCxnSpPr>
        <p:spPr>
          <a:xfrm rot="5400000">
            <a:off x="7026930" y="3122288"/>
            <a:ext cx="648931" cy="162552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felt 117"/>
          <p:cNvSpPr txBox="1"/>
          <p:nvPr/>
        </p:nvSpPr>
        <p:spPr>
          <a:xfrm>
            <a:off x="6940491" y="4628845"/>
            <a:ext cx="10722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Box </a:t>
            </a:r>
            <a:r>
              <a:rPr lang="da-DK" dirty="0" err="1"/>
              <a:t>reg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120" name="Tekstfelt 119"/>
          <p:cNvSpPr txBox="1"/>
          <p:nvPr/>
        </p:nvSpPr>
        <p:spPr>
          <a:xfrm>
            <a:off x="6940491" y="3885870"/>
            <a:ext cx="11095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/>
              <a:t>Softmax</a:t>
            </a:r>
            <a:endParaRPr lang="da-DK" dirty="0"/>
          </a:p>
        </p:txBody>
      </p:sp>
      <p:cxnSp>
        <p:nvCxnSpPr>
          <p:cNvPr id="121" name="Buet forbindelse 120"/>
          <p:cNvCxnSpPr>
            <a:stCxn id="110" idx="3"/>
            <a:endCxn id="120" idx="1"/>
          </p:cNvCxnSpPr>
          <p:nvPr/>
        </p:nvCxnSpPr>
        <p:spPr>
          <a:xfrm flipV="1">
            <a:off x="6764666" y="4070536"/>
            <a:ext cx="175825" cy="37364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Buet forbindelse 123"/>
          <p:cNvCxnSpPr>
            <a:stCxn id="110" idx="3"/>
            <a:endCxn id="118" idx="1"/>
          </p:cNvCxnSpPr>
          <p:nvPr/>
        </p:nvCxnSpPr>
        <p:spPr>
          <a:xfrm>
            <a:off x="6764666" y="4444180"/>
            <a:ext cx="175825" cy="36933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kstfelt 130"/>
          <p:cNvSpPr txBox="1"/>
          <p:nvPr/>
        </p:nvSpPr>
        <p:spPr>
          <a:xfrm>
            <a:off x="8213409" y="4490345"/>
            <a:ext cx="1221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/>
              <a:t>Transform</a:t>
            </a:r>
            <a:r>
              <a:rPr lang="da-DK" dirty="0" smtClean="0"/>
              <a:t> </a:t>
            </a:r>
            <a:r>
              <a:rPr lang="da-DK" dirty="0" err="1" smtClean="0"/>
              <a:t>boxes</a:t>
            </a:r>
            <a:endParaRPr lang="da-DK" dirty="0" smtClean="0"/>
          </a:p>
        </p:txBody>
      </p:sp>
      <p:cxnSp>
        <p:nvCxnSpPr>
          <p:cNvPr id="132" name="Buet forbindelse 131"/>
          <p:cNvCxnSpPr>
            <a:stCxn id="118" idx="3"/>
            <a:endCxn id="131" idx="1"/>
          </p:cNvCxnSpPr>
          <p:nvPr/>
        </p:nvCxnSpPr>
        <p:spPr>
          <a:xfrm>
            <a:off x="8012719" y="4813511"/>
            <a:ext cx="20069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kstfelt 134"/>
          <p:cNvSpPr txBox="1"/>
          <p:nvPr/>
        </p:nvSpPr>
        <p:spPr>
          <a:xfrm>
            <a:off x="8846746" y="2304140"/>
            <a:ext cx="1221856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Post </a:t>
            </a:r>
            <a:r>
              <a:rPr lang="da-DK" smtClean="0"/>
              <a:t>processing</a:t>
            </a:r>
            <a:endParaRPr lang="da-DK" dirty="0" smtClean="0"/>
          </a:p>
        </p:txBody>
      </p:sp>
      <p:cxnSp>
        <p:nvCxnSpPr>
          <p:cNvPr id="136" name="Buet forbindelse 135"/>
          <p:cNvCxnSpPr>
            <a:stCxn id="120" idx="3"/>
            <a:endCxn id="135" idx="2"/>
          </p:cNvCxnSpPr>
          <p:nvPr/>
        </p:nvCxnSpPr>
        <p:spPr>
          <a:xfrm flipV="1">
            <a:off x="8050056" y="2950471"/>
            <a:ext cx="1407618" cy="1120065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Buet forbindelse 138"/>
          <p:cNvCxnSpPr>
            <a:stCxn id="131" idx="0"/>
            <a:endCxn id="135" idx="2"/>
          </p:cNvCxnSpPr>
          <p:nvPr/>
        </p:nvCxnSpPr>
        <p:spPr>
          <a:xfrm rot="5400000" flipH="1" flipV="1">
            <a:off x="8371068" y="3403740"/>
            <a:ext cx="1539874" cy="63333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Billede 1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8" r="23150"/>
          <a:stretch/>
        </p:blipFill>
        <p:spPr>
          <a:xfrm>
            <a:off x="10339520" y="1718318"/>
            <a:ext cx="1822316" cy="3369600"/>
          </a:xfrm>
          <a:prstGeom prst="rect">
            <a:avLst/>
          </a:prstGeom>
          <a:scene3d>
            <a:camera prst="isometricOffAxis1Right"/>
            <a:lightRig rig="threePt" dir="t">
              <a:rot lat="0" lon="0" rev="2400000"/>
            </a:lightRig>
          </a:scene3d>
          <a:sp3d>
            <a:bevelT/>
          </a:sp3d>
        </p:spPr>
      </p:pic>
      <p:cxnSp>
        <p:nvCxnSpPr>
          <p:cNvPr id="144" name="Buet forbindelse 143"/>
          <p:cNvCxnSpPr>
            <a:stCxn id="135" idx="3"/>
            <a:endCxn id="143" idx="1"/>
          </p:cNvCxnSpPr>
          <p:nvPr/>
        </p:nvCxnSpPr>
        <p:spPr>
          <a:xfrm>
            <a:off x="10068602" y="2627306"/>
            <a:ext cx="270918" cy="7758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kstfelt 147"/>
          <p:cNvSpPr txBox="1"/>
          <p:nvPr/>
        </p:nvSpPr>
        <p:spPr>
          <a:xfrm>
            <a:off x="3733090" y="215058"/>
            <a:ext cx="42796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RPN</a:t>
            </a:r>
            <a:endParaRPr lang="da-DK" dirty="0"/>
          </a:p>
        </p:txBody>
      </p:sp>
      <p:sp>
        <p:nvSpPr>
          <p:cNvPr id="147" name="Tekstfelt 146"/>
          <p:cNvSpPr txBox="1"/>
          <p:nvPr/>
        </p:nvSpPr>
        <p:spPr>
          <a:xfrm>
            <a:off x="6230611" y="3101040"/>
            <a:ext cx="34150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Fast R-CNN</a:t>
            </a:r>
            <a:endParaRPr lang="da-DK" dirty="0"/>
          </a:p>
        </p:txBody>
      </p:sp>
      <p:sp>
        <p:nvSpPr>
          <p:cNvPr id="193" name="Tekstfelt 192"/>
          <p:cNvSpPr txBox="1"/>
          <p:nvPr/>
        </p:nvSpPr>
        <p:spPr>
          <a:xfrm>
            <a:off x="2686769" y="2909929"/>
            <a:ext cx="184160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Feature </a:t>
            </a:r>
            <a:r>
              <a:rPr lang="da-DK" sz="2400" b="1" dirty="0" err="1" smtClean="0"/>
              <a:t>extractor</a:t>
            </a:r>
            <a:endParaRPr lang="da-DK" sz="2400" b="1" dirty="0" smtClean="0"/>
          </a:p>
          <a:p>
            <a:pPr algn="ctr"/>
            <a:endParaRPr lang="da-DK" sz="2400" b="1" dirty="0"/>
          </a:p>
        </p:txBody>
      </p:sp>
      <p:cxnSp>
        <p:nvCxnSpPr>
          <p:cNvPr id="39" name="Buet forbindelse 38"/>
          <p:cNvCxnSpPr>
            <a:endCxn id="75" idx="1"/>
          </p:cNvCxnSpPr>
          <p:nvPr/>
        </p:nvCxnSpPr>
        <p:spPr>
          <a:xfrm rot="5400000" flipH="1" flipV="1">
            <a:off x="7723926" y="1062077"/>
            <a:ext cx="492587" cy="44704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4996234" y="3118715"/>
            <a:ext cx="108373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Feature </a:t>
            </a:r>
            <a:r>
              <a:rPr lang="da-DK" dirty="0" err="1" smtClean="0"/>
              <a:t>map</a:t>
            </a:r>
            <a:endParaRPr lang="da-DK" dirty="0"/>
          </a:p>
        </p:txBody>
      </p:sp>
      <p:cxnSp>
        <p:nvCxnSpPr>
          <p:cNvPr id="6" name="Buet forbindelse 5"/>
          <p:cNvCxnSpPr>
            <a:endCxn id="41" idx="1"/>
          </p:cNvCxnSpPr>
          <p:nvPr/>
        </p:nvCxnSpPr>
        <p:spPr>
          <a:xfrm rot="16200000" flipV="1">
            <a:off x="4344059" y="1924672"/>
            <a:ext cx="1769729" cy="618358"/>
          </a:xfrm>
          <a:prstGeom prst="curvedConnector4">
            <a:avLst>
              <a:gd name="adj1" fmla="val 39565"/>
              <a:gd name="adj2" fmla="val 13696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Buet forbindelse 6"/>
          <p:cNvCxnSpPr>
            <a:stCxn id="17" idx="2"/>
            <a:endCxn id="16" idx="0"/>
          </p:cNvCxnSpPr>
          <p:nvPr/>
        </p:nvCxnSpPr>
        <p:spPr>
          <a:xfrm rot="5400000">
            <a:off x="7237274" y="1477524"/>
            <a:ext cx="899757" cy="12263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uet forbindelse 13"/>
          <p:cNvCxnSpPr>
            <a:stCxn id="41" idx="3"/>
            <a:endCxn id="17" idx="1"/>
          </p:cNvCxnSpPr>
          <p:nvPr/>
        </p:nvCxnSpPr>
        <p:spPr>
          <a:xfrm>
            <a:off x="6911952" y="1348986"/>
            <a:ext cx="703871" cy="10718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532090" y="2540597"/>
            <a:ext cx="108373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err="1" smtClean="0"/>
              <a:t>Proposals</a:t>
            </a:r>
            <a:endParaRPr lang="da-DK" dirty="0" smtClean="0"/>
          </a:p>
        </p:txBody>
      </p:sp>
      <p:sp>
        <p:nvSpPr>
          <p:cNvPr id="17" name="Tekstfelt 16"/>
          <p:cNvSpPr txBox="1"/>
          <p:nvPr/>
        </p:nvSpPr>
        <p:spPr>
          <a:xfrm>
            <a:off x="7615823" y="1271508"/>
            <a:ext cx="136904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Post </a:t>
            </a:r>
            <a:r>
              <a:rPr lang="da-DK" dirty="0" err="1" smtClean="0"/>
              <a:t>process</a:t>
            </a:r>
            <a:endParaRPr lang="da-DK" dirty="0" smtClean="0"/>
          </a:p>
        </p:txBody>
      </p:sp>
      <p:cxnSp>
        <p:nvCxnSpPr>
          <p:cNvPr id="19" name="Buet forbindelse 18"/>
          <p:cNvCxnSpPr>
            <a:stCxn id="16" idx="2"/>
            <a:endCxn id="50" idx="1"/>
          </p:cNvCxnSpPr>
          <p:nvPr/>
        </p:nvCxnSpPr>
        <p:spPr>
          <a:xfrm rot="5400000">
            <a:off x="6700475" y="3202115"/>
            <a:ext cx="665669" cy="81296"/>
          </a:xfrm>
          <a:prstGeom prst="curvedConnector4">
            <a:avLst>
              <a:gd name="adj1" fmla="val 22259"/>
              <a:gd name="adj2" fmla="val 3811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Buet forbindelse 19"/>
          <p:cNvCxnSpPr>
            <a:stCxn id="5" idx="3"/>
            <a:endCxn id="50" idx="1"/>
          </p:cNvCxnSpPr>
          <p:nvPr/>
        </p:nvCxnSpPr>
        <p:spPr>
          <a:xfrm>
            <a:off x="6079967" y="3441881"/>
            <a:ext cx="912694" cy="13371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Buet forbindelse 20"/>
          <p:cNvCxnSpPr/>
          <p:nvPr/>
        </p:nvCxnSpPr>
        <p:spPr>
          <a:xfrm flipV="1">
            <a:off x="4528372" y="3441881"/>
            <a:ext cx="467862" cy="58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Buet forbindelse 21"/>
          <p:cNvCxnSpPr>
            <a:stCxn id="25" idx="3"/>
          </p:cNvCxnSpPr>
          <p:nvPr/>
        </p:nvCxnSpPr>
        <p:spPr>
          <a:xfrm>
            <a:off x="2230424" y="3436120"/>
            <a:ext cx="456345" cy="116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felt 32"/>
          <p:cNvSpPr txBox="1"/>
          <p:nvPr/>
        </p:nvSpPr>
        <p:spPr>
          <a:xfrm>
            <a:off x="8729663" y="2304140"/>
            <a:ext cx="133893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Post </a:t>
            </a:r>
            <a:r>
              <a:rPr lang="da-DK" dirty="0" err="1"/>
              <a:t>process</a:t>
            </a:r>
            <a:endParaRPr lang="da-DK" dirty="0"/>
          </a:p>
        </p:txBody>
      </p:sp>
      <p:cxnSp>
        <p:nvCxnSpPr>
          <p:cNvPr id="37" name="Buet forbindelse 36"/>
          <p:cNvCxnSpPr>
            <a:endCxn id="23" idx="1"/>
          </p:cNvCxnSpPr>
          <p:nvPr/>
        </p:nvCxnSpPr>
        <p:spPr>
          <a:xfrm rot="16200000" flipH="1">
            <a:off x="9989187" y="2706721"/>
            <a:ext cx="775812" cy="61698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felt 39"/>
          <p:cNvSpPr txBox="1"/>
          <p:nvPr/>
        </p:nvSpPr>
        <p:spPr>
          <a:xfrm>
            <a:off x="2686771" y="2909929"/>
            <a:ext cx="1822316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Feature </a:t>
            </a:r>
            <a:r>
              <a:rPr lang="da-DK" sz="2400" b="1" dirty="0" err="1" smtClean="0"/>
              <a:t>extractor</a:t>
            </a:r>
            <a:endParaRPr lang="da-DK" sz="2400" b="1" dirty="0" smtClean="0"/>
          </a:p>
          <a:p>
            <a:pPr algn="ctr"/>
            <a:endParaRPr lang="da-DK" sz="2400" b="1" dirty="0"/>
          </a:p>
        </p:txBody>
      </p:sp>
      <p:sp>
        <p:nvSpPr>
          <p:cNvPr id="41" name="Tekstfelt 40"/>
          <p:cNvSpPr txBox="1"/>
          <p:nvPr/>
        </p:nvSpPr>
        <p:spPr>
          <a:xfrm>
            <a:off x="4919744" y="979654"/>
            <a:ext cx="1992208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2400" b="1" dirty="0" smtClean="0"/>
              <a:t>RPN</a:t>
            </a:r>
          </a:p>
          <a:p>
            <a:endParaRPr lang="da-DK" b="1" dirty="0"/>
          </a:p>
        </p:txBody>
      </p:sp>
      <p:sp>
        <p:nvSpPr>
          <p:cNvPr id="50" name="Tekstfelt 49"/>
          <p:cNvSpPr txBox="1"/>
          <p:nvPr/>
        </p:nvSpPr>
        <p:spPr>
          <a:xfrm>
            <a:off x="6992661" y="3206266"/>
            <a:ext cx="1992208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2400" b="1" dirty="0" smtClean="0"/>
              <a:t>Fast R-CNN</a:t>
            </a:r>
          </a:p>
          <a:p>
            <a:endParaRPr lang="da-DK" b="1" dirty="0"/>
          </a:p>
        </p:txBody>
      </p:sp>
      <p:cxnSp>
        <p:nvCxnSpPr>
          <p:cNvPr id="56" name="Buet forbindelse 55"/>
          <p:cNvCxnSpPr>
            <a:stCxn id="50" idx="3"/>
            <a:endCxn id="33" idx="2"/>
          </p:cNvCxnSpPr>
          <p:nvPr/>
        </p:nvCxnSpPr>
        <p:spPr>
          <a:xfrm flipV="1">
            <a:off x="8984869" y="2673472"/>
            <a:ext cx="414264" cy="90212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0685584" y="3049175"/>
            <a:ext cx="1248919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Final</a:t>
            </a:r>
            <a:endParaRPr lang="da-DK" sz="2000" b="1" dirty="0" smtClean="0"/>
          </a:p>
          <a:p>
            <a:pPr algn="ctr"/>
            <a:r>
              <a:rPr lang="da-DK" sz="2000" b="1" dirty="0" err="1" smtClean="0"/>
              <a:t>proposals</a:t>
            </a:r>
            <a:endParaRPr lang="da-DK" sz="2000" b="1" dirty="0"/>
          </a:p>
        </p:txBody>
      </p:sp>
      <p:sp>
        <p:nvSpPr>
          <p:cNvPr id="25" name="Tekstfelt 24"/>
          <p:cNvSpPr txBox="1"/>
          <p:nvPr/>
        </p:nvSpPr>
        <p:spPr>
          <a:xfrm>
            <a:off x="430424" y="2536120"/>
            <a:ext cx="1800000" cy="1800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da-DK" sz="2400" b="1" dirty="0" smtClean="0"/>
          </a:p>
          <a:p>
            <a:pPr algn="ctr"/>
            <a:r>
              <a:rPr lang="da-DK" sz="2400" b="1" dirty="0" smtClean="0"/>
              <a:t>Image</a:t>
            </a:r>
          </a:p>
          <a:p>
            <a:pPr algn="ctr"/>
            <a:r>
              <a:rPr lang="da-DK" sz="2400" b="1" dirty="0" smtClean="0"/>
              <a:t>256x256</a:t>
            </a:r>
          </a:p>
          <a:p>
            <a:pPr algn="ctr"/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105525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731520" y="2980944"/>
            <a:ext cx="1800000" cy="1800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da-DK" sz="2400" b="1" dirty="0" smtClean="0"/>
          </a:p>
          <a:p>
            <a:pPr algn="ctr"/>
            <a:r>
              <a:rPr lang="da-DK" sz="2400" b="1" dirty="0" smtClean="0"/>
              <a:t>Image</a:t>
            </a:r>
          </a:p>
          <a:p>
            <a:pPr algn="ctr"/>
            <a:r>
              <a:rPr lang="da-DK" sz="2400" b="1" dirty="0" smtClean="0"/>
              <a:t>256x256</a:t>
            </a:r>
          </a:p>
          <a:p>
            <a:pPr algn="ctr"/>
            <a:endParaRPr lang="da-DK" sz="2400" b="1" dirty="0"/>
          </a:p>
        </p:txBody>
      </p:sp>
      <p:sp>
        <p:nvSpPr>
          <p:cNvPr id="6" name="Tekstfelt 5"/>
          <p:cNvSpPr txBox="1"/>
          <p:nvPr/>
        </p:nvSpPr>
        <p:spPr>
          <a:xfrm>
            <a:off x="3308563" y="3280779"/>
            <a:ext cx="1822316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Feature </a:t>
            </a:r>
            <a:r>
              <a:rPr lang="da-DK" sz="2400" b="1" dirty="0" err="1" smtClean="0"/>
              <a:t>extractor</a:t>
            </a:r>
            <a:endParaRPr lang="da-DK" sz="2400" b="1" dirty="0" smtClean="0"/>
          </a:p>
          <a:p>
            <a:pPr algn="ctr"/>
            <a:r>
              <a:rPr lang="da-DK" sz="2400" b="1" dirty="0" smtClean="0"/>
              <a:t>VGG16</a:t>
            </a:r>
            <a:endParaRPr lang="da-DK" sz="2400" b="1" dirty="0"/>
          </a:p>
        </p:txBody>
      </p:sp>
      <p:cxnSp>
        <p:nvCxnSpPr>
          <p:cNvPr id="7" name="Buet forbindelse 6"/>
          <p:cNvCxnSpPr>
            <a:stCxn id="5" idx="3"/>
            <a:endCxn id="6" idx="1"/>
          </p:cNvCxnSpPr>
          <p:nvPr/>
        </p:nvCxnSpPr>
        <p:spPr>
          <a:xfrm>
            <a:off x="2531520" y="3880944"/>
            <a:ext cx="777043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5907922" y="3478145"/>
            <a:ext cx="2645664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Last </a:t>
            </a:r>
            <a:r>
              <a:rPr lang="da-DK" sz="2400" b="1" dirty="0" err="1" smtClean="0"/>
              <a:t>conv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layer</a:t>
            </a:r>
            <a:r>
              <a:rPr lang="da-DK" sz="2400" b="1" dirty="0" smtClean="0"/>
              <a:t>/</a:t>
            </a:r>
          </a:p>
          <a:p>
            <a:pPr algn="ctr"/>
            <a:r>
              <a:rPr lang="da-DK" sz="2400" b="1" dirty="0" smtClean="0"/>
              <a:t>feature </a:t>
            </a:r>
            <a:r>
              <a:rPr lang="da-DK" sz="2400" b="1" dirty="0" err="1" smtClean="0"/>
              <a:t>map</a:t>
            </a:r>
            <a:endParaRPr lang="da-DK" sz="2400" b="1" dirty="0" smtClean="0"/>
          </a:p>
        </p:txBody>
      </p:sp>
      <p:cxnSp>
        <p:nvCxnSpPr>
          <p:cNvPr id="12" name="Buet forbindelse 11"/>
          <p:cNvCxnSpPr>
            <a:stCxn id="6" idx="3"/>
            <a:endCxn id="11" idx="1"/>
          </p:cNvCxnSpPr>
          <p:nvPr/>
        </p:nvCxnSpPr>
        <p:spPr>
          <a:xfrm>
            <a:off x="5130879" y="3880944"/>
            <a:ext cx="777043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4156808" y="2624065"/>
            <a:ext cx="212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Output stride = 16</a:t>
            </a:r>
            <a:endParaRPr lang="da-DK" sz="2000" dirty="0"/>
          </a:p>
        </p:txBody>
      </p:sp>
      <p:cxnSp>
        <p:nvCxnSpPr>
          <p:cNvPr id="16" name="Buet forbindelse 15"/>
          <p:cNvCxnSpPr>
            <a:stCxn id="15" idx="2"/>
            <a:endCxn id="6" idx="3"/>
          </p:cNvCxnSpPr>
          <p:nvPr/>
        </p:nvCxnSpPr>
        <p:spPr>
          <a:xfrm rot="5400000">
            <a:off x="4745812" y="3409243"/>
            <a:ext cx="856769" cy="8663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6170050" y="2230305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/>
              <a:t>Relu5_3</a:t>
            </a:r>
          </a:p>
          <a:p>
            <a:pPr algn="ctr"/>
            <a:r>
              <a:rPr lang="da-DK" sz="2000" dirty="0" smtClean="0"/>
              <a:t>512x16x16</a:t>
            </a:r>
            <a:endParaRPr lang="da-DK" sz="2000" dirty="0"/>
          </a:p>
        </p:txBody>
      </p:sp>
      <p:cxnSp>
        <p:nvCxnSpPr>
          <p:cNvPr id="21" name="Buet forbindelse 20"/>
          <p:cNvCxnSpPr>
            <a:stCxn id="20" idx="2"/>
            <a:endCxn id="11" idx="0"/>
          </p:cNvCxnSpPr>
          <p:nvPr/>
        </p:nvCxnSpPr>
        <p:spPr>
          <a:xfrm rot="5400000">
            <a:off x="6960777" y="3208168"/>
            <a:ext cx="53995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Billede 24"/>
          <p:cNvPicPr>
            <a:picLocks noChangeAspect="1"/>
          </p:cNvPicPr>
          <p:nvPr/>
        </p:nvPicPr>
        <p:blipFill rotWithShape="1">
          <a:blip r:embed="rId2"/>
          <a:srcRect l="10206" b="8804"/>
          <a:stretch/>
        </p:blipFill>
        <p:spPr>
          <a:xfrm>
            <a:off x="9015984" y="2293444"/>
            <a:ext cx="2907966" cy="2918636"/>
          </a:xfrm>
          <a:prstGeom prst="rect">
            <a:avLst/>
          </a:prstGeom>
        </p:spPr>
      </p:pic>
      <p:sp>
        <p:nvSpPr>
          <p:cNvPr id="26" name="Tekstfelt 25"/>
          <p:cNvSpPr txBox="1"/>
          <p:nvPr/>
        </p:nvSpPr>
        <p:spPr>
          <a:xfrm>
            <a:off x="9212623" y="1830195"/>
            <a:ext cx="251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smtClean="0"/>
              <a:t>16x16 </a:t>
            </a:r>
            <a:r>
              <a:rPr lang="da-DK" sz="2000" dirty="0" smtClean="0"/>
              <a:t>feature output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43340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/>
          <a:srcRect l="10164" b="8572"/>
          <a:stretch/>
        </p:blipFill>
        <p:spPr>
          <a:xfrm>
            <a:off x="128016" y="2029968"/>
            <a:ext cx="2909316" cy="2926080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5468112" y="3039147"/>
            <a:ext cx="1499616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a-DK" sz="2400" b="1" dirty="0" smtClean="0"/>
          </a:p>
          <a:p>
            <a:pPr algn="ctr"/>
            <a:r>
              <a:rPr lang="da-DK" sz="2400" b="1" dirty="0" smtClean="0"/>
              <a:t>3x3 </a:t>
            </a:r>
            <a:r>
              <a:rPr lang="da-DK" sz="2400" b="1" dirty="0" err="1" smtClean="0"/>
              <a:t>conv</a:t>
            </a:r>
            <a:endParaRPr lang="da-DK" sz="2400" b="1" dirty="0" smtClean="0"/>
          </a:p>
          <a:p>
            <a:pPr algn="ctr"/>
            <a:endParaRPr lang="da-DK" sz="2400" b="1" dirty="0"/>
          </a:p>
        </p:txBody>
      </p:sp>
      <p:cxnSp>
        <p:nvCxnSpPr>
          <p:cNvPr id="7" name="Buet forbindelse 6"/>
          <p:cNvCxnSpPr>
            <a:endCxn id="11" idx="1"/>
          </p:cNvCxnSpPr>
          <p:nvPr/>
        </p:nvCxnSpPr>
        <p:spPr>
          <a:xfrm>
            <a:off x="768096" y="2743200"/>
            <a:ext cx="2579370" cy="89611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/>
        </p:nvPicPr>
        <p:blipFill rotWithShape="1">
          <a:blip r:embed="rId2"/>
          <a:srcRect l="20594" t="14584" r="62427" b="68700"/>
          <a:stretch/>
        </p:blipFill>
        <p:spPr>
          <a:xfrm>
            <a:off x="3347466" y="2980944"/>
            <a:ext cx="1353312" cy="1316737"/>
          </a:xfrm>
          <a:prstGeom prst="rect">
            <a:avLst/>
          </a:prstGeom>
        </p:spPr>
      </p:pic>
      <p:sp>
        <p:nvSpPr>
          <p:cNvPr id="14" name="Tekstfelt 13"/>
          <p:cNvSpPr txBox="1"/>
          <p:nvPr/>
        </p:nvSpPr>
        <p:spPr>
          <a:xfrm>
            <a:off x="285369" y="1479539"/>
            <a:ext cx="2148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3x3 </a:t>
            </a:r>
            <a:r>
              <a:rPr lang="da-DK" sz="2000" dirty="0" err="1" smtClean="0"/>
              <a:t>slidingwindow</a:t>
            </a:r>
            <a:endParaRPr lang="da-DK" sz="2000" dirty="0"/>
          </a:p>
        </p:txBody>
      </p:sp>
      <p:cxnSp>
        <p:nvCxnSpPr>
          <p:cNvPr id="15" name="Buet forbindelse 14"/>
          <p:cNvCxnSpPr>
            <a:stCxn id="11" idx="3"/>
            <a:endCxn id="6" idx="1"/>
          </p:cNvCxnSpPr>
          <p:nvPr/>
        </p:nvCxnSpPr>
        <p:spPr>
          <a:xfrm flipV="1">
            <a:off x="4700778" y="3639312"/>
            <a:ext cx="767334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/>
          <p:cNvSpPr txBox="1"/>
          <p:nvPr/>
        </p:nvSpPr>
        <p:spPr>
          <a:xfrm>
            <a:off x="2950082" y="2442561"/>
            <a:ext cx="25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512x3x3 feature </a:t>
            </a:r>
            <a:r>
              <a:rPr lang="da-DK" sz="2000" dirty="0" err="1" smtClean="0"/>
              <a:t>map</a:t>
            </a:r>
            <a:endParaRPr lang="da-DK" sz="2000" dirty="0"/>
          </a:p>
        </p:txBody>
      </p:sp>
      <p:sp>
        <p:nvSpPr>
          <p:cNvPr id="19" name="Tekstfelt 18"/>
          <p:cNvSpPr txBox="1"/>
          <p:nvPr/>
        </p:nvSpPr>
        <p:spPr>
          <a:xfrm>
            <a:off x="5468111" y="4368604"/>
            <a:ext cx="25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Output 512</a:t>
            </a:r>
            <a:endParaRPr lang="da-DK" sz="2000" dirty="0"/>
          </a:p>
        </p:txBody>
      </p:sp>
      <p:sp>
        <p:nvSpPr>
          <p:cNvPr id="20" name="Tekstfelt 19"/>
          <p:cNvSpPr txBox="1"/>
          <p:nvPr/>
        </p:nvSpPr>
        <p:spPr>
          <a:xfrm>
            <a:off x="7236332" y="2208150"/>
            <a:ext cx="1499616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1x1conv</a:t>
            </a:r>
          </a:p>
          <a:p>
            <a:pPr algn="ctr"/>
            <a:r>
              <a:rPr lang="da-DK" sz="2400" b="1" dirty="0" smtClean="0"/>
              <a:t>Object</a:t>
            </a:r>
            <a:endParaRPr lang="da-DK" sz="2400" b="1" dirty="0"/>
          </a:p>
        </p:txBody>
      </p:sp>
      <p:sp>
        <p:nvSpPr>
          <p:cNvPr id="21" name="Tekstfelt 20"/>
          <p:cNvSpPr txBox="1"/>
          <p:nvPr/>
        </p:nvSpPr>
        <p:spPr>
          <a:xfrm>
            <a:off x="7236332" y="4239476"/>
            <a:ext cx="1499616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1x1conv</a:t>
            </a:r>
          </a:p>
          <a:p>
            <a:pPr algn="ctr"/>
            <a:r>
              <a:rPr lang="da-DK" sz="2400" b="1" dirty="0" err="1" smtClean="0"/>
              <a:t>Regre</a:t>
            </a:r>
            <a:r>
              <a:rPr lang="da-DK" sz="2400" b="1" dirty="0" smtClean="0"/>
              <a:t>.</a:t>
            </a:r>
            <a:endParaRPr lang="da-DK" sz="2400" b="1" dirty="0"/>
          </a:p>
        </p:txBody>
      </p:sp>
      <p:cxnSp>
        <p:nvCxnSpPr>
          <p:cNvPr id="22" name="Buet forbindelse 21"/>
          <p:cNvCxnSpPr>
            <a:stCxn id="6" idx="3"/>
            <a:endCxn id="20" idx="1"/>
          </p:cNvCxnSpPr>
          <p:nvPr/>
        </p:nvCxnSpPr>
        <p:spPr>
          <a:xfrm flipV="1">
            <a:off x="6967728" y="2623649"/>
            <a:ext cx="268604" cy="101566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uet forbindelse 24"/>
          <p:cNvCxnSpPr>
            <a:stCxn id="6" idx="3"/>
            <a:endCxn id="21" idx="1"/>
          </p:cNvCxnSpPr>
          <p:nvPr/>
        </p:nvCxnSpPr>
        <p:spPr>
          <a:xfrm>
            <a:off x="6967728" y="3639312"/>
            <a:ext cx="268604" cy="101566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7256523" y="3782493"/>
            <a:ext cx="25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Output 9x4</a:t>
            </a:r>
            <a:endParaRPr lang="da-DK" sz="2000" dirty="0"/>
          </a:p>
        </p:txBody>
      </p:sp>
      <p:sp>
        <p:nvSpPr>
          <p:cNvPr id="29" name="Tekstfelt 28"/>
          <p:cNvSpPr txBox="1"/>
          <p:nvPr/>
        </p:nvSpPr>
        <p:spPr>
          <a:xfrm>
            <a:off x="7256523" y="2993987"/>
            <a:ext cx="25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Output 9x2</a:t>
            </a:r>
            <a:endParaRPr lang="da-DK" sz="2000" dirty="0"/>
          </a:p>
        </p:txBody>
      </p:sp>
      <p:sp>
        <p:nvSpPr>
          <p:cNvPr id="30" name="Tekstfelt 29"/>
          <p:cNvSpPr txBox="1"/>
          <p:nvPr/>
        </p:nvSpPr>
        <p:spPr>
          <a:xfrm>
            <a:off x="9503282" y="3222478"/>
            <a:ext cx="1499616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16x16x9</a:t>
            </a:r>
          </a:p>
          <a:p>
            <a:pPr algn="ctr"/>
            <a:r>
              <a:rPr lang="da-DK" sz="2400" b="1" dirty="0" err="1" smtClean="0"/>
              <a:t>proposals</a:t>
            </a:r>
            <a:endParaRPr lang="da-DK" sz="2400" b="1" dirty="0"/>
          </a:p>
        </p:txBody>
      </p:sp>
      <p:cxnSp>
        <p:nvCxnSpPr>
          <p:cNvPr id="31" name="Buet forbindelse 30"/>
          <p:cNvCxnSpPr>
            <a:stCxn id="20" idx="3"/>
            <a:endCxn id="30" idx="1"/>
          </p:cNvCxnSpPr>
          <p:nvPr/>
        </p:nvCxnSpPr>
        <p:spPr>
          <a:xfrm>
            <a:off x="8735948" y="2623649"/>
            <a:ext cx="767334" cy="10143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Buet forbindelse 33"/>
          <p:cNvCxnSpPr>
            <a:stCxn id="21" idx="3"/>
            <a:endCxn id="30" idx="1"/>
          </p:cNvCxnSpPr>
          <p:nvPr/>
        </p:nvCxnSpPr>
        <p:spPr>
          <a:xfrm flipV="1">
            <a:off x="8735948" y="3637977"/>
            <a:ext cx="767334" cy="101699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felt 36"/>
          <p:cNvSpPr txBox="1"/>
          <p:nvPr/>
        </p:nvSpPr>
        <p:spPr>
          <a:xfrm>
            <a:off x="9503282" y="4124292"/>
            <a:ext cx="2518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 smtClean="0"/>
              <a:t>Proposal</a:t>
            </a:r>
            <a:r>
              <a:rPr lang="da-DK" sz="2000" dirty="0" smtClean="0"/>
              <a:t>:</a:t>
            </a:r>
          </a:p>
          <a:p>
            <a:r>
              <a:rPr lang="da-DK" sz="2000" dirty="0" err="1" smtClean="0"/>
              <a:t>Objectscore</a:t>
            </a:r>
            <a:endParaRPr lang="da-DK" sz="2000" dirty="0" smtClean="0"/>
          </a:p>
          <a:p>
            <a:r>
              <a:rPr lang="da-DK" sz="2000" dirty="0" err="1" smtClean="0"/>
              <a:t>Boundary</a:t>
            </a:r>
            <a:r>
              <a:rPr lang="da-DK" sz="2000" dirty="0" smtClean="0"/>
              <a:t> </a:t>
            </a:r>
            <a:r>
              <a:rPr lang="da-DK" sz="2000" dirty="0" err="1" smtClean="0"/>
              <a:t>box</a:t>
            </a:r>
            <a:r>
              <a:rPr lang="da-DK" sz="2000" dirty="0" smtClean="0"/>
              <a:t> </a:t>
            </a:r>
            <a:r>
              <a:rPr lang="da-DK" sz="2000" dirty="0" err="1" smtClean="0"/>
              <a:t>coord</a:t>
            </a:r>
            <a:endParaRPr lang="da-DK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kstfelt 22"/>
              <p:cNvSpPr txBox="1"/>
              <p:nvPr/>
            </p:nvSpPr>
            <p:spPr>
              <a:xfrm>
                <a:off x="8515538" y="1064413"/>
                <a:ext cx="2518029" cy="115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000" dirty="0" smtClean="0"/>
                  <a:t>Loss: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𝑐𝑙𝑠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a-DK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a-DK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𝑐𝑙𝑠</m:t>
                              </m:r>
                            </m:sub>
                          </m:sSub>
                          <m:r>
                            <a:rPr lang="da-DK" sz="20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000" b="0" i="1" smtClean="0">
                              <a:latin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da-DK" sz="20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a-DK" sz="2000" dirty="0"/>
              </a:p>
            </p:txBody>
          </p:sp>
        </mc:Choice>
        <mc:Fallback>
          <p:sp>
            <p:nvSpPr>
              <p:cNvPr id="23" name="Tekstfel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538" y="1064413"/>
                <a:ext cx="2518029" cy="1152367"/>
              </a:xfrm>
              <a:prstGeom prst="rect">
                <a:avLst/>
              </a:prstGeom>
              <a:blipFill rotWithShape="0">
                <a:blip r:embed="rId3"/>
                <a:stretch>
                  <a:fillRect l="-2663" t="-317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Vinklet forbindelse 2"/>
          <p:cNvCxnSpPr>
            <a:stCxn id="20" idx="0"/>
            <a:endCxn id="23" idx="1"/>
          </p:cNvCxnSpPr>
          <p:nvPr/>
        </p:nvCxnSpPr>
        <p:spPr>
          <a:xfrm rot="5400000" flipH="1" flipV="1">
            <a:off x="7967063" y="1659675"/>
            <a:ext cx="567553" cy="5293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kstfelt 23"/>
              <p:cNvSpPr txBox="1"/>
              <p:nvPr/>
            </p:nvSpPr>
            <p:spPr>
              <a:xfrm>
                <a:off x="8515538" y="5094453"/>
                <a:ext cx="2518029" cy="115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000" dirty="0" smtClean="0"/>
                  <a:t>Loss: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𝑟𝑒𝑔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a-DK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a-DK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da-DK" sz="20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20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a-DK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2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𝑟𝑒𝑔</m:t>
                              </m:r>
                            </m:sub>
                          </m:sSub>
                          <m:r>
                            <a:rPr lang="da-DK" sz="20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000" b="0" i="1" smtClean="0">
                              <a:latin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a-DK" sz="20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da-DK" sz="20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a-DK" sz="2000" dirty="0"/>
              </a:p>
            </p:txBody>
          </p:sp>
        </mc:Choice>
        <mc:Fallback>
          <p:sp>
            <p:nvSpPr>
              <p:cNvPr id="24" name="Tekstfel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538" y="5094453"/>
                <a:ext cx="2518029" cy="1152367"/>
              </a:xfrm>
              <a:prstGeom prst="rect">
                <a:avLst/>
              </a:prstGeom>
              <a:blipFill rotWithShape="0">
                <a:blip r:embed="rId4"/>
                <a:stretch>
                  <a:fillRect l="-2663" t="-3175" r="-290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Vinklet forbindelse 25"/>
          <p:cNvCxnSpPr>
            <a:stCxn id="21" idx="2"/>
            <a:endCxn id="24" idx="1"/>
          </p:cNvCxnSpPr>
          <p:nvPr/>
        </p:nvCxnSpPr>
        <p:spPr>
          <a:xfrm rot="16200000" flipH="1">
            <a:off x="7950757" y="5105856"/>
            <a:ext cx="600164" cy="5293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2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/>
          <p:cNvPicPr>
            <a:picLocks noChangeAspect="1"/>
          </p:cNvPicPr>
          <p:nvPr/>
        </p:nvPicPr>
        <p:blipFill rotWithShape="1">
          <a:blip r:embed="rId2"/>
          <a:srcRect l="11927" b="8482"/>
          <a:stretch/>
        </p:blipFill>
        <p:spPr>
          <a:xfrm>
            <a:off x="7094078" y="2179272"/>
            <a:ext cx="2930525" cy="2928938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 rotWithShape="1">
          <a:blip r:embed="rId3"/>
          <a:srcRect l="11603" b="8495"/>
          <a:stretch/>
        </p:blipFill>
        <p:spPr>
          <a:xfrm>
            <a:off x="1753983" y="2179684"/>
            <a:ext cx="2941336" cy="2928526"/>
          </a:xfrm>
          <a:prstGeom prst="rect">
            <a:avLst/>
          </a:prstGeom>
        </p:spPr>
      </p:pic>
      <p:sp>
        <p:nvSpPr>
          <p:cNvPr id="13" name="Tekstfelt 12"/>
          <p:cNvSpPr txBox="1"/>
          <p:nvPr/>
        </p:nvSpPr>
        <p:spPr>
          <a:xfrm>
            <a:off x="1753983" y="1800991"/>
            <a:ext cx="278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 smtClean="0"/>
              <a:t>Anchor</a:t>
            </a:r>
            <a:r>
              <a:rPr lang="da-DK" sz="2000" dirty="0" smtClean="0"/>
              <a:t> centers in image</a:t>
            </a:r>
            <a:endParaRPr lang="da-DK" sz="2000" dirty="0"/>
          </a:p>
        </p:txBody>
      </p:sp>
      <p:sp>
        <p:nvSpPr>
          <p:cNvPr id="14" name="Tekstfelt 13"/>
          <p:cNvSpPr txBox="1"/>
          <p:nvPr/>
        </p:nvSpPr>
        <p:spPr>
          <a:xfrm>
            <a:off x="5040853" y="2905077"/>
            <a:ext cx="1707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 smtClean="0"/>
              <a:t>Each</a:t>
            </a:r>
            <a:r>
              <a:rPr lang="da-DK" b="1" dirty="0" smtClean="0"/>
              <a:t> </a:t>
            </a:r>
            <a:r>
              <a:rPr lang="da-DK" b="1" dirty="0" err="1" smtClean="0"/>
              <a:t>anchor</a:t>
            </a:r>
            <a:r>
              <a:rPr lang="da-DK" b="1" dirty="0" smtClean="0"/>
              <a:t>=</a:t>
            </a:r>
          </a:p>
          <a:p>
            <a:r>
              <a:rPr lang="da-DK" b="1" dirty="0" smtClean="0"/>
              <a:t>3 </a:t>
            </a:r>
            <a:r>
              <a:rPr lang="da-DK" b="1" dirty="0" err="1" smtClean="0"/>
              <a:t>scales</a:t>
            </a:r>
            <a:endParaRPr lang="da-DK" b="1" dirty="0" smtClean="0"/>
          </a:p>
          <a:p>
            <a:r>
              <a:rPr lang="da-DK" dirty="0" smtClean="0"/>
              <a:t>Ex. 10, 30, 50</a:t>
            </a:r>
          </a:p>
          <a:p>
            <a:r>
              <a:rPr lang="da-DK" b="1" dirty="0" smtClean="0"/>
              <a:t>3 </a:t>
            </a:r>
            <a:r>
              <a:rPr lang="da-DK" b="1" dirty="0" err="1" smtClean="0"/>
              <a:t>aspect</a:t>
            </a:r>
            <a:r>
              <a:rPr lang="da-DK" b="1" dirty="0" smtClean="0"/>
              <a:t> ratios</a:t>
            </a:r>
          </a:p>
          <a:p>
            <a:r>
              <a:rPr lang="da-DK" dirty="0" smtClean="0"/>
              <a:t>Ex 1:1, 1:2, 2:1</a:t>
            </a:r>
            <a:endParaRPr lang="da-DK" dirty="0"/>
          </a:p>
        </p:txBody>
      </p:sp>
      <p:cxnSp>
        <p:nvCxnSpPr>
          <p:cNvPr id="15" name="Buet forbindelse 14"/>
          <p:cNvCxnSpPr>
            <a:stCxn id="12" idx="3"/>
            <a:endCxn id="14" idx="1"/>
          </p:cNvCxnSpPr>
          <p:nvPr/>
        </p:nvCxnSpPr>
        <p:spPr>
          <a:xfrm flipV="1">
            <a:off x="4695319" y="3643741"/>
            <a:ext cx="345534" cy="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Buet forbindelse 17"/>
          <p:cNvCxnSpPr>
            <a:stCxn id="14" idx="3"/>
            <a:endCxn id="11" idx="1"/>
          </p:cNvCxnSpPr>
          <p:nvPr/>
        </p:nvCxnSpPr>
        <p:spPr>
          <a:xfrm>
            <a:off x="6748543" y="3643741"/>
            <a:ext cx="345535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/>
          <p:cNvSpPr txBox="1"/>
          <p:nvPr/>
        </p:nvSpPr>
        <p:spPr>
          <a:xfrm>
            <a:off x="7094078" y="1791862"/>
            <a:ext cx="325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 smtClean="0"/>
              <a:t>Anchors</a:t>
            </a:r>
            <a:r>
              <a:rPr lang="da-DK" sz="2000" dirty="0" smtClean="0"/>
              <a:t> in image for 1 center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17867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22706" y="3021309"/>
            <a:ext cx="1248919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16x16x9</a:t>
            </a:r>
          </a:p>
          <a:p>
            <a:pPr algn="ctr"/>
            <a:r>
              <a:rPr lang="da-DK" sz="2000" b="1" dirty="0" err="1" smtClean="0"/>
              <a:t>proposals</a:t>
            </a:r>
            <a:endParaRPr lang="da-DK" sz="2000" b="1" dirty="0"/>
          </a:p>
        </p:txBody>
      </p:sp>
      <p:sp>
        <p:nvSpPr>
          <p:cNvPr id="5" name="Tekstfelt 4"/>
          <p:cNvSpPr txBox="1"/>
          <p:nvPr/>
        </p:nvSpPr>
        <p:spPr>
          <a:xfrm>
            <a:off x="3936491" y="3007023"/>
            <a:ext cx="172288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 smtClean="0"/>
              <a:t>Threshold</a:t>
            </a:r>
            <a:endParaRPr lang="da-DK" sz="2000" b="1" dirty="0" smtClean="0"/>
          </a:p>
          <a:p>
            <a:pPr algn="ctr"/>
            <a:r>
              <a:rPr lang="da-DK" sz="2000" b="1" dirty="0" err="1" smtClean="0"/>
              <a:t>Keep</a:t>
            </a:r>
            <a:r>
              <a:rPr lang="da-DK" sz="2000" b="1" dirty="0" smtClean="0"/>
              <a:t> top </a:t>
            </a:r>
            <a:r>
              <a:rPr lang="da-DK" sz="2000" b="1" dirty="0"/>
              <a:t>6</a:t>
            </a:r>
            <a:r>
              <a:rPr lang="da-DK" sz="2000" b="1" dirty="0" smtClean="0"/>
              <a:t>000</a:t>
            </a:r>
            <a:endParaRPr lang="da-DK" sz="2000" b="1" dirty="0"/>
          </a:p>
        </p:txBody>
      </p:sp>
      <p:sp>
        <p:nvSpPr>
          <p:cNvPr id="6" name="Tekstfelt 5"/>
          <p:cNvSpPr txBox="1"/>
          <p:nvPr/>
        </p:nvSpPr>
        <p:spPr>
          <a:xfrm>
            <a:off x="3616451" y="2584880"/>
            <a:ext cx="25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Threshold</a:t>
            </a:r>
            <a:r>
              <a:rPr lang="da-DK" dirty="0" smtClean="0"/>
              <a:t> </a:t>
            </a:r>
            <a:r>
              <a:rPr lang="da-DK" dirty="0" err="1" smtClean="0"/>
              <a:t>objectscore</a:t>
            </a:r>
            <a:endParaRPr lang="da-DK" dirty="0"/>
          </a:p>
        </p:txBody>
      </p:sp>
      <p:cxnSp>
        <p:nvCxnSpPr>
          <p:cNvPr id="7" name="Buet forbindelse 6"/>
          <p:cNvCxnSpPr>
            <a:stCxn id="4" idx="3"/>
            <a:endCxn id="11" idx="1"/>
          </p:cNvCxnSpPr>
          <p:nvPr/>
        </p:nvCxnSpPr>
        <p:spPr>
          <a:xfrm flipV="1">
            <a:off x="1571625" y="3360966"/>
            <a:ext cx="313562" cy="1428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1885187" y="3007023"/>
            <a:ext cx="1731264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Sort </a:t>
            </a:r>
            <a:r>
              <a:rPr lang="da-DK" sz="2000" b="1" dirty="0" err="1" smtClean="0"/>
              <a:t>proposals</a:t>
            </a:r>
            <a:r>
              <a:rPr lang="da-DK" sz="2000" b="1" dirty="0" smtClean="0"/>
              <a:t> by </a:t>
            </a:r>
            <a:r>
              <a:rPr lang="da-DK" sz="2000" b="1" dirty="0" err="1" smtClean="0"/>
              <a:t>objectscore</a:t>
            </a:r>
            <a:endParaRPr lang="da-DK" sz="2000" b="1" dirty="0" smtClean="0"/>
          </a:p>
        </p:txBody>
      </p:sp>
      <p:cxnSp>
        <p:nvCxnSpPr>
          <p:cNvPr id="12" name="Buet forbindelse 11"/>
          <p:cNvCxnSpPr>
            <a:stCxn id="11" idx="3"/>
            <a:endCxn id="5" idx="1"/>
          </p:cNvCxnSpPr>
          <p:nvPr/>
        </p:nvCxnSpPr>
        <p:spPr>
          <a:xfrm>
            <a:off x="3616451" y="3360966"/>
            <a:ext cx="32004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5979413" y="3000377"/>
            <a:ext cx="1944815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NMS</a:t>
            </a:r>
          </a:p>
          <a:p>
            <a:pPr algn="ctr"/>
            <a:r>
              <a:rPr lang="da-DK" sz="2000" b="1" dirty="0" err="1" smtClean="0"/>
              <a:t>Remove</a:t>
            </a:r>
            <a:r>
              <a:rPr lang="da-DK" sz="2000" b="1" dirty="0" smtClean="0"/>
              <a:t> </a:t>
            </a:r>
            <a:r>
              <a:rPr lang="da-DK" sz="2000" b="1" dirty="0" err="1" smtClean="0"/>
              <a:t>IoU</a:t>
            </a:r>
            <a:r>
              <a:rPr lang="da-DK" sz="2000" b="1" dirty="0" smtClean="0"/>
              <a:t>&gt;0.7</a:t>
            </a:r>
            <a:endParaRPr lang="da-DK" sz="2000" b="1" dirty="0"/>
          </a:p>
        </p:txBody>
      </p:sp>
      <p:sp>
        <p:nvSpPr>
          <p:cNvPr id="16" name="Tekstfelt 15"/>
          <p:cNvSpPr txBox="1"/>
          <p:nvPr/>
        </p:nvSpPr>
        <p:spPr>
          <a:xfrm>
            <a:off x="8232263" y="2992738"/>
            <a:ext cx="1780225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 smtClean="0"/>
              <a:t>Threshold</a:t>
            </a:r>
            <a:endParaRPr lang="da-DK" sz="2000" b="1" dirty="0" smtClean="0"/>
          </a:p>
          <a:p>
            <a:pPr algn="ctr"/>
            <a:r>
              <a:rPr lang="da-DK" sz="2000" b="1" dirty="0" err="1" smtClean="0"/>
              <a:t>Keep</a:t>
            </a:r>
            <a:r>
              <a:rPr lang="da-DK" sz="2000" b="1" dirty="0" smtClean="0"/>
              <a:t> top </a:t>
            </a:r>
            <a:r>
              <a:rPr lang="da-DK" sz="2000" b="1" dirty="0" smtClean="0"/>
              <a:t>300</a:t>
            </a:r>
            <a:endParaRPr lang="da-DK" sz="2000" b="1" dirty="0"/>
          </a:p>
        </p:txBody>
      </p:sp>
      <p:cxnSp>
        <p:nvCxnSpPr>
          <p:cNvPr id="17" name="Buet forbindelse 16"/>
          <p:cNvCxnSpPr>
            <a:stCxn id="5" idx="3"/>
            <a:endCxn id="15" idx="1"/>
          </p:cNvCxnSpPr>
          <p:nvPr/>
        </p:nvCxnSpPr>
        <p:spPr>
          <a:xfrm flipV="1">
            <a:off x="5659373" y="3354320"/>
            <a:ext cx="320040" cy="66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Buet forbindelse 21"/>
          <p:cNvCxnSpPr>
            <a:stCxn id="15" idx="3"/>
            <a:endCxn id="16" idx="1"/>
          </p:cNvCxnSpPr>
          <p:nvPr/>
        </p:nvCxnSpPr>
        <p:spPr>
          <a:xfrm flipV="1">
            <a:off x="7924228" y="3346681"/>
            <a:ext cx="308035" cy="763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979413" y="2333197"/>
            <a:ext cx="251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Through all </a:t>
            </a:r>
            <a:r>
              <a:rPr lang="da-DK" dirty="0" err="1" smtClean="0"/>
              <a:t>proposals</a:t>
            </a:r>
            <a:r>
              <a:rPr lang="da-DK" dirty="0" smtClean="0"/>
              <a:t> </a:t>
            </a:r>
          </a:p>
          <a:p>
            <a:r>
              <a:rPr lang="da-DK" dirty="0" smtClean="0"/>
              <a:t>by </a:t>
            </a:r>
            <a:r>
              <a:rPr lang="da-DK" dirty="0" err="1" smtClean="0"/>
              <a:t>objectscore</a:t>
            </a:r>
            <a:endParaRPr lang="da-DK" dirty="0"/>
          </a:p>
        </p:txBody>
      </p:sp>
      <p:sp>
        <p:nvSpPr>
          <p:cNvPr id="27" name="Tekstfelt 26"/>
          <p:cNvSpPr txBox="1"/>
          <p:nvPr/>
        </p:nvSpPr>
        <p:spPr>
          <a:xfrm>
            <a:off x="8078245" y="2598682"/>
            <a:ext cx="25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Threshold</a:t>
            </a:r>
            <a:r>
              <a:rPr lang="da-DK" dirty="0" smtClean="0"/>
              <a:t> </a:t>
            </a:r>
            <a:r>
              <a:rPr lang="da-DK" dirty="0" err="1" smtClean="0"/>
              <a:t>objectscore</a:t>
            </a:r>
            <a:endParaRPr lang="da-DK" dirty="0"/>
          </a:p>
        </p:txBody>
      </p:sp>
      <p:sp>
        <p:nvSpPr>
          <p:cNvPr id="41" name="Tekstfelt 40"/>
          <p:cNvSpPr txBox="1"/>
          <p:nvPr/>
        </p:nvSpPr>
        <p:spPr>
          <a:xfrm>
            <a:off x="10453399" y="3007023"/>
            <a:ext cx="1248919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&gt;300</a:t>
            </a:r>
            <a:endParaRPr lang="da-DK" sz="2000" b="1" dirty="0" smtClean="0"/>
          </a:p>
          <a:p>
            <a:pPr algn="ctr"/>
            <a:r>
              <a:rPr lang="da-DK" sz="2000" b="1" dirty="0" err="1" smtClean="0"/>
              <a:t>proposals</a:t>
            </a:r>
            <a:endParaRPr lang="da-DK" sz="2000" b="1" dirty="0"/>
          </a:p>
        </p:txBody>
      </p:sp>
      <p:cxnSp>
        <p:nvCxnSpPr>
          <p:cNvPr id="42" name="Buet forbindelse 41"/>
          <p:cNvCxnSpPr>
            <a:stCxn id="16" idx="3"/>
            <a:endCxn id="41" idx="1"/>
          </p:cNvCxnSpPr>
          <p:nvPr/>
        </p:nvCxnSpPr>
        <p:spPr>
          <a:xfrm>
            <a:off x="10012488" y="3346681"/>
            <a:ext cx="440911" cy="1428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felt 46"/>
          <p:cNvSpPr txBox="1"/>
          <p:nvPr/>
        </p:nvSpPr>
        <p:spPr>
          <a:xfrm>
            <a:off x="10443303" y="3753918"/>
            <a:ext cx="251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Each</a:t>
            </a:r>
            <a:r>
              <a:rPr lang="da-DK" dirty="0" smtClean="0"/>
              <a:t> output:</a:t>
            </a:r>
          </a:p>
          <a:p>
            <a:r>
              <a:rPr lang="da-DK" dirty="0" smtClean="0"/>
              <a:t>x, y, w, h</a:t>
            </a:r>
            <a:endParaRPr lang="da-DK" dirty="0"/>
          </a:p>
        </p:txBody>
      </p:sp>
      <p:sp>
        <p:nvSpPr>
          <p:cNvPr id="48" name="Tekstfelt 47"/>
          <p:cNvSpPr txBox="1"/>
          <p:nvPr/>
        </p:nvSpPr>
        <p:spPr>
          <a:xfrm>
            <a:off x="8232263" y="3707751"/>
            <a:ext cx="25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/>
              <a:t>Training = top 2000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229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21073" y="3378498"/>
            <a:ext cx="2645664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&gt;300</a:t>
            </a:r>
            <a:endParaRPr lang="da-DK" sz="2400" b="1" dirty="0" smtClean="0"/>
          </a:p>
          <a:p>
            <a:pPr algn="ctr"/>
            <a:r>
              <a:rPr lang="da-DK" sz="2400" b="1" dirty="0" err="1" smtClean="0"/>
              <a:t>proposals</a:t>
            </a:r>
            <a:endParaRPr lang="da-DK" sz="2400" b="1" dirty="0"/>
          </a:p>
        </p:txBody>
      </p:sp>
      <p:sp>
        <p:nvSpPr>
          <p:cNvPr id="5" name="Tekstfelt 4"/>
          <p:cNvSpPr txBox="1"/>
          <p:nvPr/>
        </p:nvSpPr>
        <p:spPr>
          <a:xfrm>
            <a:off x="221073" y="2120832"/>
            <a:ext cx="2645664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Last </a:t>
            </a:r>
            <a:r>
              <a:rPr lang="da-DK" sz="2400" b="1" dirty="0" err="1" smtClean="0"/>
              <a:t>conv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layer</a:t>
            </a:r>
            <a:r>
              <a:rPr lang="da-DK" sz="2400" b="1" dirty="0" smtClean="0"/>
              <a:t>/</a:t>
            </a:r>
          </a:p>
          <a:p>
            <a:pPr algn="ctr"/>
            <a:r>
              <a:rPr lang="da-DK" sz="2400" b="1" dirty="0" smtClean="0"/>
              <a:t>feature </a:t>
            </a:r>
            <a:r>
              <a:rPr lang="da-DK" sz="2400" b="1" dirty="0" err="1" smtClean="0"/>
              <a:t>map</a:t>
            </a:r>
            <a:endParaRPr lang="da-DK" sz="2400" b="1" dirty="0" smtClean="0"/>
          </a:p>
        </p:txBody>
      </p:sp>
      <p:sp>
        <p:nvSpPr>
          <p:cNvPr id="6" name="Tekstfelt 5"/>
          <p:cNvSpPr txBox="1"/>
          <p:nvPr/>
        </p:nvSpPr>
        <p:spPr>
          <a:xfrm>
            <a:off x="483201" y="1412946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/>
              <a:t>Relu5_3</a:t>
            </a:r>
          </a:p>
          <a:p>
            <a:pPr algn="ctr"/>
            <a:r>
              <a:rPr lang="da-DK" sz="2000" dirty="0" smtClean="0"/>
              <a:t>512x16x16</a:t>
            </a:r>
            <a:endParaRPr lang="da-DK" sz="2000" dirty="0"/>
          </a:p>
        </p:txBody>
      </p:sp>
      <p:sp>
        <p:nvSpPr>
          <p:cNvPr id="8" name="Tekstfelt 7"/>
          <p:cNvSpPr txBox="1"/>
          <p:nvPr/>
        </p:nvSpPr>
        <p:spPr>
          <a:xfrm>
            <a:off x="483201" y="4282221"/>
            <a:ext cx="212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/>
              <a:t>x, y, w, h</a:t>
            </a:r>
            <a:endParaRPr lang="da-DK" sz="2000" dirty="0"/>
          </a:p>
        </p:txBody>
      </p:sp>
      <p:sp>
        <p:nvSpPr>
          <p:cNvPr id="10" name="Tekstfelt 9"/>
          <p:cNvSpPr txBox="1"/>
          <p:nvPr/>
        </p:nvSpPr>
        <p:spPr>
          <a:xfrm>
            <a:off x="3667887" y="2536330"/>
            <a:ext cx="161848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a-DK" sz="2400" b="1" dirty="0" smtClean="0"/>
          </a:p>
          <a:p>
            <a:pPr algn="ctr"/>
            <a:r>
              <a:rPr lang="da-DK" sz="2400" b="1" dirty="0" err="1" smtClean="0"/>
              <a:t>RoI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pooling</a:t>
            </a:r>
            <a:endParaRPr lang="da-DK" sz="2400" b="1" dirty="0" smtClean="0"/>
          </a:p>
          <a:p>
            <a:pPr algn="ctr"/>
            <a:endParaRPr lang="da-DK" sz="2400" b="1" dirty="0"/>
          </a:p>
        </p:txBody>
      </p:sp>
      <p:cxnSp>
        <p:nvCxnSpPr>
          <p:cNvPr id="11" name="Buet forbindelse 10"/>
          <p:cNvCxnSpPr>
            <a:stCxn id="4" idx="3"/>
            <a:endCxn id="10" idx="1"/>
          </p:cNvCxnSpPr>
          <p:nvPr/>
        </p:nvCxnSpPr>
        <p:spPr>
          <a:xfrm flipV="1">
            <a:off x="2866737" y="3136495"/>
            <a:ext cx="801150" cy="65750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uet forbindelse 13"/>
          <p:cNvCxnSpPr>
            <a:stCxn id="5" idx="3"/>
            <a:endCxn id="10" idx="1"/>
          </p:cNvCxnSpPr>
          <p:nvPr/>
        </p:nvCxnSpPr>
        <p:spPr>
          <a:xfrm>
            <a:off x="2866737" y="2536331"/>
            <a:ext cx="801150" cy="60016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3667887" y="3774390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Output:</a:t>
            </a:r>
          </a:p>
          <a:p>
            <a:r>
              <a:rPr lang="da-DK" sz="2000" dirty="0" smtClean="0"/>
              <a:t>512x7x7</a:t>
            </a:r>
            <a:endParaRPr lang="da-DK" sz="2000" dirty="0"/>
          </a:p>
        </p:txBody>
      </p:sp>
      <p:sp>
        <p:nvSpPr>
          <p:cNvPr id="18" name="Tekstfelt 17"/>
          <p:cNvSpPr txBox="1"/>
          <p:nvPr/>
        </p:nvSpPr>
        <p:spPr>
          <a:xfrm>
            <a:off x="6413563" y="2536329"/>
            <a:ext cx="858775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da-DK" sz="2400" b="1" dirty="0" smtClean="0"/>
          </a:p>
          <a:p>
            <a:pPr algn="ctr"/>
            <a:r>
              <a:rPr lang="da-DK" sz="2400" b="1" dirty="0" smtClean="0"/>
              <a:t>FC</a:t>
            </a:r>
            <a:endParaRPr lang="da-DK" sz="2400" b="1" dirty="0" smtClean="0"/>
          </a:p>
          <a:p>
            <a:pPr algn="ctr"/>
            <a:endParaRPr lang="da-DK" sz="2400" b="1" dirty="0"/>
          </a:p>
        </p:txBody>
      </p:sp>
      <p:cxnSp>
        <p:nvCxnSpPr>
          <p:cNvPr id="19" name="Buet forbindelse 18"/>
          <p:cNvCxnSpPr>
            <a:stCxn id="10" idx="3"/>
            <a:endCxn id="18" idx="1"/>
          </p:cNvCxnSpPr>
          <p:nvPr/>
        </p:nvCxnSpPr>
        <p:spPr>
          <a:xfrm flipV="1">
            <a:off x="5286375" y="3136494"/>
            <a:ext cx="1127188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/>
          <p:cNvSpPr txBox="1"/>
          <p:nvPr/>
        </p:nvSpPr>
        <p:spPr>
          <a:xfrm>
            <a:off x="5301712" y="2786687"/>
            <a:ext cx="9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smtClean="0"/>
              <a:t>Flatten</a:t>
            </a:r>
            <a:endParaRPr lang="da-DK" sz="2000" dirty="0"/>
          </a:p>
        </p:txBody>
      </p:sp>
      <p:sp>
        <p:nvSpPr>
          <p:cNvPr id="23" name="Tekstfelt 22"/>
          <p:cNvSpPr txBox="1"/>
          <p:nvPr/>
        </p:nvSpPr>
        <p:spPr>
          <a:xfrm>
            <a:off x="5357811" y="3155360"/>
            <a:ext cx="105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Output:</a:t>
            </a:r>
          </a:p>
          <a:p>
            <a:r>
              <a:rPr lang="da-DK" sz="2000" dirty="0" smtClean="0"/>
              <a:t>25088</a:t>
            </a:r>
            <a:endParaRPr lang="da-DK" sz="2000" dirty="0"/>
          </a:p>
        </p:txBody>
      </p:sp>
      <p:sp>
        <p:nvSpPr>
          <p:cNvPr id="25" name="Tekstfelt 24"/>
          <p:cNvSpPr txBox="1"/>
          <p:nvPr/>
        </p:nvSpPr>
        <p:spPr>
          <a:xfrm>
            <a:off x="7525988" y="2536328"/>
            <a:ext cx="858775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da-DK" sz="2400" b="1" dirty="0" smtClean="0"/>
          </a:p>
          <a:p>
            <a:pPr algn="ctr"/>
            <a:r>
              <a:rPr lang="da-DK" sz="2400" b="1" dirty="0" smtClean="0"/>
              <a:t>FC</a:t>
            </a:r>
            <a:endParaRPr lang="da-DK" sz="2400" b="1" dirty="0" smtClean="0"/>
          </a:p>
          <a:p>
            <a:pPr algn="ctr"/>
            <a:endParaRPr lang="da-DK" sz="2400" b="1" dirty="0"/>
          </a:p>
        </p:txBody>
      </p:sp>
      <p:cxnSp>
        <p:nvCxnSpPr>
          <p:cNvPr id="26" name="Buet forbindelse 25"/>
          <p:cNvCxnSpPr>
            <a:stCxn id="18" idx="3"/>
            <a:endCxn id="25" idx="1"/>
          </p:cNvCxnSpPr>
          <p:nvPr/>
        </p:nvCxnSpPr>
        <p:spPr>
          <a:xfrm flipV="1">
            <a:off x="7272338" y="3136493"/>
            <a:ext cx="25365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felt 28"/>
          <p:cNvSpPr txBox="1"/>
          <p:nvPr/>
        </p:nvSpPr>
        <p:spPr>
          <a:xfrm>
            <a:off x="5782246" y="1755717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/>
              <a:t>f</a:t>
            </a:r>
            <a:r>
              <a:rPr lang="da-DK" sz="2000" dirty="0" smtClean="0"/>
              <a:t>c6</a:t>
            </a:r>
          </a:p>
          <a:p>
            <a:pPr algn="ctr"/>
            <a:r>
              <a:rPr lang="da-DK" sz="2000" dirty="0" smtClean="0"/>
              <a:t>4096</a:t>
            </a:r>
            <a:endParaRPr lang="da-DK" sz="2000" dirty="0"/>
          </a:p>
        </p:txBody>
      </p:sp>
      <p:sp>
        <p:nvSpPr>
          <p:cNvPr id="30" name="Tekstfelt 29"/>
          <p:cNvSpPr txBox="1"/>
          <p:nvPr/>
        </p:nvSpPr>
        <p:spPr>
          <a:xfrm>
            <a:off x="6894671" y="1738219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/>
              <a:t>fc7</a:t>
            </a:r>
          </a:p>
          <a:p>
            <a:pPr algn="ctr"/>
            <a:r>
              <a:rPr lang="da-DK" sz="2000" dirty="0" smtClean="0"/>
              <a:t>4096</a:t>
            </a:r>
            <a:endParaRPr lang="da-DK" sz="2000" dirty="0"/>
          </a:p>
        </p:txBody>
      </p:sp>
      <p:sp>
        <p:nvSpPr>
          <p:cNvPr id="31" name="Tekstfelt 30"/>
          <p:cNvSpPr txBox="1"/>
          <p:nvPr/>
        </p:nvSpPr>
        <p:spPr>
          <a:xfrm>
            <a:off x="8833201" y="3509303"/>
            <a:ext cx="132521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FC</a:t>
            </a:r>
          </a:p>
          <a:p>
            <a:pPr algn="ctr"/>
            <a:r>
              <a:rPr lang="da-DK" sz="2400" b="1" dirty="0" err="1" smtClean="0"/>
              <a:t>Regre</a:t>
            </a:r>
            <a:r>
              <a:rPr lang="da-DK" sz="2400" b="1" dirty="0" smtClean="0"/>
              <a:t>.</a:t>
            </a:r>
            <a:endParaRPr lang="da-DK" sz="2400" b="1" dirty="0" smtClean="0"/>
          </a:p>
        </p:txBody>
      </p:sp>
      <p:sp>
        <p:nvSpPr>
          <p:cNvPr id="32" name="Tekstfelt 31"/>
          <p:cNvSpPr txBox="1"/>
          <p:nvPr/>
        </p:nvSpPr>
        <p:spPr>
          <a:xfrm>
            <a:off x="8833201" y="2030606"/>
            <a:ext cx="132521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FC</a:t>
            </a:r>
          </a:p>
          <a:p>
            <a:pPr algn="ctr"/>
            <a:r>
              <a:rPr lang="da-DK" sz="2400" b="1" dirty="0" err="1" smtClean="0"/>
              <a:t>Softmax</a:t>
            </a:r>
            <a:endParaRPr lang="da-DK" sz="2400" b="1" dirty="0" smtClean="0"/>
          </a:p>
        </p:txBody>
      </p:sp>
      <p:cxnSp>
        <p:nvCxnSpPr>
          <p:cNvPr id="33" name="Buet forbindelse 32"/>
          <p:cNvCxnSpPr>
            <a:stCxn id="25" idx="3"/>
            <a:endCxn id="32" idx="1"/>
          </p:cNvCxnSpPr>
          <p:nvPr/>
        </p:nvCxnSpPr>
        <p:spPr>
          <a:xfrm flipV="1">
            <a:off x="8384763" y="2446105"/>
            <a:ext cx="448438" cy="69038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Buet forbindelse 35"/>
          <p:cNvCxnSpPr>
            <a:stCxn id="25" idx="3"/>
            <a:endCxn id="31" idx="1"/>
          </p:cNvCxnSpPr>
          <p:nvPr/>
        </p:nvCxnSpPr>
        <p:spPr>
          <a:xfrm>
            <a:off x="8384763" y="3136493"/>
            <a:ext cx="448438" cy="7883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felt 38"/>
          <p:cNvSpPr txBox="1"/>
          <p:nvPr/>
        </p:nvSpPr>
        <p:spPr>
          <a:xfrm>
            <a:off x="10569894" y="2720993"/>
            <a:ext cx="1568389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/>
              <a:t>&gt;300</a:t>
            </a:r>
            <a:endParaRPr lang="da-DK" sz="2400" b="1" dirty="0" smtClean="0"/>
          </a:p>
          <a:p>
            <a:pPr algn="ctr"/>
            <a:r>
              <a:rPr lang="da-DK" sz="2400" b="1" dirty="0" err="1" smtClean="0"/>
              <a:t>proposals</a:t>
            </a:r>
            <a:endParaRPr lang="da-DK" sz="2400" b="1" dirty="0"/>
          </a:p>
        </p:txBody>
      </p:sp>
      <p:cxnSp>
        <p:nvCxnSpPr>
          <p:cNvPr id="40" name="Buet forbindelse 39"/>
          <p:cNvCxnSpPr>
            <a:stCxn id="32" idx="3"/>
            <a:endCxn id="39" idx="1"/>
          </p:cNvCxnSpPr>
          <p:nvPr/>
        </p:nvCxnSpPr>
        <p:spPr>
          <a:xfrm>
            <a:off x="10158413" y="2446105"/>
            <a:ext cx="411481" cy="69038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Buet forbindelse 42"/>
          <p:cNvCxnSpPr>
            <a:stCxn id="31" idx="3"/>
            <a:endCxn id="39" idx="1"/>
          </p:cNvCxnSpPr>
          <p:nvPr/>
        </p:nvCxnSpPr>
        <p:spPr>
          <a:xfrm flipV="1">
            <a:off x="10158413" y="3136492"/>
            <a:ext cx="411481" cy="78831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kstfelt 47"/>
              <p:cNvSpPr txBox="1"/>
              <p:nvPr/>
            </p:nvSpPr>
            <p:spPr>
              <a:xfrm>
                <a:off x="9822276" y="666112"/>
                <a:ext cx="25180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000" dirty="0" smtClean="0"/>
                  <a:t>Loss: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a-DK" sz="20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da-DK" sz="2000" i="1">
                              <a:latin typeface="Cambria Math" charset="0"/>
                            </a:rPr>
                            <m:t>𝑐𝑙𝑠</m:t>
                          </m:r>
                        </m:sub>
                      </m:sSub>
                      <m:r>
                        <a:rPr lang="da-DK" sz="2000" i="1">
                          <a:latin typeface="Cambria Math" charset="0"/>
                        </a:rPr>
                        <m:t>(</m:t>
                      </m:r>
                      <m:r>
                        <a:rPr lang="da-DK" sz="2000" b="0" i="1" smtClean="0">
                          <a:latin typeface="Cambria Math" charset="0"/>
                        </a:rPr>
                        <m:t>𝑝</m:t>
                      </m:r>
                      <m:r>
                        <a:rPr lang="da-DK" sz="2000" i="1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da-DK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a-DK" sz="2000" i="1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da-DK" sz="2000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da-DK" sz="2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a-DK" sz="2000" dirty="0"/>
              </a:p>
            </p:txBody>
          </p:sp>
        </mc:Choice>
        <mc:Fallback>
          <p:sp>
            <p:nvSpPr>
              <p:cNvPr id="48" name="Tekstfelt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276" y="666112"/>
                <a:ext cx="2518029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2421" t="-4310" b="-862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Vinklet forbindelse 48"/>
          <p:cNvCxnSpPr>
            <a:stCxn id="32" idx="0"/>
            <a:endCxn id="48" idx="1"/>
          </p:cNvCxnSpPr>
          <p:nvPr/>
        </p:nvCxnSpPr>
        <p:spPr>
          <a:xfrm rot="5400000" flipH="1" flipV="1">
            <a:off x="9153766" y="1362097"/>
            <a:ext cx="1010551" cy="3264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kstfelt 56"/>
              <p:cNvSpPr txBox="1"/>
              <p:nvPr/>
            </p:nvSpPr>
            <p:spPr>
              <a:xfrm>
                <a:off x="9620254" y="4524967"/>
                <a:ext cx="25180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000" dirty="0" smtClean="0"/>
                  <a:t>Loss: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a-DK" sz="20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da-DK" sz="2000" b="0" i="1" smtClean="0">
                              <a:latin typeface="Cambria Math" charset="0"/>
                            </a:rPr>
                            <m:t>∗≥0</m:t>
                          </m:r>
                        </m:e>
                      </m:d>
                      <m:sSub>
                        <m:sSubPr>
                          <m:ctrlPr>
                            <a:rPr lang="da-DK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charset="0"/>
                            </a:rPr>
                            <m:t>𝑙𝑜𝑐</m:t>
                          </m:r>
                        </m:sub>
                      </m:sSub>
                      <m:r>
                        <a:rPr lang="da-DK" sz="2000" b="0" i="1" smtClean="0">
                          <a:latin typeface="Cambria Math" charset="0"/>
                        </a:rPr>
                        <m:t>(</m:t>
                      </m:r>
                      <m:r>
                        <a:rPr lang="da-DK" sz="2000" b="0" i="1" smtClean="0">
                          <a:latin typeface="Cambria Math" charset="0"/>
                        </a:rPr>
                        <m:t>𝑡</m:t>
                      </m:r>
                      <m:r>
                        <a:rPr lang="da-DK" sz="2000" b="0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da-DK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a-DK" sz="20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p>
                          <m:r>
                            <a:rPr lang="da-DK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da-DK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a-DK" sz="2000" dirty="0"/>
              </a:p>
            </p:txBody>
          </p:sp>
        </mc:Choice>
        <mc:Fallback>
          <p:sp>
            <p:nvSpPr>
              <p:cNvPr id="57" name="Tekstfelt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4" y="4524967"/>
                <a:ext cx="2518029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2421" t="-4310" b="-862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Vinklet forbindelse 57"/>
          <p:cNvCxnSpPr>
            <a:stCxn id="31" idx="2"/>
            <a:endCxn id="57" idx="1"/>
          </p:cNvCxnSpPr>
          <p:nvPr/>
        </p:nvCxnSpPr>
        <p:spPr>
          <a:xfrm rot="16200000" flipH="1">
            <a:off x="9288725" y="4547381"/>
            <a:ext cx="538610" cy="1244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64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22706" y="3021309"/>
            <a:ext cx="1248919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&gt;300</a:t>
            </a:r>
            <a:endParaRPr lang="da-DK" sz="2000" b="1" dirty="0" smtClean="0"/>
          </a:p>
          <a:p>
            <a:pPr algn="ctr"/>
            <a:r>
              <a:rPr lang="da-DK" sz="2000" b="1" dirty="0" err="1" smtClean="0"/>
              <a:t>proposals</a:t>
            </a:r>
            <a:endParaRPr lang="da-DK" sz="2000" b="1" dirty="0"/>
          </a:p>
        </p:txBody>
      </p:sp>
      <p:sp>
        <p:nvSpPr>
          <p:cNvPr id="5" name="Tekstfelt 4"/>
          <p:cNvSpPr txBox="1"/>
          <p:nvPr/>
        </p:nvSpPr>
        <p:spPr>
          <a:xfrm>
            <a:off x="3936490" y="3007023"/>
            <a:ext cx="1944815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NMS for </a:t>
            </a:r>
            <a:r>
              <a:rPr lang="da-DK" sz="2000" b="1" dirty="0" err="1" smtClean="0"/>
              <a:t>class</a:t>
            </a:r>
            <a:r>
              <a:rPr lang="da-DK" sz="2000" b="1" dirty="0" smtClean="0"/>
              <a:t> k</a:t>
            </a:r>
            <a:endParaRPr lang="da-DK" sz="2000" b="1" dirty="0"/>
          </a:p>
          <a:p>
            <a:pPr algn="ctr"/>
            <a:r>
              <a:rPr lang="da-DK" sz="2000" b="1" dirty="0" err="1"/>
              <a:t>Remove</a:t>
            </a:r>
            <a:r>
              <a:rPr lang="da-DK" sz="2000" b="1" dirty="0"/>
              <a:t> </a:t>
            </a:r>
            <a:r>
              <a:rPr lang="da-DK" sz="2000" b="1" dirty="0" err="1" smtClean="0"/>
              <a:t>IoU</a:t>
            </a:r>
            <a:r>
              <a:rPr lang="da-DK" sz="2000" b="1" dirty="0" smtClean="0"/>
              <a:t>&gt;0.7</a:t>
            </a:r>
            <a:endParaRPr lang="da-DK" sz="2000" b="1" dirty="0"/>
          </a:p>
        </p:txBody>
      </p:sp>
      <p:cxnSp>
        <p:nvCxnSpPr>
          <p:cNvPr id="7" name="Buet forbindelse 6"/>
          <p:cNvCxnSpPr/>
          <p:nvPr/>
        </p:nvCxnSpPr>
        <p:spPr>
          <a:xfrm flipV="1">
            <a:off x="1571625" y="3360966"/>
            <a:ext cx="313562" cy="1428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/>
          <p:cNvSpPr txBox="1"/>
          <p:nvPr/>
        </p:nvSpPr>
        <p:spPr>
          <a:xfrm>
            <a:off x="1885187" y="3007023"/>
            <a:ext cx="1731264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 smtClean="0"/>
              <a:t>Remove</a:t>
            </a:r>
            <a:r>
              <a:rPr lang="da-DK" sz="2000" b="1" dirty="0" smtClean="0"/>
              <a:t> </a:t>
            </a:r>
            <a:r>
              <a:rPr lang="da-DK" sz="2000" b="1" dirty="0" err="1" smtClean="0"/>
              <a:t>background</a:t>
            </a:r>
            <a:endParaRPr lang="da-DK" sz="2000" b="1" dirty="0" smtClean="0"/>
          </a:p>
        </p:txBody>
      </p:sp>
      <p:cxnSp>
        <p:nvCxnSpPr>
          <p:cNvPr id="9" name="Buet forbindelse 8"/>
          <p:cNvCxnSpPr>
            <a:endCxn id="7" idx="1"/>
          </p:cNvCxnSpPr>
          <p:nvPr/>
        </p:nvCxnSpPr>
        <p:spPr>
          <a:xfrm>
            <a:off x="3616451" y="3360966"/>
            <a:ext cx="32004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322216" y="3007023"/>
            <a:ext cx="1780225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 smtClean="0"/>
              <a:t>Threshold</a:t>
            </a:r>
            <a:endParaRPr lang="da-DK" sz="2000" b="1" dirty="0" smtClean="0"/>
          </a:p>
          <a:p>
            <a:pPr algn="ctr"/>
            <a:r>
              <a:rPr lang="da-DK" sz="2000" b="1" dirty="0" err="1" smtClean="0"/>
              <a:t>class</a:t>
            </a:r>
            <a:endParaRPr lang="da-DK" sz="2000" b="1" dirty="0"/>
          </a:p>
        </p:txBody>
      </p:sp>
      <p:sp>
        <p:nvSpPr>
          <p:cNvPr id="16" name="Tekstfelt 15"/>
          <p:cNvSpPr txBox="1"/>
          <p:nvPr/>
        </p:nvSpPr>
        <p:spPr>
          <a:xfrm>
            <a:off x="8543352" y="3007023"/>
            <a:ext cx="1248919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Final</a:t>
            </a:r>
            <a:endParaRPr lang="da-DK" sz="2000" b="1" dirty="0" smtClean="0"/>
          </a:p>
          <a:p>
            <a:pPr algn="ctr"/>
            <a:r>
              <a:rPr lang="da-DK" sz="2000" b="1" dirty="0" err="1" smtClean="0"/>
              <a:t>proposals</a:t>
            </a:r>
            <a:endParaRPr lang="da-DK" sz="2000" b="1" dirty="0"/>
          </a:p>
        </p:txBody>
      </p:sp>
      <p:cxnSp>
        <p:nvCxnSpPr>
          <p:cNvPr id="17" name="Buet forbindelse 16"/>
          <p:cNvCxnSpPr>
            <a:stCxn id="11" idx="3"/>
            <a:endCxn id="16" idx="1"/>
          </p:cNvCxnSpPr>
          <p:nvPr/>
        </p:nvCxnSpPr>
        <p:spPr>
          <a:xfrm>
            <a:off x="8102441" y="3360966"/>
            <a:ext cx="440911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Buet forbindelse 368"/>
          <p:cNvCxnSpPr>
            <a:stCxn id="5" idx="3"/>
            <a:endCxn id="11" idx="1"/>
          </p:cNvCxnSpPr>
          <p:nvPr/>
        </p:nvCxnSpPr>
        <p:spPr>
          <a:xfrm>
            <a:off x="5881305" y="3360966"/>
            <a:ext cx="440911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kstfelt 374"/>
          <p:cNvSpPr txBox="1"/>
          <p:nvPr/>
        </p:nvSpPr>
        <p:spPr>
          <a:xfrm>
            <a:off x="6322216" y="3727609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/>
              <a:t>Not </a:t>
            </a:r>
            <a:r>
              <a:rPr lang="da-DK" sz="2000" dirty="0" err="1" smtClean="0"/>
              <a:t>added</a:t>
            </a:r>
            <a:r>
              <a:rPr lang="da-DK" sz="2000" dirty="0" smtClean="0"/>
              <a:t> in Faster R-CNN</a:t>
            </a:r>
            <a:endParaRPr lang="da-DK" sz="2000" dirty="0"/>
          </a:p>
        </p:txBody>
      </p:sp>
      <p:sp>
        <p:nvSpPr>
          <p:cNvPr id="376" name="Tekstfelt 375"/>
          <p:cNvSpPr txBox="1"/>
          <p:nvPr/>
        </p:nvSpPr>
        <p:spPr>
          <a:xfrm>
            <a:off x="8443624" y="3727609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/>
              <a:t>x</a:t>
            </a:r>
            <a:r>
              <a:rPr lang="da-DK" sz="2000" baseline="-25000" dirty="0" err="1" smtClean="0"/>
              <a:t>min</a:t>
            </a:r>
            <a:r>
              <a:rPr lang="da-DK" sz="2000" dirty="0"/>
              <a:t>, </a:t>
            </a:r>
            <a:r>
              <a:rPr lang="da-DK" sz="2000" dirty="0" err="1" smtClean="0"/>
              <a:t>x</a:t>
            </a:r>
            <a:r>
              <a:rPr lang="da-DK" sz="2000" baseline="-25000" dirty="0" err="1" smtClean="0"/>
              <a:t>max</a:t>
            </a:r>
            <a:r>
              <a:rPr lang="da-DK" sz="2000" dirty="0" smtClean="0"/>
              <a:t>, </a:t>
            </a:r>
            <a:r>
              <a:rPr lang="da-DK" sz="2000" dirty="0" err="1" smtClean="0"/>
              <a:t>y</a:t>
            </a:r>
            <a:r>
              <a:rPr lang="da-DK" sz="2000" baseline="-25000" dirty="0" err="1" smtClean="0"/>
              <a:t>min</a:t>
            </a:r>
            <a:r>
              <a:rPr lang="da-DK" sz="2000" dirty="0" smtClean="0"/>
              <a:t>, </a:t>
            </a:r>
            <a:r>
              <a:rPr lang="da-DK" sz="2000" dirty="0" err="1" smtClean="0"/>
              <a:t>y</a:t>
            </a:r>
            <a:r>
              <a:rPr lang="da-DK" sz="2000" baseline="-25000" dirty="0" err="1" smtClean="0"/>
              <a:t>max</a:t>
            </a:r>
            <a:r>
              <a:rPr lang="da-DK" sz="2000" dirty="0" smtClean="0"/>
              <a:t>, Class, prob.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72478792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20008</TotalTime>
  <Words>322</Words>
  <Application>Microsoft Macintosh PowerPoint</Application>
  <PresentationFormat>Widescreen</PresentationFormat>
  <Paragraphs>183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Mangal</vt:lpstr>
      <vt:lpstr>Arial</vt:lpstr>
      <vt:lpstr>Kontortema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Peter Grønborg</dc:creator>
  <cp:lastModifiedBy>Peter Grønborg</cp:lastModifiedBy>
  <cp:revision>50</cp:revision>
  <cp:lastPrinted>2018-04-30T11:43:01Z</cp:lastPrinted>
  <dcterms:created xsi:type="dcterms:W3CDTF">2018-02-07T09:32:14Z</dcterms:created>
  <dcterms:modified xsi:type="dcterms:W3CDTF">2018-04-30T13:35:44Z</dcterms:modified>
</cp:coreProperties>
</file>