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5"/>
  </p:notesMasterIdLst>
  <p:sldIdLst>
    <p:sldId id="256" r:id="rId2"/>
    <p:sldId id="292" r:id="rId3"/>
    <p:sldId id="282" r:id="rId4"/>
    <p:sldId id="284" r:id="rId5"/>
    <p:sldId id="285" r:id="rId6"/>
    <p:sldId id="286" r:id="rId7"/>
    <p:sldId id="287" r:id="rId8"/>
    <p:sldId id="288" r:id="rId9"/>
    <p:sldId id="289" r:id="rId10"/>
    <p:sldId id="290" r:id="rId11"/>
    <p:sldId id="291" r:id="rId12"/>
    <p:sldId id="293" r:id="rId13"/>
    <p:sldId id="29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9A4B8C-1379-4C00-B28D-6DC4FF4FD505}">
  <a:tblStyle styleId="{529A4B8C-1379-4C00-B28D-6DC4FF4FD50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EBB76B-0159-4530-B0F6-C2C8905109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c895b6996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c895b6996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1181051">
            <a:off x="3612827" y="-661443"/>
            <a:ext cx="5242557" cy="5242352"/>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txBox="1">
            <a:spLocks noGrp="1"/>
          </p:cNvSpPr>
          <p:nvPr>
            <p:ph type="ctrTitle"/>
          </p:nvPr>
        </p:nvSpPr>
        <p:spPr>
          <a:xfrm>
            <a:off x="914400" y="2783675"/>
            <a:ext cx="5396700" cy="1441500"/>
          </a:xfrm>
          <a:prstGeom prst="rect">
            <a:avLst/>
          </a:prstGeom>
        </p:spPr>
        <p:txBody>
          <a:bodyPr spcFirstLastPara="1" wrap="square" lIns="0" tIns="0" rIns="0" bIns="0" anchor="b" anchorCtr="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9"/>
        <p:cNvGrpSpPr/>
        <p:nvPr/>
      </p:nvGrpSpPr>
      <p:grpSpPr>
        <a:xfrm>
          <a:off x="0" y="0"/>
          <a:ext cx="0" cy="0"/>
          <a:chOff x="0" y="0"/>
          <a:chExt cx="0" cy="0"/>
        </a:xfrm>
      </p:grpSpPr>
      <p:sp>
        <p:nvSpPr>
          <p:cNvPr id="50" name="Google Shape;50;p9"/>
          <p:cNvSpPr/>
          <p:nvPr/>
        </p:nvSpPr>
        <p:spPr>
          <a:xfrm>
            <a:off x="790026" y="-743550"/>
            <a:ext cx="2750366" cy="2750258"/>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9"/>
          <p:cNvSpPr txBox="1">
            <a:spLocks noGrp="1"/>
          </p:cNvSpPr>
          <p:nvPr>
            <p:ph type="title"/>
          </p:nvPr>
        </p:nvSpPr>
        <p:spPr>
          <a:xfrm>
            <a:off x="558600" y="514350"/>
            <a:ext cx="2824200" cy="461400"/>
          </a:xfrm>
          <a:prstGeom prst="rect">
            <a:avLst/>
          </a:prstGeom>
        </p:spPr>
        <p:txBody>
          <a:bodyPr spcFirstLastPara="1" wrap="square" lIns="0" tIns="0" rIns="0" bIns="0" anchor="t" anchorCtr="0">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a:endParaRPr/>
          </a:p>
        </p:txBody>
      </p:sp>
      <p:sp>
        <p:nvSpPr>
          <p:cNvPr id="52" name="Google Shape;52;p9"/>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8600" y="1123950"/>
            <a:ext cx="2595300" cy="6741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1pPr>
            <a:lvl2pPr lvl="1"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2pPr>
            <a:lvl3pPr lvl="2"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3pPr>
            <a:lvl4pPr lvl="3"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4pPr>
            <a:lvl5pPr lvl="4"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5pPr>
            <a:lvl6pPr lvl="5"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6pPr>
            <a:lvl7pPr lvl="6"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7pPr>
            <a:lvl8pPr lvl="7"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8pPr>
            <a:lvl9pPr lvl="8"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3651875" y="1200150"/>
            <a:ext cx="4933500" cy="3010200"/>
          </a:xfrm>
          <a:prstGeom prst="rect">
            <a:avLst/>
          </a:prstGeom>
          <a:noFill/>
          <a:ln>
            <a:noFill/>
          </a:ln>
        </p:spPr>
        <p:txBody>
          <a:bodyPr spcFirstLastPara="1" wrap="square" lIns="0" tIns="0" rIns="0" bIns="0" anchor="t" anchorCtr="0">
            <a:noAutofit/>
          </a:bodyPr>
          <a:lstStyle>
            <a:lvl1pPr marL="457200" lvl="0" indent="-355600">
              <a:spcBef>
                <a:spcPts val="0"/>
              </a:spcBef>
              <a:spcAft>
                <a:spcPts val="0"/>
              </a:spcAft>
              <a:buClr>
                <a:schemeClr val="accent5"/>
              </a:buClr>
              <a:buSzPts val="2000"/>
              <a:buFont typeface="Karla"/>
              <a:buChar char="▪"/>
              <a:defRPr sz="2000">
                <a:solidFill>
                  <a:schemeClr val="dk1"/>
                </a:solidFill>
                <a:latin typeface="Karla"/>
                <a:ea typeface="Karla"/>
                <a:cs typeface="Karla"/>
                <a:sym typeface="Karla"/>
              </a:defRPr>
            </a:lvl1pPr>
            <a:lvl2pPr marL="914400" lvl="1"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2pPr>
            <a:lvl3pPr marL="1371600" lvl="2"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3pPr>
            <a:lvl4pPr marL="1828800" lvl="3"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4pPr>
            <a:lvl5pPr marL="2286000" lvl="4"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5pPr>
            <a:lvl6pPr marL="2743200" lvl="5"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6pPr>
            <a:lvl7pPr marL="3200400" lvl="6"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7pPr>
            <a:lvl8pPr marL="3657600" lvl="7"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8pPr>
            <a:lvl9pPr marL="4114800" lvl="8" indent="-355600">
              <a:spcBef>
                <a:spcPts val="600"/>
              </a:spcBef>
              <a:spcAft>
                <a:spcPts val="600"/>
              </a:spcAft>
              <a:buClr>
                <a:schemeClr val="dk2"/>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456478" y="129651"/>
            <a:ext cx="548700" cy="393600"/>
          </a:xfrm>
          <a:prstGeom prst="rect">
            <a:avLst/>
          </a:prstGeom>
          <a:noFill/>
          <a:ln>
            <a:noFill/>
          </a:ln>
        </p:spPr>
        <p:txBody>
          <a:bodyPr spcFirstLastPara="1" wrap="square" lIns="0" tIns="0" rIns="0" bIns="0" anchor="t" anchorCtr="0">
            <a:noAutofit/>
          </a:bodyPr>
          <a:lstStyle>
            <a:lvl1pPr lvl="0" algn="r">
              <a:buNone/>
              <a:defRPr sz="1200">
                <a:solidFill>
                  <a:schemeClr val="dk2"/>
                </a:solidFill>
                <a:latin typeface="Karla"/>
                <a:ea typeface="Karla"/>
                <a:cs typeface="Karla"/>
                <a:sym typeface="Karla"/>
              </a:defRPr>
            </a:lvl1pPr>
            <a:lvl2pPr lvl="1" algn="r">
              <a:buNone/>
              <a:defRPr sz="1200">
                <a:solidFill>
                  <a:schemeClr val="dk2"/>
                </a:solidFill>
                <a:latin typeface="Karla"/>
                <a:ea typeface="Karla"/>
                <a:cs typeface="Karla"/>
                <a:sym typeface="Karla"/>
              </a:defRPr>
            </a:lvl2pPr>
            <a:lvl3pPr lvl="2" algn="r">
              <a:buNone/>
              <a:defRPr sz="1200">
                <a:solidFill>
                  <a:schemeClr val="dk2"/>
                </a:solidFill>
                <a:latin typeface="Karla"/>
                <a:ea typeface="Karla"/>
                <a:cs typeface="Karla"/>
                <a:sym typeface="Karla"/>
              </a:defRPr>
            </a:lvl3pPr>
            <a:lvl4pPr lvl="3" algn="r">
              <a:buNone/>
              <a:defRPr sz="1200">
                <a:solidFill>
                  <a:schemeClr val="dk2"/>
                </a:solidFill>
                <a:latin typeface="Karla"/>
                <a:ea typeface="Karla"/>
                <a:cs typeface="Karla"/>
                <a:sym typeface="Karla"/>
              </a:defRPr>
            </a:lvl4pPr>
            <a:lvl5pPr lvl="4" algn="r">
              <a:buNone/>
              <a:defRPr sz="1200">
                <a:solidFill>
                  <a:schemeClr val="dk2"/>
                </a:solidFill>
                <a:latin typeface="Karla"/>
                <a:ea typeface="Karla"/>
                <a:cs typeface="Karla"/>
                <a:sym typeface="Karla"/>
              </a:defRPr>
            </a:lvl5pPr>
            <a:lvl6pPr lvl="5" algn="r">
              <a:buNone/>
              <a:defRPr sz="1200">
                <a:solidFill>
                  <a:schemeClr val="dk2"/>
                </a:solidFill>
                <a:latin typeface="Karla"/>
                <a:ea typeface="Karla"/>
                <a:cs typeface="Karla"/>
                <a:sym typeface="Karla"/>
              </a:defRPr>
            </a:lvl6pPr>
            <a:lvl7pPr lvl="6" algn="r">
              <a:buNone/>
              <a:defRPr sz="1200">
                <a:solidFill>
                  <a:schemeClr val="dk2"/>
                </a:solidFill>
                <a:latin typeface="Karla"/>
                <a:ea typeface="Karla"/>
                <a:cs typeface="Karla"/>
                <a:sym typeface="Karla"/>
              </a:defRPr>
            </a:lvl7pPr>
            <a:lvl8pPr lvl="7" algn="r">
              <a:buNone/>
              <a:defRPr sz="1200">
                <a:solidFill>
                  <a:schemeClr val="dk2"/>
                </a:solidFill>
                <a:latin typeface="Karla"/>
                <a:ea typeface="Karla"/>
                <a:cs typeface="Karla"/>
                <a:sym typeface="Karla"/>
              </a:defRPr>
            </a:lvl8pPr>
            <a:lvl9pPr lvl="8" algn="r">
              <a:buNone/>
              <a:defRPr sz="1200">
                <a:solidFill>
                  <a:schemeClr val="dk2"/>
                </a:solidFill>
                <a:latin typeface="Karla"/>
                <a:ea typeface="Karla"/>
                <a:cs typeface="Karla"/>
                <a:sym typeface="Karl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TextBox 3">
            <a:extLst>
              <a:ext uri="{FF2B5EF4-FFF2-40B4-BE49-F238E27FC236}">
                <a16:creationId xmlns:a16="http://schemas.microsoft.com/office/drawing/2014/main" id="{554EA45C-1F9D-CAB8-182C-1080064F07FF}"/>
              </a:ext>
            </a:extLst>
          </p:cNvPr>
          <p:cNvSpPr txBox="1"/>
          <p:nvPr/>
        </p:nvSpPr>
        <p:spPr>
          <a:xfrm>
            <a:off x="1427356" y="371707"/>
            <a:ext cx="5828371" cy="954107"/>
          </a:xfrm>
          <a:prstGeom prst="rect">
            <a:avLst/>
          </a:prstGeom>
          <a:noFill/>
        </p:spPr>
        <p:txBody>
          <a:bodyPr wrap="square" rtlCol="0">
            <a:spAutoFit/>
          </a:bodyPr>
          <a:lstStyle/>
          <a:p>
            <a:pPr algn="ctr"/>
            <a:r>
              <a:rPr lang="en-US" sz="2800"/>
              <a:t>Implementaion of Floyd warshall algorithm in java</a:t>
            </a:r>
            <a:endParaRPr lang="en-IN" sz="2800" dirty="0"/>
          </a:p>
        </p:txBody>
      </p:sp>
      <p:sp>
        <p:nvSpPr>
          <p:cNvPr id="5" name="TextBox 4">
            <a:extLst>
              <a:ext uri="{FF2B5EF4-FFF2-40B4-BE49-F238E27FC236}">
                <a16:creationId xmlns:a16="http://schemas.microsoft.com/office/drawing/2014/main" id="{E1121D8D-9E3C-4EAC-04AA-7C290899D462}"/>
              </a:ext>
            </a:extLst>
          </p:cNvPr>
          <p:cNvSpPr txBox="1"/>
          <p:nvPr/>
        </p:nvSpPr>
        <p:spPr>
          <a:xfrm>
            <a:off x="1914292" y="1865972"/>
            <a:ext cx="5315415" cy="400110"/>
          </a:xfrm>
          <a:prstGeom prst="rect">
            <a:avLst/>
          </a:prstGeom>
          <a:noFill/>
        </p:spPr>
        <p:txBody>
          <a:bodyPr wrap="square" rtlCol="0">
            <a:spAutoFit/>
          </a:bodyPr>
          <a:lstStyle/>
          <a:p>
            <a:pPr algn="ctr"/>
            <a:r>
              <a:rPr lang="en-IN" sz="2000"/>
              <a:t>End Semester Project</a:t>
            </a:r>
            <a:endParaRPr lang="en-IN" sz="2000" dirty="0"/>
          </a:p>
        </p:txBody>
      </p:sp>
      <p:sp>
        <p:nvSpPr>
          <p:cNvPr id="6" name="TextBox 5">
            <a:extLst>
              <a:ext uri="{FF2B5EF4-FFF2-40B4-BE49-F238E27FC236}">
                <a16:creationId xmlns:a16="http://schemas.microsoft.com/office/drawing/2014/main" id="{8CC36744-39B8-6C0C-AB03-EC2D168161C5}"/>
              </a:ext>
            </a:extLst>
          </p:cNvPr>
          <p:cNvSpPr txBox="1"/>
          <p:nvPr/>
        </p:nvSpPr>
        <p:spPr>
          <a:xfrm>
            <a:off x="1791629" y="2758068"/>
            <a:ext cx="5828371" cy="523220"/>
          </a:xfrm>
          <a:prstGeom prst="rect">
            <a:avLst/>
          </a:prstGeom>
          <a:noFill/>
        </p:spPr>
        <p:txBody>
          <a:bodyPr wrap="square" rtlCol="0">
            <a:spAutoFit/>
          </a:bodyPr>
          <a:lstStyle/>
          <a:p>
            <a:r>
              <a:rPr lang="en-US"/>
              <a:t>TOPIC – ROUTE MAP NAVIGATION USING FLOYD WARSHALL ALGORITHM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5986-04F3-4FE8-6046-98DA177DA0BF}"/>
              </a:ext>
            </a:extLst>
          </p:cNvPr>
          <p:cNvSpPr>
            <a:spLocks noGrp="1"/>
          </p:cNvSpPr>
          <p:nvPr>
            <p:ph type="title"/>
          </p:nvPr>
        </p:nvSpPr>
        <p:spPr>
          <a:xfrm>
            <a:off x="558600" y="514350"/>
            <a:ext cx="8169088" cy="461400"/>
          </a:xfrm>
        </p:spPr>
        <p:txBody>
          <a:bodyPr/>
          <a:lstStyle/>
          <a:p>
            <a:r>
              <a:rPr lang="en-US" sz="1400" dirty="0"/>
              <a:t>The user is prompted to enter the starting and ending location numbers.</a:t>
            </a:r>
            <a:br>
              <a:rPr lang="en-US" sz="1400" dirty="0"/>
            </a:br>
            <a:br>
              <a:rPr lang="en-US" sz="1400" dirty="0"/>
            </a:br>
            <a:r>
              <a:rPr lang="en-US" sz="1400" dirty="0"/>
              <a:t>The </a:t>
            </a:r>
            <a:r>
              <a:rPr lang="en-US" sz="1400" dirty="0" err="1"/>
              <a:t>findShortestPath</a:t>
            </a:r>
            <a:r>
              <a:rPr lang="en-US" sz="1400" dirty="0"/>
              <a:t> method of the </a:t>
            </a:r>
            <a:r>
              <a:rPr lang="en-US" sz="1400" dirty="0" err="1"/>
              <a:t>FloydWarshallAlgorithm</a:t>
            </a:r>
            <a:r>
              <a:rPr lang="en-US" sz="1400" dirty="0"/>
              <a:t> class is called with the start and end node numbers to find the shortest path between them.</a:t>
            </a:r>
            <a:br>
              <a:rPr lang="en-US" sz="1400" dirty="0"/>
            </a:br>
            <a:br>
              <a:rPr lang="en-US" sz="1400" dirty="0"/>
            </a:br>
            <a:r>
              <a:rPr lang="en-US" sz="1400" dirty="0"/>
              <a:t>If a valid path is found, it is stored in the </a:t>
            </a:r>
            <a:r>
              <a:rPr lang="en-US" sz="1400" dirty="0" err="1"/>
              <a:t>shortestPath</a:t>
            </a:r>
            <a:r>
              <a:rPr lang="en-US" sz="1400" dirty="0"/>
              <a:t> list.</a:t>
            </a:r>
            <a:br>
              <a:rPr lang="en-US" sz="1400" dirty="0"/>
            </a:br>
            <a:br>
              <a:rPr lang="en-US" sz="1400" dirty="0"/>
            </a:br>
            <a:r>
              <a:rPr lang="en-US" sz="1400" dirty="0"/>
              <a:t>The shortest path is printed, starting from the initial location and ending at the final destination.</a:t>
            </a:r>
            <a:br>
              <a:rPr lang="en-US" sz="1400" dirty="0"/>
            </a:br>
            <a:br>
              <a:rPr lang="en-US" sz="1400" dirty="0"/>
            </a:br>
            <a:r>
              <a:rPr lang="en-US" sz="1400" dirty="0"/>
              <a:t>The Floyd-</a:t>
            </a:r>
            <a:r>
              <a:rPr lang="en-US" sz="1400" dirty="0" err="1"/>
              <a:t>Warshall</a:t>
            </a:r>
            <a:r>
              <a:rPr lang="en-US" sz="1400" dirty="0"/>
              <a:t> algorithm itself works as follows:</a:t>
            </a:r>
            <a:br>
              <a:rPr lang="en-US" sz="1400" dirty="0"/>
            </a:br>
            <a:br>
              <a:rPr lang="en-US" sz="1400" dirty="0"/>
            </a:br>
            <a:r>
              <a:rPr lang="en-US" sz="1400" dirty="0"/>
              <a:t>A 2D array </a:t>
            </a:r>
            <a:r>
              <a:rPr lang="en-US" sz="1400" dirty="0" err="1"/>
              <a:t>dist</a:t>
            </a:r>
            <a:r>
              <a:rPr lang="en-US" sz="1400" dirty="0"/>
              <a:t> is created to store the distances between each pair of nodes. Initially, it is filled with the weight values of the graph's edges.</a:t>
            </a:r>
            <a:br>
              <a:rPr lang="en-US" sz="1400" dirty="0"/>
            </a:br>
            <a:br>
              <a:rPr lang="en-US" sz="1400" dirty="0"/>
            </a:br>
            <a:r>
              <a:rPr lang="en-US" sz="1400" dirty="0"/>
              <a:t>Another 2D array next is created to store the next node in the shortest path.</a:t>
            </a:r>
            <a:br>
              <a:rPr lang="en-US" sz="1400" dirty="0"/>
            </a:br>
            <a:br>
              <a:rPr lang="en-US" sz="1400" dirty="0"/>
            </a:br>
            <a:r>
              <a:rPr lang="en-US" sz="1400" dirty="0"/>
              <a:t>The algorithm iterates over all nodes to find the shortest path between any two nodes by considering intermediate nodes.</a:t>
            </a:r>
            <a:endParaRPr lang="en-IN" sz="1400" dirty="0"/>
          </a:p>
        </p:txBody>
      </p:sp>
      <p:sp>
        <p:nvSpPr>
          <p:cNvPr id="3" name="Slide Number Placeholder 2">
            <a:extLst>
              <a:ext uri="{FF2B5EF4-FFF2-40B4-BE49-F238E27FC236}">
                <a16:creationId xmlns:a16="http://schemas.microsoft.com/office/drawing/2014/main" id="{53A9DF80-2F7F-FA00-092A-A5181AC35F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62788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10C2-604A-2FFE-80D1-E6CAC4818317}"/>
              </a:ext>
            </a:extLst>
          </p:cNvPr>
          <p:cNvSpPr>
            <a:spLocks noGrp="1"/>
          </p:cNvSpPr>
          <p:nvPr>
            <p:ph type="title"/>
          </p:nvPr>
        </p:nvSpPr>
        <p:spPr>
          <a:xfrm>
            <a:off x="558600" y="514350"/>
            <a:ext cx="8024568" cy="3472434"/>
          </a:xfrm>
        </p:spPr>
        <p:txBody>
          <a:bodyPr/>
          <a:lstStyle/>
          <a:p>
            <a:r>
              <a:rPr lang="en-US" sz="1400" dirty="0"/>
              <a:t>For each pair of nodes (</a:t>
            </a:r>
            <a:r>
              <a:rPr lang="en-US" sz="1400" dirty="0" err="1"/>
              <a:t>i</a:t>
            </a:r>
            <a:r>
              <a:rPr lang="en-US" sz="1400" dirty="0"/>
              <a:t>, j) and for each intermediate node k, it checks if the path from </a:t>
            </a:r>
            <a:r>
              <a:rPr lang="en-US" sz="1400" dirty="0" err="1"/>
              <a:t>i</a:t>
            </a:r>
            <a:r>
              <a:rPr lang="en-US" sz="1400" dirty="0"/>
              <a:t> to k and then from k to j is shorter than the current shortest path from </a:t>
            </a:r>
            <a:r>
              <a:rPr lang="en-US" sz="1400" dirty="0" err="1"/>
              <a:t>i</a:t>
            </a:r>
            <a:r>
              <a:rPr lang="en-US" sz="1400" dirty="0"/>
              <a:t> to j. If so, it updates the distance and next node accordingly.</a:t>
            </a:r>
            <a:br>
              <a:rPr lang="en-US" sz="1400" dirty="0"/>
            </a:br>
            <a:br>
              <a:rPr lang="en-US" sz="1400" dirty="0"/>
            </a:br>
            <a:r>
              <a:rPr lang="en-US" sz="1400" dirty="0"/>
              <a:t>After the algorithm completes, if the distance from the start node to the end node is still </a:t>
            </a:r>
            <a:r>
              <a:rPr lang="en-US" sz="1400" dirty="0" err="1"/>
              <a:t>Integer.MAX_VALUE</a:t>
            </a:r>
            <a:r>
              <a:rPr lang="en-US" sz="1400" dirty="0"/>
              <a:t>, it means there is no path between them.</a:t>
            </a:r>
            <a:br>
              <a:rPr lang="en-US" sz="1400" dirty="0"/>
            </a:br>
            <a:br>
              <a:rPr lang="en-US" sz="1400" dirty="0"/>
            </a:br>
            <a:r>
              <a:rPr lang="en-US" sz="1400" dirty="0"/>
              <a:t>Otherwise, the shortest path is built by recursively backtracking through the next array.</a:t>
            </a:r>
            <a:br>
              <a:rPr lang="en-US" sz="1400" dirty="0"/>
            </a:br>
            <a:br>
              <a:rPr lang="en-US" sz="1400" dirty="0"/>
            </a:br>
            <a:r>
              <a:rPr lang="en-US" sz="1400" dirty="0"/>
              <a:t>Finally, the shortest path is returned as a list of node numbers.</a:t>
            </a:r>
            <a:br>
              <a:rPr lang="en-US" sz="1400" dirty="0"/>
            </a:br>
            <a:br>
              <a:rPr lang="en-US" sz="1400" dirty="0"/>
            </a:br>
            <a:r>
              <a:rPr lang="en-US" sz="1400" dirty="0"/>
              <a:t>Note: The code assumes that the location table has 29 entries, numbered from 1 to 29. The table maps the location numbers to their corresponding names, and it is used to display the names of the start and end locations, as well as the intermediate nodes in the shortest path.</a:t>
            </a:r>
            <a:endParaRPr lang="en-IN" sz="1400" dirty="0"/>
          </a:p>
        </p:txBody>
      </p:sp>
      <p:sp>
        <p:nvSpPr>
          <p:cNvPr id="3" name="Slide Number Placeholder 2">
            <a:extLst>
              <a:ext uri="{FF2B5EF4-FFF2-40B4-BE49-F238E27FC236}">
                <a16:creationId xmlns:a16="http://schemas.microsoft.com/office/drawing/2014/main" id="{8E745E20-2D41-4080-7795-B266C798B9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4413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0627-027F-9530-79A5-15693F6E7AA3}"/>
              </a:ext>
            </a:extLst>
          </p:cNvPr>
          <p:cNvSpPr>
            <a:spLocks noGrp="1"/>
          </p:cNvSpPr>
          <p:nvPr>
            <p:ph type="title"/>
          </p:nvPr>
        </p:nvSpPr>
        <p:spPr>
          <a:xfrm>
            <a:off x="3408480" y="61851"/>
            <a:ext cx="2824200" cy="461400"/>
          </a:xfrm>
        </p:spPr>
        <p:txBody>
          <a:bodyPr/>
          <a:lstStyle/>
          <a:p>
            <a:r>
              <a:rPr lang="en-US" dirty="0"/>
              <a:t>OUTPUT</a:t>
            </a:r>
            <a:endParaRPr lang="en-IN" dirty="0"/>
          </a:p>
        </p:txBody>
      </p:sp>
      <p:sp>
        <p:nvSpPr>
          <p:cNvPr id="3" name="Slide Number Placeholder 2">
            <a:extLst>
              <a:ext uri="{FF2B5EF4-FFF2-40B4-BE49-F238E27FC236}">
                <a16:creationId xmlns:a16="http://schemas.microsoft.com/office/drawing/2014/main" id="{E63F66F5-4646-E8DD-3235-49C34F153B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6EDA088A-14E4-605A-3AF4-99AB5AE59748}"/>
              </a:ext>
            </a:extLst>
          </p:cNvPr>
          <p:cNvPicPr>
            <a:picLocks noChangeAspect="1"/>
          </p:cNvPicPr>
          <p:nvPr/>
        </p:nvPicPr>
        <p:blipFill>
          <a:blip r:embed="rId2"/>
          <a:stretch>
            <a:fillRect/>
          </a:stretch>
        </p:blipFill>
        <p:spPr>
          <a:xfrm>
            <a:off x="0" y="609600"/>
            <a:ext cx="5332277" cy="4411980"/>
          </a:xfrm>
          <a:prstGeom prst="rect">
            <a:avLst/>
          </a:prstGeom>
        </p:spPr>
      </p:pic>
      <p:pic>
        <p:nvPicPr>
          <p:cNvPr id="7" name="Picture 6">
            <a:extLst>
              <a:ext uri="{FF2B5EF4-FFF2-40B4-BE49-F238E27FC236}">
                <a16:creationId xmlns:a16="http://schemas.microsoft.com/office/drawing/2014/main" id="{F3467A11-8CDA-50CC-12A3-3A4B20AD9EDC}"/>
              </a:ext>
            </a:extLst>
          </p:cNvPr>
          <p:cNvPicPr>
            <a:picLocks noChangeAspect="1"/>
          </p:cNvPicPr>
          <p:nvPr/>
        </p:nvPicPr>
        <p:blipFill>
          <a:blip r:embed="rId3"/>
          <a:stretch>
            <a:fillRect/>
          </a:stretch>
        </p:blipFill>
        <p:spPr>
          <a:xfrm>
            <a:off x="5297095" y="1708785"/>
            <a:ext cx="3846905" cy="1924050"/>
          </a:xfrm>
          <a:prstGeom prst="rect">
            <a:avLst/>
          </a:prstGeom>
        </p:spPr>
      </p:pic>
    </p:spTree>
    <p:extLst>
      <p:ext uri="{BB962C8B-B14F-4D97-AF65-F5344CB8AC3E}">
        <p14:creationId xmlns:p14="http://schemas.microsoft.com/office/powerpoint/2010/main" val="349017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20D8C3-512D-D725-D396-811CF2E8F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Rectangle 3">
            <a:extLst>
              <a:ext uri="{FF2B5EF4-FFF2-40B4-BE49-F238E27FC236}">
                <a16:creationId xmlns:a16="http://schemas.microsoft.com/office/drawing/2014/main" id="{55C8759A-F7AC-79EE-C7DE-35330AABBC58}"/>
              </a:ext>
            </a:extLst>
          </p:cNvPr>
          <p:cNvSpPr/>
          <p:nvPr/>
        </p:nvSpPr>
        <p:spPr>
          <a:xfrm>
            <a:off x="2421412" y="2110085"/>
            <a:ext cx="430117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107228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1335AC-B960-A5F0-0AA8-033B7D9AFA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5" name="Picture 4">
            <a:extLst>
              <a:ext uri="{FF2B5EF4-FFF2-40B4-BE49-F238E27FC236}">
                <a16:creationId xmlns:a16="http://schemas.microsoft.com/office/drawing/2014/main" id="{AD16C4FD-38C9-06B5-5541-DB6E10885532}"/>
              </a:ext>
            </a:extLst>
          </p:cNvPr>
          <p:cNvPicPr>
            <a:picLocks noChangeAspect="1"/>
          </p:cNvPicPr>
          <p:nvPr/>
        </p:nvPicPr>
        <p:blipFill>
          <a:blip r:embed="rId2"/>
          <a:stretch>
            <a:fillRect/>
          </a:stretch>
        </p:blipFill>
        <p:spPr>
          <a:xfrm>
            <a:off x="1514475" y="835342"/>
            <a:ext cx="6115050" cy="3990975"/>
          </a:xfrm>
          <a:prstGeom prst="rect">
            <a:avLst/>
          </a:prstGeom>
        </p:spPr>
      </p:pic>
      <p:sp>
        <p:nvSpPr>
          <p:cNvPr id="6" name="TextBox 5">
            <a:extLst>
              <a:ext uri="{FF2B5EF4-FFF2-40B4-BE49-F238E27FC236}">
                <a16:creationId xmlns:a16="http://schemas.microsoft.com/office/drawing/2014/main" id="{E56FDC45-ABEE-0B5E-4FA0-39A5271850D4}"/>
              </a:ext>
            </a:extLst>
          </p:cNvPr>
          <p:cNvSpPr txBox="1"/>
          <p:nvPr/>
        </p:nvSpPr>
        <p:spPr>
          <a:xfrm>
            <a:off x="1569720" y="163294"/>
            <a:ext cx="5356860" cy="307777"/>
          </a:xfrm>
          <a:prstGeom prst="rect">
            <a:avLst/>
          </a:prstGeom>
          <a:noFill/>
        </p:spPr>
        <p:txBody>
          <a:bodyPr wrap="square" rtlCol="0">
            <a:spAutoFit/>
          </a:bodyPr>
          <a:lstStyle/>
          <a:p>
            <a:pPr algn="ctr"/>
            <a:r>
              <a:rPr lang="en-US" dirty="0"/>
              <a:t>UML DIAGRAM</a:t>
            </a:r>
            <a:endParaRPr lang="en-IN" dirty="0"/>
          </a:p>
        </p:txBody>
      </p:sp>
    </p:spTree>
    <p:extLst>
      <p:ext uri="{BB962C8B-B14F-4D97-AF65-F5344CB8AC3E}">
        <p14:creationId xmlns:p14="http://schemas.microsoft.com/office/powerpoint/2010/main" val="24982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0"/>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77" name="Google Shape;377;p40"/>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pic>
        <p:nvPicPr>
          <p:cNvPr id="10" name="Picture 9">
            <a:extLst>
              <a:ext uri="{FF2B5EF4-FFF2-40B4-BE49-F238E27FC236}">
                <a16:creationId xmlns:a16="http://schemas.microsoft.com/office/drawing/2014/main" id="{02A3F27F-6BEF-D97F-680E-591F9B6F5013}"/>
              </a:ext>
            </a:extLst>
          </p:cNvPr>
          <p:cNvPicPr>
            <a:picLocks noChangeAspect="1"/>
          </p:cNvPicPr>
          <p:nvPr/>
        </p:nvPicPr>
        <p:blipFill>
          <a:blip r:embed="rId3"/>
          <a:stretch>
            <a:fillRect/>
          </a:stretch>
        </p:blipFill>
        <p:spPr>
          <a:xfrm>
            <a:off x="1751479" y="636066"/>
            <a:ext cx="5641041" cy="4377783"/>
          </a:xfrm>
          <a:prstGeom prst="rect">
            <a:avLst/>
          </a:prstGeom>
        </p:spPr>
      </p:pic>
      <p:sp>
        <p:nvSpPr>
          <p:cNvPr id="11" name="TextBox 10">
            <a:extLst>
              <a:ext uri="{FF2B5EF4-FFF2-40B4-BE49-F238E27FC236}">
                <a16:creationId xmlns:a16="http://schemas.microsoft.com/office/drawing/2014/main" id="{A812F15E-DDAB-0B4E-FE0D-E9FECFAD828F}"/>
              </a:ext>
            </a:extLst>
          </p:cNvPr>
          <p:cNvSpPr txBox="1"/>
          <p:nvPr/>
        </p:nvSpPr>
        <p:spPr>
          <a:xfrm>
            <a:off x="2133600" y="129651"/>
            <a:ext cx="4356409" cy="400110"/>
          </a:xfrm>
          <a:prstGeom prst="rect">
            <a:avLst/>
          </a:prstGeom>
          <a:noFill/>
        </p:spPr>
        <p:txBody>
          <a:bodyPr wrap="square" rtlCol="0">
            <a:spAutoFit/>
          </a:bodyPr>
          <a:lstStyle/>
          <a:p>
            <a:pPr algn="ctr"/>
            <a:r>
              <a:rPr lang="en-US" sz="2000" dirty="0"/>
              <a:t>CODE</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606D48-5E7A-9C7C-E5B7-32460C2745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a:extLst>
              <a:ext uri="{FF2B5EF4-FFF2-40B4-BE49-F238E27FC236}">
                <a16:creationId xmlns:a16="http://schemas.microsoft.com/office/drawing/2014/main" id="{CFD54477-866D-1C7E-B617-425C0DC5D134}"/>
              </a:ext>
            </a:extLst>
          </p:cNvPr>
          <p:cNvPicPr>
            <a:picLocks noChangeAspect="1"/>
          </p:cNvPicPr>
          <p:nvPr/>
        </p:nvPicPr>
        <p:blipFill>
          <a:blip r:embed="rId2"/>
          <a:stretch>
            <a:fillRect/>
          </a:stretch>
        </p:blipFill>
        <p:spPr>
          <a:xfrm>
            <a:off x="2170439" y="104078"/>
            <a:ext cx="4803121" cy="3925229"/>
          </a:xfrm>
          <a:prstGeom prst="rect">
            <a:avLst/>
          </a:prstGeom>
        </p:spPr>
      </p:pic>
      <p:pic>
        <p:nvPicPr>
          <p:cNvPr id="7" name="Picture 6">
            <a:extLst>
              <a:ext uri="{FF2B5EF4-FFF2-40B4-BE49-F238E27FC236}">
                <a16:creationId xmlns:a16="http://schemas.microsoft.com/office/drawing/2014/main" id="{980B4479-A926-0D5F-BF3C-227DCF2FC07E}"/>
              </a:ext>
            </a:extLst>
          </p:cNvPr>
          <p:cNvPicPr>
            <a:picLocks noChangeAspect="1"/>
          </p:cNvPicPr>
          <p:nvPr/>
        </p:nvPicPr>
        <p:blipFill>
          <a:blip r:embed="rId3"/>
          <a:stretch>
            <a:fillRect/>
          </a:stretch>
        </p:blipFill>
        <p:spPr>
          <a:xfrm>
            <a:off x="2170439" y="4015642"/>
            <a:ext cx="4803121" cy="1023780"/>
          </a:xfrm>
          <a:prstGeom prst="rect">
            <a:avLst/>
          </a:prstGeom>
        </p:spPr>
      </p:pic>
    </p:spTree>
    <p:extLst>
      <p:ext uri="{BB962C8B-B14F-4D97-AF65-F5344CB8AC3E}">
        <p14:creationId xmlns:p14="http://schemas.microsoft.com/office/powerpoint/2010/main" val="218159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29896D-32D1-8B06-D4B4-291D27F30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a:extLst>
              <a:ext uri="{FF2B5EF4-FFF2-40B4-BE49-F238E27FC236}">
                <a16:creationId xmlns:a16="http://schemas.microsoft.com/office/drawing/2014/main" id="{1792D9E1-445A-C104-529E-0C02910550C6}"/>
              </a:ext>
            </a:extLst>
          </p:cNvPr>
          <p:cNvPicPr>
            <a:picLocks noChangeAspect="1"/>
          </p:cNvPicPr>
          <p:nvPr/>
        </p:nvPicPr>
        <p:blipFill>
          <a:blip r:embed="rId2"/>
          <a:stretch>
            <a:fillRect/>
          </a:stretch>
        </p:blipFill>
        <p:spPr>
          <a:xfrm>
            <a:off x="232593" y="0"/>
            <a:ext cx="4569866" cy="5143500"/>
          </a:xfrm>
          <a:prstGeom prst="rect">
            <a:avLst/>
          </a:prstGeom>
        </p:spPr>
      </p:pic>
      <p:pic>
        <p:nvPicPr>
          <p:cNvPr id="7" name="Picture 6">
            <a:extLst>
              <a:ext uri="{FF2B5EF4-FFF2-40B4-BE49-F238E27FC236}">
                <a16:creationId xmlns:a16="http://schemas.microsoft.com/office/drawing/2014/main" id="{0A14267D-CAC5-2187-E715-732EB935A1A1}"/>
              </a:ext>
            </a:extLst>
          </p:cNvPr>
          <p:cNvPicPr>
            <a:picLocks noChangeAspect="1"/>
          </p:cNvPicPr>
          <p:nvPr/>
        </p:nvPicPr>
        <p:blipFill>
          <a:blip r:embed="rId3"/>
          <a:stretch>
            <a:fillRect/>
          </a:stretch>
        </p:blipFill>
        <p:spPr>
          <a:xfrm>
            <a:off x="5198433" y="0"/>
            <a:ext cx="3549423" cy="5143500"/>
          </a:xfrm>
          <a:prstGeom prst="rect">
            <a:avLst/>
          </a:prstGeom>
        </p:spPr>
      </p:pic>
    </p:spTree>
    <p:extLst>
      <p:ext uri="{BB962C8B-B14F-4D97-AF65-F5344CB8AC3E}">
        <p14:creationId xmlns:p14="http://schemas.microsoft.com/office/powerpoint/2010/main" val="416418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E3728-A7D7-2773-3CD9-416DFF1EF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1933BC66-940E-CBFC-0FA6-E47441BDE44E}"/>
              </a:ext>
            </a:extLst>
          </p:cNvPr>
          <p:cNvPicPr>
            <a:picLocks noChangeAspect="1"/>
          </p:cNvPicPr>
          <p:nvPr/>
        </p:nvPicPr>
        <p:blipFill>
          <a:blip r:embed="rId2"/>
          <a:stretch>
            <a:fillRect/>
          </a:stretch>
        </p:blipFill>
        <p:spPr>
          <a:xfrm>
            <a:off x="236671" y="0"/>
            <a:ext cx="4834638" cy="5143500"/>
          </a:xfrm>
          <a:prstGeom prst="rect">
            <a:avLst/>
          </a:prstGeom>
        </p:spPr>
      </p:pic>
      <p:pic>
        <p:nvPicPr>
          <p:cNvPr id="7" name="Picture 6">
            <a:extLst>
              <a:ext uri="{FF2B5EF4-FFF2-40B4-BE49-F238E27FC236}">
                <a16:creationId xmlns:a16="http://schemas.microsoft.com/office/drawing/2014/main" id="{A7384376-7FF5-CF3B-2939-411C8F95E03C}"/>
              </a:ext>
            </a:extLst>
          </p:cNvPr>
          <p:cNvPicPr>
            <a:picLocks noChangeAspect="1"/>
          </p:cNvPicPr>
          <p:nvPr/>
        </p:nvPicPr>
        <p:blipFill>
          <a:blip r:embed="rId3"/>
          <a:stretch>
            <a:fillRect/>
          </a:stretch>
        </p:blipFill>
        <p:spPr>
          <a:xfrm>
            <a:off x="5071309" y="992753"/>
            <a:ext cx="4003088" cy="1760373"/>
          </a:xfrm>
          <a:prstGeom prst="rect">
            <a:avLst/>
          </a:prstGeom>
        </p:spPr>
      </p:pic>
    </p:spTree>
    <p:extLst>
      <p:ext uri="{BB962C8B-B14F-4D97-AF65-F5344CB8AC3E}">
        <p14:creationId xmlns:p14="http://schemas.microsoft.com/office/powerpoint/2010/main" val="234390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104584-7181-E58A-826E-074C894AB9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1896F0F4-7A78-D025-F51E-68BB5AC65BC0}"/>
              </a:ext>
            </a:extLst>
          </p:cNvPr>
          <p:cNvPicPr>
            <a:picLocks noChangeAspect="1"/>
          </p:cNvPicPr>
          <p:nvPr/>
        </p:nvPicPr>
        <p:blipFill>
          <a:blip r:embed="rId2"/>
          <a:stretch>
            <a:fillRect/>
          </a:stretch>
        </p:blipFill>
        <p:spPr>
          <a:xfrm>
            <a:off x="209895" y="0"/>
            <a:ext cx="4858454" cy="5143500"/>
          </a:xfrm>
          <a:prstGeom prst="rect">
            <a:avLst/>
          </a:prstGeom>
        </p:spPr>
      </p:pic>
      <p:pic>
        <p:nvPicPr>
          <p:cNvPr id="7" name="Picture 6">
            <a:extLst>
              <a:ext uri="{FF2B5EF4-FFF2-40B4-BE49-F238E27FC236}">
                <a16:creationId xmlns:a16="http://schemas.microsoft.com/office/drawing/2014/main" id="{9BDAE449-E3D0-B343-8C0F-67D98A7DAB3F}"/>
              </a:ext>
            </a:extLst>
          </p:cNvPr>
          <p:cNvPicPr>
            <a:picLocks noChangeAspect="1"/>
          </p:cNvPicPr>
          <p:nvPr/>
        </p:nvPicPr>
        <p:blipFill>
          <a:blip r:embed="rId3"/>
          <a:stretch>
            <a:fillRect/>
          </a:stretch>
        </p:blipFill>
        <p:spPr>
          <a:xfrm>
            <a:off x="5068349" y="0"/>
            <a:ext cx="4075651" cy="5143500"/>
          </a:xfrm>
          <a:prstGeom prst="rect">
            <a:avLst/>
          </a:prstGeom>
        </p:spPr>
      </p:pic>
    </p:spTree>
    <p:extLst>
      <p:ext uri="{BB962C8B-B14F-4D97-AF65-F5344CB8AC3E}">
        <p14:creationId xmlns:p14="http://schemas.microsoft.com/office/powerpoint/2010/main" val="156671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4BE695-DE5E-2D43-DEA4-D4A68E93B7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292CF360-A0A1-88EA-BBE2-0AD857279943}"/>
              </a:ext>
            </a:extLst>
          </p:cNvPr>
          <p:cNvPicPr>
            <a:picLocks noChangeAspect="1"/>
          </p:cNvPicPr>
          <p:nvPr/>
        </p:nvPicPr>
        <p:blipFill>
          <a:blip r:embed="rId2"/>
          <a:stretch>
            <a:fillRect/>
          </a:stretch>
        </p:blipFill>
        <p:spPr>
          <a:xfrm>
            <a:off x="2056229" y="0"/>
            <a:ext cx="5031542" cy="5143500"/>
          </a:xfrm>
          <a:prstGeom prst="rect">
            <a:avLst/>
          </a:prstGeom>
        </p:spPr>
      </p:pic>
    </p:spTree>
    <p:extLst>
      <p:ext uri="{BB962C8B-B14F-4D97-AF65-F5344CB8AC3E}">
        <p14:creationId xmlns:p14="http://schemas.microsoft.com/office/powerpoint/2010/main" val="312104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8303E5-1A49-E7C2-4283-CD467A1C35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TextBox 6">
            <a:extLst>
              <a:ext uri="{FF2B5EF4-FFF2-40B4-BE49-F238E27FC236}">
                <a16:creationId xmlns:a16="http://schemas.microsoft.com/office/drawing/2014/main" id="{318563B5-333B-EC3E-C7D4-3086177FFBDE}"/>
              </a:ext>
            </a:extLst>
          </p:cNvPr>
          <p:cNvSpPr txBox="1"/>
          <p:nvPr/>
        </p:nvSpPr>
        <p:spPr>
          <a:xfrm>
            <a:off x="138822" y="219968"/>
            <a:ext cx="8886232" cy="4832092"/>
          </a:xfrm>
          <a:prstGeom prst="rect">
            <a:avLst/>
          </a:prstGeom>
          <a:noFill/>
        </p:spPr>
        <p:txBody>
          <a:bodyPr wrap="square" rtlCol="0">
            <a:spAutoFit/>
          </a:bodyPr>
          <a:lstStyle/>
          <a:p>
            <a:pPr algn="ctr"/>
            <a:endParaRPr lang="en-US" dirty="0"/>
          </a:p>
          <a:p>
            <a:r>
              <a:rPr lang="en-US" dirty="0"/>
              <a:t>The above code implements the Floyd-</a:t>
            </a:r>
            <a:r>
              <a:rPr lang="en-US" dirty="0" err="1"/>
              <a:t>Warshall</a:t>
            </a:r>
            <a:r>
              <a:rPr lang="en-US" dirty="0"/>
              <a:t> algorithm for finding the shortest path between two nodes in a weighted graph. Here's a step-by-step explanation of the code:</a:t>
            </a:r>
          </a:p>
          <a:p>
            <a:endParaRPr lang="en-US" dirty="0"/>
          </a:p>
          <a:p>
            <a:r>
              <a:rPr lang="en-US" dirty="0"/>
              <a:t>The code begins with the definition of the </a:t>
            </a:r>
            <a:r>
              <a:rPr lang="en-US" dirty="0" err="1"/>
              <a:t>FloydWarshallAlgorithm</a:t>
            </a:r>
            <a:r>
              <a:rPr lang="en-US" dirty="0"/>
              <a:t> class, which represents the algorithm implementation. It initializes the graph and provides methods for adding edges and finding the shortest path.</a:t>
            </a:r>
          </a:p>
          <a:p>
            <a:endParaRPr lang="en-US" dirty="0"/>
          </a:p>
          <a:p>
            <a:r>
              <a:rPr lang="en-US" dirty="0"/>
              <a:t>The </a:t>
            </a:r>
            <a:r>
              <a:rPr lang="en-US" dirty="0" err="1"/>
              <a:t>InstructionsForUser</a:t>
            </a:r>
            <a:r>
              <a:rPr lang="en-US" dirty="0"/>
              <a:t> class is defined to provide some introductory instructions for the user.</a:t>
            </a:r>
          </a:p>
          <a:p>
            <a:endParaRPr lang="en-US" dirty="0"/>
          </a:p>
          <a:p>
            <a:r>
              <a:rPr lang="en-US" dirty="0"/>
              <a:t>The </a:t>
            </a:r>
            <a:r>
              <a:rPr lang="en-US" dirty="0" err="1"/>
              <a:t>GetLandmarkName</a:t>
            </a:r>
            <a:r>
              <a:rPr lang="en-US" dirty="0"/>
              <a:t> class contains a method </a:t>
            </a:r>
            <a:r>
              <a:rPr lang="en-US" dirty="0" err="1"/>
              <a:t>getLandmarkName</a:t>
            </a:r>
            <a:r>
              <a:rPr lang="en-US" dirty="0"/>
              <a:t> that returns the name of a landmark given its corresponding number.</a:t>
            </a:r>
          </a:p>
          <a:p>
            <a:endParaRPr lang="en-US" dirty="0"/>
          </a:p>
          <a:p>
            <a:r>
              <a:rPr lang="en-US" dirty="0"/>
              <a:t>The main method in the </a:t>
            </a:r>
            <a:r>
              <a:rPr lang="en-US" dirty="0" err="1"/>
              <a:t>FloydWarshallShortestPath</a:t>
            </a:r>
            <a:r>
              <a:rPr lang="en-US" dirty="0"/>
              <a:t> class is the entry point of the program.</a:t>
            </a:r>
          </a:p>
          <a:p>
            <a:endParaRPr lang="en-US" dirty="0"/>
          </a:p>
          <a:p>
            <a:r>
              <a:rPr lang="en-US" dirty="0"/>
              <a:t>An instance of the </a:t>
            </a:r>
            <a:r>
              <a:rPr lang="en-US" dirty="0" err="1"/>
              <a:t>GetLandmarkName</a:t>
            </a:r>
            <a:r>
              <a:rPr lang="en-US" dirty="0"/>
              <a:t> class is created, and the </a:t>
            </a:r>
            <a:r>
              <a:rPr lang="en-US" dirty="0" err="1"/>
              <a:t>InstructionsForUser</a:t>
            </a:r>
            <a:r>
              <a:rPr lang="en-US" dirty="0"/>
              <a:t> class is instantiated to display the location table.</a:t>
            </a:r>
          </a:p>
          <a:p>
            <a:endParaRPr lang="en-US" dirty="0"/>
          </a:p>
          <a:p>
            <a:r>
              <a:rPr lang="en-US" dirty="0"/>
              <a:t>An instance of the </a:t>
            </a:r>
            <a:r>
              <a:rPr lang="en-US" dirty="0" err="1"/>
              <a:t>FloydWarshallAlgorithm</a:t>
            </a:r>
            <a:r>
              <a:rPr lang="en-US" dirty="0"/>
              <a:t> class is created with a parameter 36, which represents the total number of nodes in the graph.</a:t>
            </a:r>
          </a:p>
          <a:p>
            <a:endParaRPr lang="en-US" dirty="0"/>
          </a:p>
          <a:p>
            <a:r>
              <a:rPr lang="en-US" dirty="0"/>
              <a:t>Edges are added to the graph using the </a:t>
            </a:r>
            <a:r>
              <a:rPr lang="en-US" dirty="0" err="1"/>
              <a:t>addEdge</a:t>
            </a:r>
            <a:r>
              <a:rPr lang="en-US" dirty="0"/>
              <a:t> method of the </a:t>
            </a:r>
            <a:r>
              <a:rPr lang="en-US" dirty="0" err="1"/>
              <a:t>FloydWarshallAlgorithm</a:t>
            </a:r>
            <a:r>
              <a:rPr lang="en-US" dirty="0"/>
              <a:t> class. Each edge is defined by its source node, destination node, and weight.</a:t>
            </a:r>
            <a:endParaRPr lang="en-IN" dirty="0"/>
          </a:p>
        </p:txBody>
      </p:sp>
      <p:sp>
        <p:nvSpPr>
          <p:cNvPr id="9" name="TextBox 8">
            <a:extLst>
              <a:ext uri="{FF2B5EF4-FFF2-40B4-BE49-F238E27FC236}">
                <a16:creationId xmlns:a16="http://schemas.microsoft.com/office/drawing/2014/main" id="{966A2AE4-4469-1A94-519F-4E2F99306E72}"/>
              </a:ext>
            </a:extLst>
          </p:cNvPr>
          <p:cNvSpPr txBox="1"/>
          <p:nvPr/>
        </p:nvSpPr>
        <p:spPr>
          <a:xfrm>
            <a:off x="2186940" y="129651"/>
            <a:ext cx="4114800" cy="307777"/>
          </a:xfrm>
          <a:prstGeom prst="rect">
            <a:avLst/>
          </a:prstGeom>
          <a:noFill/>
        </p:spPr>
        <p:txBody>
          <a:bodyPr wrap="square" rtlCol="0">
            <a:spAutoFit/>
          </a:bodyPr>
          <a:lstStyle/>
          <a:p>
            <a:pPr algn="ctr"/>
            <a:r>
              <a:rPr lang="en-US" dirty="0"/>
              <a:t>CODE EXPLANATION</a:t>
            </a:r>
            <a:endParaRPr lang="en-IN" dirty="0"/>
          </a:p>
        </p:txBody>
      </p:sp>
    </p:spTree>
    <p:extLst>
      <p:ext uri="{BB962C8B-B14F-4D97-AF65-F5344CB8AC3E}">
        <p14:creationId xmlns:p14="http://schemas.microsoft.com/office/powerpoint/2010/main" val="3242064546"/>
      </p:ext>
    </p:extLst>
  </p:cSld>
  <p:clrMapOvr>
    <a:masterClrMapping/>
  </p:clrMapOvr>
</p:sld>
</file>

<file path=ppt/theme/theme1.xml><?xml version="1.0" encoding="utf-8"?>
<a:theme xmlns:a="http://schemas.openxmlformats.org/drawingml/2006/main"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On-screen Show (16:9)</PresentationFormat>
  <Paragraphs>38</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Encode Sans Semi Condensed</vt:lpstr>
      <vt:lpstr>Karla</vt:lpstr>
      <vt:lpstr>Iden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user is prompted to enter the starting and ending location numbers.  The findShortestPath method of the FloydWarshallAlgorithm class is called with the start and end node numbers to find the shortest path between them.  If a valid path is found, it is stored in the shortestPath list.  The shortest path is printed, starting from the initial location and ending at the final destination.  The Floyd-Warshall algorithm itself works as follows:  A 2D array dist is created to store the distances between each pair of nodes. Initially, it is filled with the weight values of the graph's edges.  Another 2D array next is created to store the next node in the shortest path.  The algorithm iterates over all nodes to find the shortest path between any two nodes by considering intermediate nodes.</vt:lpstr>
      <vt:lpstr>For each pair of nodes (i, j) and for each intermediate node k, it checks if the path from i to k and then from k to j is shorter than the current shortest path from i to j. If so, it updates the distance and next node accordingly.  After the algorithm completes, if the distance from the start node to the end node is still Integer.MAX_VALUE, it means there is no path between them.  Otherwise, the shortest path is built by recursively backtracking through the next array.  Finally, the shortest path is returned as a list of node numbers.  Note: The code assumes that the location table has 29 entries, numbered from 1 to 29. The table maps the location numbers to their corresponding names, and it is used to display the names of the start and end locations, as well as the intermediate nodes in the shortest path.</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PAYYAVULA VENKATA PRANAY - [CB.EN.U4AIE22143]</cp:lastModifiedBy>
  <cp:revision>1</cp:revision>
  <dcterms:modified xsi:type="dcterms:W3CDTF">2023-07-09T20:13:47Z</dcterms:modified>
</cp:coreProperties>
</file>