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76" r:id="rId6"/>
    <p:sldId id="289" r:id="rId7"/>
    <p:sldId id="277" r:id="rId8"/>
    <p:sldId id="278" r:id="rId9"/>
    <p:sldId id="279" r:id="rId10"/>
    <p:sldId id="290" r:id="rId11"/>
    <p:sldId id="292" r:id="rId12"/>
    <p:sldId id="281" r:id="rId13"/>
    <p:sldId id="293" r:id="rId14"/>
    <p:sldId id="294" r:id="rId15"/>
    <p:sldId id="295" r:id="rId16"/>
    <p:sldId id="297"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7/10/2023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93736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39141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27929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7/10/2023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7/10/2023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gramiz.com/dsa/dynam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20287" y="1271251"/>
            <a:ext cx="10301654" cy="1107996"/>
          </a:xfrm>
        </p:spPr>
        <p:txBody>
          <a:bodyPr wrap="square" lIns="0" tIns="0" rIns="0" bIns="0" anchor="t">
            <a:spAutoFit/>
          </a:bodyPr>
          <a:lstStyle/>
          <a:p>
            <a:r>
              <a:rPr lang="en-US" sz="4000" b="1" dirty="0" err="1">
                <a:solidFill>
                  <a:schemeClr val="bg1">
                    <a:lumMod val="95000"/>
                  </a:schemeClr>
                </a:solidFill>
              </a:rPr>
              <a:t>Implementaion</a:t>
            </a:r>
            <a:r>
              <a:rPr lang="en-US" sz="4000" b="1" dirty="0">
                <a:solidFill>
                  <a:schemeClr val="bg1">
                    <a:lumMod val="95000"/>
                  </a:schemeClr>
                </a:solidFill>
              </a:rPr>
              <a:t> of Floyd </a:t>
            </a:r>
            <a:r>
              <a:rPr lang="en-US" sz="4000" b="1" dirty="0" err="1">
                <a:solidFill>
                  <a:schemeClr val="bg1">
                    <a:lumMod val="95000"/>
                  </a:schemeClr>
                </a:solidFill>
              </a:rPr>
              <a:t>warshall</a:t>
            </a:r>
            <a:r>
              <a:rPr lang="en-US" sz="4000" b="1" dirty="0">
                <a:solidFill>
                  <a:schemeClr val="bg1">
                    <a:lumMod val="95000"/>
                  </a:schemeClr>
                </a:solidFill>
              </a:rPr>
              <a:t> algorithm in java</a:t>
            </a:r>
            <a:endParaRPr lang="en-US" sz="4000" dirty="0">
              <a:solidFill>
                <a:schemeClr val="bg1">
                  <a:lumMod val="95000"/>
                </a:schemeClr>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68606" y="64766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p:cNvSpPr txBox="1"/>
          <p:nvPr/>
        </p:nvSpPr>
        <p:spPr>
          <a:xfrm>
            <a:off x="4632321" y="2727445"/>
            <a:ext cx="3877586" cy="584775"/>
          </a:xfrm>
          <a:prstGeom prst="rect">
            <a:avLst/>
          </a:prstGeom>
          <a:noFill/>
        </p:spPr>
        <p:txBody>
          <a:bodyPr wrap="square" rtlCol="0">
            <a:spAutoFit/>
          </a:bodyPr>
          <a:lstStyle/>
          <a:p>
            <a:r>
              <a:rPr lang="en-US" sz="3200" b="1" dirty="0">
                <a:solidFill>
                  <a:schemeClr val="bg1">
                    <a:lumMod val="95000"/>
                  </a:schemeClr>
                </a:solidFill>
              </a:rPr>
              <a:t>End Semester Project</a:t>
            </a:r>
            <a:endParaRPr lang="en-IN" sz="3200" b="1" dirty="0">
              <a:solidFill>
                <a:schemeClr val="bg1">
                  <a:lumMod val="95000"/>
                </a:schemeClr>
              </a:solidFill>
            </a:endParaRPr>
          </a:p>
        </p:txBody>
      </p:sp>
      <p:sp>
        <p:nvSpPr>
          <p:cNvPr id="3" name="TextBox 2">
            <a:extLst>
              <a:ext uri="{FF2B5EF4-FFF2-40B4-BE49-F238E27FC236}">
                <a16:creationId xmlns:a16="http://schemas.microsoft.com/office/drawing/2014/main" id="{44A27815-431B-2CAE-AF5F-73032D7FBAE7}"/>
              </a:ext>
            </a:extLst>
          </p:cNvPr>
          <p:cNvSpPr txBox="1"/>
          <p:nvPr/>
        </p:nvSpPr>
        <p:spPr>
          <a:xfrm>
            <a:off x="3454689" y="4040155"/>
            <a:ext cx="6232849" cy="646331"/>
          </a:xfrm>
          <a:prstGeom prst="rect">
            <a:avLst/>
          </a:prstGeom>
          <a:noFill/>
        </p:spPr>
        <p:txBody>
          <a:bodyPr wrap="square" rtlCol="0">
            <a:spAutoFit/>
          </a:bodyPr>
          <a:lstStyle/>
          <a:p>
            <a:pPr algn="ctr"/>
            <a:r>
              <a:rPr lang="en-US" dirty="0">
                <a:solidFill>
                  <a:schemeClr val="bg1">
                    <a:lumMod val="95000"/>
                  </a:schemeClr>
                </a:solidFill>
              </a:rPr>
              <a:t>TOPIC – ROUTE MAP NAVIGATION USING FLOYD WARSHALL ALGORITHM</a:t>
            </a:r>
            <a:endParaRPr lang="en-IN" dirty="0">
              <a:solidFill>
                <a:schemeClr val="bg1">
                  <a:lumMod val="95000"/>
                </a:schemeClr>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404960-6322-1CC5-83DC-097E8BBA9FE0}"/>
              </a:ext>
            </a:extLst>
          </p:cNvPr>
          <p:cNvSpPr txBox="1"/>
          <p:nvPr/>
        </p:nvSpPr>
        <p:spPr>
          <a:xfrm>
            <a:off x="4161453" y="326571"/>
            <a:ext cx="3778898" cy="369332"/>
          </a:xfrm>
          <a:prstGeom prst="rect">
            <a:avLst/>
          </a:prstGeom>
          <a:noFill/>
        </p:spPr>
        <p:txBody>
          <a:bodyPr wrap="square" rtlCol="0">
            <a:spAutoFit/>
          </a:bodyPr>
          <a:lstStyle/>
          <a:p>
            <a:pPr algn="ctr"/>
            <a:r>
              <a:rPr lang="en-US" dirty="0"/>
              <a:t>CODE EXPLANATION</a:t>
            </a:r>
            <a:endParaRPr lang="en-IN" dirty="0"/>
          </a:p>
        </p:txBody>
      </p:sp>
      <p:sp>
        <p:nvSpPr>
          <p:cNvPr id="7" name="TextBox 6">
            <a:extLst>
              <a:ext uri="{FF2B5EF4-FFF2-40B4-BE49-F238E27FC236}">
                <a16:creationId xmlns:a16="http://schemas.microsoft.com/office/drawing/2014/main" id="{80474E08-B55F-0637-CAF4-0DA1BEB4E24C}"/>
              </a:ext>
            </a:extLst>
          </p:cNvPr>
          <p:cNvSpPr txBox="1"/>
          <p:nvPr/>
        </p:nvSpPr>
        <p:spPr>
          <a:xfrm>
            <a:off x="149290" y="839755"/>
            <a:ext cx="11821886" cy="6186309"/>
          </a:xfrm>
          <a:prstGeom prst="rect">
            <a:avLst/>
          </a:prstGeom>
          <a:noFill/>
        </p:spPr>
        <p:txBody>
          <a:bodyPr wrap="square" rtlCol="0">
            <a:spAutoFit/>
          </a:bodyPr>
          <a:lstStyle/>
          <a:p>
            <a:r>
              <a:rPr lang="en-US" dirty="0"/>
              <a:t>The code defines the </a:t>
            </a:r>
            <a:r>
              <a:rPr lang="en-US" dirty="0" err="1"/>
              <a:t>FloydWarshallAlgorithm</a:t>
            </a:r>
            <a:r>
              <a:rPr lang="en-US" dirty="0"/>
              <a:t> class, which represents the algorithm implementation. It initializes the graph and provides methods for adding edges and finding the shortest path.</a:t>
            </a:r>
          </a:p>
          <a:p>
            <a:endParaRPr lang="en-US" dirty="0"/>
          </a:p>
          <a:p>
            <a:r>
              <a:rPr lang="en-US" dirty="0"/>
              <a:t>The constructor </a:t>
            </a:r>
            <a:r>
              <a:rPr lang="en-US" dirty="0" err="1"/>
              <a:t>FloydWarshallAlgorithm</a:t>
            </a:r>
            <a:r>
              <a:rPr lang="en-US" dirty="0"/>
              <a:t> takes the number of nodes in the graph as a parameter. It initializes the graph array with dimensions </a:t>
            </a:r>
            <a:r>
              <a:rPr lang="en-US" dirty="0" err="1"/>
              <a:t>numNodes</a:t>
            </a:r>
            <a:r>
              <a:rPr lang="en-US" dirty="0"/>
              <a:t> × </a:t>
            </a:r>
            <a:r>
              <a:rPr lang="en-US" dirty="0" err="1"/>
              <a:t>numNodes</a:t>
            </a:r>
            <a:r>
              <a:rPr lang="en-US" dirty="0"/>
              <a:t> and fills it with </a:t>
            </a:r>
            <a:r>
              <a:rPr lang="en-US" dirty="0" err="1"/>
              <a:t>Integer.MAX_VALUE</a:t>
            </a:r>
            <a:r>
              <a:rPr lang="en-US" dirty="0"/>
              <a:t> for all elements, except the diagonal elements which are set to 0.</a:t>
            </a:r>
          </a:p>
          <a:p>
            <a:endParaRPr lang="en-US" dirty="0"/>
          </a:p>
          <a:p>
            <a:r>
              <a:rPr lang="en-US" dirty="0"/>
              <a:t>The </a:t>
            </a:r>
            <a:r>
              <a:rPr lang="en-US" dirty="0" err="1"/>
              <a:t>addEdge</a:t>
            </a:r>
            <a:r>
              <a:rPr lang="en-US" dirty="0"/>
              <a:t> method allows adding an edge to the graph. It takes the source node, destination node, and weight of the edge as parameters and updates the corresponding element in the graph array.</a:t>
            </a:r>
          </a:p>
          <a:p>
            <a:endParaRPr lang="en-US" dirty="0"/>
          </a:p>
          <a:p>
            <a:r>
              <a:rPr lang="en-US" dirty="0"/>
              <a:t>The </a:t>
            </a:r>
            <a:r>
              <a:rPr lang="en-US" dirty="0" err="1"/>
              <a:t>findShortestPath</a:t>
            </a:r>
            <a:r>
              <a:rPr lang="en-US" dirty="0"/>
              <a:t> method calculates the shortest path between two nodes using the Floyd-</a:t>
            </a:r>
            <a:r>
              <a:rPr lang="en-US" dirty="0" err="1"/>
              <a:t>Warshall</a:t>
            </a:r>
            <a:r>
              <a:rPr lang="en-US" dirty="0"/>
              <a:t> algorithm. It initializes the </a:t>
            </a:r>
            <a:r>
              <a:rPr lang="en-US" dirty="0" err="1"/>
              <a:t>dist</a:t>
            </a:r>
            <a:r>
              <a:rPr lang="en-US" dirty="0"/>
              <a:t> array with the same values as the graph array and creates a next array to store the next node in the shortest path.</a:t>
            </a:r>
          </a:p>
          <a:p>
            <a:endParaRPr lang="en-US" dirty="0"/>
          </a:p>
          <a:p>
            <a:r>
              <a:rPr lang="en-US" dirty="0"/>
              <a:t>The algorithm iterates through all nodes and considers them as intermediate nodes to update the distances between every pair of nodes. It checks if the distance from </a:t>
            </a:r>
            <a:r>
              <a:rPr lang="en-US" dirty="0" err="1"/>
              <a:t>i</a:t>
            </a:r>
            <a:r>
              <a:rPr lang="en-US" dirty="0"/>
              <a:t> to k and from k to j is shorter than the current distance from </a:t>
            </a:r>
            <a:r>
              <a:rPr lang="en-US" dirty="0" err="1"/>
              <a:t>i</a:t>
            </a:r>
            <a:r>
              <a:rPr lang="en-US" dirty="0"/>
              <a:t> to j. If so, it updates the distance and sets k as the next node in the shortest path.</a:t>
            </a:r>
          </a:p>
          <a:p>
            <a:endParaRPr lang="en-US" dirty="0"/>
          </a:p>
          <a:p>
            <a:r>
              <a:rPr lang="en-US" dirty="0"/>
              <a:t>After the algorithm completes, if the distance from the start node to the end node is still </a:t>
            </a:r>
            <a:r>
              <a:rPr lang="en-US" dirty="0" err="1"/>
              <a:t>Integer.MAX_VALUE</a:t>
            </a:r>
            <a:r>
              <a:rPr lang="en-US" dirty="0"/>
              <a:t>, it means there is no path between them. In that case, a message is printed indicating that no path exists.</a:t>
            </a:r>
          </a:p>
          <a:p>
            <a:endParaRPr lang="en-US" dirty="0"/>
          </a:p>
          <a:p>
            <a:r>
              <a:rPr lang="en-US" dirty="0"/>
              <a:t>.</a:t>
            </a:r>
            <a:endParaRPr lang="en-IN" dirty="0"/>
          </a:p>
        </p:txBody>
      </p:sp>
    </p:spTree>
    <p:extLst>
      <p:ext uri="{BB962C8B-B14F-4D97-AF65-F5344CB8AC3E}">
        <p14:creationId xmlns:p14="http://schemas.microsoft.com/office/powerpoint/2010/main" val="236427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A94FC-36E5-9BAB-C415-8BC5C4ECB639}"/>
              </a:ext>
            </a:extLst>
          </p:cNvPr>
          <p:cNvSpPr txBox="1"/>
          <p:nvPr/>
        </p:nvSpPr>
        <p:spPr>
          <a:xfrm>
            <a:off x="230155" y="942392"/>
            <a:ext cx="11672596" cy="3693319"/>
          </a:xfrm>
          <a:prstGeom prst="rect">
            <a:avLst/>
          </a:prstGeom>
          <a:noFill/>
        </p:spPr>
        <p:txBody>
          <a:bodyPr wrap="square" rtlCol="0">
            <a:spAutoFit/>
          </a:bodyPr>
          <a:lstStyle/>
          <a:p>
            <a:r>
              <a:rPr lang="en-US"/>
              <a:t>If a path exists, the method prints the shortest path from the start node to the end node, including the intermediate nodes. It uses the printPath method to recursively print the path by backtracking through the next array.</a:t>
            </a:r>
          </a:p>
          <a:p>
            <a:endParaRPr lang="en-US"/>
          </a:p>
          <a:p>
            <a:r>
              <a:rPr lang="en-US"/>
              <a:t>The printPath method takes the start node, end node, and the next array as parameters. It recursively prints the path by first printing the path from the start node to the next node and then appending the end node.</a:t>
            </a:r>
          </a:p>
          <a:p>
            <a:endParaRPr lang="en-US"/>
          </a:p>
          <a:p>
            <a:r>
              <a:rPr lang="en-US"/>
              <a:t>The main method is the entry point of the program. It creates an instance of the FloydWarshallAlgorithm class and adds edges to the graph using the addEdge method.</a:t>
            </a:r>
          </a:p>
          <a:p>
            <a:endParaRPr lang="en-US"/>
          </a:p>
          <a:p>
            <a:r>
              <a:rPr lang="en-US"/>
              <a:t>The user can modify the startNode and endNode variables to specify the start and end nodes for finding the shortest path.</a:t>
            </a:r>
          </a:p>
          <a:p>
            <a:endParaRPr lang="en-US"/>
          </a:p>
          <a:p>
            <a:r>
              <a:rPr lang="en-US"/>
              <a:t>Finally, the findShortestPath method is called with the start and end nodes to calculate and print the shortest path</a:t>
            </a:r>
            <a:endParaRPr lang="en-IN" dirty="0"/>
          </a:p>
        </p:txBody>
      </p:sp>
    </p:spTree>
    <p:extLst>
      <p:ext uri="{BB962C8B-B14F-4D97-AF65-F5344CB8AC3E}">
        <p14:creationId xmlns:p14="http://schemas.microsoft.com/office/powerpoint/2010/main" val="120531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75F9C1-F824-7ECB-07A9-6C0945E37BBE}"/>
              </a:ext>
            </a:extLst>
          </p:cNvPr>
          <p:cNvSpPr txBox="1"/>
          <p:nvPr/>
        </p:nvSpPr>
        <p:spPr>
          <a:xfrm>
            <a:off x="1922106" y="261257"/>
            <a:ext cx="7744408" cy="461665"/>
          </a:xfrm>
          <a:prstGeom prst="rect">
            <a:avLst/>
          </a:prstGeom>
          <a:noFill/>
        </p:spPr>
        <p:txBody>
          <a:bodyPr wrap="square" rtlCol="0">
            <a:spAutoFit/>
          </a:bodyPr>
          <a:lstStyle/>
          <a:p>
            <a:pPr algn="ctr"/>
            <a:r>
              <a:rPr lang="en-US" sz="2400" dirty="0"/>
              <a:t>OUTPUT</a:t>
            </a:r>
            <a:endParaRPr lang="en-IN" sz="2400" dirty="0"/>
          </a:p>
        </p:txBody>
      </p:sp>
      <p:pic>
        <p:nvPicPr>
          <p:cNvPr id="4" name="Picture 3">
            <a:extLst>
              <a:ext uri="{FF2B5EF4-FFF2-40B4-BE49-F238E27FC236}">
                <a16:creationId xmlns:a16="http://schemas.microsoft.com/office/drawing/2014/main" id="{21AB4953-D2E5-E6CE-2EAE-1CEFE773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194" y="886408"/>
            <a:ext cx="9237307" cy="3006305"/>
          </a:xfrm>
          <a:prstGeom prst="rect">
            <a:avLst/>
          </a:prstGeom>
        </p:spPr>
      </p:pic>
      <p:pic>
        <p:nvPicPr>
          <p:cNvPr id="6" name="Picture 5">
            <a:extLst>
              <a:ext uri="{FF2B5EF4-FFF2-40B4-BE49-F238E27FC236}">
                <a16:creationId xmlns:a16="http://schemas.microsoft.com/office/drawing/2014/main" id="{C43848EE-1263-EE2C-B3C7-13F8FF6A7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878" y="4356521"/>
            <a:ext cx="6960635" cy="2044279"/>
          </a:xfrm>
          <a:prstGeom prst="rect">
            <a:avLst/>
          </a:prstGeom>
        </p:spPr>
      </p:pic>
    </p:spTree>
    <p:extLst>
      <p:ext uri="{BB962C8B-B14F-4D97-AF65-F5344CB8AC3E}">
        <p14:creationId xmlns:p14="http://schemas.microsoft.com/office/powerpoint/2010/main" val="118240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BECE4-EC83-89A7-78C4-5621EA49C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1433512"/>
            <a:ext cx="6115050" cy="3990975"/>
          </a:xfrm>
          <a:prstGeom prst="rect">
            <a:avLst/>
          </a:prstGeom>
        </p:spPr>
      </p:pic>
      <p:sp>
        <p:nvSpPr>
          <p:cNvPr id="4" name="TextBox 3">
            <a:extLst>
              <a:ext uri="{FF2B5EF4-FFF2-40B4-BE49-F238E27FC236}">
                <a16:creationId xmlns:a16="http://schemas.microsoft.com/office/drawing/2014/main" id="{CE481316-152C-74D9-681C-225FBCAFA821}"/>
              </a:ext>
            </a:extLst>
          </p:cNvPr>
          <p:cNvSpPr txBox="1"/>
          <p:nvPr/>
        </p:nvSpPr>
        <p:spPr>
          <a:xfrm>
            <a:off x="3038475" y="644057"/>
            <a:ext cx="5803641" cy="400110"/>
          </a:xfrm>
          <a:prstGeom prst="rect">
            <a:avLst/>
          </a:prstGeom>
          <a:noFill/>
        </p:spPr>
        <p:txBody>
          <a:bodyPr wrap="square" rtlCol="0">
            <a:spAutoFit/>
          </a:bodyPr>
          <a:lstStyle/>
          <a:p>
            <a:pPr algn="ctr"/>
            <a:r>
              <a:rPr lang="en-US" sz="2000" dirty="0"/>
              <a:t>UML DIAGRAM</a:t>
            </a:r>
            <a:endParaRPr lang="en-IN" sz="2000" dirty="0"/>
          </a:p>
        </p:txBody>
      </p:sp>
    </p:spTree>
    <p:extLst>
      <p:ext uri="{BB962C8B-B14F-4D97-AF65-F5344CB8AC3E}">
        <p14:creationId xmlns:p14="http://schemas.microsoft.com/office/powerpoint/2010/main" val="28585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AED925-C7CA-9ADA-D2F0-C707C2B59247}"/>
              </a:ext>
            </a:extLst>
          </p:cNvPr>
          <p:cNvSpPr/>
          <p:nvPr/>
        </p:nvSpPr>
        <p:spPr>
          <a:xfrm>
            <a:off x="2625548" y="2538127"/>
            <a:ext cx="6642331" cy="1569660"/>
          </a:xfrm>
          <a:prstGeom prst="rect">
            <a:avLst/>
          </a:prstGeom>
          <a:noFill/>
        </p:spPr>
        <p:txBody>
          <a:bodyPr wrap="none" lIns="91440" tIns="45720" rIns="91440" bIns="45720">
            <a:spAutoFit/>
          </a:bodyPr>
          <a:lstStyle/>
          <a:p>
            <a:pPr algn="ctr"/>
            <a:r>
              <a:rPr lang="en-US" sz="9600" b="1" dirty="0">
                <a:ln w="12700">
                  <a:solidFill>
                    <a:schemeClr val="accent5"/>
                  </a:solidFill>
                  <a:prstDash val="solid"/>
                </a:ln>
                <a:pattFill prst="ltDnDiag">
                  <a:fgClr>
                    <a:schemeClr val="accent5">
                      <a:lumMod val="60000"/>
                      <a:lumOff val="40000"/>
                    </a:schemeClr>
                  </a:fgClr>
                  <a:bgClr>
                    <a:schemeClr val="bg1"/>
                  </a:bgClr>
                </a:pattFill>
              </a:rPr>
              <a:t>THANK YOU</a:t>
            </a:r>
          </a:p>
        </p:txBody>
      </p:sp>
    </p:spTree>
    <p:extLst>
      <p:ext uri="{BB962C8B-B14F-4D97-AF65-F5344CB8AC3E}">
        <p14:creationId xmlns:p14="http://schemas.microsoft.com/office/powerpoint/2010/main" val="7394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F9B483-6F1E-3916-69A3-3BD3BD24AB05}"/>
              </a:ext>
            </a:extLst>
          </p:cNvPr>
          <p:cNvSpPr txBox="1"/>
          <p:nvPr/>
        </p:nvSpPr>
        <p:spPr>
          <a:xfrm>
            <a:off x="2653004" y="860362"/>
            <a:ext cx="6885992" cy="1077218"/>
          </a:xfrm>
          <a:prstGeom prst="rect">
            <a:avLst/>
          </a:prstGeom>
          <a:noFill/>
        </p:spPr>
        <p:txBody>
          <a:bodyPr wrap="square" rtlCol="0">
            <a:spAutoFit/>
          </a:bodyPr>
          <a:lstStyle/>
          <a:p>
            <a:pPr algn="ctr"/>
            <a:r>
              <a:rPr lang="en-US" sz="3200" dirty="0"/>
              <a:t>WHAT IS FLOYD WARSHALL ALGORITHM</a:t>
            </a:r>
            <a:endParaRPr lang="en-IN" sz="3200" dirty="0"/>
          </a:p>
        </p:txBody>
      </p:sp>
      <p:sp>
        <p:nvSpPr>
          <p:cNvPr id="3" name="TextBox 2">
            <a:extLst>
              <a:ext uri="{FF2B5EF4-FFF2-40B4-BE49-F238E27FC236}">
                <a16:creationId xmlns:a16="http://schemas.microsoft.com/office/drawing/2014/main" id="{47F968E5-A099-4C41-71B0-16EBF50F146E}"/>
              </a:ext>
            </a:extLst>
          </p:cNvPr>
          <p:cNvSpPr txBox="1"/>
          <p:nvPr/>
        </p:nvSpPr>
        <p:spPr>
          <a:xfrm>
            <a:off x="1054359" y="2230016"/>
            <a:ext cx="10552923" cy="1477328"/>
          </a:xfrm>
          <a:prstGeom prst="rect">
            <a:avLst/>
          </a:prstGeom>
          <a:noFill/>
        </p:spPr>
        <p:txBody>
          <a:bodyPr wrap="square" rtlCol="0">
            <a:spAutoFit/>
          </a:bodyPr>
          <a:lstStyle/>
          <a:p>
            <a:r>
              <a:rPr lang="en-US" b="0" i="0">
                <a:effectLst/>
                <a:latin typeface="euclid_circular_a"/>
              </a:rPr>
              <a:t>In this tutorial, you will learn how floyd-warshall algorithm works. Also, you will find working examples of floyd-warshall algorithm in C, C++, Java and Python.</a:t>
            </a:r>
          </a:p>
          <a:p>
            <a:r>
              <a:rPr lang="en-US" b="0" i="0">
                <a:effectLst/>
                <a:latin typeface="euclid_circular_a"/>
              </a:rPr>
              <a:t>Floyd-Warshall Algorithm is an algorithm for finding the shortest path between all the pairs of vertices in a weighted graph. This algorithm works for both the directed and undirected weighted graphs. But, it does not work for the graphs with negative cycles (where the sum of the edges in a cycle is negative).</a:t>
            </a:r>
          </a:p>
        </p:txBody>
      </p:sp>
      <p:sp>
        <p:nvSpPr>
          <p:cNvPr id="5" name="TextBox 4">
            <a:extLst>
              <a:ext uri="{FF2B5EF4-FFF2-40B4-BE49-F238E27FC236}">
                <a16:creationId xmlns:a16="http://schemas.microsoft.com/office/drawing/2014/main" id="{9AE9C956-6698-1A82-17C1-21792A35B50D}"/>
              </a:ext>
            </a:extLst>
          </p:cNvPr>
          <p:cNvSpPr txBox="1"/>
          <p:nvPr/>
        </p:nvSpPr>
        <p:spPr>
          <a:xfrm>
            <a:off x="1054359" y="4214132"/>
            <a:ext cx="10534261" cy="1200329"/>
          </a:xfrm>
          <a:prstGeom prst="rect">
            <a:avLst/>
          </a:prstGeom>
          <a:noFill/>
        </p:spPr>
        <p:txBody>
          <a:bodyPr wrap="square" rtlCol="0">
            <a:spAutoFit/>
          </a:bodyPr>
          <a:lstStyle/>
          <a:p>
            <a:pPr algn="l"/>
            <a:r>
              <a:rPr lang="en-IN" b="0" i="0" dirty="0">
                <a:effectLst/>
                <a:latin typeface="euclid_circular_a"/>
              </a:rPr>
              <a:t>Floyd-</a:t>
            </a:r>
            <a:r>
              <a:rPr lang="en-IN" b="0" i="0" dirty="0" err="1">
                <a:effectLst/>
                <a:latin typeface="euclid_circular_a"/>
              </a:rPr>
              <a:t>Warhshall</a:t>
            </a:r>
            <a:r>
              <a:rPr lang="en-IN" b="0" i="0" dirty="0">
                <a:effectLst/>
                <a:latin typeface="euclid_circular_a"/>
              </a:rPr>
              <a:t> algorithm is also called as Floyd's algorithm, Roy-Floyd algorithm, Roy-</a:t>
            </a:r>
            <a:r>
              <a:rPr lang="en-IN" b="0" i="0" dirty="0" err="1">
                <a:effectLst/>
                <a:latin typeface="euclid_circular_a"/>
              </a:rPr>
              <a:t>Warshall</a:t>
            </a:r>
            <a:r>
              <a:rPr lang="en-IN" b="0" i="0" dirty="0">
                <a:effectLst/>
                <a:latin typeface="euclid_circular_a"/>
              </a:rPr>
              <a:t> algorithm, or WFI algorithm.</a:t>
            </a:r>
          </a:p>
          <a:p>
            <a:pPr algn="l"/>
            <a:r>
              <a:rPr lang="en-IN" b="0" i="0" dirty="0">
                <a:effectLst/>
                <a:latin typeface="euclid_circular_a"/>
              </a:rPr>
              <a:t>This algorithm follows the </a:t>
            </a:r>
            <a:r>
              <a:rPr lang="en-IN" b="0" i="0" u="none" strike="noStrike" dirty="0">
                <a:effectLst/>
                <a:latin typeface="euclid_circular_a"/>
                <a:hlinkClick r:id="rId3">
                  <a:extLst>
                    <a:ext uri="{A12FA001-AC4F-418D-AE19-62706E023703}">
                      <ahyp:hlinkClr xmlns:ahyp="http://schemas.microsoft.com/office/drawing/2018/hyperlinkcolor" val="tx"/>
                    </a:ext>
                  </a:extLst>
                </a:hlinkClick>
              </a:rPr>
              <a:t>dynamic programming</a:t>
            </a:r>
            <a:r>
              <a:rPr lang="en-IN" b="0" i="0" dirty="0">
                <a:effectLst/>
                <a:latin typeface="euclid_circular_a"/>
              </a:rPr>
              <a:t> approach to find the shortest paths.</a:t>
            </a:r>
          </a:p>
          <a:p>
            <a:endParaRPr lang="en-IN"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70F0A2-2B13-57A4-A76E-42B33BD831C5}"/>
              </a:ext>
            </a:extLst>
          </p:cNvPr>
          <p:cNvSpPr txBox="1"/>
          <p:nvPr/>
        </p:nvSpPr>
        <p:spPr>
          <a:xfrm>
            <a:off x="2824357" y="895738"/>
            <a:ext cx="7324530" cy="1077218"/>
          </a:xfrm>
          <a:prstGeom prst="rect">
            <a:avLst/>
          </a:prstGeom>
          <a:noFill/>
        </p:spPr>
        <p:txBody>
          <a:bodyPr wrap="square" rtlCol="0">
            <a:spAutoFit/>
          </a:bodyPr>
          <a:lstStyle/>
          <a:p>
            <a:r>
              <a:rPr lang="en-IN" sz="3200" b="1" i="0" dirty="0">
                <a:effectLst/>
                <a:latin typeface="euclid_circular_a"/>
              </a:rPr>
              <a:t>How Floyd-</a:t>
            </a:r>
            <a:r>
              <a:rPr lang="en-IN" sz="3200" b="1" i="0" dirty="0" err="1">
                <a:effectLst/>
                <a:latin typeface="euclid_circular_a"/>
              </a:rPr>
              <a:t>Warshall</a:t>
            </a:r>
            <a:r>
              <a:rPr lang="en-IN" sz="3200" b="1" i="0" dirty="0">
                <a:effectLst/>
                <a:latin typeface="euclid_circular_a"/>
              </a:rPr>
              <a:t> Algorithm Works?</a:t>
            </a:r>
          </a:p>
          <a:p>
            <a:r>
              <a:rPr lang="en-US" sz="3200" b="0" i="0" dirty="0">
                <a:effectLst/>
                <a:latin typeface="euclid_circular_a"/>
              </a:rPr>
              <a:t>Let the given graph be:</a:t>
            </a:r>
            <a:endParaRPr lang="en-IN" sz="3200" dirty="0"/>
          </a:p>
        </p:txBody>
      </p:sp>
      <p:pic>
        <p:nvPicPr>
          <p:cNvPr id="10" name="Picture 9">
            <a:extLst>
              <a:ext uri="{FF2B5EF4-FFF2-40B4-BE49-F238E27FC236}">
                <a16:creationId xmlns:a16="http://schemas.microsoft.com/office/drawing/2014/main" id="{CDC0F73D-B979-0D20-7BD9-764F0D156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044" y="1833115"/>
            <a:ext cx="4877911" cy="4369796"/>
          </a:xfrm>
          <a:prstGeom prst="rect">
            <a:avLst/>
          </a:prstGeom>
        </p:spPr>
      </p:pic>
      <p:sp>
        <p:nvSpPr>
          <p:cNvPr id="12" name="TextBox 11">
            <a:extLst>
              <a:ext uri="{FF2B5EF4-FFF2-40B4-BE49-F238E27FC236}">
                <a16:creationId xmlns:a16="http://schemas.microsoft.com/office/drawing/2014/main" id="{5E2F5DCA-4948-09D2-B192-94AF017015CC}"/>
              </a:ext>
            </a:extLst>
          </p:cNvPr>
          <p:cNvSpPr txBox="1"/>
          <p:nvPr/>
        </p:nvSpPr>
        <p:spPr>
          <a:xfrm>
            <a:off x="3219060" y="5833579"/>
            <a:ext cx="5990253" cy="369332"/>
          </a:xfrm>
          <a:prstGeom prst="rect">
            <a:avLst/>
          </a:prstGeom>
          <a:noFill/>
        </p:spPr>
        <p:txBody>
          <a:bodyPr wrap="square" rtlCol="0">
            <a:spAutoFit/>
          </a:bodyPr>
          <a:lstStyle/>
          <a:p>
            <a:pPr algn="ctr"/>
            <a:r>
              <a:rPr lang="en-US" dirty="0"/>
              <a:t>INITIAL GRAPH</a:t>
            </a:r>
            <a:endParaRPr lang="en-IN" dirty="0"/>
          </a:p>
        </p:txBody>
      </p:sp>
    </p:spTree>
    <p:extLst>
      <p:ext uri="{BB962C8B-B14F-4D97-AF65-F5344CB8AC3E}">
        <p14:creationId xmlns:p14="http://schemas.microsoft.com/office/powerpoint/2010/main" val="165914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t>
            </a:r>
            <a:r>
              <a:rPr lang="en-US" sz="1400" dirty="0" err="1">
                <a:solidFill>
                  <a:schemeClr val="bg1"/>
                </a:solidFill>
                <a:cs typeface="Segoe UI" panose="020B0502040204020203" pitchFamily="34" charset="0"/>
              </a:rPr>
              <a:t>adipiscing</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elit</a:t>
            </a:r>
            <a:r>
              <a:rPr lang="en-US" sz="1400" dirty="0">
                <a:solidFill>
                  <a:schemeClr val="bg1"/>
                </a:solidFill>
                <a:cs typeface="Segoe UI" panose="020B0502040204020203" pitchFamily="34" charset="0"/>
              </a:rPr>
              <a: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TextBox 11">
            <a:extLst>
              <a:ext uri="{FF2B5EF4-FFF2-40B4-BE49-F238E27FC236}">
                <a16:creationId xmlns:a16="http://schemas.microsoft.com/office/drawing/2014/main" id="{BF5BD745-81EA-8388-1902-95C3B70EEBE9}"/>
              </a:ext>
            </a:extLst>
          </p:cNvPr>
          <p:cNvSpPr txBox="1"/>
          <p:nvPr/>
        </p:nvSpPr>
        <p:spPr>
          <a:xfrm>
            <a:off x="1147665" y="1082351"/>
            <a:ext cx="9797143" cy="2031325"/>
          </a:xfrm>
          <a:prstGeom prst="rect">
            <a:avLst/>
          </a:prstGeom>
          <a:noFill/>
        </p:spPr>
        <p:txBody>
          <a:bodyPr wrap="square" rtlCol="0">
            <a:spAutoFit/>
          </a:bodyPr>
          <a:lstStyle/>
          <a:p>
            <a:r>
              <a:rPr lang="en-US" dirty="0"/>
              <a:t>Follow the steps below to find the shortest path between all the pairs of vertices.</a:t>
            </a:r>
          </a:p>
          <a:p>
            <a:endParaRPr lang="en-US" dirty="0"/>
          </a:p>
          <a:p>
            <a:r>
              <a:rPr lang="en-US" dirty="0"/>
              <a:t>Create a matrix A0 of dimension n*n where n is the number of vertices. The row and the column are indexed as </a:t>
            </a:r>
            <a:r>
              <a:rPr lang="en-US" dirty="0" err="1"/>
              <a:t>i</a:t>
            </a:r>
            <a:r>
              <a:rPr lang="en-US" dirty="0"/>
              <a:t> and j respectively. </a:t>
            </a:r>
            <a:r>
              <a:rPr lang="en-US" dirty="0" err="1"/>
              <a:t>i</a:t>
            </a:r>
            <a:r>
              <a:rPr lang="en-US" dirty="0"/>
              <a:t> and j are the vertices of the graph.</a:t>
            </a:r>
          </a:p>
          <a:p>
            <a:endParaRPr lang="en-US" dirty="0"/>
          </a:p>
          <a:p>
            <a:r>
              <a:rPr lang="en-US" dirty="0"/>
              <a:t>Each cell A[</a:t>
            </a:r>
            <a:r>
              <a:rPr lang="en-US" dirty="0" err="1"/>
              <a:t>i</a:t>
            </a:r>
            <a:r>
              <a:rPr lang="en-US" dirty="0"/>
              <a:t>][j] is filled with the distance from the </a:t>
            </a:r>
            <a:r>
              <a:rPr lang="en-US" dirty="0" err="1"/>
              <a:t>ith</a:t>
            </a:r>
            <a:r>
              <a:rPr lang="en-US" dirty="0"/>
              <a:t> vertex to the </a:t>
            </a:r>
            <a:r>
              <a:rPr lang="en-US" dirty="0" err="1"/>
              <a:t>jth</a:t>
            </a:r>
            <a:r>
              <a:rPr lang="en-US" dirty="0"/>
              <a:t> vertex. If there is no path from </a:t>
            </a:r>
            <a:r>
              <a:rPr lang="en-US" dirty="0" err="1"/>
              <a:t>ith</a:t>
            </a:r>
            <a:r>
              <a:rPr lang="en-US" dirty="0"/>
              <a:t> vertex to </a:t>
            </a:r>
            <a:r>
              <a:rPr lang="en-US" dirty="0" err="1"/>
              <a:t>jth</a:t>
            </a:r>
            <a:r>
              <a:rPr lang="en-US" dirty="0"/>
              <a:t> vertex, the cell is left as </a:t>
            </a:r>
            <a:r>
              <a:rPr lang="en-US" dirty="0" err="1"/>
              <a:t>infinity.B</a:t>
            </a:r>
            <a:endParaRPr lang="en-IN" dirty="0"/>
          </a:p>
        </p:txBody>
      </p:sp>
      <p:pic>
        <p:nvPicPr>
          <p:cNvPr id="20" name="Picture 19">
            <a:extLst>
              <a:ext uri="{FF2B5EF4-FFF2-40B4-BE49-F238E27FC236}">
                <a16:creationId xmlns:a16="http://schemas.microsoft.com/office/drawing/2014/main" id="{A4AE94DD-7F44-A4ED-3D4A-05874ECFE81B}"/>
              </a:ext>
            </a:extLst>
          </p:cNvPr>
          <p:cNvPicPr>
            <a:picLocks noChangeAspect="1"/>
          </p:cNvPicPr>
          <p:nvPr/>
        </p:nvPicPr>
        <p:blipFill>
          <a:blip r:embed="rId3"/>
          <a:stretch>
            <a:fillRect/>
          </a:stretch>
        </p:blipFill>
        <p:spPr>
          <a:xfrm>
            <a:off x="4159681" y="3321671"/>
            <a:ext cx="3227098" cy="2406268"/>
          </a:xfrm>
          <a:prstGeom prst="rect">
            <a:avLst/>
          </a:prstGeom>
        </p:spPr>
      </p:pic>
      <p:sp>
        <p:nvSpPr>
          <p:cNvPr id="21" name="TextBox 20">
            <a:extLst>
              <a:ext uri="{FF2B5EF4-FFF2-40B4-BE49-F238E27FC236}">
                <a16:creationId xmlns:a16="http://schemas.microsoft.com/office/drawing/2014/main" id="{F8E6996A-E9F6-3F76-6D67-A822BC878D0F}"/>
              </a:ext>
            </a:extLst>
          </p:cNvPr>
          <p:cNvSpPr txBox="1"/>
          <p:nvPr/>
        </p:nvSpPr>
        <p:spPr>
          <a:xfrm>
            <a:off x="3926302" y="5688771"/>
            <a:ext cx="4432638" cy="646331"/>
          </a:xfrm>
          <a:prstGeom prst="rect">
            <a:avLst/>
          </a:prstGeom>
          <a:noFill/>
        </p:spPr>
        <p:txBody>
          <a:bodyPr wrap="square" rtlCol="0">
            <a:spAutoFit/>
          </a:bodyPr>
          <a:lstStyle/>
          <a:p>
            <a:r>
              <a:rPr lang="en-US" b="0" i="0" dirty="0">
                <a:effectLst/>
                <a:latin typeface="euclid_circular_a"/>
              </a:rPr>
              <a:t>Fill each cell with the distance between </a:t>
            </a:r>
            <a:r>
              <a:rPr lang="en-US" b="0" i="0" dirty="0" err="1">
                <a:effectLst/>
                <a:latin typeface="euclid_circular_a"/>
              </a:rPr>
              <a:t>ith</a:t>
            </a:r>
            <a:r>
              <a:rPr lang="en-US" b="0" i="0" dirty="0">
                <a:effectLst/>
                <a:latin typeface="euclid_circular_a"/>
              </a:rPr>
              <a:t> and </a:t>
            </a:r>
            <a:r>
              <a:rPr lang="en-US" b="0" i="0" dirty="0" err="1">
                <a:effectLst/>
                <a:latin typeface="euclid_circular_a"/>
              </a:rPr>
              <a:t>jth</a:t>
            </a:r>
            <a:r>
              <a:rPr lang="en-US" b="0" i="0" dirty="0">
                <a:effectLst/>
                <a:latin typeface="euclid_circular_a"/>
              </a:rPr>
              <a:t> vertex</a:t>
            </a:r>
            <a:endParaRPr lang="en-IN"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2707" y="1292468"/>
            <a:ext cx="2347546" cy="584775"/>
          </a:xfrm>
          <a:prstGeom prst="rect">
            <a:avLst/>
          </a:prstGeom>
          <a:noFill/>
        </p:spPr>
        <p:txBody>
          <a:bodyPr wrap="square" rtlCol="0">
            <a:spAutoFit/>
          </a:bodyPr>
          <a:lstStyle/>
          <a:p>
            <a:r>
              <a:rPr lang="en-IN" sz="1600" u="sng"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Memory or Storage Unit</a:t>
            </a:r>
            <a:endParaRPr lang="en-IN" sz="16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IN" sz="1600" u="sng" dirty="0">
              <a:solidFill>
                <a:schemeClr val="bg1"/>
              </a:solidFill>
            </a:endParaRPr>
          </a:p>
        </p:txBody>
      </p:sp>
      <p:sp>
        <p:nvSpPr>
          <p:cNvPr id="5" name="TextBox 4"/>
          <p:cNvSpPr txBox="1"/>
          <p:nvPr/>
        </p:nvSpPr>
        <p:spPr>
          <a:xfrm>
            <a:off x="4070838" y="2813539"/>
            <a:ext cx="2356339" cy="646331"/>
          </a:xfrm>
          <a:prstGeom prst="rect">
            <a:avLst/>
          </a:prstGeom>
          <a:noFill/>
        </p:spPr>
        <p:txBody>
          <a:bodyPr wrap="square" rtlCol="0">
            <a:spAutoFit/>
          </a:bodyPr>
          <a:lstStyle/>
          <a:p>
            <a:r>
              <a:rPr lang="en-IN" u="sng"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Control Unit</a:t>
            </a:r>
            <a:endParaRPr lang="en-IN" sz="1100"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IN" u="sng" dirty="0">
              <a:solidFill>
                <a:schemeClr val="bg1"/>
              </a:solidFill>
            </a:endParaRPr>
          </a:p>
        </p:txBody>
      </p:sp>
      <p:sp>
        <p:nvSpPr>
          <p:cNvPr id="6" name="TextBox 5"/>
          <p:cNvSpPr txBox="1"/>
          <p:nvPr/>
        </p:nvSpPr>
        <p:spPr>
          <a:xfrm>
            <a:off x="3831531" y="4303055"/>
            <a:ext cx="4528937" cy="1692771"/>
          </a:xfrm>
          <a:prstGeom prst="rect">
            <a:avLst/>
          </a:prstGeom>
          <a:noFill/>
        </p:spPr>
        <p:txBody>
          <a:bodyPr wrap="square" rtlCol="0">
            <a:spAutoFit/>
          </a:bodyPr>
          <a:lstStyle/>
          <a:p>
            <a:r>
              <a:rPr lang="en-I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This unit controls the operations of all parts of the computer but does not carry out any actual data processing operations.</a:t>
            </a:r>
            <a:r>
              <a:rPr lang="en-US" sz="1600" b="0" i="0" dirty="0">
                <a:effectLst/>
                <a:latin typeface="euclid_circular_a"/>
              </a:rPr>
              <a:t> Calculate the distance from the source vertex to destination vertex through this vertex k</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
        <p:nvSpPr>
          <p:cNvPr id="12" name="TextBox 11"/>
          <p:cNvSpPr txBox="1"/>
          <p:nvPr/>
        </p:nvSpPr>
        <p:spPr>
          <a:xfrm>
            <a:off x="6684967" y="1457412"/>
            <a:ext cx="2074985" cy="2638543"/>
          </a:xfrm>
          <a:prstGeom prst="rect">
            <a:avLst/>
          </a:prstGeom>
          <a:noFill/>
        </p:spPr>
        <p:txBody>
          <a:bodyPr wrap="square" rtlCol="0">
            <a:spAutoFit/>
          </a:bodyPr>
          <a:lstStyle/>
          <a:p>
            <a:pPr algn="just">
              <a:lnSpc>
                <a:spcPct val="107000"/>
              </a:lnSpc>
              <a:spcAft>
                <a:spcPts val="800"/>
              </a:spcAft>
            </a:pPr>
            <a:r>
              <a:rPr lang="en-IN" u="sng"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ALU(Arithmetic Logic Unit)</a:t>
            </a:r>
            <a:endParaRPr lang="en-IN"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720"/>
              </a:spcAft>
            </a:pPr>
            <a:r>
              <a:rPr lang="en-I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This unit consists of two subsections namely,</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SzPts val="1000"/>
              <a:buFont typeface="Symbol" panose="05050102010706020507" pitchFamily="18" charset="2"/>
              <a:buChar char=""/>
              <a:tabLst>
                <a:tab pos="457200" algn="l"/>
              </a:tabLst>
            </a:pPr>
            <a:r>
              <a:rPr lang="en-I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Arithmetic Section</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00"/>
              </a:lnSpc>
              <a:spcAft>
                <a:spcPts val="800"/>
              </a:spcAft>
              <a:buSzPts val="1000"/>
              <a:buFont typeface="Symbol" panose="05050102010706020507" pitchFamily="18" charset="2"/>
              <a:buChar char=""/>
              <a:tabLst>
                <a:tab pos="457200" algn="l"/>
              </a:tabLst>
            </a:pPr>
            <a:r>
              <a:rPr lang="en-I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Logic Section</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FB0A662-68B7-CF6C-E408-AF1FA989372B}"/>
              </a:ext>
            </a:extLst>
          </p:cNvPr>
          <p:cNvSpPr txBox="1"/>
          <p:nvPr/>
        </p:nvSpPr>
        <p:spPr>
          <a:xfrm>
            <a:off x="886408" y="849085"/>
            <a:ext cx="10776857" cy="3139321"/>
          </a:xfrm>
          <a:prstGeom prst="rect">
            <a:avLst/>
          </a:prstGeom>
          <a:noFill/>
        </p:spPr>
        <p:txBody>
          <a:bodyPr wrap="square" rtlCol="0">
            <a:spAutoFit/>
          </a:bodyPr>
          <a:lstStyle/>
          <a:p>
            <a:r>
              <a:rPr lang="en-US" dirty="0"/>
              <a:t>Now, create a matrix A1 using matrix A0. The elements in the first column and the first row are left as they are. The remaining cells are filled in the following way.</a:t>
            </a:r>
          </a:p>
          <a:p>
            <a:endParaRPr lang="en-US" dirty="0"/>
          </a:p>
          <a:p>
            <a:r>
              <a:rPr lang="en-US" dirty="0"/>
              <a:t>Let k be the intermediate vertex in the shortest path from source to destination. In this step, k is the first vertex. A[</a:t>
            </a:r>
            <a:r>
              <a:rPr lang="en-US" dirty="0" err="1"/>
              <a:t>i</a:t>
            </a:r>
            <a:r>
              <a:rPr lang="en-US" dirty="0"/>
              <a:t>][j] is filled with (A[</a:t>
            </a:r>
            <a:r>
              <a:rPr lang="en-US" dirty="0" err="1"/>
              <a:t>i</a:t>
            </a:r>
            <a:r>
              <a:rPr lang="en-US" dirty="0"/>
              <a:t>][k] + A[k][j]) if (A[</a:t>
            </a:r>
            <a:r>
              <a:rPr lang="en-US" dirty="0" err="1"/>
              <a:t>i</a:t>
            </a:r>
            <a:r>
              <a:rPr lang="en-US" dirty="0"/>
              <a:t>][j] &gt; A[</a:t>
            </a:r>
            <a:r>
              <a:rPr lang="en-US" dirty="0" err="1"/>
              <a:t>i</a:t>
            </a:r>
            <a:r>
              <a:rPr lang="en-US" dirty="0"/>
              <a:t>][k] + A[k][j]).</a:t>
            </a:r>
          </a:p>
          <a:p>
            <a:endParaRPr lang="en-US" dirty="0"/>
          </a:p>
          <a:p>
            <a:r>
              <a:rPr lang="en-US" dirty="0"/>
              <a:t>That is, if the direct distance from the source to the destination is greater than the path through the vertex k, then the cell is filled with A[</a:t>
            </a:r>
            <a:r>
              <a:rPr lang="en-US" dirty="0" err="1"/>
              <a:t>i</a:t>
            </a:r>
            <a:r>
              <a:rPr lang="en-US" dirty="0"/>
              <a:t>][k] + A[k][j].</a:t>
            </a:r>
          </a:p>
          <a:p>
            <a:endParaRPr lang="en-US" dirty="0"/>
          </a:p>
          <a:p>
            <a:r>
              <a:rPr lang="en-US" dirty="0"/>
              <a:t>In this step, k is vertex 1. We calculate the distance from source vertex to destination vertex through this vertex k.</a:t>
            </a:r>
            <a:endParaRPr lang="en-IN" dirty="0"/>
          </a:p>
        </p:txBody>
      </p:sp>
      <p:pic>
        <p:nvPicPr>
          <p:cNvPr id="13" name="Picture 12">
            <a:extLst>
              <a:ext uri="{FF2B5EF4-FFF2-40B4-BE49-F238E27FC236}">
                <a16:creationId xmlns:a16="http://schemas.microsoft.com/office/drawing/2014/main" id="{AB008B82-922E-A271-1910-4E2AA849876C}"/>
              </a:ext>
            </a:extLst>
          </p:cNvPr>
          <p:cNvPicPr>
            <a:picLocks noChangeAspect="1"/>
          </p:cNvPicPr>
          <p:nvPr/>
        </p:nvPicPr>
        <p:blipFill>
          <a:blip r:embed="rId3"/>
          <a:stretch>
            <a:fillRect/>
          </a:stretch>
        </p:blipFill>
        <p:spPr>
          <a:xfrm>
            <a:off x="3323983" y="3558263"/>
            <a:ext cx="4325428" cy="1704681"/>
          </a:xfrm>
          <a:prstGeom prst="rect">
            <a:avLst/>
          </a:prstGeom>
        </p:spPr>
      </p:pic>
      <p:sp>
        <p:nvSpPr>
          <p:cNvPr id="16" name="TextBox 15">
            <a:extLst>
              <a:ext uri="{FF2B5EF4-FFF2-40B4-BE49-F238E27FC236}">
                <a16:creationId xmlns:a16="http://schemas.microsoft.com/office/drawing/2014/main" id="{B523577E-0A2E-01A4-0ADB-50E933BFDCF1}"/>
              </a:ext>
            </a:extLst>
          </p:cNvPr>
          <p:cNvSpPr txBox="1"/>
          <p:nvPr/>
        </p:nvSpPr>
        <p:spPr>
          <a:xfrm>
            <a:off x="419877" y="5793011"/>
            <a:ext cx="11243388" cy="646331"/>
          </a:xfrm>
          <a:prstGeom prst="rect">
            <a:avLst/>
          </a:prstGeom>
          <a:noFill/>
        </p:spPr>
        <p:txBody>
          <a:bodyPr wrap="square" rtlCol="0">
            <a:spAutoFit/>
          </a:bodyPr>
          <a:lstStyle/>
          <a:p>
            <a:r>
              <a:rPr lang="en-US"/>
              <a:t>For example: For A1[2, 4], the direct distance from vertex 2 to 4 is 4 and the sum of the distance from vertex 2 to 4 through vertex (ie. from vertex 2 to 1 and from vertex 1 to 4) is 7. Since 4 &lt; 7, A0[2, 4] is filled with 4.</a:t>
            </a:r>
            <a:endParaRPr lang="en-IN" dirty="0"/>
          </a:p>
        </p:txBody>
      </p: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rrowheads="1"/>
          </p:cNvSpPr>
          <p:nvPr/>
        </p:nvSpPr>
        <p:spPr bwMode="auto">
          <a:xfrm>
            <a:off x="-264160" y="25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32E83DB5-60B3-986D-E053-6D07B6F9DADE}"/>
              </a:ext>
            </a:extLst>
          </p:cNvPr>
          <p:cNvSpPr txBox="1"/>
          <p:nvPr/>
        </p:nvSpPr>
        <p:spPr>
          <a:xfrm>
            <a:off x="849086" y="886408"/>
            <a:ext cx="10944808" cy="923330"/>
          </a:xfrm>
          <a:prstGeom prst="rect">
            <a:avLst/>
          </a:prstGeom>
          <a:noFill/>
        </p:spPr>
        <p:txBody>
          <a:bodyPr wrap="square" rtlCol="0">
            <a:spAutoFit/>
          </a:bodyPr>
          <a:lstStyle/>
          <a:p>
            <a:r>
              <a:rPr lang="en-US"/>
              <a:t>Similarly, A2 is created using A1. The elements in the second column and the second row are left as they are.</a:t>
            </a:r>
          </a:p>
          <a:p>
            <a:endParaRPr lang="en-US"/>
          </a:p>
          <a:p>
            <a:r>
              <a:rPr lang="en-US"/>
              <a:t>In this step, k is the second vertex (i.e. vertex 2). The remaining steps are the same as in step 2.</a:t>
            </a:r>
            <a:endParaRPr lang="en-IN" dirty="0"/>
          </a:p>
        </p:txBody>
      </p:sp>
      <p:pic>
        <p:nvPicPr>
          <p:cNvPr id="5" name="Picture 4">
            <a:extLst>
              <a:ext uri="{FF2B5EF4-FFF2-40B4-BE49-F238E27FC236}">
                <a16:creationId xmlns:a16="http://schemas.microsoft.com/office/drawing/2014/main" id="{98060C6B-D3E2-2276-CD27-B8F7C257FF95}"/>
              </a:ext>
            </a:extLst>
          </p:cNvPr>
          <p:cNvPicPr>
            <a:picLocks noChangeAspect="1"/>
          </p:cNvPicPr>
          <p:nvPr/>
        </p:nvPicPr>
        <p:blipFill>
          <a:blip r:embed="rId3"/>
          <a:stretch>
            <a:fillRect/>
          </a:stretch>
        </p:blipFill>
        <p:spPr>
          <a:xfrm>
            <a:off x="4049486" y="1984946"/>
            <a:ext cx="3265713" cy="1287040"/>
          </a:xfrm>
          <a:prstGeom prst="rect">
            <a:avLst/>
          </a:prstGeom>
        </p:spPr>
      </p:pic>
      <p:sp>
        <p:nvSpPr>
          <p:cNvPr id="6" name="TextBox 5">
            <a:extLst>
              <a:ext uri="{FF2B5EF4-FFF2-40B4-BE49-F238E27FC236}">
                <a16:creationId xmlns:a16="http://schemas.microsoft.com/office/drawing/2014/main" id="{C34B84D6-C7EE-F6C5-DB9F-B098EC830CB2}"/>
              </a:ext>
            </a:extLst>
          </p:cNvPr>
          <p:cNvSpPr txBox="1"/>
          <p:nvPr/>
        </p:nvSpPr>
        <p:spPr>
          <a:xfrm>
            <a:off x="849086" y="3871010"/>
            <a:ext cx="10702212" cy="369332"/>
          </a:xfrm>
          <a:prstGeom prst="rect">
            <a:avLst/>
          </a:prstGeom>
          <a:noFill/>
        </p:spPr>
        <p:txBody>
          <a:bodyPr wrap="square" rtlCol="0">
            <a:spAutoFit/>
          </a:bodyPr>
          <a:lstStyle/>
          <a:p>
            <a:r>
              <a:rPr lang="en-US"/>
              <a:t>Similarly, A3 and A4 is also created</a:t>
            </a:r>
            <a:endParaRPr lang="en-IN" dirty="0"/>
          </a:p>
        </p:txBody>
      </p:sp>
      <p:pic>
        <p:nvPicPr>
          <p:cNvPr id="7" name="Picture 6">
            <a:extLst>
              <a:ext uri="{FF2B5EF4-FFF2-40B4-BE49-F238E27FC236}">
                <a16:creationId xmlns:a16="http://schemas.microsoft.com/office/drawing/2014/main" id="{3FC81D68-A0AB-07EE-354F-29919E9C148B}"/>
              </a:ext>
            </a:extLst>
          </p:cNvPr>
          <p:cNvPicPr>
            <a:picLocks noChangeAspect="1"/>
          </p:cNvPicPr>
          <p:nvPr/>
        </p:nvPicPr>
        <p:blipFill>
          <a:blip r:embed="rId4"/>
          <a:stretch>
            <a:fillRect/>
          </a:stretch>
        </p:blipFill>
        <p:spPr>
          <a:xfrm>
            <a:off x="4086225" y="4394761"/>
            <a:ext cx="3433471" cy="1353155"/>
          </a:xfrm>
          <a:prstGeom prst="rect">
            <a:avLst/>
          </a:prstGeom>
        </p:spPr>
      </p:pic>
      <p:sp>
        <p:nvSpPr>
          <p:cNvPr id="10" name="TextBox 9">
            <a:extLst>
              <a:ext uri="{FF2B5EF4-FFF2-40B4-BE49-F238E27FC236}">
                <a16:creationId xmlns:a16="http://schemas.microsoft.com/office/drawing/2014/main" id="{E65E5CC6-34BF-1E0F-33DC-4226B56A891F}"/>
              </a:ext>
            </a:extLst>
          </p:cNvPr>
          <p:cNvSpPr txBox="1"/>
          <p:nvPr/>
        </p:nvSpPr>
        <p:spPr>
          <a:xfrm>
            <a:off x="3130421" y="3227800"/>
            <a:ext cx="6232848" cy="1200329"/>
          </a:xfrm>
          <a:prstGeom prst="rect">
            <a:avLst/>
          </a:prstGeom>
          <a:noFill/>
        </p:spPr>
        <p:txBody>
          <a:bodyPr wrap="square">
            <a:spAutoFit/>
          </a:bodyPr>
          <a:lstStyle/>
          <a:p>
            <a:pPr algn="l"/>
            <a:r>
              <a:rPr lang="en-US" b="0" i="0" dirty="0">
                <a:effectLst/>
                <a:latin typeface="euclid_circular_a"/>
              </a:rPr>
              <a:t>Calculate the distance from the source vertex to destination vertex through this vertex 2</a:t>
            </a:r>
          </a:p>
          <a:p>
            <a:br>
              <a:rPr lang="en-US" dirty="0"/>
            </a:br>
            <a:endParaRPr lang="en-IN" dirty="0"/>
          </a:p>
        </p:txBody>
      </p:sp>
      <p:sp>
        <p:nvSpPr>
          <p:cNvPr id="16" name="TextBox 15">
            <a:extLst>
              <a:ext uri="{FF2B5EF4-FFF2-40B4-BE49-F238E27FC236}">
                <a16:creationId xmlns:a16="http://schemas.microsoft.com/office/drawing/2014/main" id="{C131AD3F-AB6B-E09F-D21E-E73B7CF1186A}"/>
              </a:ext>
            </a:extLst>
          </p:cNvPr>
          <p:cNvSpPr txBox="1"/>
          <p:nvPr/>
        </p:nvSpPr>
        <p:spPr>
          <a:xfrm>
            <a:off x="3130421" y="5843070"/>
            <a:ext cx="6232848" cy="646331"/>
          </a:xfrm>
          <a:prstGeom prst="rect">
            <a:avLst/>
          </a:prstGeom>
          <a:noFill/>
        </p:spPr>
        <p:txBody>
          <a:bodyPr wrap="square">
            <a:spAutoFit/>
          </a:bodyPr>
          <a:lstStyle/>
          <a:p>
            <a:r>
              <a:rPr lang="en-US" b="0" i="0" dirty="0">
                <a:effectLst/>
                <a:latin typeface="euclid_circular_a"/>
              </a:rPr>
              <a:t>Calculate the distance from the source vertex to destination vertex through this vertex 3</a:t>
            </a:r>
            <a:endParaRPr lang="en-IN" dirty="0"/>
          </a:p>
        </p:txBody>
      </p:sp>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40B885A-8E93-5973-7236-BBA1F10FE955}"/>
              </a:ext>
            </a:extLst>
          </p:cNvPr>
          <p:cNvPicPr>
            <a:picLocks noChangeAspect="1"/>
          </p:cNvPicPr>
          <p:nvPr/>
        </p:nvPicPr>
        <p:blipFill>
          <a:blip r:embed="rId3"/>
          <a:stretch>
            <a:fillRect/>
          </a:stretch>
        </p:blipFill>
        <p:spPr>
          <a:xfrm>
            <a:off x="2267339" y="675730"/>
            <a:ext cx="6986102" cy="2753270"/>
          </a:xfrm>
          <a:prstGeom prst="rect">
            <a:avLst/>
          </a:prstGeom>
        </p:spPr>
      </p:pic>
      <p:sp>
        <p:nvSpPr>
          <p:cNvPr id="5" name="TextBox 4">
            <a:extLst>
              <a:ext uri="{FF2B5EF4-FFF2-40B4-BE49-F238E27FC236}">
                <a16:creationId xmlns:a16="http://schemas.microsoft.com/office/drawing/2014/main" id="{1637B5FC-F49B-E47C-0024-E5A7AF20C65A}"/>
              </a:ext>
            </a:extLst>
          </p:cNvPr>
          <p:cNvSpPr txBox="1"/>
          <p:nvPr/>
        </p:nvSpPr>
        <p:spPr>
          <a:xfrm>
            <a:off x="3498979" y="3929406"/>
            <a:ext cx="6102220" cy="646331"/>
          </a:xfrm>
          <a:prstGeom prst="rect">
            <a:avLst/>
          </a:prstGeom>
          <a:noFill/>
        </p:spPr>
        <p:txBody>
          <a:bodyPr wrap="square">
            <a:spAutoFit/>
          </a:bodyPr>
          <a:lstStyle/>
          <a:p>
            <a:r>
              <a:rPr lang="en-US" b="0" i="0" dirty="0">
                <a:effectLst/>
                <a:latin typeface="euclid_circular_a"/>
              </a:rPr>
              <a:t>Calculate the distance from the source vertex to destination vertex through this vertex 4</a:t>
            </a:r>
            <a:endParaRPr lang="en-IN" dirty="0"/>
          </a:p>
        </p:txBody>
      </p:sp>
      <p:sp>
        <p:nvSpPr>
          <p:cNvPr id="9" name="TextBox 8">
            <a:extLst>
              <a:ext uri="{FF2B5EF4-FFF2-40B4-BE49-F238E27FC236}">
                <a16:creationId xmlns:a16="http://schemas.microsoft.com/office/drawing/2014/main" id="{3B97E984-6F0D-43CE-AB68-E928AA7D2D01}"/>
              </a:ext>
            </a:extLst>
          </p:cNvPr>
          <p:cNvSpPr txBox="1"/>
          <p:nvPr/>
        </p:nvSpPr>
        <p:spPr>
          <a:xfrm>
            <a:off x="3498979" y="5330796"/>
            <a:ext cx="6102220" cy="646331"/>
          </a:xfrm>
          <a:prstGeom prst="rect">
            <a:avLst/>
          </a:prstGeom>
          <a:noFill/>
        </p:spPr>
        <p:txBody>
          <a:bodyPr wrap="square">
            <a:spAutoFit/>
          </a:bodyPr>
          <a:lstStyle/>
          <a:p>
            <a:r>
              <a:rPr lang="en-US" dirty="0"/>
              <a:t>Finally A4 gives the shortest path between each pair of vertices.</a:t>
            </a:r>
            <a:endParaRPr lang="en-IN" dirty="0"/>
          </a:p>
        </p:txBody>
      </p:sp>
    </p:spTree>
    <p:extLst>
      <p:ext uri="{BB962C8B-B14F-4D97-AF65-F5344CB8AC3E}">
        <p14:creationId xmlns:p14="http://schemas.microsoft.com/office/powerpoint/2010/main" val="298309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18960" y="3982720"/>
            <a:ext cx="3342640" cy="1200329"/>
          </a:xfrm>
          <a:prstGeom prst="rect">
            <a:avLst/>
          </a:prstGeom>
          <a:noFill/>
        </p:spPr>
        <p:txBody>
          <a:bodyPr wrap="square" rtlCol="0">
            <a:spAutoFit/>
          </a:bodyPr>
          <a:lstStyle/>
          <a:p>
            <a:r>
              <a:rPr lang="en-IN" dirty="0">
                <a:solidFill>
                  <a:schemeClr val="bg1"/>
                </a:solidFill>
                <a:latin typeface="Bookman Old Style" panose="02050604050505020204" pitchFamily="18" charset="0"/>
              </a:rPr>
              <a:t>Here we use only 16-bit register because our CPU which we are designing is also 16-bit</a:t>
            </a:r>
          </a:p>
        </p:txBody>
      </p:sp>
      <p:sp>
        <p:nvSpPr>
          <p:cNvPr id="3" name="TextBox 2">
            <a:extLst>
              <a:ext uri="{FF2B5EF4-FFF2-40B4-BE49-F238E27FC236}">
                <a16:creationId xmlns:a16="http://schemas.microsoft.com/office/drawing/2014/main" id="{0737DFEF-4CCD-DACD-6708-A59BBFF6D7BF}"/>
              </a:ext>
            </a:extLst>
          </p:cNvPr>
          <p:cNvSpPr txBox="1"/>
          <p:nvPr/>
        </p:nvSpPr>
        <p:spPr>
          <a:xfrm>
            <a:off x="4164563" y="338232"/>
            <a:ext cx="3862874" cy="369332"/>
          </a:xfrm>
          <a:prstGeom prst="rect">
            <a:avLst/>
          </a:prstGeom>
          <a:noFill/>
        </p:spPr>
        <p:txBody>
          <a:bodyPr wrap="square" rtlCol="0">
            <a:spAutoFit/>
          </a:bodyPr>
          <a:lstStyle/>
          <a:p>
            <a:pPr algn="ctr"/>
            <a:r>
              <a:rPr lang="en-US" dirty="0"/>
              <a:t>CODE EXPLANATION</a:t>
            </a:r>
            <a:endParaRPr lang="en-IN" dirty="0"/>
          </a:p>
        </p:txBody>
      </p:sp>
      <p:pic>
        <p:nvPicPr>
          <p:cNvPr id="6" name="Picture 5">
            <a:extLst>
              <a:ext uri="{FF2B5EF4-FFF2-40B4-BE49-F238E27FC236}">
                <a16:creationId xmlns:a16="http://schemas.microsoft.com/office/drawing/2014/main" id="{0CB90D3E-6CCF-AEB8-7E71-2D11F11DEAD1}"/>
              </a:ext>
            </a:extLst>
          </p:cNvPr>
          <p:cNvPicPr>
            <a:picLocks noChangeAspect="1"/>
          </p:cNvPicPr>
          <p:nvPr/>
        </p:nvPicPr>
        <p:blipFill>
          <a:blip r:embed="rId2"/>
          <a:stretch>
            <a:fillRect/>
          </a:stretch>
        </p:blipFill>
        <p:spPr>
          <a:xfrm>
            <a:off x="214502" y="819514"/>
            <a:ext cx="5959356" cy="5700254"/>
          </a:xfrm>
          <a:prstGeom prst="rect">
            <a:avLst/>
          </a:prstGeom>
        </p:spPr>
      </p:pic>
      <p:pic>
        <p:nvPicPr>
          <p:cNvPr id="8" name="Picture 7">
            <a:extLst>
              <a:ext uri="{FF2B5EF4-FFF2-40B4-BE49-F238E27FC236}">
                <a16:creationId xmlns:a16="http://schemas.microsoft.com/office/drawing/2014/main" id="{EF190CCF-362D-28F3-1CF5-E38075CF3D27}"/>
              </a:ext>
            </a:extLst>
          </p:cNvPr>
          <p:cNvPicPr>
            <a:picLocks noChangeAspect="1"/>
          </p:cNvPicPr>
          <p:nvPr/>
        </p:nvPicPr>
        <p:blipFill>
          <a:blip r:embed="rId3"/>
          <a:stretch>
            <a:fillRect/>
          </a:stretch>
        </p:blipFill>
        <p:spPr>
          <a:xfrm>
            <a:off x="6386627" y="819514"/>
            <a:ext cx="5677855" cy="5700255"/>
          </a:xfrm>
          <a:prstGeom prst="rect">
            <a:avLst/>
          </a:prstGeom>
        </p:spPr>
      </p:pic>
    </p:spTree>
    <p:extLst>
      <p:ext uri="{BB962C8B-B14F-4D97-AF65-F5344CB8AC3E}">
        <p14:creationId xmlns:p14="http://schemas.microsoft.com/office/powerpoint/2010/main" val="114551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pic>
        <p:nvPicPr>
          <p:cNvPr id="3" name="Picture 2">
            <a:extLst>
              <a:ext uri="{FF2B5EF4-FFF2-40B4-BE49-F238E27FC236}">
                <a16:creationId xmlns:a16="http://schemas.microsoft.com/office/drawing/2014/main" id="{4037BCE7-6A90-3FC9-E628-5D3CD51AF6EB}"/>
              </a:ext>
            </a:extLst>
          </p:cNvPr>
          <p:cNvPicPr>
            <a:picLocks noChangeAspect="1"/>
          </p:cNvPicPr>
          <p:nvPr/>
        </p:nvPicPr>
        <p:blipFill>
          <a:blip r:embed="rId3"/>
          <a:stretch>
            <a:fillRect/>
          </a:stretch>
        </p:blipFill>
        <p:spPr>
          <a:xfrm>
            <a:off x="3165856" y="354063"/>
            <a:ext cx="5860288" cy="6149873"/>
          </a:xfrm>
          <a:prstGeom prst="rect">
            <a:avLst/>
          </a:prstGeom>
        </p:spPr>
      </p:pic>
    </p:spTree>
    <p:extLst>
      <p:ext uri="{BB962C8B-B14F-4D97-AF65-F5344CB8AC3E}">
        <p14:creationId xmlns:p14="http://schemas.microsoft.com/office/powerpoint/2010/main" val="87544527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1264</Words>
  <Application>Microsoft Office PowerPoint</Application>
  <PresentationFormat>Widescreen</PresentationFormat>
  <Paragraphs>93</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Century Gothic</vt:lpstr>
      <vt:lpstr>euclid_circular_a</vt:lpstr>
      <vt:lpstr>Segoe UI Light</vt:lpstr>
      <vt:lpstr>Symbol</vt:lpstr>
      <vt:lpstr>Office Theme</vt:lpstr>
      <vt:lpstr>Implementaion of Floyd warshall algorithm in java</vt:lpstr>
      <vt:lpstr>Project analysis slide 2</vt:lpstr>
      <vt:lpstr>Project analysis slide 2</vt:lpstr>
      <vt:lpstr>Project analysis slide 3</vt:lpstr>
      <vt:lpstr>Project analysis slide 4</vt:lpstr>
      <vt:lpstr>Project analysis slide 5</vt:lpstr>
      <vt:lpstr>Project analysis slide 6</vt:lpstr>
      <vt:lpstr>PowerPoint Presentation</vt:lpstr>
      <vt:lpstr>Project analysis slide 7</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2023-02-04T09:00:05Z</dcterms:created>
  <dcterms:modified xsi:type="dcterms:W3CDTF">2023-07-09T20:24:53Z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