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261" r:id="rId3"/>
    <p:sldId id="269" r:id="rId4"/>
    <p:sldId id="315" r:id="rId5"/>
    <p:sldId id="316" r:id="rId6"/>
    <p:sldId id="317" r:id="rId7"/>
    <p:sldId id="319" r:id="rId8"/>
    <p:sldId id="318" r:id="rId9"/>
    <p:sldId id="314" r:id="rId10"/>
    <p:sldId id="265" r:id="rId11"/>
    <p:sldId id="289" r:id="rId12"/>
  </p:sldIdLst>
  <p:sldSz cx="9144000" cy="5143500" type="screen16x9"/>
  <p:notesSz cx="6858000" cy="9144000"/>
  <p:embeddedFontLst>
    <p:embeddedFont>
      <p:font typeface="Baloo 2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El Messiri" panose="020B0604020202020204" charset="-78"/>
      <p:regular r:id="rId20"/>
      <p:bold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305FBA-42D4-4257-8C5B-30C5A06457A3}">
  <a:tblStyle styleId="{91305FBA-42D4-4257-8C5B-30C5A0645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E269FA-8DB4-492F-BE4E-E41C322F93D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d143d5643_2_14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d143d5643_2_14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97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d143d5643_2_14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d143d5643_2_14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ed143d5643_2_16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ed143d5643_2_16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672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9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984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4" r:id="rId5"/>
    <p:sldLayoutId id="2147483683" r:id="rId6"/>
    <p:sldLayoutId id="2147483684" r:id="rId7"/>
    <p:sldLayoutId id="2147483685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of Bellman Ford Algorithm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MODULE-4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1"/>
          <p:cNvSpPr/>
          <p:nvPr/>
        </p:nvSpPr>
        <p:spPr>
          <a:xfrm>
            <a:off x="1110294" y="1478382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51"/>
          <p:cNvSpPr txBox="1">
            <a:spLocks noGrp="1"/>
          </p:cNvSpPr>
          <p:nvPr>
            <p:ph type="title"/>
          </p:nvPr>
        </p:nvSpPr>
        <p:spPr>
          <a:xfrm>
            <a:off x="-217004" y="44469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Drawback of Bellman Ford Algorithm </a:t>
            </a:r>
            <a:endParaRPr dirty="0"/>
          </a:p>
        </p:txBody>
      </p:sp>
      <p:sp>
        <p:nvSpPr>
          <p:cNvPr id="768" name="Google Shape;768;p51"/>
          <p:cNvSpPr txBox="1">
            <a:spLocks noGrp="1"/>
          </p:cNvSpPr>
          <p:nvPr>
            <p:ph type="subTitle" idx="3"/>
          </p:nvPr>
        </p:nvSpPr>
        <p:spPr>
          <a:xfrm flipH="1">
            <a:off x="3415835" y="-50600"/>
            <a:ext cx="5202642" cy="4281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1.Negative cycles: The Bellman-Ford algorithm can handle graphs with negative edge weights, which is an advantage over Dijkstra's algorithm. However, if the graph contains a negative cycle (a cycle with a total weight less than zero), the algorithm cannot find a correct shortest path. Instead, it detects the negative cycle and reports it as such.</a:t>
            </a:r>
            <a:endParaRPr dirty="0"/>
          </a:p>
        </p:txBody>
      </p:sp>
      <p:grpSp>
        <p:nvGrpSpPr>
          <p:cNvPr id="782" name="Google Shape;782;p51"/>
          <p:cNvGrpSpPr/>
          <p:nvPr/>
        </p:nvGrpSpPr>
        <p:grpSpPr>
          <a:xfrm>
            <a:off x="231447" y="1582203"/>
            <a:ext cx="2467593" cy="2897341"/>
            <a:chOff x="3696275" y="1550675"/>
            <a:chExt cx="2467593" cy="2897341"/>
          </a:xfrm>
        </p:grpSpPr>
        <p:sp>
          <p:nvSpPr>
            <p:cNvPr id="783" name="Google Shape;783;p51"/>
            <p:cNvSpPr/>
            <p:nvPr/>
          </p:nvSpPr>
          <p:spPr>
            <a:xfrm>
              <a:off x="3914792" y="2837990"/>
              <a:ext cx="13188" cy="1508141"/>
            </a:xfrm>
            <a:custGeom>
              <a:avLst/>
              <a:gdLst/>
              <a:ahLst/>
              <a:cxnLst/>
              <a:rect l="l" t="t" r="r" b="b"/>
              <a:pathLst>
                <a:path w="244" h="27904" fill="none" extrusionOk="0">
                  <a:moveTo>
                    <a:pt x="244" y="2790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5920683" y="2801832"/>
              <a:ext cx="13188" cy="1544299"/>
            </a:xfrm>
            <a:custGeom>
              <a:avLst/>
              <a:gdLst/>
              <a:ahLst/>
              <a:cxnLst/>
              <a:rect l="l" t="t" r="r" b="b"/>
              <a:pathLst>
                <a:path w="244" h="28573" fill="none" extrusionOk="0">
                  <a:moveTo>
                    <a:pt x="244" y="28573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3696275" y="2793616"/>
              <a:ext cx="2467593" cy="24700"/>
            </a:xfrm>
            <a:custGeom>
              <a:avLst/>
              <a:gdLst/>
              <a:ahLst/>
              <a:cxnLst/>
              <a:rect l="l" t="t" r="r" b="b"/>
              <a:pathLst>
                <a:path w="45656" h="457" extrusionOk="0">
                  <a:moveTo>
                    <a:pt x="1" y="1"/>
                  </a:moveTo>
                  <a:lnTo>
                    <a:pt x="1" y="457"/>
                  </a:lnTo>
                  <a:lnTo>
                    <a:pt x="45655" y="457"/>
                  </a:lnTo>
                  <a:lnTo>
                    <a:pt x="456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4874202" y="2230166"/>
              <a:ext cx="1005446" cy="524099"/>
            </a:xfrm>
            <a:custGeom>
              <a:avLst/>
              <a:gdLst/>
              <a:ahLst/>
              <a:cxnLst/>
              <a:rect l="l" t="t" r="r" b="b"/>
              <a:pathLst>
                <a:path w="18603" h="9697" extrusionOk="0">
                  <a:moveTo>
                    <a:pt x="2007" y="0"/>
                  </a:moveTo>
                  <a:lnTo>
                    <a:pt x="0" y="9696"/>
                  </a:lnTo>
                  <a:lnTo>
                    <a:pt x="16597" y="9696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4885714" y="2254812"/>
              <a:ext cx="974206" cy="502750"/>
            </a:xfrm>
            <a:custGeom>
              <a:avLst/>
              <a:gdLst/>
              <a:ahLst/>
              <a:cxnLst/>
              <a:rect l="l" t="t" r="r" b="b"/>
              <a:pathLst>
                <a:path w="18025" h="9302" extrusionOk="0">
                  <a:moveTo>
                    <a:pt x="1946" y="0"/>
                  </a:moveTo>
                  <a:lnTo>
                    <a:pt x="0" y="9301"/>
                  </a:lnTo>
                  <a:lnTo>
                    <a:pt x="16110" y="9301"/>
                  </a:lnTo>
                  <a:lnTo>
                    <a:pt x="180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4662279" y="2752594"/>
              <a:ext cx="1113865" cy="42752"/>
            </a:xfrm>
            <a:custGeom>
              <a:avLst/>
              <a:gdLst/>
              <a:ahLst/>
              <a:cxnLst/>
              <a:rect l="l" t="t" r="r" b="b"/>
              <a:pathLst>
                <a:path w="20609" h="791" extrusionOk="0">
                  <a:moveTo>
                    <a:pt x="396" y="0"/>
                  </a:moveTo>
                  <a:cubicBezTo>
                    <a:pt x="183" y="0"/>
                    <a:pt x="0" y="182"/>
                    <a:pt x="0" y="395"/>
                  </a:cubicBezTo>
                  <a:cubicBezTo>
                    <a:pt x="0" y="608"/>
                    <a:pt x="183" y="790"/>
                    <a:pt x="396" y="790"/>
                  </a:cubicBezTo>
                  <a:lnTo>
                    <a:pt x="20244" y="790"/>
                  </a:lnTo>
                  <a:cubicBezTo>
                    <a:pt x="20457" y="790"/>
                    <a:pt x="20609" y="608"/>
                    <a:pt x="20609" y="395"/>
                  </a:cubicBezTo>
                  <a:cubicBezTo>
                    <a:pt x="20609" y="182"/>
                    <a:pt x="20457" y="0"/>
                    <a:pt x="202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5123904" y="2752594"/>
              <a:ext cx="184032" cy="21403"/>
            </a:xfrm>
            <a:custGeom>
              <a:avLst/>
              <a:gdLst/>
              <a:ahLst/>
              <a:cxnLst/>
              <a:rect l="l" t="t" r="r" b="b"/>
              <a:pathLst>
                <a:path w="3405" h="396" extrusionOk="0">
                  <a:moveTo>
                    <a:pt x="1" y="0"/>
                  </a:moveTo>
                  <a:lnTo>
                    <a:pt x="1" y="395"/>
                  </a:lnTo>
                  <a:lnTo>
                    <a:pt x="3405" y="39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4946464" y="2290916"/>
              <a:ext cx="671973" cy="364767"/>
            </a:xfrm>
            <a:custGeom>
              <a:avLst/>
              <a:gdLst/>
              <a:ahLst/>
              <a:cxnLst/>
              <a:rect l="l" t="t" r="r" b="b"/>
              <a:pathLst>
                <a:path w="12433" h="6749" extrusionOk="0">
                  <a:moveTo>
                    <a:pt x="1399" y="1"/>
                  </a:moveTo>
                  <a:lnTo>
                    <a:pt x="1" y="6749"/>
                  </a:lnTo>
                  <a:lnTo>
                    <a:pt x="11035" y="6749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4394470" y="2220654"/>
              <a:ext cx="721264" cy="389034"/>
            </a:xfrm>
            <a:custGeom>
              <a:avLst/>
              <a:gdLst/>
              <a:ahLst/>
              <a:cxnLst/>
              <a:rect l="l" t="t" r="r" b="b"/>
              <a:pathLst>
                <a:path w="13345" h="7198" extrusionOk="0">
                  <a:moveTo>
                    <a:pt x="2260" y="0"/>
                  </a:moveTo>
                  <a:cubicBezTo>
                    <a:pt x="2096" y="0"/>
                    <a:pt x="1931" y="17"/>
                    <a:pt x="1764" y="55"/>
                  </a:cubicBezTo>
                  <a:cubicBezTo>
                    <a:pt x="183" y="419"/>
                    <a:pt x="1" y="2152"/>
                    <a:pt x="244" y="3459"/>
                  </a:cubicBezTo>
                  <a:cubicBezTo>
                    <a:pt x="518" y="4888"/>
                    <a:pt x="1703" y="6012"/>
                    <a:pt x="3071" y="6590"/>
                  </a:cubicBezTo>
                  <a:cubicBezTo>
                    <a:pt x="3679" y="6833"/>
                    <a:pt x="4317" y="6985"/>
                    <a:pt x="4955" y="7076"/>
                  </a:cubicBezTo>
                  <a:cubicBezTo>
                    <a:pt x="5746" y="7198"/>
                    <a:pt x="6566" y="7198"/>
                    <a:pt x="7387" y="7198"/>
                  </a:cubicBezTo>
                  <a:cubicBezTo>
                    <a:pt x="7514" y="7195"/>
                    <a:pt x="7647" y="7194"/>
                    <a:pt x="7786" y="7194"/>
                  </a:cubicBezTo>
                  <a:cubicBezTo>
                    <a:pt x="8030" y="7194"/>
                    <a:pt x="8290" y="7197"/>
                    <a:pt x="8560" y="7197"/>
                  </a:cubicBezTo>
                  <a:cubicBezTo>
                    <a:pt x="9939" y="7197"/>
                    <a:pt x="11563" y="7130"/>
                    <a:pt x="12494" y="6316"/>
                  </a:cubicBezTo>
                  <a:cubicBezTo>
                    <a:pt x="12980" y="5860"/>
                    <a:pt x="13314" y="5192"/>
                    <a:pt x="13345" y="4523"/>
                  </a:cubicBezTo>
                  <a:cubicBezTo>
                    <a:pt x="13345" y="4340"/>
                    <a:pt x="13314" y="4128"/>
                    <a:pt x="13253" y="3945"/>
                  </a:cubicBezTo>
                  <a:cubicBezTo>
                    <a:pt x="12737" y="2456"/>
                    <a:pt x="10609" y="2182"/>
                    <a:pt x="9272" y="1939"/>
                  </a:cubicBezTo>
                  <a:cubicBezTo>
                    <a:pt x="7965" y="1696"/>
                    <a:pt x="6506" y="1635"/>
                    <a:pt x="5259" y="1088"/>
                  </a:cubicBezTo>
                  <a:cubicBezTo>
                    <a:pt x="4263" y="669"/>
                    <a:pt x="3289" y="0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4195734" y="1604723"/>
              <a:ext cx="340067" cy="678026"/>
            </a:xfrm>
            <a:custGeom>
              <a:avLst/>
              <a:gdLst/>
              <a:ahLst/>
              <a:cxnLst/>
              <a:rect l="l" t="t" r="r" b="b"/>
              <a:pathLst>
                <a:path w="6292" h="12545" extrusionOk="0">
                  <a:moveTo>
                    <a:pt x="3151" y="1"/>
                  </a:moveTo>
                  <a:cubicBezTo>
                    <a:pt x="1836" y="1"/>
                    <a:pt x="502" y="1085"/>
                    <a:pt x="213" y="2332"/>
                  </a:cubicBezTo>
                  <a:cubicBezTo>
                    <a:pt x="0" y="3335"/>
                    <a:pt x="213" y="4368"/>
                    <a:pt x="365" y="5372"/>
                  </a:cubicBezTo>
                  <a:cubicBezTo>
                    <a:pt x="365" y="5402"/>
                    <a:pt x="365" y="5432"/>
                    <a:pt x="365" y="5463"/>
                  </a:cubicBezTo>
                  <a:cubicBezTo>
                    <a:pt x="578" y="6922"/>
                    <a:pt x="638" y="8411"/>
                    <a:pt x="547" y="9900"/>
                  </a:cubicBezTo>
                  <a:cubicBezTo>
                    <a:pt x="456" y="11663"/>
                    <a:pt x="1611" y="12545"/>
                    <a:pt x="3374" y="12545"/>
                  </a:cubicBezTo>
                  <a:cubicBezTo>
                    <a:pt x="5836" y="12515"/>
                    <a:pt x="4924" y="8867"/>
                    <a:pt x="4772" y="7347"/>
                  </a:cubicBezTo>
                  <a:cubicBezTo>
                    <a:pt x="4772" y="7104"/>
                    <a:pt x="4772" y="6831"/>
                    <a:pt x="4924" y="6618"/>
                  </a:cubicBezTo>
                  <a:cubicBezTo>
                    <a:pt x="5410" y="6040"/>
                    <a:pt x="5927" y="6283"/>
                    <a:pt x="6110" y="5432"/>
                  </a:cubicBezTo>
                  <a:cubicBezTo>
                    <a:pt x="6292" y="4612"/>
                    <a:pt x="6110" y="3761"/>
                    <a:pt x="5866" y="2970"/>
                  </a:cubicBezTo>
                  <a:cubicBezTo>
                    <a:pt x="5623" y="2028"/>
                    <a:pt x="5289" y="1055"/>
                    <a:pt x="4529" y="478"/>
                  </a:cubicBezTo>
                  <a:cubicBezTo>
                    <a:pt x="4107" y="145"/>
                    <a:pt x="3630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4890632" y="3290642"/>
              <a:ext cx="285911" cy="1073600"/>
            </a:xfrm>
            <a:custGeom>
              <a:avLst/>
              <a:gdLst/>
              <a:ahLst/>
              <a:cxnLst/>
              <a:rect l="l" t="t" r="r" b="b"/>
              <a:pathLst>
                <a:path w="5290" h="19864" extrusionOk="0">
                  <a:moveTo>
                    <a:pt x="3458" y="1"/>
                  </a:moveTo>
                  <a:cubicBezTo>
                    <a:pt x="3150" y="1"/>
                    <a:pt x="2839" y="135"/>
                    <a:pt x="2493" y="349"/>
                  </a:cubicBezTo>
                  <a:cubicBezTo>
                    <a:pt x="1946" y="714"/>
                    <a:pt x="1490" y="1200"/>
                    <a:pt x="1155" y="1778"/>
                  </a:cubicBezTo>
                  <a:cubicBezTo>
                    <a:pt x="639" y="2659"/>
                    <a:pt x="365" y="3662"/>
                    <a:pt x="244" y="4696"/>
                  </a:cubicBezTo>
                  <a:cubicBezTo>
                    <a:pt x="0" y="6823"/>
                    <a:pt x="31" y="9012"/>
                    <a:pt x="152" y="11140"/>
                  </a:cubicBezTo>
                  <a:cubicBezTo>
                    <a:pt x="274" y="13419"/>
                    <a:pt x="578" y="15669"/>
                    <a:pt x="912" y="17918"/>
                  </a:cubicBezTo>
                  <a:cubicBezTo>
                    <a:pt x="973" y="18343"/>
                    <a:pt x="1034" y="18769"/>
                    <a:pt x="1216" y="19134"/>
                  </a:cubicBezTo>
                  <a:cubicBezTo>
                    <a:pt x="1429" y="19529"/>
                    <a:pt x="1794" y="19833"/>
                    <a:pt x="2219" y="19863"/>
                  </a:cubicBezTo>
                  <a:cubicBezTo>
                    <a:pt x="2371" y="19863"/>
                    <a:pt x="2523" y="19833"/>
                    <a:pt x="2645" y="19742"/>
                  </a:cubicBezTo>
                  <a:cubicBezTo>
                    <a:pt x="3040" y="19468"/>
                    <a:pt x="3010" y="18860"/>
                    <a:pt x="3070" y="18435"/>
                  </a:cubicBezTo>
                  <a:cubicBezTo>
                    <a:pt x="3131" y="17857"/>
                    <a:pt x="3222" y="17279"/>
                    <a:pt x="3283" y="16672"/>
                  </a:cubicBezTo>
                  <a:cubicBezTo>
                    <a:pt x="3405" y="15517"/>
                    <a:pt x="3557" y="14331"/>
                    <a:pt x="3709" y="13146"/>
                  </a:cubicBezTo>
                  <a:cubicBezTo>
                    <a:pt x="4165" y="9985"/>
                    <a:pt x="5077" y="6884"/>
                    <a:pt x="5259" y="3662"/>
                  </a:cubicBezTo>
                  <a:cubicBezTo>
                    <a:pt x="5289" y="3054"/>
                    <a:pt x="5289" y="2446"/>
                    <a:pt x="5168" y="1869"/>
                  </a:cubicBezTo>
                  <a:cubicBezTo>
                    <a:pt x="5137" y="1747"/>
                    <a:pt x="5107" y="1626"/>
                    <a:pt x="5046" y="1504"/>
                  </a:cubicBezTo>
                  <a:cubicBezTo>
                    <a:pt x="4894" y="1048"/>
                    <a:pt x="4651" y="623"/>
                    <a:pt x="4256" y="319"/>
                  </a:cubicBezTo>
                  <a:cubicBezTo>
                    <a:pt x="3978" y="96"/>
                    <a:pt x="3719" y="1"/>
                    <a:pt x="345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4208868" y="2968245"/>
              <a:ext cx="1059655" cy="634139"/>
            </a:xfrm>
            <a:custGeom>
              <a:avLst/>
              <a:gdLst/>
              <a:ahLst/>
              <a:cxnLst/>
              <a:rect l="l" t="t" r="r" b="b"/>
              <a:pathLst>
                <a:path w="19606" h="11733" extrusionOk="0">
                  <a:moveTo>
                    <a:pt x="11040" y="0"/>
                  </a:moveTo>
                  <a:cubicBezTo>
                    <a:pt x="10094" y="0"/>
                    <a:pt x="9148" y="25"/>
                    <a:pt x="8207" y="53"/>
                  </a:cubicBezTo>
                  <a:cubicBezTo>
                    <a:pt x="7594" y="67"/>
                    <a:pt x="6975" y="69"/>
                    <a:pt x="6353" y="69"/>
                  </a:cubicBezTo>
                  <a:cubicBezTo>
                    <a:pt x="5944" y="69"/>
                    <a:pt x="5534" y="68"/>
                    <a:pt x="5123" y="68"/>
                  </a:cubicBezTo>
                  <a:cubicBezTo>
                    <a:pt x="3431" y="68"/>
                    <a:pt x="1732" y="88"/>
                    <a:pt x="91" y="296"/>
                  </a:cubicBezTo>
                  <a:cubicBezTo>
                    <a:pt x="0" y="1116"/>
                    <a:pt x="426" y="2241"/>
                    <a:pt x="1125" y="2758"/>
                  </a:cubicBezTo>
                  <a:cubicBezTo>
                    <a:pt x="1672" y="3183"/>
                    <a:pt x="2371" y="3244"/>
                    <a:pt x="3070" y="3305"/>
                  </a:cubicBezTo>
                  <a:cubicBezTo>
                    <a:pt x="5412" y="3478"/>
                    <a:pt x="9458" y="4284"/>
                    <a:pt x="11966" y="4284"/>
                  </a:cubicBezTo>
                  <a:cubicBezTo>
                    <a:pt x="12095" y="4284"/>
                    <a:pt x="12220" y="4282"/>
                    <a:pt x="12341" y="4278"/>
                  </a:cubicBezTo>
                  <a:lnTo>
                    <a:pt x="12341" y="4278"/>
                  </a:lnTo>
                  <a:cubicBezTo>
                    <a:pt x="12371" y="6679"/>
                    <a:pt x="12128" y="8867"/>
                    <a:pt x="12037" y="11086"/>
                  </a:cubicBezTo>
                  <a:cubicBezTo>
                    <a:pt x="12250" y="11147"/>
                    <a:pt x="12493" y="11208"/>
                    <a:pt x="12706" y="11269"/>
                  </a:cubicBezTo>
                  <a:cubicBezTo>
                    <a:pt x="13070" y="11390"/>
                    <a:pt x="13405" y="11481"/>
                    <a:pt x="13769" y="11542"/>
                  </a:cubicBezTo>
                  <a:cubicBezTo>
                    <a:pt x="14165" y="11633"/>
                    <a:pt x="14560" y="11664"/>
                    <a:pt x="14925" y="11694"/>
                  </a:cubicBezTo>
                  <a:cubicBezTo>
                    <a:pt x="15350" y="11725"/>
                    <a:pt x="15783" y="11732"/>
                    <a:pt x="16213" y="11732"/>
                  </a:cubicBezTo>
                  <a:cubicBezTo>
                    <a:pt x="16642" y="11732"/>
                    <a:pt x="17067" y="11725"/>
                    <a:pt x="17478" y="11725"/>
                  </a:cubicBezTo>
                  <a:cubicBezTo>
                    <a:pt x="17994" y="11694"/>
                    <a:pt x="18481" y="11694"/>
                    <a:pt x="18967" y="11664"/>
                  </a:cubicBezTo>
                  <a:cubicBezTo>
                    <a:pt x="19362" y="8989"/>
                    <a:pt x="19605" y="6223"/>
                    <a:pt x="19484" y="3183"/>
                  </a:cubicBezTo>
                  <a:cubicBezTo>
                    <a:pt x="19484" y="2424"/>
                    <a:pt x="19180" y="1603"/>
                    <a:pt x="18572" y="1147"/>
                  </a:cubicBezTo>
                  <a:cubicBezTo>
                    <a:pt x="18268" y="904"/>
                    <a:pt x="17873" y="782"/>
                    <a:pt x="17478" y="661"/>
                  </a:cubicBezTo>
                  <a:cubicBezTo>
                    <a:pt x="15382" y="131"/>
                    <a:pt x="13212" y="0"/>
                    <a:pt x="110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4016619" y="2094398"/>
              <a:ext cx="581605" cy="1208070"/>
            </a:xfrm>
            <a:custGeom>
              <a:avLst/>
              <a:gdLst/>
              <a:ahLst/>
              <a:cxnLst/>
              <a:rect l="l" t="t" r="r" b="b"/>
              <a:pathLst>
                <a:path w="10761" h="22352" extrusionOk="0">
                  <a:moveTo>
                    <a:pt x="5941" y="1"/>
                  </a:moveTo>
                  <a:cubicBezTo>
                    <a:pt x="3515" y="1"/>
                    <a:pt x="2117" y="3681"/>
                    <a:pt x="1460" y="5461"/>
                  </a:cubicBezTo>
                  <a:cubicBezTo>
                    <a:pt x="366" y="8348"/>
                    <a:pt x="1" y="11479"/>
                    <a:pt x="487" y="14518"/>
                  </a:cubicBezTo>
                  <a:cubicBezTo>
                    <a:pt x="852" y="16768"/>
                    <a:pt x="2007" y="20750"/>
                    <a:pt x="4104" y="22087"/>
                  </a:cubicBezTo>
                  <a:cubicBezTo>
                    <a:pt x="4413" y="22285"/>
                    <a:pt x="4737" y="22352"/>
                    <a:pt x="5068" y="22352"/>
                  </a:cubicBezTo>
                  <a:cubicBezTo>
                    <a:pt x="5652" y="22352"/>
                    <a:pt x="6258" y="22145"/>
                    <a:pt x="6840" y="22087"/>
                  </a:cubicBezTo>
                  <a:cubicBezTo>
                    <a:pt x="7721" y="21996"/>
                    <a:pt x="8360" y="22148"/>
                    <a:pt x="8968" y="21297"/>
                  </a:cubicBezTo>
                  <a:cubicBezTo>
                    <a:pt x="10183" y="19686"/>
                    <a:pt x="9880" y="16646"/>
                    <a:pt x="9788" y="14731"/>
                  </a:cubicBezTo>
                  <a:cubicBezTo>
                    <a:pt x="9758" y="14306"/>
                    <a:pt x="9728" y="13850"/>
                    <a:pt x="9849" y="13424"/>
                  </a:cubicBezTo>
                  <a:cubicBezTo>
                    <a:pt x="10001" y="12816"/>
                    <a:pt x="10457" y="12330"/>
                    <a:pt x="10609" y="11722"/>
                  </a:cubicBezTo>
                  <a:cubicBezTo>
                    <a:pt x="10761" y="11266"/>
                    <a:pt x="10731" y="10780"/>
                    <a:pt x="10639" y="10294"/>
                  </a:cubicBezTo>
                  <a:cubicBezTo>
                    <a:pt x="10335" y="8531"/>
                    <a:pt x="9515" y="6828"/>
                    <a:pt x="9120" y="5065"/>
                  </a:cubicBezTo>
                  <a:cubicBezTo>
                    <a:pt x="8998" y="4549"/>
                    <a:pt x="8907" y="4002"/>
                    <a:pt x="8816" y="3485"/>
                  </a:cubicBezTo>
                  <a:cubicBezTo>
                    <a:pt x="8633" y="2603"/>
                    <a:pt x="8390" y="1752"/>
                    <a:pt x="7873" y="1023"/>
                  </a:cubicBezTo>
                  <a:cubicBezTo>
                    <a:pt x="7600" y="628"/>
                    <a:pt x="7235" y="293"/>
                    <a:pt x="6779" y="141"/>
                  </a:cubicBezTo>
                  <a:cubicBezTo>
                    <a:pt x="6487" y="45"/>
                    <a:pt x="6208" y="1"/>
                    <a:pt x="59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5099258" y="3135091"/>
              <a:ext cx="630896" cy="1127863"/>
            </a:xfrm>
            <a:custGeom>
              <a:avLst/>
              <a:gdLst/>
              <a:ahLst/>
              <a:cxnLst/>
              <a:rect l="l" t="t" r="r" b="b"/>
              <a:pathLst>
                <a:path w="11673" h="20868" extrusionOk="0">
                  <a:moveTo>
                    <a:pt x="2407" y="0"/>
                  </a:moveTo>
                  <a:cubicBezTo>
                    <a:pt x="2233" y="0"/>
                    <a:pt x="2059" y="21"/>
                    <a:pt x="1885" y="66"/>
                  </a:cubicBezTo>
                  <a:cubicBezTo>
                    <a:pt x="31" y="613"/>
                    <a:pt x="1" y="2802"/>
                    <a:pt x="517" y="4291"/>
                  </a:cubicBezTo>
                  <a:cubicBezTo>
                    <a:pt x="2037" y="8607"/>
                    <a:pt x="4438" y="12559"/>
                    <a:pt x="6809" y="16480"/>
                  </a:cubicBezTo>
                  <a:cubicBezTo>
                    <a:pt x="7539" y="17665"/>
                    <a:pt x="8268" y="18850"/>
                    <a:pt x="9180" y="19884"/>
                  </a:cubicBezTo>
                  <a:cubicBezTo>
                    <a:pt x="9271" y="19975"/>
                    <a:pt x="9363" y="20066"/>
                    <a:pt x="9454" y="20157"/>
                  </a:cubicBezTo>
                  <a:cubicBezTo>
                    <a:pt x="9803" y="20530"/>
                    <a:pt x="10296" y="20867"/>
                    <a:pt x="10753" y="20867"/>
                  </a:cubicBezTo>
                  <a:cubicBezTo>
                    <a:pt x="10892" y="20867"/>
                    <a:pt x="11028" y="20836"/>
                    <a:pt x="11156" y="20765"/>
                  </a:cubicBezTo>
                  <a:cubicBezTo>
                    <a:pt x="11521" y="20583"/>
                    <a:pt x="11673" y="20157"/>
                    <a:pt x="11673" y="19762"/>
                  </a:cubicBezTo>
                  <a:cubicBezTo>
                    <a:pt x="11673" y="19398"/>
                    <a:pt x="11521" y="19002"/>
                    <a:pt x="11369" y="18638"/>
                  </a:cubicBezTo>
                  <a:cubicBezTo>
                    <a:pt x="10426" y="16176"/>
                    <a:pt x="9515" y="13683"/>
                    <a:pt x="8603" y="11221"/>
                  </a:cubicBezTo>
                  <a:cubicBezTo>
                    <a:pt x="8116" y="9914"/>
                    <a:pt x="7630" y="8607"/>
                    <a:pt x="7144" y="7300"/>
                  </a:cubicBezTo>
                  <a:cubicBezTo>
                    <a:pt x="6931" y="6692"/>
                    <a:pt x="6688" y="6054"/>
                    <a:pt x="6445" y="5416"/>
                  </a:cubicBezTo>
                  <a:cubicBezTo>
                    <a:pt x="6262" y="4899"/>
                    <a:pt x="5745" y="4078"/>
                    <a:pt x="5745" y="3531"/>
                  </a:cubicBezTo>
                  <a:cubicBezTo>
                    <a:pt x="5411" y="2619"/>
                    <a:pt x="5077" y="1707"/>
                    <a:pt x="4438" y="1008"/>
                  </a:cubicBezTo>
                  <a:cubicBezTo>
                    <a:pt x="3918" y="413"/>
                    <a:pt x="3175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4115203" y="2981595"/>
              <a:ext cx="1352106" cy="695916"/>
            </a:xfrm>
            <a:custGeom>
              <a:avLst/>
              <a:gdLst/>
              <a:ahLst/>
              <a:cxnLst/>
              <a:rect l="l" t="t" r="r" b="b"/>
              <a:pathLst>
                <a:path w="25017" h="12876" extrusionOk="0">
                  <a:moveTo>
                    <a:pt x="6073" y="0"/>
                  </a:moveTo>
                  <a:cubicBezTo>
                    <a:pt x="4255" y="0"/>
                    <a:pt x="2340" y="328"/>
                    <a:pt x="1308" y="1812"/>
                  </a:cubicBezTo>
                  <a:cubicBezTo>
                    <a:pt x="1" y="3727"/>
                    <a:pt x="913" y="7557"/>
                    <a:pt x="2584" y="9107"/>
                  </a:cubicBezTo>
                  <a:cubicBezTo>
                    <a:pt x="3429" y="9907"/>
                    <a:pt x="4476" y="10129"/>
                    <a:pt x="5570" y="10129"/>
                  </a:cubicBezTo>
                  <a:cubicBezTo>
                    <a:pt x="6721" y="10129"/>
                    <a:pt x="7923" y="9884"/>
                    <a:pt x="8998" y="9806"/>
                  </a:cubicBezTo>
                  <a:cubicBezTo>
                    <a:pt x="10587" y="9663"/>
                    <a:pt x="12695" y="9042"/>
                    <a:pt x="14563" y="9042"/>
                  </a:cubicBezTo>
                  <a:cubicBezTo>
                    <a:pt x="15481" y="9042"/>
                    <a:pt x="16341" y="9193"/>
                    <a:pt x="17053" y="9623"/>
                  </a:cubicBezTo>
                  <a:cubicBezTo>
                    <a:pt x="17417" y="9836"/>
                    <a:pt x="17752" y="10140"/>
                    <a:pt x="18025" y="10535"/>
                  </a:cubicBezTo>
                  <a:cubicBezTo>
                    <a:pt x="18572" y="11326"/>
                    <a:pt x="19120" y="12085"/>
                    <a:pt x="19667" y="12876"/>
                  </a:cubicBezTo>
                  <a:cubicBezTo>
                    <a:pt x="21217" y="10809"/>
                    <a:pt x="22949" y="8894"/>
                    <a:pt x="24804" y="7131"/>
                  </a:cubicBezTo>
                  <a:cubicBezTo>
                    <a:pt x="24895" y="7040"/>
                    <a:pt x="24986" y="6949"/>
                    <a:pt x="25016" y="6827"/>
                  </a:cubicBezTo>
                  <a:cubicBezTo>
                    <a:pt x="25016" y="6736"/>
                    <a:pt x="24956" y="6645"/>
                    <a:pt x="24925" y="6553"/>
                  </a:cubicBezTo>
                  <a:cubicBezTo>
                    <a:pt x="23679" y="4304"/>
                    <a:pt x="22797" y="2268"/>
                    <a:pt x="20214" y="1356"/>
                  </a:cubicBezTo>
                  <a:cubicBezTo>
                    <a:pt x="19150" y="991"/>
                    <a:pt x="17995" y="900"/>
                    <a:pt x="16870" y="809"/>
                  </a:cubicBezTo>
                  <a:cubicBezTo>
                    <a:pt x="13983" y="566"/>
                    <a:pt x="11095" y="322"/>
                    <a:pt x="8208" y="110"/>
                  </a:cubicBezTo>
                  <a:cubicBezTo>
                    <a:pt x="7559" y="56"/>
                    <a:pt x="6824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3990351" y="3473756"/>
              <a:ext cx="740991" cy="974260"/>
            </a:xfrm>
            <a:custGeom>
              <a:avLst/>
              <a:gdLst/>
              <a:ahLst/>
              <a:cxnLst/>
              <a:rect l="l" t="t" r="r" b="b"/>
              <a:pathLst>
                <a:path w="13710" h="18026" fill="none" extrusionOk="0">
                  <a:moveTo>
                    <a:pt x="1" y="18025"/>
                  </a:moveTo>
                  <a:lnTo>
                    <a:pt x="6596" y="1"/>
                  </a:lnTo>
                  <a:lnTo>
                    <a:pt x="13709" y="1802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3814587" y="2353396"/>
              <a:ext cx="1141807" cy="1327461"/>
            </a:xfrm>
            <a:custGeom>
              <a:avLst/>
              <a:gdLst/>
              <a:ahLst/>
              <a:cxnLst/>
              <a:rect l="l" t="t" r="r" b="b"/>
              <a:pathLst>
                <a:path w="21126" h="24561" extrusionOk="0">
                  <a:moveTo>
                    <a:pt x="3439" y="1"/>
                  </a:moveTo>
                  <a:cubicBezTo>
                    <a:pt x="137" y="1"/>
                    <a:pt x="58" y="6057"/>
                    <a:pt x="31" y="8328"/>
                  </a:cubicBezTo>
                  <a:cubicBezTo>
                    <a:pt x="31" y="10486"/>
                    <a:pt x="0" y="12675"/>
                    <a:pt x="335" y="14772"/>
                  </a:cubicBezTo>
                  <a:cubicBezTo>
                    <a:pt x="487" y="15806"/>
                    <a:pt x="730" y="16839"/>
                    <a:pt x="1094" y="17812"/>
                  </a:cubicBezTo>
                  <a:cubicBezTo>
                    <a:pt x="2493" y="21611"/>
                    <a:pt x="5775" y="23921"/>
                    <a:pt x="9757" y="24408"/>
                  </a:cubicBezTo>
                  <a:cubicBezTo>
                    <a:pt x="10493" y="24500"/>
                    <a:pt x="11366" y="24560"/>
                    <a:pt x="12295" y="24560"/>
                  </a:cubicBezTo>
                  <a:cubicBezTo>
                    <a:pt x="15664" y="24560"/>
                    <a:pt x="19780" y="23762"/>
                    <a:pt x="20852" y="20760"/>
                  </a:cubicBezTo>
                  <a:cubicBezTo>
                    <a:pt x="21125" y="19939"/>
                    <a:pt x="21095" y="18967"/>
                    <a:pt x="20517" y="18298"/>
                  </a:cubicBezTo>
                  <a:cubicBezTo>
                    <a:pt x="20153" y="17903"/>
                    <a:pt x="19666" y="17660"/>
                    <a:pt x="19210" y="17447"/>
                  </a:cubicBezTo>
                  <a:cubicBezTo>
                    <a:pt x="16931" y="16474"/>
                    <a:pt x="14529" y="15684"/>
                    <a:pt x="12584" y="14134"/>
                  </a:cubicBezTo>
                  <a:cubicBezTo>
                    <a:pt x="10304" y="12310"/>
                    <a:pt x="8906" y="9575"/>
                    <a:pt x="8207" y="6748"/>
                  </a:cubicBezTo>
                  <a:cubicBezTo>
                    <a:pt x="7873" y="5471"/>
                    <a:pt x="7690" y="4134"/>
                    <a:pt x="7174" y="2918"/>
                  </a:cubicBezTo>
                  <a:cubicBezTo>
                    <a:pt x="6687" y="1702"/>
                    <a:pt x="5775" y="577"/>
                    <a:pt x="4499" y="182"/>
                  </a:cubicBezTo>
                  <a:cubicBezTo>
                    <a:pt x="4113" y="58"/>
                    <a:pt x="3760" y="1"/>
                    <a:pt x="34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3934520" y="1550675"/>
              <a:ext cx="609494" cy="754881"/>
            </a:xfrm>
            <a:custGeom>
              <a:avLst/>
              <a:gdLst/>
              <a:ahLst/>
              <a:cxnLst/>
              <a:rect l="l" t="t" r="r" b="b"/>
              <a:pathLst>
                <a:path w="11277" h="13967" extrusionOk="0">
                  <a:moveTo>
                    <a:pt x="9157" y="0"/>
                  </a:moveTo>
                  <a:cubicBezTo>
                    <a:pt x="7426" y="0"/>
                    <a:pt x="5665" y="1203"/>
                    <a:pt x="4711" y="2633"/>
                  </a:cubicBezTo>
                  <a:cubicBezTo>
                    <a:pt x="4559" y="2846"/>
                    <a:pt x="4438" y="3058"/>
                    <a:pt x="4316" y="3302"/>
                  </a:cubicBezTo>
                  <a:cubicBezTo>
                    <a:pt x="3435" y="5186"/>
                    <a:pt x="3587" y="7587"/>
                    <a:pt x="2128" y="9107"/>
                  </a:cubicBezTo>
                  <a:cubicBezTo>
                    <a:pt x="1338" y="9958"/>
                    <a:pt x="0" y="10597"/>
                    <a:pt x="31" y="11782"/>
                  </a:cubicBezTo>
                  <a:cubicBezTo>
                    <a:pt x="31" y="12420"/>
                    <a:pt x="486" y="12998"/>
                    <a:pt x="1064" y="13302"/>
                  </a:cubicBezTo>
                  <a:cubicBezTo>
                    <a:pt x="1611" y="13636"/>
                    <a:pt x="2249" y="13727"/>
                    <a:pt x="2888" y="13818"/>
                  </a:cubicBezTo>
                  <a:cubicBezTo>
                    <a:pt x="3482" y="13897"/>
                    <a:pt x="4092" y="13967"/>
                    <a:pt x="4694" y="13967"/>
                  </a:cubicBezTo>
                  <a:cubicBezTo>
                    <a:pt x="5262" y="13967"/>
                    <a:pt x="5822" y="13904"/>
                    <a:pt x="6353" y="13727"/>
                  </a:cubicBezTo>
                  <a:cubicBezTo>
                    <a:pt x="7477" y="13393"/>
                    <a:pt x="8511" y="12542"/>
                    <a:pt x="8693" y="11387"/>
                  </a:cubicBezTo>
                  <a:cubicBezTo>
                    <a:pt x="8845" y="10414"/>
                    <a:pt x="8359" y="9533"/>
                    <a:pt x="8298" y="8590"/>
                  </a:cubicBezTo>
                  <a:cubicBezTo>
                    <a:pt x="8268" y="7891"/>
                    <a:pt x="8511" y="7496"/>
                    <a:pt x="8663" y="6858"/>
                  </a:cubicBezTo>
                  <a:cubicBezTo>
                    <a:pt x="9028" y="5338"/>
                    <a:pt x="8906" y="3666"/>
                    <a:pt x="10092" y="2451"/>
                  </a:cubicBezTo>
                  <a:cubicBezTo>
                    <a:pt x="10608" y="1934"/>
                    <a:pt x="11277" y="536"/>
                    <a:pt x="10243" y="171"/>
                  </a:cubicBezTo>
                  <a:cubicBezTo>
                    <a:pt x="9888" y="54"/>
                    <a:pt x="9523" y="0"/>
                    <a:pt x="91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4299183" y="1727466"/>
              <a:ext cx="202138" cy="202084"/>
            </a:xfrm>
            <a:custGeom>
              <a:avLst/>
              <a:gdLst/>
              <a:ahLst/>
              <a:cxnLst/>
              <a:rect l="l" t="t" r="r" b="b"/>
              <a:pathLst>
                <a:path w="3740" h="3739" extrusionOk="0">
                  <a:moveTo>
                    <a:pt x="185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918"/>
                    <a:pt x="822" y="3739"/>
                    <a:pt x="1855" y="3739"/>
                  </a:cubicBezTo>
                  <a:cubicBezTo>
                    <a:pt x="2919" y="3739"/>
                    <a:pt x="3740" y="2918"/>
                    <a:pt x="3740" y="1854"/>
                  </a:cubicBezTo>
                  <a:cubicBezTo>
                    <a:pt x="3740" y="821"/>
                    <a:pt x="2919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4222002" y="1589860"/>
              <a:ext cx="192950" cy="248402"/>
            </a:xfrm>
            <a:custGeom>
              <a:avLst/>
              <a:gdLst/>
              <a:ahLst/>
              <a:cxnLst/>
              <a:rect l="l" t="t" r="r" b="b"/>
              <a:pathLst>
                <a:path w="3570" h="4596" extrusionOk="0">
                  <a:moveTo>
                    <a:pt x="1126" y="0"/>
                  </a:moveTo>
                  <a:cubicBezTo>
                    <a:pt x="903" y="0"/>
                    <a:pt x="676" y="87"/>
                    <a:pt x="456" y="297"/>
                  </a:cubicBezTo>
                  <a:cubicBezTo>
                    <a:pt x="244" y="510"/>
                    <a:pt x="92" y="814"/>
                    <a:pt x="0" y="1087"/>
                  </a:cubicBezTo>
                  <a:cubicBezTo>
                    <a:pt x="92" y="966"/>
                    <a:pt x="213" y="874"/>
                    <a:pt x="365" y="844"/>
                  </a:cubicBezTo>
                  <a:cubicBezTo>
                    <a:pt x="432" y="829"/>
                    <a:pt x="495" y="822"/>
                    <a:pt x="555" y="822"/>
                  </a:cubicBezTo>
                  <a:cubicBezTo>
                    <a:pt x="1230" y="822"/>
                    <a:pt x="1482" y="1709"/>
                    <a:pt x="1733" y="2212"/>
                  </a:cubicBezTo>
                  <a:cubicBezTo>
                    <a:pt x="2067" y="2850"/>
                    <a:pt x="2250" y="3488"/>
                    <a:pt x="2371" y="4188"/>
                  </a:cubicBezTo>
                  <a:cubicBezTo>
                    <a:pt x="2419" y="4473"/>
                    <a:pt x="2620" y="4595"/>
                    <a:pt x="2839" y="4595"/>
                  </a:cubicBezTo>
                  <a:cubicBezTo>
                    <a:pt x="3182" y="4595"/>
                    <a:pt x="3570" y="4298"/>
                    <a:pt x="3496" y="3853"/>
                  </a:cubicBezTo>
                  <a:cubicBezTo>
                    <a:pt x="3314" y="2850"/>
                    <a:pt x="2979" y="1817"/>
                    <a:pt x="2432" y="935"/>
                  </a:cubicBezTo>
                  <a:cubicBezTo>
                    <a:pt x="2134" y="468"/>
                    <a:pt x="1644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4348475" y="1776758"/>
              <a:ext cx="103555" cy="103501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cubicBezTo>
                    <a:pt x="1490" y="1915"/>
                    <a:pt x="1916" y="1489"/>
                    <a:pt x="1916" y="942"/>
                  </a:cubicBezTo>
                  <a:cubicBezTo>
                    <a:pt x="1916" y="426"/>
                    <a:pt x="1490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373121" y="1819402"/>
              <a:ext cx="777095" cy="763745"/>
            </a:xfrm>
            <a:custGeom>
              <a:avLst/>
              <a:gdLst/>
              <a:ahLst/>
              <a:cxnLst/>
              <a:rect l="l" t="t" r="r" b="b"/>
              <a:pathLst>
                <a:path w="14378" h="14131" extrusionOk="0">
                  <a:moveTo>
                    <a:pt x="1211" y="1"/>
                  </a:moveTo>
                  <a:cubicBezTo>
                    <a:pt x="819" y="1"/>
                    <a:pt x="421" y="414"/>
                    <a:pt x="305" y="974"/>
                  </a:cubicBezTo>
                  <a:cubicBezTo>
                    <a:pt x="1" y="2494"/>
                    <a:pt x="1673" y="3223"/>
                    <a:pt x="2554" y="4044"/>
                  </a:cubicBezTo>
                  <a:cubicBezTo>
                    <a:pt x="3709" y="5108"/>
                    <a:pt x="4560" y="6476"/>
                    <a:pt x="5411" y="7752"/>
                  </a:cubicBezTo>
                  <a:cubicBezTo>
                    <a:pt x="6323" y="9150"/>
                    <a:pt x="7387" y="10488"/>
                    <a:pt x="8512" y="11734"/>
                  </a:cubicBezTo>
                  <a:cubicBezTo>
                    <a:pt x="9211" y="12464"/>
                    <a:pt x="9940" y="13193"/>
                    <a:pt x="10761" y="13740"/>
                  </a:cubicBezTo>
                  <a:cubicBezTo>
                    <a:pt x="11111" y="13959"/>
                    <a:pt x="11350" y="14130"/>
                    <a:pt x="11672" y="14130"/>
                  </a:cubicBezTo>
                  <a:cubicBezTo>
                    <a:pt x="11798" y="14130"/>
                    <a:pt x="11936" y="14104"/>
                    <a:pt x="12098" y="14044"/>
                  </a:cubicBezTo>
                  <a:cubicBezTo>
                    <a:pt x="12585" y="13892"/>
                    <a:pt x="13253" y="13193"/>
                    <a:pt x="13496" y="12767"/>
                  </a:cubicBezTo>
                  <a:cubicBezTo>
                    <a:pt x="14378" y="11187"/>
                    <a:pt x="12645" y="9546"/>
                    <a:pt x="11642" y="8360"/>
                  </a:cubicBezTo>
                  <a:cubicBezTo>
                    <a:pt x="10183" y="6658"/>
                    <a:pt x="8451" y="5169"/>
                    <a:pt x="6536" y="4014"/>
                  </a:cubicBezTo>
                  <a:cubicBezTo>
                    <a:pt x="5776" y="3558"/>
                    <a:pt x="5138" y="3071"/>
                    <a:pt x="4469" y="2555"/>
                  </a:cubicBezTo>
                  <a:cubicBezTo>
                    <a:pt x="4378" y="2463"/>
                    <a:pt x="4287" y="2372"/>
                    <a:pt x="4195" y="2311"/>
                  </a:cubicBezTo>
                  <a:cubicBezTo>
                    <a:pt x="3466" y="1734"/>
                    <a:pt x="2311" y="1339"/>
                    <a:pt x="1825" y="457"/>
                  </a:cubicBezTo>
                  <a:cubicBezTo>
                    <a:pt x="1658" y="136"/>
                    <a:pt x="14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4460192" y="2571858"/>
              <a:ext cx="144631" cy="128201"/>
            </a:xfrm>
            <a:custGeom>
              <a:avLst/>
              <a:gdLst/>
              <a:ahLst/>
              <a:cxnLst/>
              <a:rect l="l" t="t" r="r" b="b"/>
              <a:pathLst>
                <a:path w="2676" h="2372" extrusionOk="0">
                  <a:moveTo>
                    <a:pt x="1" y="1"/>
                  </a:moveTo>
                  <a:cubicBezTo>
                    <a:pt x="183" y="304"/>
                    <a:pt x="366" y="608"/>
                    <a:pt x="578" y="882"/>
                  </a:cubicBezTo>
                  <a:cubicBezTo>
                    <a:pt x="913" y="1338"/>
                    <a:pt x="1338" y="1763"/>
                    <a:pt x="1825" y="2037"/>
                  </a:cubicBezTo>
                  <a:cubicBezTo>
                    <a:pt x="2037" y="2159"/>
                    <a:pt x="2280" y="2280"/>
                    <a:pt x="2493" y="2371"/>
                  </a:cubicBezTo>
                  <a:cubicBezTo>
                    <a:pt x="2584" y="2037"/>
                    <a:pt x="2615" y="1733"/>
                    <a:pt x="2676" y="1399"/>
                  </a:cubicBezTo>
                  <a:cubicBezTo>
                    <a:pt x="1703" y="1156"/>
                    <a:pt x="791" y="6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4401064" y="1932794"/>
              <a:ext cx="54264" cy="62479"/>
            </a:xfrm>
            <a:custGeom>
              <a:avLst/>
              <a:gdLst/>
              <a:ahLst/>
              <a:cxnLst/>
              <a:rect l="l" t="t" r="r" b="b"/>
              <a:pathLst>
                <a:path w="1004" h="1156" fill="none" extrusionOk="0">
                  <a:moveTo>
                    <a:pt x="1" y="1"/>
                  </a:moveTo>
                  <a:cubicBezTo>
                    <a:pt x="213" y="457"/>
                    <a:pt x="578" y="882"/>
                    <a:pt x="1004" y="115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4936627" y="4298474"/>
              <a:ext cx="315475" cy="106744"/>
            </a:xfrm>
            <a:custGeom>
              <a:avLst/>
              <a:gdLst/>
              <a:ahLst/>
              <a:cxnLst/>
              <a:rect l="l" t="t" r="r" b="b"/>
              <a:pathLst>
                <a:path w="5837" h="1975" extrusionOk="0">
                  <a:moveTo>
                    <a:pt x="152" y="0"/>
                  </a:moveTo>
                  <a:cubicBezTo>
                    <a:pt x="122" y="335"/>
                    <a:pt x="92" y="639"/>
                    <a:pt x="61" y="882"/>
                  </a:cubicBezTo>
                  <a:cubicBezTo>
                    <a:pt x="31" y="1125"/>
                    <a:pt x="1" y="1398"/>
                    <a:pt x="152" y="1550"/>
                  </a:cubicBezTo>
                  <a:cubicBezTo>
                    <a:pt x="274" y="1672"/>
                    <a:pt x="456" y="1733"/>
                    <a:pt x="608" y="1763"/>
                  </a:cubicBezTo>
                  <a:cubicBezTo>
                    <a:pt x="1308" y="1885"/>
                    <a:pt x="2037" y="1824"/>
                    <a:pt x="2736" y="1915"/>
                  </a:cubicBezTo>
                  <a:cubicBezTo>
                    <a:pt x="2973" y="1949"/>
                    <a:pt x="3243" y="1975"/>
                    <a:pt x="3518" y="1975"/>
                  </a:cubicBezTo>
                  <a:cubicBezTo>
                    <a:pt x="3983" y="1975"/>
                    <a:pt x="4459" y="1901"/>
                    <a:pt x="4803" y="1672"/>
                  </a:cubicBezTo>
                  <a:cubicBezTo>
                    <a:pt x="5836" y="1034"/>
                    <a:pt x="4621" y="517"/>
                    <a:pt x="4013" y="487"/>
                  </a:cubicBezTo>
                  <a:cubicBezTo>
                    <a:pt x="3648" y="456"/>
                    <a:pt x="3253" y="395"/>
                    <a:pt x="2888" y="335"/>
                  </a:cubicBezTo>
                  <a:cubicBezTo>
                    <a:pt x="2645" y="274"/>
                    <a:pt x="2371" y="213"/>
                    <a:pt x="2250" y="31"/>
                  </a:cubicBezTo>
                  <a:cubicBezTo>
                    <a:pt x="1916" y="103"/>
                    <a:pt x="1583" y="141"/>
                    <a:pt x="1249" y="141"/>
                  </a:cubicBezTo>
                  <a:cubicBezTo>
                    <a:pt x="883" y="141"/>
                    <a:pt x="518" y="96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5620067" y="4160490"/>
              <a:ext cx="305585" cy="146847"/>
            </a:xfrm>
            <a:custGeom>
              <a:avLst/>
              <a:gdLst/>
              <a:ahLst/>
              <a:cxnLst/>
              <a:rect l="l" t="t" r="r" b="b"/>
              <a:pathLst>
                <a:path w="5654" h="2717" extrusionOk="0">
                  <a:moveTo>
                    <a:pt x="5228" y="0"/>
                  </a:moveTo>
                  <a:cubicBezTo>
                    <a:pt x="4529" y="78"/>
                    <a:pt x="3389" y="464"/>
                    <a:pt x="2578" y="464"/>
                  </a:cubicBezTo>
                  <a:cubicBezTo>
                    <a:pt x="2437" y="464"/>
                    <a:pt x="2306" y="453"/>
                    <a:pt x="2189" y="426"/>
                  </a:cubicBezTo>
                  <a:cubicBezTo>
                    <a:pt x="2067" y="395"/>
                    <a:pt x="1976" y="365"/>
                    <a:pt x="1915" y="274"/>
                  </a:cubicBezTo>
                  <a:cubicBezTo>
                    <a:pt x="1520" y="638"/>
                    <a:pt x="1064" y="912"/>
                    <a:pt x="608" y="1155"/>
                  </a:cubicBezTo>
                  <a:cubicBezTo>
                    <a:pt x="395" y="1246"/>
                    <a:pt x="213" y="1337"/>
                    <a:pt x="0" y="1429"/>
                  </a:cubicBezTo>
                  <a:cubicBezTo>
                    <a:pt x="122" y="1793"/>
                    <a:pt x="274" y="2128"/>
                    <a:pt x="426" y="2341"/>
                  </a:cubicBezTo>
                  <a:cubicBezTo>
                    <a:pt x="629" y="2619"/>
                    <a:pt x="900" y="2716"/>
                    <a:pt x="1197" y="2716"/>
                  </a:cubicBezTo>
                  <a:cubicBezTo>
                    <a:pt x="1743" y="2716"/>
                    <a:pt x="2374" y="2387"/>
                    <a:pt x="2827" y="2249"/>
                  </a:cubicBezTo>
                  <a:cubicBezTo>
                    <a:pt x="3891" y="1945"/>
                    <a:pt x="5046" y="1520"/>
                    <a:pt x="5532" y="547"/>
                  </a:cubicBezTo>
                  <a:cubicBezTo>
                    <a:pt x="5593" y="365"/>
                    <a:pt x="5654" y="152"/>
                    <a:pt x="5471" y="30"/>
                  </a:cubicBezTo>
                  <a:cubicBezTo>
                    <a:pt x="5411" y="0"/>
                    <a:pt x="5319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51"/>
          <p:cNvGrpSpPr/>
          <p:nvPr/>
        </p:nvGrpSpPr>
        <p:grpSpPr>
          <a:xfrm flipH="1">
            <a:off x="1664687" y="2687211"/>
            <a:ext cx="1671184" cy="2440924"/>
            <a:chOff x="6795049" y="1179275"/>
            <a:chExt cx="1268451" cy="1852694"/>
          </a:xfrm>
        </p:grpSpPr>
        <p:sp>
          <p:nvSpPr>
            <p:cNvPr id="810" name="Google Shape;810;p51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C487BBB0-ABA0-C2B1-B005-11F8E4D6FAB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2990128" y="2728211"/>
            <a:ext cx="5702860" cy="186843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2.Check for negative cycles: After the V-1 iterations, perform one additional iteration to check for negative cycles. If any vertex's distance can still be reduced, it means there is a negative cycle in the graph.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5"/>
          <p:cNvSpPr/>
          <p:nvPr/>
        </p:nvSpPr>
        <p:spPr>
          <a:xfrm>
            <a:off x="6094095" y="962403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2" name="Google Shape;1662;p75"/>
          <p:cNvSpPr txBox="1">
            <a:spLocks noGrp="1"/>
          </p:cNvSpPr>
          <p:nvPr>
            <p:ph type="title"/>
          </p:nvPr>
        </p:nvSpPr>
        <p:spPr>
          <a:xfrm>
            <a:off x="-1166974" y="909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Thankyou!</a:t>
            </a:r>
            <a:endParaRPr sz="7200" dirty="0"/>
          </a:p>
        </p:txBody>
      </p:sp>
      <p:sp>
        <p:nvSpPr>
          <p:cNvPr id="1663" name="Google Shape;1663;p75"/>
          <p:cNvSpPr txBox="1">
            <a:spLocks noGrp="1"/>
          </p:cNvSpPr>
          <p:nvPr>
            <p:ph type="subTitle" idx="1"/>
          </p:nvPr>
        </p:nvSpPr>
        <p:spPr>
          <a:xfrm>
            <a:off x="723775" y="2510084"/>
            <a:ext cx="383874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SNEGA SRI 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CB.EN.U4AIE22163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664" name="Google Shape;1664;p75"/>
          <p:cNvGrpSpPr/>
          <p:nvPr/>
        </p:nvGrpSpPr>
        <p:grpSpPr>
          <a:xfrm>
            <a:off x="5140841" y="748281"/>
            <a:ext cx="1603706" cy="2957944"/>
            <a:chOff x="4089139" y="3416366"/>
            <a:chExt cx="446516" cy="927342"/>
          </a:xfrm>
        </p:grpSpPr>
        <p:sp>
          <p:nvSpPr>
            <p:cNvPr id="1665" name="Google Shape;1665;p75"/>
            <p:cNvSpPr/>
            <p:nvPr/>
          </p:nvSpPr>
          <p:spPr>
            <a:xfrm>
              <a:off x="4089139" y="3416366"/>
              <a:ext cx="446516" cy="927342"/>
            </a:xfrm>
            <a:custGeom>
              <a:avLst/>
              <a:gdLst/>
              <a:ahLst/>
              <a:cxnLst/>
              <a:rect l="l" t="t" r="r" b="b"/>
              <a:pathLst>
                <a:path w="27381" h="56866" extrusionOk="0">
                  <a:moveTo>
                    <a:pt x="2107" y="1"/>
                  </a:moveTo>
                  <a:cubicBezTo>
                    <a:pt x="944" y="1"/>
                    <a:pt x="1" y="945"/>
                    <a:pt x="1" y="2107"/>
                  </a:cubicBezTo>
                  <a:lnTo>
                    <a:pt x="1" y="54761"/>
                  </a:lnTo>
                  <a:cubicBezTo>
                    <a:pt x="1" y="55923"/>
                    <a:pt x="944" y="56866"/>
                    <a:pt x="2107" y="56866"/>
                  </a:cubicBezTo>
                  <a:lnTo>
                    <a:pt x="25274" y="56866"/>
                  </a:lnTo>
                  <a:cubicBezTo>
                    <a:pt x="26437" y="56866"/>
                    <a:pt x="27379" y="55923"/>
                    <a:pt x="27381" y="54761"/>
                  </a:cubicBezTo>
                  <a:lnTo>
                    <a:pt x="27381" y="2107"/>
                  </a:lnTo>
                  <a:cubicBezTo>
                    <a:pt x="27381" y="945"/>
                    <a:pt x="26437" y="1"/>
                    <a:pt x="252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75"/>
            <p:cNvSpPr/>
            <p:nvPr/>
          </p:nvSpPr>
          <p:spPr>
            <a:xfrm>
              <a:off x="4276676" y="4241884"/>
              <a:ext cx="68883" cy="66257"/>
            </a:xfrm>
            <a:custGeom>
              <a:avLst/>
              <a:gdLst/>
              <a:ahLst/>
              <a:cxnLst/>
              <a:rect l="l" t="t" r="r" b="b"/>
              <a:pathLst>
                <a:path w="4224" h="4063" extrusionOk="0">
                  <a:moveTo>
                    <a:pt x="2194" y="0"/>
                  </a:moveTo>
                  <a:cubicBezTo>
                    <a:pt x="2193" y="0"/>
                    <a:pt x="2192" y="0"/>
                    <a:pt x="2191" y="0"/>
                  </a:cubicBezTo>
                  <a:cubicBezTo>
                    <a:pt x="1370" y="0"/>
                    <a:pt x="628" y="495"/>
                    <a:pt x="314" y="1254"/>
                  </a:cubicBezTo>
                  <a:cubicBezTo>
                    <a:pt x="0" y="2013"/>
                    <a:pt x="174" y="2887"/>
                    <a:pt x="755" y="3467"/>
                  </a:cubicBezTo>
                  <a:cubicBezTo>
                    <a:pt x="1143" y="3856"/>
                    <a:pt x="1663" y="4062"/>
                    <a:pt x="2192" y="4062"/>
                  </a:cubicBezTo>
                  <a:cubicBezTo>
                    <a:pt x="2454" y="4062"/>
                    <a:pt x="2717" y="4012"/>
                    <a:pt x="2968" y="3908"/>
                  </a:cubicBezTo>
                  <a:cubicBezTo>
                    <a:pt x="3728" y="3594"/>
                    <a:pt x="4222" y="2854"/>
                    <a:pt x="4223" y="2032"/>
                  </a:cubicBezTo>
                  <a:cubicBezTo>
                    <a:pt x="4223" y="911"/>
                    <a:pt x="3315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5"/>
            <p:cNvSpPr/>
            <p:nvPr/>
          </p:nvSpPr>
          <p:spPr>
            <a:xfrm>
              <a:off x="4267087" y="3493843"/>
              <a:ext cx="90637" cy="16813"/>
            </a:xfrm>
            <a:custGeom>
              <a:avLst/>
              <a:gdLst/>
              <a:ahLst/>
              <a:cxnLst/>
              <a:rect l="l" t="t" r="r" b="b"/>
              <a:pathLst>
                <a:path w="5558" h="1031" extrusionOk="0">
                  <a:moveTo>
                    <a:pt x="515" y="0"/>
                  </a:move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lnTo>
                    <a:pt x="5044" y="1030"/>
                  </a:lnTo>
                  <a:cubicBezTo>
                    <a:pt x="5326" y="1030"/>
                    <a:pt x="5557" y="799"/>
                    <a:pt x="5557" y="515"/>
                  </a:cubicBezTo>
                  <a:cubicBezTo>
                    <a:pt x="5557" y="231"/>
                    <a:pt x="5326" y="0"/>
                    <a:pt x="50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5"/>
            <p:cNvSpPr/>
            <p:nvPr/>
          </p:nvSpPr>
          <p:spPr>
            <a:xfrm>
              <a:off x="4301496" y="3457787"/>
              <a:ext cx="21020" cy="20221"/>
            </a:xfrm>
            <a:custGeom>
              <a:avLst/>
              <a:gdLst/>
              <a:ahLst/>
              <a:cxnLst/>
              <a:rect l="l" t="t" r="r" b="b"/>
              <a:pathLst>
                <a:path w="1289" h="1240" extrusionOk="0">
                  <a:moveTo>
                    <a:pt x="669" y="0"/>
                  </a:moveTo>
                  <a:cubicBezTo>
                    <a:pt x="419" y="0"/>
                    <a:pt x="193" y="152"/>
                    <a:pt x="98" y="383"/>
                  </a:cubicBezTo>
                  <a:cubicBezTo>
                    <a:pt x="1" y="615"/>
                    <a:pt x="55" y="882"/>
                    <a:pt x="232" y="1059"/>
                  </a:cubicBezTo>
                  <a:cubicBezTo>
                    <a:pt x="350" y="1177"/>
                    <a:pt x="509" y="1239"/>
                    <a:pt x="671" y="1239"/>
                  </a:cubicBezTo>
                  <a:cubicBezTo>
                    <a:pt x="750" y="1239"/>
                    <a:pt x="830" y="1224"/>
                    <a:pt x="906" y="1193"/>
                  </a:cubicBezTo>
                  <a:cubicBezTo>
                    <a:pt x="1138" y="1096"/>
                    <a:pt x="1289" y="871"/>
                    <a:pt x="1289" y="620"/>
                  </a:cubicBezTo>
                  <a:cubicBezTo>
                    <a:pt x="1289" y="279"/>
                    <a:pt x="1012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69" name="Google Shape;1669;p75"/>
          <p:cNvPicPr preferRelativeResize="0"/>
          <p:nvPr/>
        </p:nvPicPr>
        <p:blipFill rotWithShape="1">
          <a:blip r:embed="rId3">
            <a:alphaModFix/>
          </a:blip>
          <a:srcRect l="31291" r="31712"/>
          <a:stretch/>
        </p:blipFill>
        <p:spPr>
          <a:xfrm>
            <a:off x="5243890" y="1146879"/>
            <a:ext cx="1400050" cy="212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70" name="Google Shape;1670;p75"/>
          <p:cNvGrpSpPr/>
          <p:nvPr/>
        </p:nvGrpSpPr>
        <p:grpSpPr>
          <a:xfrm>
            <a:off x="7032718" y="1779219"/>
            <a:ext cx="1973583" cy="2882606"/>
            <a:chOff x="6795049" y="1179275"/>
            <a:chExt cx="1268451" cy="1852694"/>
          </a:xfrm>
        </p:grpSpPr>
        <p:sp>
          <p:nvSpPr>
            <p:cNvPr id="1671" name="Google Shape;1671;p75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5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5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5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5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5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5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196007" y="1520109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68722" y="2644574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047256" y="1791823"/>
            <a:ext cx="2968415" cy="2695046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47"/>
          <p:cNvSpPr txBox="1">
            <a:spLocks noGrp="1"/>
          </p:cNvSpPr>
          <p:nvPr>
            <p:ph type="subTitle" idx="1"/>
          </p:nvPr>
        </p:nvSpPr>
        <p:spPr>
          <a:xfrm>
            <a:off x="3989610" y="1197452"/>
            <a:ext cx="5059606" cy="3356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key motivation for using the Bellman-Ford algorithm to find the shortest path between two locations is its ability to handle negative-weight edges.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It can handle graphs with both positive and negative weights.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euclid_circular_a"/>
              </a:rPr>
              <a:t>Negative weight edges might seem useless at first but they can explain a lot of phenomena like cashflow, the heat released/absorbed in a chemical reaction, etc.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3BE98-83A7-B554-E6DA-02E27D8046DC}"/>
              </a:ext>
            </a:extLst>
          </p:cNvPr>
          <p:cNvSpPr txBox="1"/>
          <p:nvPr/>
        </p:nvSpPr>
        <p:spPr>
          <a:xfrm>
            <a:off x="68722" y="455286"/>
            <a:ext cx="8879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El Messiri" panose="020B0604020202020204" charset="-78"/>
                <a:cs typeface="El Messiri" panose="020B0604020202020204" charset="-78"/>
              </a:rPr>
              <a:t>HOW BELLMAN FORD IS DIFFERENT FROM OTHER ALGORITHM</a:t>
            </a:r>
            <a:endParaRPr lang="en-IN" sz="2800" b="1" dirty="0">
              <a:latin typeface="El Messiri" panose="020B0604020202020204" charset="-78"/>
              <a:cs typeface="El Messiri" panose="020B0604020202020204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713250" y="12637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Logic behind the Algorithm</a:t>
            </a:r>
            <a:endParaRPr b="1" dirty="0"/>
          </a:p>
        </p:txBody>
      </p:sp>
      <p:sp>
        <p:nvSpPr>
          <p:cNvPr id="899" name="Google Shape;899;p55"/>
          <p:cNvSpPr txBox="1"/>
          <p:nvPr/>
        </p:nvSpPr>
        <p:spPr>
          <a:xfrm>
            <a:off x="270139" y="623455"/>
            <a:ext cx="8160611" cy="49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Vertex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in the graph represents a location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Edges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represent the roads or paths connecting the locations.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eights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on the edges represent the distances or costs associated with traveling     between the locations.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Set the distance of the source vertex(starting point) to 0 and all other vertices to infinity.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Go on relaxing all the edges by (n-1) </a:t>
            </a:r>
            <a:r>
              <a:rPr lang="en-US" sz="2000" dirty="0" err="1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times;N</a:t>
            </a:r>
            <a:r>
              <a:rPr lang="en-US" sz="2000" dirty="0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=</a:t>
            </a:r>
            <a:r>
              <a:rPr lang="en-US" sz="2000" dirty="0" err="1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No.of.vertices</a:t>
            </a:r>
            <a:endParaRPr lang="en-US" sz="2000" dirty="0">
              <a:solidFill>
                <a:srgbClr val="374151"/>
              </a:solidFill>
              <a:latin typeface="Söhne"/>
              <a:ea typeface="Baloo 2"/>
              <a:cs typeface="Baloo 2"/>
              <a:sym typeface="Baloo 2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Eg:if</a:t>
            </a:r>
            <a:r>
              <a:rPr lang="en-US" sz="2000" dirty="0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 n=6,then 5times iteration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If(d[u]+c(</a:t>
            </a:r>
            <a:r>
              <a:rPr lang="en-US" sz="2000" dirty="0" err="1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u,v</a:t>
            </a:r>
            <a:r>
              <a:rPr lang="en-US" sz="2000" dirty="0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)&lt;d[v])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d[v]=d[u]+c(</a:t>
            </a:r>
            <a:r>
              <a:rPr lang="en-US" sz="2000" dirty="0" err="1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u,v</a:t>
            </a:r>
            <a:r>
              <a:rPr lang="en-US" sz="2000" dirty="0">
                <a:solidFill>
                  <a:srgbClr val="374151"/>
                </a:solidFill>
                <a:latin typeface="Söhne"/>
                <a:ea typeface="Baloo 2"/>
                <a:cs typeface="Baloo 2"/>
                <a:sym typeface="Baloo 2"/>
              </a:rPr>
              <a:t>)]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If the distance to u plus the weight of the edge (u, v) is less than the current distance of v, update the distance of v to the new, shorter distance.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74151"/>
              </a:solidFill>
              <a:latin typeface="Söhne"/>
              <a:ea typeface="Baloo 2"/>
              <a:cs typeface="Baloo 2"/>
              <a:sym typeface="Balo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rgbClr val="374151"/>
              </a:solidFill>
              <a:latin typeface="Söhne"/>
              <a:ea typeface="Baloo 2"/>
              <a:cs typeface="Baloo 2"/>
              <a:sym typeface="Balo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944C87-3729-6A74-4D97-D78D79251253}"/>
              </a:ext>
            </a:extLst>
          </p:cNvPr>
          <p:cNvSpPr txBox="1"/>
          <p:nvPr/>
        </p:nvSpPr>
        <p:spPr>
          <a:xfrm>
            <a:off x="0" y="649962"/>
            <a:ext cx="49403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public class </a:t>
            </a:r>
            <a:r>
              <a:rPr lang="en-IN" sz="1100" dirty="0" err="1"/>
              <a:t>BellmanFordShortestPath</a:t>
            </a:r>
            <a:r>
              <a:rPr lang="en-IN" sz="1100" dirty="0"/>
              <a:t> {</a:t>
            </a:r>
          </a:p>
          <a:p>
            <a:r>
              <a:rPr lang="en-IN" sz="1100" dirty="0"/>
              <a:t>public static void main(String[] </a:t>
            </a:r>
            <a:r>
              <a:rPr lang="en-IN" sz="1100" dirty="0" err="1"/>
              <a:t>args</a:t>
            </a:r>
            <a:r>
              <a:rPr lang="en-IN" sz="1100" dirty="0"/>
              <a:t>) {</a:t>
            </a:r>
          </a:p>
          <a:p>
            <a:endParaRPr lang="en-IN" sz="1100" dirty="0"/>
          </a:p>
          <a:p>
            <a:r>
              <a:rPr lang="en-IN" sz="1100" b="1" dirty="0" err="1"/>
              <a:t>GetLandmarkName</a:t>
            </a:r>
            <a:r>
              <a:rPr lang="en-IN" sz="1100" dirty="0"/>
              <a:t> temp = new</a:t>
            </a:r>
            <a:r>
              <a:rPr lang="en-IN" sz="1100" b="1" dirty="0"/>
              <a:t> </a:t>
            </a:r>
            <a:r>
              <a:rPr lang="en-IN" sz="1100" b="1" dirty="0" err="1"/>
              <a:t>GetLandmarkName</a:t>
            </a:r>
            <a:r>
              <a:rPr lang="en-IN" sz="1100" dirty="0"/>
              <a:t>();</a:t>
            </a:r>
          </a:p>
          <a:p>
            <a:r>
              <a:rPr lang="en-IN" sz="1100" b="1" dirty="0" err="1"/>
              <a:t>InstructionsForUser</a:t>
            </a:r>
            <a:r>
              <a:rPr lang="en-IN" sz="1100" dirty="0"/>
              <a:t> </a:t>
            </a:r>
            <a:r>
              <a:rPr lang="en-IN" sz="1100" dirty="0" err="1"/>
              <a:t>LocationsAndNumbers</a:t>
            </a:r>
            <a:r>
              <a:rPr lang="en-IN" sz="1100" dirty="0"/>
              <a:t> = new </a:t>
            </a:r>
            <a:r>
              <a:rPr lang="en-IN" sz="1100" b="1" dirty="0" err="1"/>
              <a:t>InstructionsForUser</a:t>
            </a:r>
            <a:r>
              <a:rPr lang="en-IN" sz="1100" b="1" dirty="0"/>
              <a:t>()</a:t>
            </a:r>
            <a:r>
              <a:rPr lang="en-IN" sz="1100" dirty="0"/>
              <a:t>;</a:t>
            </a:r>
          </a:p>
          <a:p>
            <a:r>
              <a:rPr lang="en-IN" sz="1100" dirty="0" err="1"/>
              <a:t>LocationsAndNumbers.LocationTable</a:t>
            </a:r>
            <a:r>
              <a:rPr lang="en-IN" sz="1100" dirty="0"/>
              <a:t>();</a:t>
            </a:r>
          </a:p>
          <a:p>
            <a:endParaRPr lang="en-IN" sz="1100" dirty="0"/>
          </a:p>
          <a:p>
            <a:r>
              <a:rPr lang="en-IN" sz="1100" b="1" dirty="0"/>
              <a:t> // Create a weighted graph</a:t>
            </a:r>
          </a:p>
          <a:p>
            <a:r>
              <a:rPr lang="en-IN" sz="1100" b="1" dirty="0"/>
              <a:t>  </a:t>
            </a:r>
            <a:r>
              <a:rPr lang="en-IN" sz="1100" b="1" dirty="0" err="1"/>
              <a:t>BellmanFordAlgorithm</a:t>
            </a:r>
            <a:r>
              <a:rPr lang="en-IN" sz="1100" dirty="0"/>
              <a:t> </a:t>
            </a:r>
            <a:r>
              <a:rPr lang="en-IN" sz="1100" dirty="0" err="1"/>
              <a:t>bellmanFord</a:t>
            </a:r>
            <a:r>
              <a:rPr lang="en-IN" sz="1100" dirty="0"/>
              <a:t> = new </a:t>
            </a:r>
            <a:r>
              <a:rPr lang="en-IN" sz="1100" b="1" dirty="0" err="1"/>
              <a:t>BellmanFordAlgorithm</a:t>
            </a:r>
            <a:r>
              <a:rPr lang="en-IN" sz="1100" b="1" dirty="0"/>
              <a:t>(36);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(1, 26, 4);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(26, 2, 1);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(2, 19, 26);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(19, 22, 6);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(22, 11, 11);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(11, 4, 6);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(4, 16, 16);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(11, 25, 1);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(25, 20, 20);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(20, 18, 12);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(20, 12, 13);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(12, 8, 16);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(25, 15, 14);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(15, 13, 8);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(15, 24, 14);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(24, 28, 8);</a:t>
            </a:r>
          </a:p>
          <a:p>
            <a:r>
              <a:rPr lang="en-IN" sz="1100" dirty="0"/>
              <a:t>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03FF-ECC1-BC7F-549F-4FAFD56D95EC}"/>
              </a:ext>
            </a:extLst>
          </p:cNvPr>
          <p:cNvSpPr txBox="1"/>
          <p:nvPr/>
        </p:nvSpPr>
        <p:spPr>
          <a:xfrm>
            <a:off x="4851400" y="930339"/>
            <a:ext cx="4292600" cy="3743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4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GetLandmarkName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InstructionsForUser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lasses assigned it to the variable temp and </a:t>
            </a:r>
            <a:r>
              <a:rPr lang="en-IN" sz="1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LocationAndNumbers</a:t>
            </a:r>
            <a:r>
              <a:rPr lang="en-IN" sz="1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handle user instructions and provide landmark names for the route map navigation.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instance of the </a:t>
            </a:r>
            <a:r>
              <a:rPr lang="en-IN" sz="14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BellmanFordAlgorithm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is created to represent the weighted graph. It is initialized with a total of 36 nodes.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Edges are added to the graph using the </a:t>
            </a:r>
            <a:r>
              <a:rPr lang="en-IN" sz="14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 of the </a:t>
            </a:r>
            <a:r>
              <a:rPr lang="en-IN" sz="14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BellmanFordAlgorithm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class. Each edge is defined by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source node, destination node, and weight.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These edges represent the connections between different locations in the graph, with their corresponding weights representing the distances or costs.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A84A-598A-B1BD-B145-02AA09AB4E75}"/>
              </a:ext>
            </a:extLst>
          </p:cNvPr>
          <p:cNvSpPr txBox="1"/>
          <p:nvPr/>
        </p:nvSpPr>
        <p:spPr>
          <a:xfrm>
            <a:off x="0" y="0"/>
            <a:ext cx="46037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Code </a:t>
            </a:r>
            <a:r>
              <a:rPr kumimoji="0" lang="en-US" sz="33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Explaination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3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944C87-3729-6A74-4D97-D78D79251253}"/>
              </a:ext>
            </a:extLst>
          </p:cNvPr>
          <p:cNvSpPr txBox="1"/>
          <p:nvPr/>
        </p:nvSpPr>
        <p:spPr>
          <a:xfrm>
            <a:off x="241300" y="836285"/>
            <a:ext cx="60833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(24, 28, 8);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(28, 6, 1);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(6, 3, 0);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(28, 21, 2);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(21, 27, 12);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(28, 27, 13);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(22, 28, 9);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(13, 28, 22);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(27, 17, 2);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(26, 17, 12);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(13, 9, 4);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(17, 10, 19);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(27, 10, 6);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(17, 7, 31);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(10, 7, 6);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(7, 23, 4);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(10, 23, 5);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(23, 5, 11);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(28, 5, 12);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(13, 5, 13);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(5, 29, 10);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bellmanFord.addEdge</a:t>
            </a:r>
            <a:r>
              <a:rPr lang="en-IN" sz="1100" dirty="0"/>
              <a:t>(5, 14, 7);</a:t>
            </a:r>
          </a:p>
        </p:txBody>
      </p:sp>
    </p:spTree>
    <p:extLst>
      <p:ext uri="{BB962C8B-B14F-4D97-AF65-F5344CB8AC3E}">
        <p14:creationId xmlns:p14="http://schemas.microsoft.com/office/powerpoint/2010/main" val="215267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944C87-3729-6A74-4D97-D78D79251253}"/>
              </a:ext>
            </a:extLst>
          </p:cNvPr>
          <p:cNvSpPr txBox="1"/>
          <p:nvPr/>
        </p:nvSpPr>
        <p:spPr>
          <a:xfrm>
            <a:off x="279400" y="887085"/>
            <a:ext cx="5130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// Get user input for start and end nodes</a:t>
            </a:r>
          </a:p>
          <a:p>
            <a:r>
              <a:rPr lang="en-IN" sz="1100" dirty="0"/>
              <a:t>        Scanner </a:t>
            </a:r>
            <a:r>
              <a:rPr lang="en-IN" sz="1100" dirty="0" err="1"/>
              <a:t>scanner</a:t>
            </a:r>
            <a:r>
              <a:rPr lang="en-IN" sz="1100" dirty="0"/>
              <a:t> = new Scanner(System.in);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System.out.print</a:t>
            </a:r>
            <a:r>
              <a:rPr lang="en-IN" sz="1100" dirty="0"/>
              <a:t>("</a:t>
            </a:r>
            <a:r>
              <a:rPr lang="en-IN" sz="1100" b="1" dirty="0"/>
              <a:t>Enter the number in the above table, corresponding                to your STARTING location</a:t>
            </a:r>
            <a:r>
              <a:rPr lang="en-IN" sz="1100" dirty="0"/>
              <a:t>: ");</a:t>
            </a:r>
          </a:p>
          <a:p>
            <a:r>
              <a:rPr lang="en-IN" sz="1100" dirty="0"/>
              <a:t>        int </a:t>
            </a:r>
            <a:r>
              <a:rPr lang="en-IN" sz="1100" dirty="0" err="1"/>
              <a:t>startNode</a:t>
            </a:r>
            <a:r>
              <a:rPr lang="en-IN" sz="1100" dirty="0"/>
              <a:t> = </a:t>
            </a:r>
            <a:r>
              <a:rPr lang="en-IN" sz="1100" dirty="0" err="1"/>
              <a:t>scanner.nextInt</a:t>
            </a:r>
            <a:r>
              <a:rPr lang="en-IN" sz="1100" dirty="0"/>
              <a:t>();</a:t>
            </a:r>
          </a:p>
          <a:p>
            <a:endParaRPr lang="en-IN" sz="1100" dirty="0"/>
          </a:p>
          <a:p>
            <a:r>
              <a:rPr lang="en-IN" sz="1100" dirty="0"/>
              <a:t>        while (</a:t>
            </a:r>
            <a:r>
              <a:rPr lang="en-IN" sz="1100" dirty="0" err="1"/>
              <a:t>startNode</a:t>
            </a:r>
            <a:r>
              <a:rPr lang="en-IN" sz="1100" dirty="0"/>
              <a:t> &lt; 1 || </a:t>
            </a:r>
            <a:r>
              <a:rPr lang="en-IN" sz="1100" dirty="0" err="1"/>
              <a:t>startNode</a:t>
            </a:r>
            <a:r>
              <a:rPr lang="en-IN" sz="1100" dirty="0"/>
              <a:t> &gt; 29) {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System.out.print</a:t>
            </a:r>
            <a:r>
              <a:rPr lang="en-IN" sz="1100" dirty="0"/>
              <a:t>("</a:t>
            </a:r>
            <a:r>
              <a:rPr lang="en-IN" sz="1100" b="1" dirty="0"/>
              <a:t>The value corresponding to the starting location must be an integer between 1 and 29! Re-enter: </a:t>
            </a:r>
            <a:r>
              <a:rPr lang="en-IN" sz="1100" dirty="0"/>
              <a:t>");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startNode</a:t>
            </a:r>
            <a:r>
              <a:rPr lang="en-IN" sz="1100" dirty="0"/>
              <a:t> = </a:t>
            </a:r>
            <a:r>
              <a:rPr lang="en-IN" sz="1100" dirty="0" err="1"/>
              <a:t>scanner.nextInt</a:t>
            </a:r>
            <a:r>
              <a:rPr lang="en-IN" sz="1100" dirty="0"/>
              <a:t>();</a:t>
            </a:r>
          </a:p>
          <a:p>
            <a:r>
              <a:rPr lang="en-IN" sz="1100" dirty="0"/>
              <a:t>        }</a:t>
            </a:r>
          </a:p>
          <a:p>
            <a:endParaRPr lang="en-IN" sz="1100" dirty="0"/>
          </a:p>
          <a:p>
            <a:r>
              <a:rPr lang="en-IN" sz="1100" dirty="0"/>
              <a:t>        </a:t>
            </a:r>
            <a:r>
              <a:rPr lang="en-IN" sz="1100" dirty="0" err="1"/>
              <a:t>System.out.print</a:t>
            </a:r>
            <a:r>
              <a:rPr lang="en-IN" sz="1100" b="1" dirty="0"/>
              <a:t>("Enter the number in the above table, corresponding to your ENDING location: </a:t>
            </a:r>
            <a:r>
              <a:rPr lang="en-IN" sz="1100" dirty="0"/>
              <a:t>");</a:t>
            </a:r>
          </a:p>
          <a:p>
            <a:r>
              <a:rPr lang="en-IN" sz="1100" dirty="0"/>
              <a:t>        int </a:t>
            </a:r>
            <a:r>
              <a:rPr lang="en-IN" sz="1100" dirty="0" err="1"/>
              <a:t>endNode</a:t>
            </a:r>
            <a:r>
              <a:rPr lang="en-IN" sz="1100" dirty="0"/>
              <a:t> = </a:t>
            </a:r>
            <a:r>
              <a:rPr lang="en-IN" sz="1100" dirty="0" err="1"/>
              <a:t>scanner.nextInt</a:t>
            </a:r>
            <a:r>
              <a:rPr lang="en-IN" sz="1100" dirty="0"/>
              <a:t>();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scanner.close</a:t>
            </a:r>
            <a:r>
              <a:rPr lang="en-IN" sz="1100" dirty="0"/>
              <a:t>();</a:t>
            </a:r>
          </a:p>
          <a:p>
            <a:endParaRPr lang="en-IN" sz="1100" dirty="0"/>
          </a:p>
          <a:p>
            <a:r>
              <a:rPr lang="en-IN" sz="1100" dirty="0"/>
              <a:t>        while (</a:t>
            </a:r>
            <a:r>
              <a:rPr lang="en-IN" sz="1100" dirty="0" err="1"/>
              <a:t>endNode</a:t>
            </a:r>
            <a:r>
              <a:rPr lang="en-IN" sz="1100" dirty="0"/>
              <a:t> &lt; 1 || </a:t>
            </a:r>
            <a:r>
              <a:rPr lang="en-IN" sz="1100" dirty="0" err="1"/>
              <a:t>endNode</a:t>
            </a:r>
            <a:r>
              <a:rPr lang="en-IN" sz="1100" dirty="0"/>
              <a:t> &gt; 29) {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System.out.print</a:t>
            </a:r>
            <a:r>
              <a:rPr lang="en-IN" sz="1100" dirty="0"/>
              <a:t>("</a:t>
            </a:r>
            <a:r>
              <a:rPr lang="en-IN" sz="1100" b="1" dirty="0"/>
              <a:t>The value corresponding to the ending location must be an integer between 1 and 29! Re-enter: ");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endNode</a:t>
            </a:r>
            <a:r>
              <a:rPr lang="en-IN" sz="1100" dirty="0"/>
              <a:t> = </a:t>
            </a:r>
            <a:r>
              <a:rPr lang="en-IN" sz="1100" dirty="0" err="1"/>
              <a:t>scanner.nextInt</a:t>
            </a:r>
            <a:r>
              <a:rPr lang="en-IN" sz="1100" dirty="0"/>
              <a:t>();</a:t>
            </a:r>
          </a:p>
          <a:p>
            <a:r>
              <a:rPr lang="en-IN" sz="1100" dirty="0"/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38B64-C6DA-F70A-FEC1-7B15274942A6}"/>
              </a:ext>
            </a:extLst>
          </p:cNvPr>
          <p:cNvSpPr txBox="1"/>
          <p:nvPr/>
        </p:nvSpPr>
        <p:spPr>
          <a:xfrm>
            <a:off x="5295900" y="594696"/>
            <a:ext cx="37211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 </a:t>
            </a:r>
            <a:r>
              <a:rPr lang="en-US" b="1" dirty="0" err="1"/>
              <a:t>startNode</a:t>
            </a:r>
            <a:r>
              <a:rPr lang="en-US" b="1" dirty="0"/>
              <a:t> = </a:t>
            </a:r>
            <a:r>
              <a:rPr lang="en-US" b="1" dirty="0" err="1"/>
              <a:t>scanner.nextInt</a:t>
            </a:r>
            <a:r>
              <a:rPr lang="en-US" b="1" dirty="0"/>
              <a:t>(); </a:t>
            </a:r>
            <a:r>
              <a:rPr lang="en-US" dirty="0"/>
              <a:t>- This line reads an integer input from the user and assigns it to the </a:t>
            </a:r>
            <a:r>
              <a:rPr lang="en-US" dirty="0" err="1"/>
              <a:t>startNode</a:t>
            </a:r>
            <a:r>
              <a:rPr lang="en-US" dirty="0"/>
              <a:t> variable.</a:t>
            </a:r>
          </a:p>
          <a:p>
            <a:endParaRPr lang="en-US" dirty="0"/>
          </a:p>
          <a:p>
            <a:r>
              <a:rPr lang="en-US" b="1" dirty="0"/>
              <a:t>while (</a:t>
            </a:r>
            <a:r>
              <a:rPr lang="en-US" b="1" dirty="0" err="1"/>
              <a:t>startNode</a:t>
            </a:r>
            <a:r>
              <a:rPr lang="en-US" b="1" dirty="0"/>
              <a:t> &lt; 1 || </a:t>
            </a:r>
            <a:r>
              <a:rPr lang="en-US" b="1" dirty="0" err="1"/>
              <a:t>startNode</a:t>
            </a:r>
            <a:r>
              <a:rPr lang="en-US" b="1" dirty="0"/>
              <a:t> &gt; 29) { </a:t>
            </a:r>
            <a:r>
              <a:rPr lang="en-US" dirty="0"/>
              <a:t>- This line starts a while loop that executes as long as the </a:t>
            </a:r>
            <a:r>
              <a:rPr lang="en-US" dirty="0" err="1"/>
              <a:t>startNode</a:t>
            </a:r>
            <a:r>
              <a:rPr lang="en-US" dirty="0"/>
              <a:t> value is less than 1 or greater than 29. It ensures that the user enters a valid starting location number.</a:t>
            </a:r>
          </a:p>
          <a:p>
            <a:endParaRPr lang="en-US" dirty="0"/>
          </a:p>
          <a:p>
            <a:r>
              <a:rPr lang="en-US" b="1" dirty="0" err="1"/>
              <a:t>startNode</a:t>
            </a:r>
            <a:r>
              <a:rPr lang="en-US" b="1" dirty="0"/>
              <a:t> = </a:t>
            </a:r>
            <a:r>
              <a:rPr lang="en-US" b="1" dirty="0" err="1"/>
              <a:t>scanner.nextInt</a:t>
            </a:r>
            <a:r>
              <a:rPr lang="en-US" b="1" dirty="0"/>
              <a:t>(); </a:t>
            </a:r>
            <a:r>
              <a:rPr lang="en-US" dirty="0"/>
              <a:t>- This line reads another integer input from the user and assigns it to the </a:t>
            </a:r>
            <a:r>
              <a:rPr lang="en-US" dirty="0" err="1"/>
              <a:t>startNode</a:t>
            </a:r>
            <a:r>
              <a:rPr lang="en-US" dirty="0"/>
              <a:t> variable, allowing the user to re-enter a valid starting location number.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scanner.close</a:t>
            </a:r>
            <a:r>
              <a:rPr lang="en-US" b="1" dirty="0"/>
              <a:t>(); </a:t>
            </a:r>
            <a:r>
              <a:rPr lang="en-US" dirty="0"/>
              <a:t>- This line closes the Scanner object, indicating that no further input will be read from the console.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33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37A8-67F1-4C93-AD20-B0978591C378}"/>
              </a:ext>
            </a:extLst>
          </p:cNvPr>
          <p:cNvSpPr txBox="1"/>
          <p:nvPr/>
        </p:nvSpPr>
        <p:spPr>
          <a:xfrm>
            <a:off x="-254000" y="476806"/>
            <a:ext cx="8801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// Find the shortest path</a:t>
            </a:r>
          </a:p>
          <a:p>
            <a:r>
              <a:rPr lang="en-IN" dirty="0"/>
              <a:t>        List&lt;Integer&gt; </a:t>
            </a:r>
            <a:r>
              <a:rPr lang="en-IN" b="1" dirty="0" err="1"/>
              <a:t>shortestPath</a:t>
            </a:r>
            <a:r>
              <a:rPr lang="en-IN" dirty="0"/>
              <a:t> = </a:t>
            </a:r>
            <a:r>
              <a:rPr lang="en-IN" dirty="0" err="1"/>
              <a:t>bellmanFord.findShortestPath</a:t>
            </a:r>
            <a:r>
              <a:rPr lang="en-IN" dirty="0"/>
              <a:t>(</a:t>
            </a:r>
            <a:r>
              <a:rPr lang="en-IN" dirty="0" err="1"/>
              <a:t>startNode</a:t>
            </a:r>
            <a:r>
              <a:rPr lang="en-IN" dirty="0"/>
              <a:t>, </a:t>
            </a:r>
            <a:r>
              <a:rPr lang="en-IN" dirty="0" err="1"/>
              <a:t>endNode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b="1" dirty="0"/>
              <a:t>// Store the numbers in an array called "</a:t>
            </a:r>
            <a:r>
              <a:rPr lang="en-IN" b="1" dirty="0" err="1"/>
              <a:t>CheckPoints</a:t>
            </a:r>
            <a:r>
              <a:rPr lang="en-IN" b="1" dirty="0"/>
              <a:t>"</a:t>
            </a:r>
          </a:p>
          <a:p>
            <a:r>
              <a:rPr lang="en-IN" dirty="0"/>
              <a:t>        int[] </a:t>
            </a:r>
            <a:r>
              <a:rPr lang="en-IN" dirty="0" err="1"/>
              <a:t>checkPoints</a:t>
            </a:r>
            <a:r>
              <a:rPr lang="en-IN" dirty="0"/>
              <a:t> = new int[</a:t>
            </a:r>
            <a:r>
              <a:rPr lang="en-IN" dirty="0" err="1"/>
              <a:t>shortestPath.size</a:t>
            </a:r>
            <a:r>
              <a:rPr lang="en-IN" dirty="0"/>
              <a:t>()];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shortestPath.size</a:t>
            </a:r>
            <a:r>
              <a:rPr lang="en-IN" dirty="0"/>
              <a:t>();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</a:t>
            </a:r>
            <a:r>
              <a:rPr lang="en-IN" dirty="0" err="1"/>
              <a:t>checkPoints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shortestPath.get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B1CBA-ADAD-49B6-AA91-8BF17FB5A302}"/>
              </a:ext>
            </a:extLst>
          </p:cNvPr>
          <p:cNvSpPr txBox="1"/>
          <p:nvPr/>
        </p:nvSpPr>
        <p:spPr>
          <a:xfrm>
            <a:off x="127000" y="2381131"/>
            <a:ext cx="86995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List&lt;Integer&gt; </a:t>
            </a:r>
            <a:r>
              <a:rPr lang="en-US" b="1" dirty="0" err="1"/>
              <a:t>shortestPath</a:t>
            </a:r>
            <a:r>
              <a:rPr lang="en-US" b="1" dirty="0"/>
              <a:t> = </a:t>
            </a:r>
            <a:r>
              <a:rPr lang="en-US" b="1" dirty="0" err="1"/>
              <a:t>bellmanFord.findShortestPath</a:t>
            </a:r>
            <a:r>
              <a:rPr lang="en-US" b="1" dirty="0"/>
              <a:t>(</a:t>
            </a:r>
            <a:r>
              <a:rPr lang="en-US" b="1" dirty="0" err="1"/>
              <a:t>startNode</a:t>
            </a:r>
            <a:r>
              <a:rPr lang="en-US" b="1" dirty="0"/>
              <a:t>, </a:t>
            </a:r>
            <a:r>
              <a:rPr lang="en-US" b="1" dirty="0" err="1"/>
              <a:t>endNode</a:t>
            </a:r>
            <a:r>
              <a:rPr lang="en-US" b="1" dirty="0"/>
              <a:t>); </a:t>
            </a:r>
            <a:r>
              <a:rPr lang="en-US" dirty="0"/>
              <a:t>- This line calls the </a:t>
            </a:r>
            <a:r>
              <a:rPr lang="en-US" dirty="0" err="1"/>
              <a:t>findShortestPath</a:t>
            </a:r>
            <a:r>
              <a:rPr lang="en-US" dirty="0"/>
              <a:t> method of the </a:t>
            </a:r>
            <a:r>
              <a:rPr lang="en-US" dirty="0" err="1"/>
              <a:t>bellmanFord</a:t>
            </a:r>
            <a:r>
              <a:rPr lang="en-US" dirty="0"/>
              <a:t> object, passing in the starting and ending location numbers. It calculates the shortest path using the Bellman-Ford algorithm and assigns the result to the </a:t>
            </a:r>
            <a:r>
              <a:rPr lang="en-US" dirty="0" err="1"/>
              <a:t>shortestPath</a:t>
            </a:r>
            <a:r>
              <a:rPr lang="en-US" dirty="0"/>
              <a:t> list.</a:t>
            </a:r>
          </a:p>
          <a:p>
            <a:endParaRPr lang="en-US" dirty="0"/>
          </a:p>
          <a:p>
            <a:r>
              <a:rPr lang="en-US" b="1" dirty="0"/>
              <a:t>int[] </a:t>
            </a:r>
            <a:r>
              <a:rPr lang="en-US" b="1" dirty="0" err="1"/>
              <a:t>checkPoints</a:t>
            </a:r>
            <a:r>
              <a:rPr lang="en-US" b="1" dirty="0"/>
              <a:t> = new int[</a:t>
            </a:r>
            <a:r>
              <a:rPr lang="en-US" b="1" dirty="0" err="1"/>
              <a:t>shortestPath.size</a:t>
            </a:r>
            <a:r>
              <a:rPr lang="en-US" b="1" dirty="0"/>
              <a:t>()]; </a:t>
            </a:r>
            <a:r>
              <a:rPr lang="en-US" dirty="0"/>
              <a:t>- This line declares an integer array </a:t>
            </a:r>
            <a:r>
              <a:rPr lang="en-US" dirty="0" err="1"/>
              <a:t>checkPoints</a:t>
            </a:r>
            <a:r>
              <a:rPr lang="en-US" dirty="0"/>
              <a:t> with the size equal to the number of nodes in the </a:t>
            </a:r>
            <a:r>
              <a:rPr lang="en-US" dirty="0" err="1"/>
              <a:t>shortestPath</a:t>
            </a:r>
            <a:r>
              <a:rPr lang="en-US" dirty="0"/>
              <a:t> list.</a:t>
            </a:r>
          </a:p>
          <a:p>
            <a:endParaRPr lang="en-US" dirty="0"/>
          </a:p>
          <a:p>
            <a:r>
              <a:rPr lang="en-US" b="1" dirty="0"/>
              <a:t>for (int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shortestPath.size</a:t>
            </a:r>
            <a:r>
              <a:rPr lang="en-US" b="1" dirty="0"/>
              <a:t>(); </a:t>
            </a:r>
            <a:r>
              <a:rPr lang="en-US" b="1" dirty="0" err="1"/>
              <a:t>i</a:t>
            </a:r>
            <a:r>
              <a:rPr lang="en-US" b="1" dirty="0"/>
              <a:t>++) { </a:t>
            </a:r>
            <a:r>
              <a:rPr lang="en-US" dirty="0"/>
              <a:t>- This line starts a for loop that iterates over the </a:t>
            </a:r>
            <a:r>
              <a:rPr lang="en-US" dirty="0" err="1"/>
              <a:t>shortestPath</a:t>
            </a:r>
            <a:r>
              <a:rPr lang="en-US" dirty="0"/>
              <a:t> list.</a:t>
            </a:r>
          </a:p>
          <a:p>
            <a:endParaRPr lang="en-US" dirty="0"/>
          </a:p>
          <a:p>
            <a:r>
              <a:rPr lang="en-US" b="1" dirty="0" err="1"/>
              <a:t>checkPoints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 err="1"/>
              <a:t>shortestPath.get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); </a:t>
            </a:r>
            <a:r>
              <a:rPr lang="en-US" dirty="0"/>
              <a:t>- This line assigns each element from the </a:t>
            </a:r>
            <a:r>
              <a:rPr lang="en-US" dirty="0" err="1"/>
              <a:t>shortestPath</a:t>
            </a:r>
            <a:r>
              <a:rPr lang="en-US" dirty="0"/>
              <a:t> list to the corresponding index in the </a:t>
            </a:r>
            <a:r>
              <a:rPr lang="en-US" dirty="0" err="1"/>
              <a:t>checkPoints</a:t>
            </a:r>
            <a:r>
              <a:rPr lang="en-US" dirty="0"/>
              <a:t>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62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37A8-67F1-4C93-AD20-B0978591C378}"/>
              </a:ext>
            </a:extLst>
          </p:cNvPr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// Print the shortest path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("Shortest path from " + </a:t>
            </a:r>
            <a:r>
              <a:rPr lang="en-IN" dirty="0" err="1"/>
              <a:t>temp.getLandmarkName</a:t>
            </a:r>
            <a:r>
              <a:rPr lang="en-IN" dirty="0"/>
              <a:t>(</a:t>
            </a:r>
            <a:r>
              <a:rPr lang="en-IN" dirty="0" err="1"/>
              <a:t>startNode</a:t>
            </a:r>
            <a:r>
              <a:rPr lang="en-IN" dirty="0"/>
              <a:t>) + " to " + </a:t>
            </a:r>
            <a:r>
              <a:rPr lang="en-IN" dirty="0" err="1"/>
              <a:t>temp.getLandmarkName</a:t>
            </a:r>
            <a:r>
              <a:rPr lang="en-IN" dirty="0"/>
              <a:t>(</a:t>
            </a:r>
            <a:r>
              <a:rPr lang="en-IN" dirty="0" err="1"/>
              <a:t>endNode</a:t>
            </a:r>
            <a:r>
              <a:rPr lang="en-IN" dirty="0"/>
              <a:t>) + ":");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("Initial location -&gt; ");</a:t>
            </a:r>
          </a:p>
          <a:p>
            <a:r>
              <a:rPr lang="en-IN" dirty="0"/>
              <a:t>        for (int node : </a:t>
            </a:r>
            <a:r>
              <a:rPr lang="en-IN" dirty="0" err="1"/>
              <a:t>shortestPath</a:t>
            </a:r>
            <a:r>
              <a:rPr lang="en-IN" dirty="0"/>
              <a:t>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temp.getLandmarkName</a:t>
            </a:r>
            <a:r>
              <a:rPr lang="en-IN" dirty="0"/>
              <a:t>(node) + " -&gt; ");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("\n");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("Final destination.");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("\b\b");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E4704-CC23-41A5-1B34-A8E7D0DC24D8}"/>
              </a:ext>
            </a:extLst>
          </p:cNvPr>
          <p:cNvSpPr txBox="1"/>
          <p:nvPr/>
        </p:nvSpPr>
        <p:spPr>
          <a:xfrm>
            <a:off x="123825" y="2590800"/>
            <a:ext cx="85661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line- </a:t>
            </a:r>
            <a:r>
              <a:rPr lang="en-US" dirty="0"/>
              <a:t>This line prints a message indicating the starting and ending locations for the shortest path, using the </a:t>
            </a:r>
            <a:r>
              <a:rPr lang="en-US" dirty="0" err="1"/>
              <a:t>getLandmarkName</a:t>
            </a:r>
            <a:r>
              <a:rPr lang="en-US" dirty="0"/>
              <a:t> method to get the names of the locations based on their numbers.</a:t>
            </a:r>
            <a:endParaRPr lang="en-US" b="1" dirty="0"/>
          </a:p>
          <a:p>
            <a:r>
              <a:rPr lang="en-US" b="1" dirty="0" err="1"/>
              <a:t>System.out.print</a:t>
            </a:r>
            <a:r>
              <a:rPr lang="en-US" b="1" dirty="0"/>
              <a:t>("Initial location -&gt; "); </a:t>
            </a:r>
            <a:r>
              <a:rPr lang="en-US" dirty="0"/>
              <a:t>- This line prints a message indicating the initial location of the shortest path.</a:t>
            </a:r>
          </a:p>
          <a:p>
            <a:r>
              <a:rPr lang="en-US" b="1" dirty="0"/>
              <a:t>for (int node : </a:t>
            </a:r>
            <a:r>
              <a:rPr lang="en-US" b="1" dirty="0" err="1"/>
              <a:t>shortestPath</a:t>
            </a:r>
            <a:r>
              <a:rPr lang="en-US" b="1" dirty="0"/>
              <a:t>) { </a:t>
            </a:r>
            <a:r>
              <a:rPr lang="en-US" dirty="0"/>
              <a:t>- This line starts a for-each loop that iterates over each node in the </a:t>
            </a:r>
            <a:r>
              <a:rPr lang="en-US" dirty="0" err="1"/>
              <a:t>shortestPath</a:t>
            </a:r>
            <a:r>
              <a:rPr lang="en-US" dirty="0"/>
              <a:t> list.</a:t>
            </a:r>
            <a:endParaRPr lang="en-US" b="1" dirty="0"/>
          </a:p>
          <a:p>
            <a:r>
              <a:rPr lang="en-US" b="1" dirty="0" err="1"/>
              <a:t>System.out.print</a:t>
            </a:r>
            <a:r>
              <a:rPr lang="en-US" b="1" dirty="0"/>
              <a:t>(</a:t>
            </a:r>
            <a:r>
              <a:rPr lang="en-US" b="1" dirty="0" err="1"/>
              <a:t>temp.getLandmarkName</a:t>
            </a:r>
            <a:r>
              <a:rPr lang="en-US" b="1" dirty="0"/>
              <a:t>(node) + " -&gt; "); </a:t>
            </a:r>
            <a:r>
              <a:rPr lang="en-US" dirty="0"/>
              <a:t>- This line prints the name of each node in the shortest path, using the </a:t>
            </a:r>
            <a:r>
              <a:rPr lang="en-US" dirty="0" err="1"/>
              <a:t>getLandmarkName</a:t>
            </a:r>
            <a:r>
              <a:rPr lang="en-US" dirty="0"/>
              <a:t> method to get the location name based on the node number.</a:t>
            </a:r>
          </a:p>
          <a:p>
            <a:r>
              <a:rPr lang="en-US" b="1" dirty="0" err="1"/>
              <a:t>System.out.println</a:t>
            </a:r>
            <a:r>
              <a:rPr lang="en-US" b="1" dirty="0"/>
              <a:t>("\b\b"); </a:t>
            </a:r>
            <a:r>
              <a:rPr lang="en-US" dirty="0"/>
              <a:t>- This line erases the last two characters (-&gt;) in the console output by printing backspace characters (\b).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52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304800" y="1085200"/>
            <a:ext cx="8509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displays the initial location, followed by the sequence of landmark names representing the shortest path, and finally the final destination.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prints the shortest path from the starting location to the ending location using the landmark names obtained from the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GetLandmarkName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class. The path is printed in the form of "Initial location -&gt; Landmark 1 -&gt; Landmark 2 -&gt; ... -&gt; Final destination."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5254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1800</Words>
  <Application>Microsoft Office PowerPoint</Application>
  <PresentationFormat>On-screen Show (16:9)</PresentationFormat>
  <Paragraphs>132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El Messiri</vt:lpstr>
      <vt:lpstr>Wingdings</vt:lpstr>
      <vt:lpstr>Arial</vt:lpstr>
      <vt:lpstr>euclid_circular_a</vt:lpstr>
      <vt:lpstr>Baloo 2</vt:lpstr>
      <vt:lpstr>Times New Roman</vt:lpstr>
      <vt:lpstr>Söhne</vt:lpstr>
      <vt:lpstr>Calibri</vt:lpstr>
      <vt:lpstr>Roboto Condensed Light</vt:lpstr>
      <vt:lpstr>Programming Language Master's Degree by Slidesgo</vt:lpstr>
      <vt:lpstr>Implementation of Bellman Ford Algorithm</vt:lpstr>
      <vt:lpstr>PowerPoint Presentation</vt:lpstr>
      <vt:lpstr>Logic behind the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Drawback of Bellman Ford Algorithm 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Bellman Ford Algorithm</dc:title>
  <dc:creator>Melon A</dc:creator>
  <cp:lastModifiedBy>Melon A</cp:lastModifiedBy>
  <cp:revision>3</cp:revision>
  <dcterms:modified xsi:type="dcterms:W3CDTF">2023-07-10T08:40:39Z</dcterms:modified>
</cp:coreProperties>
</file>