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7" r:id="rId5"/>
    <p:sldId id="258" r:id="rId6"/>
    <p:sldId id="259" r:id="rId7"/>
    <p:sldId id="260" r:id="rId8"/>
    <p:sldId id="287" r:id="rId9"/>
    <p:sldId id="288" r:id="rId10"/>
    <p:sldId id="289" r:id="rId11"/>
    <p:sldId id="290" r:id="rId12"/>
    <p:sldId id="291" r:id="rId13"/>
    <p:sldId id="286"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8C"/>
    <a:srgbClr val="001431"/>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35" autoAdjust="0"/>
  </p:normalViewPr>
  <p:slideViewPr>
    <p:cSldViewPr snapToGrid="0" showGuides="1">
      <p:cViewPr varScale="1">
        <p:scale>
          <a:sx n="85" d="100"/>
          <a:sy n="85" d="100"/>
        </p:scale>
        <p:origin x="499"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E13EE4-78C3-490F-AD03-4491C37A8796}" type="datetimeFigureOut">
              <a:rPr lang="en-US" smtClean="0"/>
              <a:t>7/10/2023</a:t>
            </a:fld>
            <a:endParaRPr lang="en-US" dirty="0"/>
          </a:p>
        </p:txBody>
      </p:sp>
      <p:sp>
        <p:nvSpPr>
          <p:cNvPr id="4" name="Footer Placeholder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432166-D667-4383-B839-F1433620BE4D}" type="slidenum">
              <a:rPr lang="en-US" smtClean="0"/>
              <a:t>‹#›</a:t>
            </a:fld>
            <a:endParaRPr lang="en-US" dirty="0"/>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54B81-F76C-4130-A3A6-053208F3BF56}" type="datetimeFigureOut">
              <a:rPr lang="en-US" noProof="0" smtClean="0"/>
              <a:t>7/10/2023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B48B0-85B2-40C4-A05A-571C99C8AB57}" type="slidenum">
              <a:rPr lang="en-US" noProof="0" smtClean="0"/>
              <a:t>‹#›</a:t>
            </a:fld>
            <a:endParaRPr lang="en-US" noProof="0" dirty="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a:t>
            </a:fld>
            <a:endParaRPr lang="en-US" dirty="0"/>
          </a:p>
        </p:txBody>
      </p:sp>
    </p:spTree>
    <p:extLst>
      <p:ext uri="{BB962C8B-B14F-4D97-AF65-F5344CB8AC3E}">
        <p14:creationId xmlns:p14="http://schemas.microsoft.com/office/powerpoint/2010/main" val="304657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a:t>
            </a:fld>
            <a:endParaRPr lang="en-US" dirty="0"/>
          </a:p>
        </p:txBody>
      </p:sp>
    </p:spTree>
    <p:extLst>
      <p:ext uri="{BB962C8B-B14F-4D97-AF65-F5344CB8AC3E}">
        <p14:creationId xmlns:p14="http://schemas.microsoft.com/office/powerpoint/2010/main" val="2508915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3</a:t>
            </a:fld>
            <a:endParaRPr lang="en-US" dirty="0"/>
          </a:p>
        </p:txBody>
      </p:sp>
    </p:spTree>
    <p:extLst>
      <p:ext uri="{BB962C8B-B14F-4D97-AF65-F5344CB8AC3E}">
        <p14:creationId xmlns:p14="http://schemas.microsoft.com/office/powerpoint/2010/main" val="225572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4</a:t>
            </a:fld>
            <a:endParaRPr lang="en-US" dirty="0"/>
          </a:p>
        </p:txBody>
      </p:sp>
    </p:spTree>
    <p:extLst>
      <p:ext uri="{BB962C8B-B14F-4D97-AF65-F5344CB8AC3E}">
        <p14:creationId xmlns:p14="http://schemas.microsoft.com/office/powerpoint/2010/main" val="2873651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Picture Placeholder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0" name="Text Placeholder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1" name="Text Placeholder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23" name="Picture Placeholder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Text Placeholder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34" name="Text Placeholder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5" name="Text Placeholder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36" name="Text Placeholder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7" name="Text Placeholder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38" name="Text Placeholder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9" name="Text Placeholder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6" name="Picture Placeholder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5" name="Text Placeholder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Picture Placeholder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2</a:t>
            </a:r>
          </a:p>
          <a:p>
            <a:r>
              <a:rPr lang="en-US" noProof="0" dirty="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1</a:t>
            </a:r>
          </a:p>
          <a:p>
            <a:r>
              <a:rPr lang="en-US" noProof="0" dirty="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3</a:t>
            </a:r>
          </a:p>
          <a:p>
            <a:r>
              <a:rPr lang="en-US" noProof="0" dirty="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4</a:t>
            </a:r>
          </a:p>
          <a:p>
            <a:r>
              <a:rPr lang="en-US" noProof="0" dirty="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5</a:t>
            </a:r>
          </a:p>
          <a:p>
            <a:r>
              <a:rPr lang="en-US" noProof="0" dirty="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6</a:t>
            </a:r>
          </a:p>
          <a:p>
            <a:r>
              <a:rPr lang="en-US" noProof="0" dirty="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Rounded Corner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8" name="Text Placeholder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0" name="Text Placeholder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Rectangle: Rounded Corner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7" name="Rectangle: Rounded Corner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Content Placeholder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Rectangle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Text Placeholder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11">
            <a:extLst>
              <a:ext uri="{FF2B5EF4-FFF2-40B4-BE49-F238E27FC236}">
                <a16:creationId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2" name="Text Placeholder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3" name="Text Placeholder 11">
            <a:extLst>
              <a:ext uri="{FF2B5EF4-FFF2-40B4-BE49-F238E27FC236}">
                <a16:creationId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9" name="Text Placeholder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0" name="Text Placeholder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Text Placeholder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2" name="Text Placeholder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4" name="Text Placeholder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5" name="Text Placeholder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6" name="Text Placeholder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8" name="Text Placeholder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50" name="Picture Placeholder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Picture Placeholder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1" name="Picture Placeholder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0" name="Picture Placeholder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3" name="Rectangle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5" name="Text Placeholder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6" name="Text Placeholder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7" name="Text Placeholder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Rectangle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9" name="Rectangle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0" name="Rectangle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1" name="Rectangle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2" name="Rectangle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anchor="ctr" anchorCtr="0">
            <a:normAutofit/>
          </a:bodyPr>
          <a:lstStyle>
            <a:lvl1pPr marL="0" indent="0" algn="ctr">
              <a:buNone/>
              <a:defRPr sz="1400"/>
            </a:lvl1pPr>
          </a:lstStyle>
          <a:p>
            <a:r>
              <a:rPr lang="en-US" noProof="0"/>
              <a:t>Click icon to add chart</a:t>
            </a:r>
            <a:endParaRPr lang="en-US" noProof="0" dirty="0"/>
          </a:p>
        </p:txBody>
      </p:sp>
      <p:sp>
        <p:nvSpPr>
          <p:cNvPr id="47" name="Picture Placeholder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7/10/2023</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0" name="Text Placeholder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1" name="Title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a:lstStyle>
            <a:lvl1pPr>
              <a:defRPr b="1"/>
            </a:lvl1pPr>
          </a:lstStyle>
          <a:p>
            <a:r>
              <a:rPr lang="en-US" noProof="0"/>
              <a:t>Click to edit Master title style</a:t>
            </a:r>
          </a:p>
        </p:txBody>
      </p:sp>
      <p:sp>
        <p:nvSpPr>
          <p:cNvPr id="14" name="Text Placeholder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5" name="Picture Placeholder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anchor="b" anchorCtr="0">
            <a:noAutofit/>
          </a:bodyPr>
          <a:lstStyle>
            <a:lvl1pPr>
              <a:defRPr sz="5500"/>
            </a:lvl1pPr>
          </a:lstStyle>
          <a:p>
            <a:r>
              <a:rPr lang="en-US" noProof="0"/>
              <a:t>Thank You!</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7/10/2023</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Picture Placeholder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
        <p:nvSpPr>
          <p:cNvPr id="12" name="Text Placeholder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Allan Mattsson</a:t>
            </a:r>
          </a:p>
        </p:txBody>
      </p:sp>
      <p:sp>
        <p:nvSpPr>
          <p:cNvPr id="14" name="Text Placeholder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15" name="Text Placeholder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208-555-0183</a:t>
            </a:r>
          </a:p>
        </p:txBody>
      </p:sp>
      <p:sp>
        <p:nvSpPr>
          <p:cNvPr id="16" name="Text Placeholder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17" name="Text Placeholder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alaan@fineartschool.net</a:t>
            </a:r>
          </a:p>
        </p:txBody>
      </p:sp>
      <p:sp>
        <p:nvSpPr>
          <p:cNvPr id="18" name="Text Placeholder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Website:</a:t>
            </a:r>
          </a:p>
        </p:txBody>
      </p:sp>
      <p:sp>
        <p:nvSpPr>
          <p:cNvPr id="19" name="Text Placeholder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a:lstStyle>
            <a:lvl1pPr algn="ct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7/10/2023</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4" name="Picture Placeholder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5" name="Picture Placeholder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Picture Placeholder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2" name="Picture Placeholder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13" name="Picture Placeholder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15" name="Text Placeholder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16" name="Text Placeholder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Rectangle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Picture Placeholder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3" name="Picture Placeholder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6" name="Picture Placeholder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Content Placeholder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 Placeholder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a:lstStyle>
            <a:lvl1pP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7/10/2023</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0" name="Picture Placeholder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Content Placeholder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 name="Content Placeholder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7/10/2023</a:t>
            </a:fld>
            <a:endParaRPr lang="en-US"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7" name="Text Placeholder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7/10/2023</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2" name="Title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Content Placeholder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7/10/2023</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Title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Picture Placeholder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7/10/2023</a:t>
            </a:fld>
            <a:endParaRPr lang="en-US"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ABCF6-9B78-49BE-A2AD-F0AA9C62F46C}"/>
              </a:ext>
            </a:extLst>
          </p:cNvPr>
          <p:cNvSpPr>
            <a:spLocks noGrp="1"/>
          </p:cNvSpPr>
          <p:nvPr>
            <p:ph type="dt" sz="half" idx="10"/>
          </p:nvPr>
        </p:nvSpPr>
        <p:spPr/>
        <p:txBody>
          <a:bodyPr/>
          <a:lstStyle/>
          <a:p>
            <a:fld id="{DBE42BFF-A7D8-4C29-89A0-BC16EA5EFCC1}" type="datetime1">
              <a:rPr lang="en-US" noProof="0" smtClean="0"/>
              <a:t>7/10/2023</a:t>
            </a:fld>
            <a:endParaRPr lang="en-US" noProof="0" dirty="0"/>
          </a:p>
        </p:txBody>
      </p:sp>
      <p:sp>
        <p:nvSpPr>
          <p:cNvPr id="3" name="Footer Placeholder 2">
            <a:extLst>
              <a:ext uri="{FF2B5EF4-FFF2-40B4-BE49-F238E27FC236}">
                <a16:creationId xmlns:a16="http://schemas.microsoft.com/office/drawing/2014/main" id="{E70934F3-5442-470C-BF40-00437371D7BD}"/>
              </a:ext>
            </a:extLst>
          </p:cNvPr>
          <p:cNvSpPr>
            <a:spLocks noGrp="1"/>
          </p:cNvSpPr>
          <p:nvPr>
            <p:ph type="ftr" sz="quarter" idx="11"/>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a:lstStyle/>
          <a:p>
            <a:fld id="{D9BB3731-526F-4638-85F8-715D717FFC12}" type="slidenum">
              <a:rPr lang="en-US" noProof="0" smtClean="0"/>
              <a:t>‹#›</a:t>
            </a:fld>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r>
              <a:rPr lang="en-US" noProof="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7/10/2023</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Picture Placeholder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7/10/2023</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2" name="Picture Placeholder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1" name="Text Placeholder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2" name="Text Placeholder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3" name="Text Placeholder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2" name="Picture Placeholder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3" name="Picture Placeholder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4" name="Picture Placeholder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6" name="Picture Placeholder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ror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21" name="Picture Placeholder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11" name="Picture Placeholder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anchor="ctr" anchorCtr="0">
            <a:normAutofit/>
          </a:bodyPr>
          <a:lstStyle>
            <a:lvl1pPr marL="0" indent="0" algn="ctr">
              <a:buNone/>
              <a:defRPr sz="1400">
                <a:solidFill>
                  <a:schemeClr val="tx2"/>
                </a:solidFill>
              </a:defRPr>
            </a:lvl1pPr>
          </a:lstStyle>
          <a:p>
            <a:r>
              <a:rPr lang="en-US" noProof="0"/>
              <a:t>Click icon to add picture</a:t>
            </a:r>
            <a:endParaRPr lang="en-US" noProof="0" dirty="0"/>
          </a:p>
        </p:txBody>
      </p:sp>
      <p:sp>
        <p:nvSpPr>
          <p:cNvPr id="23" name="Picture Placeholder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anchor="b" anchorCtr="0"/>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7/10/2023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fld id="{DE8A4E7E-06A4-424E-83B2-0F5C45AFEB4E}" type="datetime1">
              <a:rPr lang="en-US" noProof="0" smtClean="0"/>
              <a:pPr/>
              <a:t>7/10/2023</a:t>
            </a:fld>
            <a:endParaRPr lang="en-US" noProof="0" dirty="0"/>
          </a:p>
        </p:txBody>
      </p:sp>
      <p:sp>
        <p:nvSpPr>
          <p:cNvPr id="5" name="Footer Placeholder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fld id="{4950F5D8-22E1-4015-8661-E5B1FD28C2DE}" type="slidenum">
              <a:rPr lang="en-US" noProof="0" smtClean="0"/>
              <a:pPr/>
              <a:t>‹#›</a:t>
            </a:fld>
            <a:endParaRPr lang="en-US" noProof="0" dirty="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54C2-626D-4E56-A5A3-494CC09D763E}"/>
              </a:ext>
            </a:extLst>
          </p:cNvPr>
          <p:cNvSpPr>
            <a:spLocks noGrp="1"/>
          </p:cNvSpPr>
          <p:nvPr>
            <p:ph type="title"/>
          </p:nvPr>
        </p:nvSpPr>
        <p:spPr>
          <a:xfrm>
            <a:off x="7526103" y="1969681"/>
            <a:ext cx="4116387" cy="1740445"/>
          </a:xfrm>
        </p:spPr>
        <p:txBody>
          <a:bodyPr/>
          <a:lstStyle/>
          <a:p>
            <a:r>
              <a:rPr lang="en-US" dirty="0"/>
              <a:t>MODULE 5</a:t>
            </a:r>
            <a:br>
              <a:rPr lang="en-US" dirty="0"/>
            </a:br>
            <a:endParaRPr lang="ru-RU" dirty="0"/>
          </a:p>
        </p:txBody>
      </p:sp>
      <p:sp>
        <p:nvSpPr>
          <p:cNvPr id="7" name="Subtitle 6">
            <a:extLst>
              <a:ext uri="{FF2B5EF4-FFF2-40B4-BE49-F238E27FC236}">
                <a16:creationId xmlns:a16="http://schemas.microsoft.com/office/drawing/2014/main" id="{FA7655FA-C53D-4FB0-9C00-53DFADE92015}"/>
              </a:ext>
            </a:extLst>
          </p:cNvPr>
          <p:cNvSpPr>
            <a:spLocks noGrp="1"/>
          </p:cNvSpPr>
          <p:nvPr>
            <p:ph type="subTitle" idx="1"/>
          </p:nvPr>
        </p:nvSpPr>
        <p:spPr>
          <a:xfrm>
            <a:off x="7634661" y="3151762"/>
            <a:ext cx="4007830" cy="558364"/>
          </a:xfrm>
        </p:spPr>
        <p:txBody>
          <a:bodyPr>
            <a:normAutofit/>
          </a:bodyPr>
          <a:lstStyle/>
          <a:p>
            <a:r>
              <a:rPr lang="en-US" sz="3200" dirty="0"/>
              <a:t>Bellman ford algorithm</a:t>
            </a:r>
            <a:endParaRPr lang="ru-RU" sz="3200" dirty="0"/>
          </a:p>
        </p:txBody>
      </p:sp>
      <p:sp>
        <p:nvSpPr>
          <p:cNvPr id="3" name="Picture Placeholder 2"/>
          <p:cNvSpPr>
            <a:spLocks noGrp="1"/>
          </p:cNvSpPr>
          <p:nvPr>
            <p:ph type="pic" sz="quarter" idx="13"/>
          </p:nvPr>
        </p:nvSpPr>
        <p:spPr/>
      </p:sp>
    </p:spTree>
    <p:extLst>
      <p:ext uri="{BB962C8B-B14F-4D97-AF65-F5344CB8AC3E}">
        <p14:creationId xmlns:p14="http://schemas.microsoft.com/office/powerpoint/2010/main" val="62161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6254" y="699256"/>
            <a:ext cx="4585780" cy="1091078"/>
          </a:xfrm>
        </p:spPr>
        <p:txBody>
          <a:bodyPr>
            <a:normAutofit/>
          </a:bodyPr>
          <a:lstStyle/>
          <a:p>
            <a:r>
              <a:rPr lang="en-US" sz="4400" dirty="0"/>
              <a:t>THANK YOU</a:t>
            </a:r>
          </a:p>
        </p:txBody>
      </p:sp>
      <p:sp>
        <p:nvSpPr>
          <p:cNvPr id="3" name="Content Placeholder 2"/>
          <p:cNvSpPr>
            <a:spLocks noGrp="1"/>
          </p:cNvSpPr>
          <p:nvPr>
            <p:ph sz="quarter" idx="4"/>
          </p:nvPr>
        </p:nvSpPr>
        <p:spPr>
          <a:xfrm>
            <a:off x="3463047" y="2013626"/>
            <a:ext cx="4547324" cy="3517116"/>
          </a:xfrm>
        </p:spPr>
        <p:txBody>
          <a:bodyPr/>
          <a:lstStyle/>
          <a:p>
            <a:r>
              <a:rPr lang="en-US" sz="4000" dirty="0"/>
              <a:t>DAKSHINYA N</a:t>
            </a:r>
          </a:p>
          <a:p>
            <a:r>
              <a:rPr lang="en-US" sz="4000" dirty="0"/>
              <a:t>CB.EN.U4AIE22169</a:t>
            </a:r>
          </a:p>
          <a:p>
            <a:r>
              <a:rPr lang="en-US" sz="4000" dirty="0"/>
              <a:t>(Group-17)</a:t>
            </a:r>
          </a:p>
        </p:txBody>
      </p:sp>
      <p:sp>
        <p:nvSpPr>
          <p:cNvPr id="4" name="Date Placeholder 3"/>
          <p:cNvSpPr>
            <a:spLocks noGrp="1"/>
          </p:cNvSpPr>
          <p:nvPr>
            <p:ph type="dt" sz="half" idx="10"/>
          </p:nvPr>
        </p:nvSpPr>
        <p:spPr/>
        <p:txBody>
          <a:bodyPr/>
          <a:lstStyle/>
          <a:p>
            <a:fld id="{C50C1367-C238-4F38-AA31-14342999A430}" type="datetime1">
              <a:rPr lang="en-US" noProof="0" smtClean="0"/>
              <a:t>7/10/2023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4950F5D8-22E1-4015-8661-E5B1FD28C2DE}" type="slidenum">
              <a:rPr lang="en-US" noProof="0" smtClean="0"/>
              <a:t>10</a:t>
            </a:fld>
            <a:endParaRPr lang="en-US" noProof="0" dirty="0"/>
          </a:p>
        </p:txBody>
      </p:sp>
      <p:sp>
        <p:nvSpPr>
          <p:cNvPr id="7" name="Picture Placeholder 6"/>
          <p:cNvSpPr>
            <a:spLocks noGrp="1"/>
          </p:cNvSpPr>
          <p:nvPr>
            <p:ph type="pic" sz="quarter" idx="50"/>
          </p:nvPr>
        </p:nvSpPr>
        <p:spPr/>
      </p:sp>
    </p:spTree>
    <p:extLst>
      <p:ext uri="{BB962C8B-B14F-4D97-AF65-F5344CB8AC3E}">
        <p14:creationId xmlns:p14="http://schemas.microsoft.com/office/powerpoint/2010/main" val="2565620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532457-29F4-475F-B58C-80A91C832EA9}"/>
              </a:ext>
            </a:extLst>
          </p:cNvPr>
          <p:cNvSpPr>
            <a:spLocks noGrp="1"/>
          </p:cNvSpPr>
          <p:nvPr>
            <p:ph type="title"/>
          </p:nvPr>
        </p:nvSpPr>
        <p:spPr/>
        <p:txBody>
          <a:bodyPr/>
          <a:lstStyle/>
          <a:p>
            <a:r>
              <a:rPr lang="en-US" dirty="0"/>
              <a:t>About Bellman ford algorithm</a:t>
            </a:r>
          </a:p>
        </p:txBody>
      </p:sp>
      <p:sp>
        <p:nvSpPr>
          <p:cNvPr id="2" name="Text Placeholder 1">
            <a:extLst>
              <a:ext uri="{FF2B5EF4-FFF2-40B4-BE49-F238E27FC236}">
                <a16:creationId xmlns:a16="http://schemas.microsoft.com/office/drawing/2014/main" id="{F5DC1B5D-1A60-450C-9BD8-9C391E14BCA0}"/>
              </a:ext>
            </a:extLst>
          </p:cNvPr>
          <p:cNvSpPr>
            <a:spLocks noGrp="1"/>
          </p:cNvSpPr>
          <p:nvPr>
            <p:ph type="body" idx="1"/>
          </p:nvPr>
        </p:nvSpPr>
        <p:spPr/>
        <p:txBody>
          <a:bodyPr/>
          <a:lstStyle/>
          <a:p>
            <a:r>
              <a:rPr lang="en-US" dirty="0"/>
              <a:t>The Bellman-Ford algorithm is a graph traversal algorithm used to find the shortest paths from a single source vertex to all other vertices in a weighted, directed graph. It can handle graphs with negative edge weights, but it does not work correctly if the graph contains a negative cycle. </a:t>
            </a:r>
          </a:p>
        </p:txBody>
      </p:sp>
      <p:sp>
        <p:nvSpPr>
          <p:cNvPr id="7" name="Slide Number Placeholder 6">
            <a:extLst>
              <a:ext uri="{FF2B5EF4-FFF2-40B4-BE49-F238E27FC236}">
                <a16:creationId xmlns:a16="http://schemas.microsoft.com/office/drawing/2014/main" id="{C2AE0B35-19FF-4775-9AF8-8F3C834A183B}"/>
              </a:ext>
            </a:extLst>
          </p:cNvPr>
          <p:cNvSpPr>
            <a:spLocks noGrp="1"/>
          </p:cNvSpPr>
          <p:nvPr>
            <p:ph type="sldNum" sz="quarter" idx="12"/>
          </p:nvPr>
        </p:nvSpPr>
        <p:spPr/>
        <p:txBody>
          <a:bodyPr/>
          <a:lstStyle/>
          <a:p>
            <a:fld id="{4950F5D8-22E1-4015-8661-E5B1FD28C2DE}" type="slidenum">
              <a:rPr lang="en-US" smtClean="0"/>
              <a:pPr/>
              <a:t>2</a:t>
            </a:fld>
            <a:endParaRPr lang="en-US" dirty="0"/>
          </a:p>
        </p:txBody>
      </p:sp>
      <p:sp>
        <p:nvSpPr>
          <p:cNvPr id="5" name="Date Placeholder 4">
            <a:extLst>
              <a:ext uri="{FF2B5EF4-FFF2-40B4-BE49-F238E27FC236}">
                <a16:creationId xmlns:a16="http://schemas.microsoft.com/office/drawing/2014/main" id="{89EF1FB9-B16B-4B0E-B1C6-ACB21972CF14}"/>
              </a:ext>
            </a:extLst>
          </p:cNvPr>
          <p:cNvSpPr>
            <a:spLocks noGrp="1"/>
          </p:cNvSpPr>
          <p:nvPr>
            <p:ph type="dt" sz="half" idx="10"/>
          </p:nvPr>
        </p:nvSpPr>
        <p:spPr/>
        <p:txBody>
          <a:bodyPr/>
          <a:lstStyle/>
          <a:p>
            <a:fld id="{A8392A16-0E09-486C-9A28-B508902D11B6}" type="datetime1">
              <a:rPr lang="en-US" smtClean="0"/>
              <a:pPr/>
              <a:t>7/10/2023</a:t>
            </a:fld>
            <a:endParaRPr lang="en-US" dirty="0"/>
          </a:p>
        </p:txBody>
      </p:sp>
      <p:sp>
        <p:nvSpPr>
          <p:cNvPr id="6" name="Footer Placeholder 5">
            <a:extLst>
              <a:ext uri="{FF2B5EF4-FFF2-40B4-BE49-F238E27FC236}">
                <a16:creationId xmlns:a16="http://schemas.microsoft.com/office/drawing/2014/main" id="{DB792729-D9BA-45F7-B2E7-911659343CD7}"/>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403669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7E572-F0AC-4962-AC8B-24DD8CD61D2D}"/>
              </a:ext>
            </a:extLst>
          </p:cNvPr>
          <p:cNvSpPr>
            <a:spLocks noGrp="1"/>
          </p:cNvSpPr>
          <p:nvPr>
            <p:ph type="title"/>
          </p:nvPr>
        </p:nvSpPr>
        <p:spPr>
          <a:xfrm>
            <a:off x="554477" y="282103"/>
            <a:ext cx="11303539" cy="651752"/>
          </a:xfrm>
        </p:spPr>
        <p:txBody>
          <a:bodyPr/>
          <a:lstStyle/>
          <a:p>
            <a:r>
              <a:rPr lang="en-US" dirty="0"/>
              <a:t>Logic</a:t>
            </a:r>
          </a:p>
        </p:txBody>
      </p:sp>
      <p:sp>
        <p:nvSpPr>
          <p:cNvPr id="4" name="Content Placeholder 3">
            <a:extLst>
              <a:ext uri="{FF2B5EF4-FFF2-40B4-BE49-F238E27FC236}">
                <a16:creationId xmlns:a16="http://schemas.microsoft.com/office/drawing/2014/main" id="{E9A97DCF-3682-44C5-A5DA-9D96CF14B628}"/>
              </a:ext>
            </a:extLst>
          </p:cNvPr>
          <p:cNvSpPr>
            <a:spLocks noGrp="1"/>
          </p:cNvSpPr>
          <p:nvPr>
            <p:ph sz="quarter" idx="4"/>
          </p:nvPr>
        </p:nvSpPr>
        <p:spPr>
          <a:xfrm>
            <a:off x="486383" y="1128409"/>
            <a:ext cx="11371633" cy="5418306"/>
          </a:xfrm>
        </p:spPr>
        <p:txBody>
          <a:bodyPr/>
          <a:lstStyle/>
          <a:p>
            <a:r>
              <a:rPr lang="en-US" dirty="0"/>
              <a:t>The algorithm performs relaxation of edges V-1 times, where V is the number of vertices. In each iteration, it checks each edge in the graph and updates the distance and previous vertex if a shorter path is found. This process aims to gradually refine the distance estimates to approach the actual shortest paths.</a:t>
            </a:r>
          </a:p>
          <a:p>
            <a:endParaRPr lang="en-US" dirty="0"/>
          </a:p>
          <a:p>
            <a:r>
              <a:rPr lang="en-US" dirty="0"/>
              <a:t>After V-1 iterations, the algorithm checks for negative-weight cycles. It performs one more iteration and checks if there is a further improvement in the distances. If there is, it indicates the presence of a negative-weight cycle, and an exception is thrown.</a:t>
            </a:r>
          </a:p>
          <a:p>
            <a:endParaRPr lang="en-US" dirty="0"/>
          </a:p>
          <a:p>
            <a:r>
              <a:rPr lang="en-US" dirty="0"/>
              <a:t>If there are no negative-weight cycles, the shortest path is built by traversing the previous vertices from the end vertex to the start vertex. The path is stored in a list called path, which is then reversed to obtain the correct order of vertices representing the shortest path.</a:t>
            </a:r>
          </a:p>
          <a:p>
            <a:pPr marL="0" indent="0">
              <a:buNone/>
            </a:pPr>
            <a:endParaRPr lang="en-US" dirty="0"/>
          </a:p>
          <a:p>
            <a:r>
              <a:rPr lang="en-US" dirty="0"/>
              <a:t>The code also includes additional classes </a:t>
            </a:r>
            <a:r>
              <a:rPr lang="en-US" dirty="0" err="1"/>
              <a:t>InstructionsForUser</a:t>
            </a:r>
            <a:r>
              <a:rPr lang="en-US" dirty="0"/>
              <a:t> and </a:t>
            </a:r>
            <a:r>
              <a:rPr lang="en-US" dirty="0" err="1"/>
              <a:t>GetLandmarkName</a:t>
            </a:r>
            <a:r>
              <a:rPr lang="en-US" dirty="0"/>
              <a:t> that provide auxiliary functionality for printing a location table and retrieving the name of a landmark based on its number, respectively.</a:t>
            </a:r>
          </a:p>
          <a:p>
            <a:endParaRPr lang="en-US" dirty="0"/>
          </a:p>
          <a:p>
            <a:r>
              <a:rPr lang="en-US" dirty="0"/>
              <a:t>The goal of the Bellman-Ford algorithm is to minimize the total cost of reaching each node from the source node. </a:t>
            </a:r>
            <a:r>
              <a:rPr lang="en-US"/>
              <a:t>By iteratively relaxing the edges and updating the costs, the algorithm gradually improves the estimates of the shortest paths until it reaches the optimal solution.</a:t>
            </a:r>
          </a:p>
        </p:txBody>
      </p:sp>
      <p:sp>
        <p:nvSpPr>
          <p:cNvPr id="5" name="Date Placeholder 4">
            <a:extLst>
              <a:ext uri="{FF2B5EF4-FFF2-40B4-BE49-F238E27FC236}">
                <a16:creationId xmlns:a16="http://schemas.microsoft.com/office/drawing/2014/main" id="{D6EE098C-FABC-437A-B91C-78D731689CF3}"/>
              </a:ext>
            </a:extLst>
          </p:cNvPr>
          <p:cNvSpPr>
            <a:spLocks noGrp="1"/>
          </p:cNvSpPr>
          <p:nvPr>
            <p:ph type="dt" sz="half" idx="10"/>
          </p:nvPr>
        </p:nvSpPr>
        <p:spPr/>
        <p:txBody>
          <a:bodyPr/>
          <a:lstStyle/>
          <a:p>
            <a:fld id="{C50C1367-C238-4F38-AA31-14342999A430}" type="datetime1">
              <a:rPr lang="en-US" smtClean="0"/>
              <a:pPr/>
              <a:t>7/10/2023</a:t>
            </a:fld>
            <a:endParaRPr lang="en-US" dirty="0"/>
          </a:p>
        </p:txBody>
      </p:sp>
      <p:sp>
        <p:nvSpPr>
          <p:cNvPr id="6" name="Footer Placeholder 5">
            <a:extLst>
              <a:ext uri="{FF2B5EF4-FFF2-40B4-BE49-F238E27FC236}">
                <a16:creationId xmlns:a16="http://schemas.microsoft.com/office/drawing/2014/main" id="{49DC256C-2F66-47C7-8CAF-7030959759F7}"/>
              </a:ext>
            </a:extLst>
          </p:cNvPr>
          <p:cNvSpPr>
            <a:spLocks noGrp="1"/>
          </p:cNvSpPr>
          <p:nvPr>
            <p:ph type="ftr" sz="quarter" idx="11"/>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ECD7B63F-6F62-46FC-8E6A-512867B9E479}"/>
              </a:ext>
            </a:extLst>
          </p:cNvPr>
          <p:cNvSpPr>
            <a:spLocks noGrp="1"/>
          </p:cNvSpPr>
          <p:nvPr>
            <p:ph type="sldNum" sz="quarter" idx="12"/>
          </p:nvPr>
        </p:nvSpPr>
        <p:spPr/>
        <p:txBody>
          <a:bodyPr/>
          <a:lstStyle/>
          <a:p>
            <a:fld id="{4950F5D8-22E1-4015-8661-E5B1FD28C2DE}" type="slidenum">
              <a:rPr lang="en-US" smtClean="0"/>
              <a:pPr/>
              <a:t>3</a:t>
            </a:fld>
            <a:endParaRPr lang="en-US" dirty="0"/>
          </a:p>
        </p:txBody>
      </p:sp>
      <p:sp>
        <p:nvSpPr>
          <p:cNvPr id="2" name="Picture Placeholder 1"/>
          <p:cNvSpPr>
            <a:spLocks noGrp="1"/>
          </p:cNvSpPr>
          <p:nvPr>
            <p:ph type="pic" sz="quarter" idx="50"/>
          </p:nvPr>
        </p:nvSpPr>
        <p:spPr/>
      </p:sp>
    </p:spTree>
    <p:extLst>
      <p:ext uri="{BB962C8B-B14F-4D97-AF65-F5344CB8AC3E}">
        <p14:creationId xmlns:p14="http://schemas.microsoft.com/office/powerpoint/2010/main" val="3210814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665F-537D-4B74-92F8-96ED80122ADC}"/>
              </a:ext>
            </a:extLst>
          </p:cNvPr>
          <p:cNvSpPr>
            <a:spLocks noGrp="1"/>
          </p:cNvSpPr>
          <p:nvPr>
            <p:ph type="title"/>
          </p:nvPr>
        </p:nvSpPr>
        <p:spPr>
          <a:xfrm>
            <a:off x="0" y="87549"/>
            <a:ext cx="5427280" cy="564204"/>
          </a:xfrm>
        </p:spPr>
        <p:txBody>
          <a:bodyPr/>
          <a:lstStyle/>
          <a:p>
            <a:r>
              <a:rPr lang="en-US" dirty="0"/>
              <a:t>Code</a:t>
            </a:r>
          </a:p>
        </p:txBody>
      </p:sp>
      <p:sp>
        <p:nvSpPr>
          <p:cNvPr id="3" name="Content Placeholder 2">
            <a:extLst>
              <a:ext uri="{FF2B5EF4-FFF2-40B4-BE49-F238E27FC236}">
                <a16:creationId xmlns:a16="http://schemas.microsoft.com/office/drawing/2014/main" id="{E0ACFCBA-E6B8-4ECB-B191-23EF3473943C}"/>
              </a:ext>
            </a:extLst>
          </p:cNvPr>
          <p:cNvSpPr>
            <a:spLocks noGrp="1"/>
          </p:cNvSpPr>
          <p:nvPr>
            <p:ph sz="quarter" idx="4"/>
          </p:nvPr>
        </p:nvSpPr>
        <p:spPr>
          <a:xfrm>
            <a:off x="0" y="807398"/>
            <a:ext cx="11809379" cy="5972782"/>
          </a:xfrm>
        </p:spPr>
        <p:txBody>
          <a:bodyPr>
            <a:normAutofit fontScale="77500" lnSpcReduction="20000"/>
          </a:bodyPr>
          <a:lstStyle/>
          <a:p>
            <a:r>
              <a:rPr lang="en-US" dirty="0"/>
              <a:t>import </a:t>
            </a:r>
            <a:r>
              <a:rPr lang="en-US" dirty="0" err="1"/>
              <a:t>java.util</a:t>
            </a:r>
            <a:r>
              <a:rPr lang="en-US" dirty="0"/>
              <a:t>.*;</a:t>
            </a:r>
          </a:p>
          <a:p>
            <a:endParaRPr lang="en-US" dirty="0"/>
          </a:p>
          <a:p>
            <a:r>
              <a:rPr lang="en-US" dirty="0"/>
              <a:t>class </a:t>
            </a:r>
            <a:r>
              <a:rPr lang="en-US" dirty="0" err="1"/>
              <a:t>BellmanFordAlgorithm</a:t>
            </a:r>
            <a:r>
              <a:rPr lang="en-US" dirty="0"/>
              <a:t> {</a:t>
            </a:r>
          </a:p>
          <a:p>
            <a:r>
              <a:rPr lang="en-US" dirty="0"/>
              <a:t>    private </a:t>
            </a:r>
            <a:r>
              <a:rPr lang="en-US" dirty="0" err="1"/>
              <a:t>int</a:t>
            </a:r>
            <a:r>
              <a:rPr lang="en-US" dirty="0"/>
              <a:t> </a:t>
            </a:r>
            <a:r>
              <a:rPr lang="en-US" dirty="0" err="1"/>
              <a:t>numNodes</a:t>
            </a:r>
            <a:r>
              <a:rPr lang="en-US" dirty="0"/>
              <a:t>;</a:t>
            </a:r>
          </a:p>
          <a:p>
            <a:r>
              <a:rPr lang="en-US" dirty="0"/>
              <a:t>    private List&lt;Edge&gt; edges;</a:t>
            </a:r>
          </a:p>
          <a:p>
            <a:endParaRPr lang="en-US" dirty="0"/>
          </a:p>
          <a:p>
            <a:r>
              <a:rPr lang="en-US" dirty="0"/>
              <a:t>    public </a:t>
            </a:r>
            <a:r>
              <a:rPr lang="en-US" dirty="0" err="1"/>
              <a:t>BellmanFordAlgorithm</a:t>
            </a:r>
            <a:r>
              <a:rPr lang="en-US" dirty="0"/>
              <a:t>(</a:t>
            </a:r>
            <a:r>
              <a:rPr lang="en-US" dirty="0" err="1"/>
              <a:t>int</a:t>
            </a:r>
            <a:r>
              <a:rPr lang="en-US" dirty="0"/>
              <a:t> </a:t>
            </a:r>
            <a:r>
              <a:rPr lang="en-US" dirty="0" err="1"/>
              <a:t>numNodes</a:t>
            </a:r>
            <a:r>
              <a:rPr lang="en-US" dirty="0"/>
              <a:t>) {</a:t>
            </a:r>
          </a:p>
          <a:p>
            <a:r>
              <a:rPr lang="en-US" dirty="0"/>
              <a:t>        </a:t>
            </a:r>
            <a:r>
              <a:rPr lang="en-US" dirty="0" err="1"/>
              <a:t>this.numNodes</a:t>
            </a:r>
            <a:r>
              <a:rPr lang="en-US" dirty="0"/>
              <a:t> = </a:t>
            </a:r>
            <a:r>
              <a:rPr lang="en-US" dirty="0" err="1"/>
              <a:t>numNodes</a:t>
            </a:r>
            <a:r>
              <a:rPr lang="en-US" dirty="0"/>
              <a:t>;</a:t>
            </a:r>
          </a:p>
          <a:p>
            <a:r>
              <a:rPr lang="en-US" dirty="0"/>
              <a:t>        </a:t>
            </a:r>
            <a:r>
              <a:rPr lang="en-US" dirty="0" err="1"/>
              <a:t>this.edges</a:t>
            </a:r>
            <a:r>
              <a:rPr lang="en-US" dirty="0"/>
              <a:t> = new </a:t>
            </a:r>
            <a:r>
              <a:rPr lang="en-US" dirty="0" err="1"/>
              <a:t>ArrayList</a:t>
            </a:r>
            <a:r>
              <a:rPr lang="en-US" dirty="0"/>
              <a:t>&lt;&gt;();</a:t>
            </a:r>
          </a:p>
          <a:p>
            <a:r>
              <a:rPr lang="en-US" dirty="0"/>
              <a:t>    }</a:t>
            </a:r>
          </a:p>
          <a:p>
            <a:endParaRPr lang="en-US" dirty="0"/>
          </a:p>
          <a:p>
            <a:r>
              <a:rPr lang="en-US" dirty="0"/>
              <a:t>    public void </a:t>
            </a:r>
            <a:r>
              <a:rPr lang="en-US" dirty="0" err="1"/>
              <a:t>addEdge</a:t>
            </a:r>
            <a:r>
              <a:rPr lang="en-US" dirty="0"/>
              <a:t>(</a:t>
            </a:r>
            <a:r>
              <a:rPr lang="en-US" dirty="0" err="1"/>
              <a:t>int</a:t>
            </a:r>
            <a:r>
              <a:rPr lang="en-US" dirty="0"/>
              <a:t> source, </a:t>
            </a:r>
            <a:r>
              <a:rPr lang="en-US" dirty="0" err="1"/>
              <a:t>int</a:t>
            </a:r>
            <a:r>
              <a:rPr lang="en-US" dirty="0"/>
              <a:t> destination, </a:t>
            </a:r>
            <a:r>
              <a:rPr lang="en-US" dirty="0" err="1"/>
              <a:t>int</a:t>
            </a:r>
            <a:r>
              <a:rPr lang="en-US" dirty="0"/>
              <a:t> weight) {</a:t>
            </a:r>
          </a:p>
          <a:p>
            <a:r>
              <a:rPr lang="en-US" dirty="0"/>
              <a:t>        </a:t>
            </a:r>
            <a:r>
              <a:rPr lang="en-US" dirty="0" err="1"/>
              <a:t>edges.add</a:t>
            </a:r>
            <a:r>
              <a:rPr lang="en-US" dirty="0"/>
              <a:t>(new Edge(source, destination, weight));</a:t>
            </a:r>
          </a:p>
          <a:p>
            <a:r>
              <a:rPr lang="en-US" dirty="0"/>
              <a:t>    }</a:t>
            </a:r>
          </a:p>
          <a:p>
            <a:endParaRPr lang="en-US" dirty="0"/>
          </a:p>
          <a:p>
            <a:r>
              <a:rPr lang="en-US" dirty="0"/>
              <a:t>    public List&lt;Integer&gt; </a:t>
            </a:r>
            <a:r>
              <a:rPr lang="en-US" dirty="0" err="1"/>
              <a:t>findShortestPath</a:t>
            </a:r>
            <a:r>
              <a:rPr lang="en-US" dirty="0"/>
              <a:t>(</a:t>
            </a:r>
            <a:r>
              <a:rPr lang="en-US" dirty="0" err="1"/>
              <a:t>int</a:t>
            </a:r>
            <a:r>
              <a:rPr lang="en-US" dirty="0"/>
              <a:t> start, </a:t>
            </a:r>
            <a:r>
              <a:rPr lang="en-US" dirty="0" err="1"/>
              <a:t>int</a:t>
            </a:r>
            <a:r>
              <a:rPr lang="en-US" dirty="0"/>
              <a:t> end) {</a:t>
            </a:r>
          </a:p>
          <a:p>
            <a:r>
              <a:rPr lang="en-US" dirty="0"/>
              <a:t>        </a:t>
            </a:r>
            <a:r>
              <a:rPr lang="en-US" dirty="0" err="1"/>
              <a:t>int</a:t>
            </a:r>
            <a:r>
              <a:rPr lang="en-US" dirty="0"/>
              <a:t>[] distances = new </a:t>
            </a:r>
            <a:r>
              <a:rPr lang="en-US" dirty="0" err="1"/>
              <a:t>int</a:t>
            </a:r>
            <a:r>
              <a:rPr lang="en-US" dirty="0"/>
              <a:t>[</a:t>
            </a:r>
            <a:r>
              <a:rPr lang="en-US" dirty="0" err="1"/>
              <a:t>numNodes</a:t>
            </a:r>
            <a:r>
              <a:rPr lang="en-US" dirty="0"/>
              <a:t>];</a:t>
            </a:r>
          </a:p>
          <a:p>
            <a:r>
              <a:rPr lang="en-US" dirty="0"/>
              <a:t>        </a:t>
            </a:r>
            <a:r>
              <a:rPr lang="en-US" dirty="0" err="1"/>
              <a:t>int</a:t>
            </a:r>
            <a:r>
              <a:rPr lang="en-US" dirty="0"/>
              <a:t>[] </a:t>
            </a:r>
            <a:r>
              <a:rPr lang="en-US" dirty="0" err="1"/>
              <a:t>prev</a:t>
            </a:r>
            <a:r>
              <a:rPr lang="en-US" dirty="0"/>
              <a:t> = new </a:t>
            </a:r>
            <a:r>
              <a:rPr lang="en-US" dirty="0" err="1"/>
              <a:t>int</a:t>
            </a:r>
            <a:r>
              <a:rPr lang="en-US" dirty="0"/>
              <a:t>[</a:t>
            </a:r>
            <a:r>
              <a:rPr lang="en-US" dirty="0" err="1"/>
              <a:t>numNodes</a:t>
            </a:r>
            <a:r>
              <a:rPr lang="en-US" dirty="0"/>
              <a:t>];</a:t>
            </a:r>
          </a:p>
          <a:p>
            <a:r>
              <a:rPr lang="en-US" dirty="0"/>
              <a:t>        </a:t>
            </a:r>
            <a:r>
              <a:rPr lang="en-US" dirty="0" err="1"/>
              <a:t>Arrays.fill</a:t>
            </a:r>
            <a:r>
              <a:rPr lang="en-US" dirty="0"/>
              <a:t>(distances, </a:t>
            </a:r>
            <a:r>
              <a:rPr lang="en-US" dirty="0" err="1"/>
              <a:t>Integer.MAX_VALUE</a:t>
            </a:r>
            <a:r>
              <a:rPr lang="en-US" dirty="0"/>
              <a:t>);</a:t>
            </a:r>
          </a:p>
          <a:p>
            <a:r>
              <a:rPr lang="en-US" dirty="0"/>
              <a:t>        </a:t>
            </a:r>
            <a:r>
              <a:rPr lang="en-US" dirty="0" err="1"/>
              <a:t>Arrays.fill</a:t>
            </a:r>
            <a:r>
              <a:rPr lang="en-US" dirty="0"/>
              <a:t>(</a:t>
            </a:r>
            <a:r>
              <a:rPr lang="en-US" dirty="0" err="1"/>
              <a:t>prev</a:t>
            </a:r>
            <a:r>
              <a:rPr lang="en-US" dirty="0"/>
              <a:t>, -1);</a:t>
            </a:r>
          </a:p>
          <a:p>
            <a:r>
              <a:rPr lang="en-US" dirty="0"/>
              <a:t>        distances[start] = 0;</a:t>
            </a:r>
          </a:p>
          <a:p>
            <a:endParaRPr lang="en-US" dirty="0"/>
          </a:p>
          <a:p>
            <a:r>
              <a:rPr lang="en-US" dirty="0"/>
              <a:t>        // Relax edges repeatedly</a:t>
            </a:r>
          </a:p>
          <a:p>
            <a:r>
              <a:rPr lang="en-US" dirty="0"/>
              <a:t>        for (</a:t>
            </a:r>
            <a:r>
              <a:rPr lang="en-US" dirty="0" err="1"/>
              <a:t>int</a:t>
            </a:r>
            <a:r>
              <a:rPr lang="en-US" dirty="0"/>
              <a:t> </a:t>
            </a:r>
            <a:r>
              <a:rPr lang="en-US" dirty="0" err="1"/>
              <a:t>i</a:t>
            </a:r>
            <a:r>
              <a:rPr lang="en-US" dirty="0"/>
              <a:t> = 1; </a:t>
            </a:r>
            <a:r>
              <a:rPr lang="en-US" dirty="0" err="1"/>
              <a:t>i</a:t>
            </a:r>
            <a:r>
              <a:rPr lang="en-US" dirty="0"/>
              <a:t> &lt; </a:t>
            </a:r>
            <a:r>
              <a:rPr lang="en-US" dirty="0" err="1"/>
              <a:t>numNodes</a:t>
            </a:r>
            <a:r>
              <a:rPr lang="en-US" dirty="0"/>
              <a:t>; </a:t>
            </a:r>
            <a:r>
              <a:rPr lang="en-US" dirty="0" err="1"/>
              <a:t>i</a:t>
            </a:r>
            <a:r>
              <a:rPr lang="en-US" dirty="0"/>
              <a:t>++) {</a:t>
            </a:r>
          </a:p>
          <a:p>
            <a:r>
              <a:rPr lang="en-US" dirty="0"/>
              <a:t>            for (Edge </a:t>
            </a:r>
            <a:r>
              <a:rPr lang="en-US" dirty="0" err="1"/>
              <a:t>edge</a:t>
            </a:r>
            <a:r>
              <a:rPr lang="en-US" dirty="0"/>
              <a:t> : edges) {</a:t>
            </a:r>
          </a:p>
          <a:p>
            <a:r>
              <a:rPr lang="en-US" dirty="0"/>
              <a:t>                </a:t>
            </a:r>
            <a:r>
              <a:rPr lang="en-US" dirty="0" err="1"/>
              <a:t>int</a:t>
            </a:r>
            <a:r>
              <a:rPr lang="en-US" dirty="0"/>
              <a:t> u = </a:t>
            </a:r>
            <a:r>
              <a:rPr lang="en-US" dirty="0" err="1"/>
              <a:t>edge.source</a:t>
            </a:r>
            <a:r>
              <a:rPr lang="en-US" dirty="0"/>
              <a:t>;</a:t>
            </a:r>
          </a:p>
          <a:p>
            <a:r>
              <a:rPr lang="en-US" dirty="0"/>
              <a:t>                </a:t>
            </a:r>
            <a:r>
              <a:rPr lang="en-US" dirty="0" err="1"/>
              <a:t>int</a:t>
            </a:r>
            <a:r>
              <a:rPr lang="en-US" dirty="0"/>
              <a:t> v = </a:t>
            </a:r>
            <a:r>
              <a:rPr lang="en-US" dirty="0" err="1"/>
              <a:t>edge.destination</a:t>
            </a:r>
            <a:r>
              <a:rPr lang="en-US" dirty="0"/>
              <a:t>;</a:t>
            </a:r>
          </a:p>
          <a:p>
            <a:r>
              <a:rPr lang="en-US" dirty="0"/>
              <a:t>                </a:t>
            </a:r>
            <a:r>
              <a:rPr lang="en-US" dirty="0" err="1"/>
              <a:t>int</a:t>
            </a:r>
            <a:r>
              <a:rPr lang="en-US" dirty="0"/>
              <a:t> weight = </a:t>
            </a:r>
            <a:r>
              <a:rPr lang="en-US" dirty="0" err="1"/>
              <a:t>edge.weight</a:t>
            </a:r>
            <a:r>
              <a:rPr lang="en-US" dirty="0"/>
              <a:t>;</a:t>
            </a:r>
          </a:p>
          <a:p>
            <a:endParaRPr lang="en-US" dirty="0"/>
          </a:p>
        </p:txBody>
      </p:sp>
      <p:sp>
        <p:nvSpPr>
          <p:cNvPr id="6" name="Slide Number Placeholder 5">
            <a:extLst>
              <a:ext uri="{FF2B5EF4-FFF2-40B4-BE49-F238E27FC236}">
                <a16:creationId xmlns:a16="http://schemas.microsoft.com/office/drawing/2014/main" id="{4BE192BF-F3A7-4D6F-9228-FC825EC15ED3}"/>
              </a:ext>
            </a:extLst>
          </p:cNvPr>
          <p:cNvSpPr>
            <a:spLocks noGrp="1"/>
          </p:cNvSpPr>
          <p:nvPr>
            <p:ph type="sldNum" sz="quarter" idx="12"/>
          </p:nvPr>
        </p:nvSpPr>
        <p:spPr/>
        <p:txBody>
          <a:bodyPr/>
          <a:lstStyle/>
          <a:p>
            <a:fld id="{4950F5D8-22E1-4015-8661-E5B1FD28C2DE}" type="slidenum">
              <a:rPr lang="en-US" smtClean="0"/>
              <a:pPr/>
              <a:t>4</a:t>
            </a:fld>
            <a:endParaRPr lang="en-US" dirty="0"/>
          </a:p>
        </p:txBody>
      </p:sp>
      <p:sp>
        <p:nvSpPr>
          <p:cNvPr id="4" name="Date Placeholder 3">
            <a:extLst>
              <a:ext uri="{FF2B5EF4-FFF2-40B4-BE49-F238E27FC236}">
                <a16:creationId xmlns:a16="http://schemas.microsoft.com/office/drawing/2014/main" id="{EBDE8417-3B40-4421-8C0C-E812952C4D17}"/>
              </a:ext>
            </a:extLst>
          </p:cNvPr>
          <p:cNvSpPr>
            <a:spLocks noGrp="1"/>
          </p:cNvSpPr>
          <p:nvPr>
            <p:ph type="dt" sz="half" idx="10"/>
          </p:nvPr>
        </p:nvSpPr>
        <p:spPr/>
        <p:txBody>
          <a:bodyPr/>
          <a:lstStyle/>
          <a:p>
            <a:fld id="{C50C1367-C238-4F38-AA31-14342999A430}" type="datetime1">
              <a:rPr lang="en-US" smtClean="0"/>
              <a:pPr/>
              <a:t>7/10/2023</a:t>
            </a:fld>
            <a:endParaRPr lang="en-US" dirty="0"/>
          </a:p>
        </p:txBody>
      </p:sp>
      <p:sp>
        <p:nvSpPr>
          <p:cNvPr id="5" name="Footer Placeholder 4">
            <a:extLst>
              <a:ext uri="{FF2B5EF4-FFF2-40B4-BE49-F238E27FC236}">
                <a16:creationId xmlns:a16="http://schemas.microsoft.com/office/drawing/2014/main" id="{AD9AD198-93C9-4EAB-8485-34EDEDDBA8A0}"/>
              </a:ext>
            </a:extLst>
          </p:cNvPr>
          <p:cNvSpPr>
            <a:spLocks noGrp="1"/>
          </p:cNvSpPr>
          <p:nvPr>
            <p:ph type="ftr" sz="quarter" idx="11"/>
          </p:nvPr>
        </p:nvSpPr>
        <p:spPr/>
        <p:txBody>
          <a:bodyPr/>
          <a:lstStyle/>
          <a:p>
            <a:r>
              <a:rPr lang="en-US" dirty="0"/>
              <a:t>ADD A FOOTER</a:t>
            </a:r>
          </a:p>
        </p:txBody>
      </p:sp>
      <p:sp>
        <p:nvSpPr>
          <p:cNvPr id="10" name="TextBox 9">
            <a:extLst>
              <a:ext uri="{FF2B5EF4-FFF2-40B4-BE49-F238E27FC236}">
                <a16:creationId xmlns:a16="http://schemas.microsoft.com/office/drawing/2014/main" id="{F9E36B8A-5D14-4741-B7F3-48AF2FF07958}"/>
              </a:ext>
            </a:extLst>
          </p:cNvPr>
          <p:cNvSpPr txBox="1"/>
          <p:nvPr/>
        </p:nvSpPr>
        <p:spPr>
          <a:xfrm>
            <a:off x="5803026" y="716377"/>
            <a:ext cx="6006353" cy="618630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40000"/>
                    <a:lumOff val="60000"/>
                  </a:schemeClr>
                </a:solidFill>
              </a:rPr>
              <a:t>The constructor </a:t>
            </a:r>
            <a:r>
              <a:rPr lang="en-US" dirty="0" err="1">
                <a:solidFill>
                  <a:schemeClr val="bg2">
                    <a:lumMod val="40000"/>
                    <a:lumOff val="60000"/>
                  </a:schemeClr>
                </a:solidFill>
              </a:rPr>
              <a:t>BellmanFordAlgorithm</a:t>
            </a:r>
            <a:r>
              <a:rPr lang="en-US" dirty="0">
                <a:solidFill>
                  <a:schemeClr val="bg2">
                    <a:lumMod val="40000"/>
                    <a:lumOff val="60000"/>
                  </a:schemeClr>
                </a:solidFill>
              </a:rPr>
              <a:t>(int </a:t>
            </a:r>
            <a:r>
              <a:rPr lang="en-US" dirty="0" err="1">
                <a:solidFill>
                  <a:schemeClr val="bg2">
                    <a:lumMod val="40000"/>
                    <a:lumOff val="60000"/>
                  </a:schemeClr>
                </a:solidFill>
              </a:rPr>
              <a:t>numNodes</a:t>
            </a:r>
            <a:r>
              <a:rPr lang="en-US" dirty="0">
                <a:solidFill>
                  <a:schemeClr val="bg2">
                    <a:lumMod val="40000"/>
                    <a:lumOff val="60000"/>
                  </a:schemeClr>
                </a:solidFill>
              </a:rPr>
              <a:t>) is defined to initialize an instance of the </a:t>
            </a:r>
            <a:r>
              <a:rPr lang="en-US" dirty="0" err="1">
                <a:solidFill>
                  <a:schemeClr val="bg2">
                    <a:lumMod val="40000"/>
                    <a:lumOff val="60000"/>
                  </a:schemeClr>
                </a:solidFill>
              </a:rPr>
              <a:t>BellmanFordAlgorithm</a:t>
            </a:r>
            <a:r>
              <a:rPr lang="en-US" dirty="0">
                <a:solidFill>
                  <a:schemeClr val="bg2">
                    <a:lumMod val="40000"/>
                    <a:lumOff val="60000"/>
                  </a:schemeClr>
                </a:solidFill>
              </a:rPr>
              <a:t> class. It takes an integer </a:t>
            </a:r>
            <a:r>
              <a:rPr lang="en-US" dirty="0" err="1">
                <a:solidFill>
                  <a:schemeClr val="bg2">
                    <a:lumMod val="40000"/>
                    <a:lumOff val="60000"/>
                  </a:schemeClr>
                </a:solidFill>
              </a:rPr>
              <a:t>numNodes</a:t>
            </a:r>
            <a:r>
              <a:rPr lang="en-US" dirty="0">
                <a:solidFill>
                  <a:schemeClr val="bg2">
                    <a:lumMod val="40000"/>
                    <a:lumOff val="60000"/>
                  </a:schemeClr>
                </a:solidFill>
              </a:rPr>
              <a:t> as a parameter, which represents the number of nodes in the graph.</a:t>
            </a:r>
          </a:p>
          <a:p>
            <a:endParaRPr lang="en-US" dirty="0">
              <a:solidFill>
                <a:schemeClr val="bg2">
                  <a:lumMod val="40000"/>
                  <a:lumOff val="60000"/>
                </a:schemeClr>
              </a:solidFill>
            </a:endParaRPr>
          </a:p>
          <a:p>
            <a:pPr marL="285750" indent="-285750">
              <a:buFont typeface="Arial" panose="020B0604020202020204" pitchFamily="34" charset="0"/>
              <a:buChar char="•"/>
            </a:pPr>
            <a:r>
              <a:rPr lang="en-US" dirty="0">
                <a:solidFill>
                  <a:schemeClr val="bg2">
                    <a:lumMod val="40000"/>
                    <a:lumOff val="60000"/>
                  </a:schemeClr>
                </a:solidFill>
              </a:rPr>
              <a:t>Inside the constructor, the </a:t>
            </a:r>
            <a:r>
              <a:rPr lang="en-US" dirty="0" err="1">
                <a:solidFill>
                  <a:schemeClr val="bg2">
                    <a:lumMod val="40000"/>
                    <a:lumOff val="60000"/>
                  </a:schemeClr>
                </a:solidFill>
              </a:rPr>
              <a:t>numNodes</a:t>
            </a:r>
            <a:r>
              <a:rPr lang="en-US" dirty="0">
                <a:solidFill>
                  <a:schemeClr val="bg2">
                    <a:lumMod val="40000"/>
                    <a:lumOff val="60000"/>
                  </a:schemeClr>
                </a:solidFill>
              </a:rPr>
              <a:t> parameter is assigned to the </a:t>
            </a:r>
            <a:r>
              <a:rPr lang="en-US" dirty="0" err="1">
                <a:solidFill>
                  <a:schemeClr val="bg2">
                    <a:lumMod val="40000"/>
                    <a:lumOff val="60000"/>
                  </a:schemeClr>
                </a:solidFill>
              </a:rPr>
              <a:t>numNodes</a:t>
            </a:r>
            <a:r>
              <a:rPr lang="en-US" dirty="0">
                <a:solidFill>
                  <a:schemeClr val="bg2">
                    <a:lumMod val="40000"/>
                    <a:lumOff val="60000"/>
                  </a:schemeClr>
                </a:solidFill>
              </a:rPr>
              <a:t> instance variable.</a:t>
            </a:r>
          </a:p>
          <a:p>
            <a:endParaRPr lang="en-US" dirty="0">
              <a:solidFill>
                <a:schemeClr val="bg2">
                  <a:lumMod val="40000"/>
                  <a:lumOff val="60000"/>
                </a:schemeClr>
              </a:solidFill>
            </a:endParaRPr>
          </a:p>
          <a:p>
            <a:pPr marL="285750" indent="-285750">
              <a:buFont typeface="Arial" panose="020B0604020202020204" pitchFamily="34" charset="0"/>
              <a:buChar char="•"/>
            </a:pPr>
            <a:r>
              <a:rPr lang="en-US" dirty="0">
                <a:solidFill>
                  <a:schemeClr val="bg2">
                    <a:lumMod val="40000"/>
                    <a:lumOff val="60000"/>
                  </a:schemeClr>
                </a:solidFill>
              </a:rPr>
              <a:t>The edges instance variable is initialized with a new </a:t>
            </a:r>
            <a:r>
              <a:rPr lang="en-US" dirty="0" err="1">
                <a:solidFill>
                  <a:schemeClr val="bg2">
                    <a:lumMod val="40000"/>
                    <a:lumOff val="60000"/>
                  </a:schemeClr>
                </a:solidFill>
              </a:rPr>
              <a:t>ArrayList</a:t>
            </a:r>
            <a:r>
              <a:rPr lang="en-US" dirty="0">
                <a:solidFill>
                  <a:schemeClr val="bg2">
                    <a:lumMod val="40000"/>
                    <a:lumOff val="60000"/>
                  </a:schemeClr>
                </a:solidFill>
              </a:rPr>
              <a:t>&lt;&gt;();. This creates an empty </a:t>
            </a:r>
            <a:r>
              <a:rPr lang="en-US" dirty="0" err="1">
                <a:solidFill>
                  <a:schemeClr val="bg2">
                    <a:lumMod val="40000"/>
                    <a:lumOff val="60000"/>
                  </a:schemeClr>
                </a:solidFill>
              </a:rPr>
              <a:t>ArrayList</a:t>
            </a:r>
            <a:r>
              <a:rPr lang="en-US" dirty="0">
                <a:solidFill>
                  <a:schemeClr val="bg2">
                    <a:lumMod val="40000"/>
                    <a:lumOff val="60000"/>
                  </a:schemeClr>
                </a:solidFill>
              </a:rPr>
              <a:t> to store the edges of the graph</a:t>
            </a:r>
          </a:p>
          <a:p>
            <a:pPr marL="285750" indent="-285750">
              <a:buFont typeface="Arial" panose="020B0604020202020204" pitchFamily="34" charset="0"/>
              <a:buChar char="•"/>
            </a:pPr>
            <a:endParaRPr lang="en-US" dirty="0">
              <a:solidFill>
                <a:schemeClr val="bg2">
                  <a:lumMod val="40000"/>
                  <a:lumOff val="60000"/>
                </a:schemeClr>
              </a:solidFill>
            </a:endParaRPr>
          </a:p>
          <a:p>
            <a:pPr marL="285750" indent="-285750">
              <a:buFont typeface="Arial" panose="020B0604020202020204" pitchFamily="34" charset="0"/>
              <a:buChar char="•"/>
            </a:pPr>
            <a:r>
              <a:rPr lang="en-US" b="0" i="0" dirty="0">
                <a:solidFill>
                  <a:schemeClr val="bg2">
                    <a:lumMod val="40000"/>
                    <a:lumOff val="60000"/>
                  </a:schemeClr>
                </a:solidFill>
                <a:effectLst/>
                <a:latin typeface="Söhne"/>
              </a:rPr>
              <a:t>arrays to store the distances and previous nodes for each node in the graph. It sets the distance of the start node to 0 and fills the other distances with a maximum value. Then, it iterates over the edges of the graph to update the distances if a shorter path is found. This is the initial step of the Bellman-Ford algorithm to prepare for finding the shortest path from a start node to an end node</a:t>
            </a:r>
            <a:r>
              <a:rPr lang="en-US" b="0" i="0" dirty="0">
                <a:solidFill>
                  <a:srgbClr val="D1D5DB"/>
                </a:solidFill>
                <a:effectLst/>
                <a:latin typeface="Söhne"/>
              </a:rPr>
              <a:t>.</a:t>
            </a:r>
            <a:endParaRPr lang="en-US" dirty="0">
              <a:solidFill>
                <a:schemeClr val="bg2">
                  <a:lumMod val="40000"/>
                  <a:lumOff val="60000"/>
                </a:schemeClr>
              </a:solidFill>
            </a:endParaRPr>
          </a:p>
          <a:p>
            <a:endParaRPr lang="en-US" dirty="0">
              <a:solidFill>
                <a:schemeClr val="bg2">
                  <a:lumMod val="40000"/>
                  <a:lumOff val="60000"/>
                </a:schemeClr>
              </a:solidFill>
            </a:endParaRPr>
          </a:p>
          <a:p>
            <a:pPr marL="285750" indent="-285750">
              <a:buFont typeface="Arial" panose="020B0604020202020204" pitchFamily="34" charset="0"/>
              <a:buChar char="•"/>
            </a:pPr>
            <a:endParaRPr lang="en-IN" dirty="0">
              <a:solidFill>
                <a:schemeClr val="accent1">
                  <a:lumMod val="50000"/>
                  <a:lumOff val="50000"/>
                </a:schemeClr>
              </a:solidFill>
            </a:endParaRPr>
          </a:p>
        </p:txBody>
      </p:sp>
      <p:sp>
        <p:nvSpPr>
          <p:cNvPr id="12" name="Rectangle 4">
            <a:extLst>
              <a:ext uri="{FF2B5EF4-FFF2-40B4-BE49-F238E27FC236}">
                <a16:creationId xmlns:a16="http://schemas.microsoft.com/office/drawing/2014/main" id="{0569287D-52C5-4EF3-998F-033537EE145C}"/>
              </a:ext>
            </a:extLst>
          </p:cNvPr>
          <p:cNvSpPr>
            <a:spLocks noChangeArrowheads="1"/>
          </p:cNvSpPr>
          <p:nvPr/>
        </p:nvSpPr>
        <p:spPr bwMode="auto">
          <a:xfrm>
            <a:off x="0" y="-338813"/>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126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0" y="0"/>
            <a:ext cx="12192000" cy="77821"/>
          </a:xfrm>
        </p:spPr>
        <p:txBody>
          <a:bodyPr>
            <a:normAutofit fontScale="90000"/>
          </a:bodyPr>
          <a:lstStyle/>
          <a:p>
            <a:endParaRPr lang="en-US" dirty="0"/>
          </a:p>
        </p:txBody>
      </p:sp>
      <p:sp>
        <p:nvSpPr>
          <p:cNvPr id="3" name="Content Placeholder 2"/>
          <p:cNvSpPr>
            <a:spLocks noGrp="1"/>
          </p:cNvSpPr>
          <p:nvPr>
            <p:ph sz="quarter" idx="4"/>
          </p:nvPr>
        </p:nvSpPr>
        <p:spPr>
          <a:xfrm>
            <a:off x="86224" y="142835"/>
            <a:ext cx="12105776" cy="6637344"/>
          </a:xfrm>
        </p:spPr>
        <p:txBody>
          <a:bodyPr>
            <a:normAutofit fontScale="85000" lnSpcReduction="20000"/>
          </a:bodyPr>
          <a:lstStyle/>
          <a:p>
            <a:endParaRPr lang="en-US" dirty="0"/>
          </a:p>
          <a:p>
            <a:r>
              <a:rPr lang="en-US" dirty="0"/>
              <a:t>if (distances[u] != </a:t>
            </a:r>
            <a:r>
              <a:rPr lang="en-US" dirty="0" err="1"/>
              <a:t>Integer.MAX_VALUE</a:t>
            </a:r>
            <a:r>
              <a:rPr lang="en-US" dirty="0"/>
              <a:t> &amp;&amp; distances[u] + weight &lt; distances[v]) {</a:t>
            </a:r>
          </a:p>
          <a:p>
            <a:r>
              <a:rPr lang="en-US" dirty="0"/>
              <a:t>                    distances[v] = distances[u] + weight;</a:t>
            </a:r>
          </a:p>
          <a:p>
            <a:r>
              <a:rPr lang="en-US" dirty="0"/>
              <a:t>                    </a:t>
            </a:r>
            <a:r>
              <a:rPr lang="en-US" dirty="0" err="1"/>
              <a:t>prev</a:t>
            </a:r>
            <a:r>
              <a:rPr lang="en-US" dirty="0"/>
              <a:t>[v] = u;</a:t>
            </a:r>
          </a:p>
          <a:p>
            <a:r>
              <a:rPr lang="en-US" dirty="0"/>
              <a:t>                }</a:t>
            </a:r>
          </a:p>
          <a:p>
            <a:r>
              <a:rPr lang="en-US" dirty="0"/>
              <a:t>            }</a:t>
            </a:r>
          </a:p>
          <a:p>
            <a:r>
              <a:rPr lang="en-US" dirty="0"/>
              <a:t>        }</a:t>
            </a:r>
          </a:p>
          <a:p>
            <a:endParaRPr lang="en-US" dirty="0"/>
          </a:p>
          <a:p>
            <a:r>
              <a:rPr lang="en-US" dirty="0"/>
              <a:t>        // Check for negative-weight cycles</a:t>
            </a:r>
          </a:p>
          <a:p>
            <a:r>
              <a:rPr lang="en-US" dirty="0"/>
              <a:t>        for (Edge </a:t>
            </a:r>
            <a:r>
              <a:rPr lang="en-US" dirty="0" err="1"/>
              <a:t>edge</a:t>
            </a:r>
            <a:r>
              <a:rPr lang="en-US" dirty="0"/>
              <a:t> : edges) {</a:t>
            </a:r>
          </a:p>
          <a:p>
            <a:r>
              <a:rPr lang="en-US" dirty="0"/>
              <a:t>            </a:t>
            </a:r>
            <a:r>
              <a:rPr lang="en-US" dirty="0" err="1"/>
              <a:t>int</a:t>
            </a:r>
            <a:r>
              <a:rPr lang="en-US" dirty="0"/>
              <a:t> u = </a:t>
            </a:r>
            <a:r>
              <a:rPr lang="en-US" dirty="0" err="1"/>
              <a:t>edge.source</a:t>
            </a:r>
            <a:r>
              <a:rPr lang="en-US" dirty="0"/>
              <a:t>;</a:t>
            </a:r>
          </a:p>
          <a:p>
            <a:r>
              <a:rPr lang="en-US" dirty="0"/>
              <a:t>            </a:t>
            </a:r>
            <a:r>
              <a:rPr lang="en-US" dirty="0" err="1"/>
              <a:t>int</a:t>
            </a:r>
            <a:r>
              <a:rPr lang="en-US" dirty="0"/>
              <a:t> v = </a:t>
            </a:r>
            <a:r>
              <a:rPr lang="en-US" dirty="0" err="1"/>
              <a:t>edge.destination</a:t>
            </a:r>
            <a:r>
              <a:rPr lang="en-US" dirty="0"/>
              <a:t>;</a:t>
            </a:r>
          </a:p>
          <a:p>
            <a:r>
              <a:rPr lang="en-US" dirty="0"/>
              <a:t>            </a:t>
            </a:r>
            <a:r>
              <a:rPr lang="en-US" dirty="0" err="1"/>
              <a:t>int</a:t>
            </a:r>
            <a:r>
              <a:rPr lang="en-US" dirty="0"/>
              <a:t> weight = </a:t>
            </a:r>
            <a:r>
              <a:rPr lang="en-US" dirty="0" err="1"/>
              <a:t>edge.weight</a:t>
            </a:r>
            <a:r>
              <a:rPr lang="en-US" dirty="0"/>
              <a:t>;</a:t>
            </a:r>
          </a:p>
          <a:p>
            <a:endParaRPr lang="en-US" dirty="0"/>
          </a:p>
          <a:p>
            <a:r>
              <a:rPr lang="en-US" dirty="0"/>
              <a:t>if (distances[u] != </a:t>
            </a:r>
            <a:r>
              <a:rPr lang="en-US" dirty="0" err="1"/>
              <a:t>Integer.MAX_VALUE</a:t>
            </a:r>
            <a:r>
              <a:rPr lang="en-US" dirty="0"/>
              <a:t> &amp;&amp; distances[u] + weight &lt; distances[v]) {</a:t>
            </a:r>
          </a:p>
          <a:p>
            <a:r>
              <a:rPr lang="en-US" dirty="0"/>
              <a:t>    throw new </a:t>
            </a:r>
            <a:r>
              <a:rPr lang="en-US" dirty="0" err="1"/>
              <a:t>IllegalArgumentException</a:t>
            </a:r>
            <a:r>
              <a:rPr lang="en-US" dirty="0"/>
              <a:t>("Graph contains a negative-weight cycle");</a:t>
            </a:r>
          </a:p>
          <a:p>
            <a:r>
              <a:rPr lang="en-US" dirty="0"/>
              <a:t>            }</a:t>
            </a:r>
          </a:p>
          <a:p>
            <a:r>
              <a:rPr lang="en-US" dirty="0"/>
              <a:t>        }</a:t>
            </a:r>
          </a:p>
          <a:p>
            <a:endParaRPr lang="en-US" dirty="0"/>
          </a:p>
          <a:p>
            <a:r>
              <a:rPr lang="en-US" dirty="0"/>
              <a:t>        // Build the shortest path</a:t>
            </a:r>
          </a:p>
          <a:p>
            <a:r>
              <a:rPr lang="en-US" dirty="0"/>
              <a:t>        List&lt;Integer&gt; path = new </a:t>
            </a:r>
            <a:r>
              <a:rPr lang="en-US" dirty="0" err="1"/>
              <a:t>ArrayList</a:t>
            </a:r>
            <a:r>
              <a:rPr lang="en-US" dirty="0"/>
              <a:t>&lt;&gt;();</a:t>
            </a:r>
          </a:p>
          <a:p>
            <a:r>
              <a:rPr lang="en-US" dirty="0"/>
              <a:t>        </a:t>
            </a:r>
            <a:r>
              <a:rPr lang="en-US" dirty="0" err="1"/>
              <a:t>int</a:t>
            </a:r>
            <a:r>
              <a:rPr lang="en-US" dirty="0"/>
              <a:t> </a:t>
            </a:r>
            <a:r>
              <a:rPr lang="en-US" dirty="0" err="1"/>
              <a:t>currNode</a:t>
            </a:r>
            <a:r>
              <a:rPr lang="en-US" dirty="0"/>
              <a:t> = end;</a:t>
            </a:r>
          </a:p>
          <a:p>
            <a:r>
              <a:rPr lang="en-US" dirty="0"/>
              <a:t>        while (</a:t>
            </a:r>
            <a:r>
              <a:rPr lang="en-US" dirty="0" err="1"/>
              <a:t>currNode</a:t>
            </a:r>
            <a:r>
              <a:rPr lang="en-US" dirty="0"/>
              <a:t> != -1) {</a:t>
            </a:r>
          </a:p>
          <a:p>
            <a:r>
              <a:rPr lang="en-US" dirty="0"/>
              <a:t>            </a:t>
            </a:r>
            <a:r>
              <a:rPr lang="en-US" dirty="0" err="1"/>
              <a:t>path.add</a:t>
            </a:r>
            <a:r>
              <a:rPr lang="en-US" dirty="0"/>
              <a:t>(</a:t>
            </a:r>
            <a:r>
              <a:rPr lang="en-US" dirty="0" err="1"/>
              <a:t>currNode</a:t>
            </a:r>
            <a:r>
              <a:rPr lang="en-US" dirty="0"/>
              <a:t>);</a:t>
            </a:r>
          </a:p>
          <a:p>
            <a:r>
              <a:rPr lang="en-US" dirty="0"/>
              <a:t>            </a:t>
            </a:r>
            <a:r>
              <a:rPr lang="en-US" dirty="0" err="1"/>
              <a:t>currNode</a:t>
            </a:r>
            <a:r>
              <a:rPr lang="en-US" dirty="0"/>
              <a:t> = </a:t>
            </a:r>
            <a:r>
              <a:rPr lang="en-US" dirty="0" err="1"/>
              <a:t>prev</a:t>
            </a:r>
            <a:r>
              <a:rPr lang="en-US" dirty="0"/>
              <a:t>[</a:t>
            </a:r>
            <a:r>
              <a:rPr lang="en-US" dirty="0" err="1"/>
              <a:t>currNode</a:t>
            </a:r>
            <a:r>
              <a:rPr lang="en-US" dirty="0"/>
              <a:t>];</a:t>
            </a:r>
          </a:p>
          <a:p>
            <a:r>
              <a:rPr lang="en-US" dirty="0"/>
              <a:t>        }</a:t>
            </a:r>
          </a:p>
          <a:p>
            <a:r>
              <a:rPr lang="en-US" dirty="0"/>
              <a:t>        </a:t>
            </a:r>
            <a:r>
              <a:rPr lang="en-US" dirty="0" err="1"/>
              <a:t>Collections.reverse</a:t>
            </a:r>
            <a:r>
              <a:rPr lang="en-US" dirty="0"/>
              <a:t>(path);</a:t>
            </a:r>
          </a:p>
          <a:p>
            <a:r>
              <a:rPr lang="en-US" dirty="0"/>
              <a:t>        return path;</a:t>
            </a:r>
          </a:p>
          <a:p>
            <a:r>
              <a:rPr lang="en-US" dirty="0"/>
              <a:t>    }</a:t>
            </a:r>
          </a:p>
        </p:txBody>
      </p:sp>
      <p:sp>
        <p:nvSpPr>
          <p:cNvPr id="4" name="Date Placeholder 3"/>
          <p:cNvSpPr>
            <a:spLocks noGrp="1"/>
          </p:cNvSpPr>
          <p:nvPr>
            <p:ph type="dt" sz="half" idx="10"/>
          </p:nvPr>
        </p:nvSpPr>
        <p:spPr/>
        <p:txBody>
          <a:bodyPr/>
          <a:lstStyle/>
          <a:p>
            <a:fld id="{C50C1367-C238-4F38-AA31-14342999A430}" type="datetime1">
              <a:rPr lang="en-US" noProof="0" smtClean="0"/>
              <a:t>7/10/2023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4950F5D8-22E1-4015-8661-E5B1FD28C2DE}" type="slidenum">
              <a:rPr lang="en-US" noProof="0" smtClean="0"/>
              <a:t>5</a:t>
            </a:fld>
            <a:endParaRPr lang="en-US" noProof="0" dirty="0"/>
          </a:p>
        </p:txBody>
      </p:sp>
      <p:sp>
        <p:nvSpPr>
          <p:cNvPr id="7" name="Picture Placeholder 6"/>
          <p:cNvSpPr>
            <a:spLocks noGrp="1"/>
          </p:cNvSpPr>
          <p:nvPr>
            <p:ph type="pic" sz="quarter" idx="50"/>
          </p:nvPr>
        </p:nvSpPr>
        <p:spPr/>
      </p:sp>
      <p:sp>
        <p:nvSpPr>
          <p:cNvPr id="8" name="TextBox 7">
            <a:extLst>
              <a:ext uri="{FF2B5EF4-FFF2-40B4-BE49-F238E27FC236}">
                <a16:creationId xmlns:a16="http://schemas.microsoft.com/office/drawing/2014/main" id="{CA02E875-8A10-4233-B027-2D72A1DB1A43}"/>
              </a:ext>
            </a:extLst>
          </p:cNvPr>
          <p:cNvSpPr txBox="1"/>
          <p:nvPr/>
        </p:nvSpPr>
        <p:spPr>
          <a:xfrm>
            <a:off x="6849035" y="618564"/>
            <a:ext cx="5181600" cy="757130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40000"/>
                    <a:lumOff val="60000"/>
                  </a:schemeClr>
                </a:solidFill>
              </a:rPr>
              <a:t>The if statement if (distances[u] != </a:t>
            </a:r>
            <a:r>
              <a:rPr lang="en-US" dirty="0" err="1">
                <a:solidFill>
                  <a:schemeClr val="bg2">
                    <a:lumMod val="40000"/>
                    <a:lumOff val="60000"/>
                  </a:schemeClr>
                </a:solidFill>
              </a:rPr>
              <a:t>Integer.MAX_VALUE</a:t>
            </a:r>
            <a:r>
              <a:rPr lang="en-US" dirty="0">
                <a:solidFill>
                  <a:schemeClr val="bg2">
                    <a:lumMod val="40000"/>
                    <a:lumOff val="60000"/>
                  </a:schemeClr>
                </a:solidFill>
              </a:rPr>
              <a:t> &amp;&amp; distances[u] + weight &lt; distances[v]) checks if there exists a negative-weight cycle in the graph. Specifically, it checks if there is a path from the source node to v through u that has a lower distance than the current distance to v.</a:t>
            </a:r>
          </a:p>
          <a:p>
            <a:endParaRPr lang="en-US" dirty="0">
              <a:solidFill>
                <a:schemeClr val="bg2">
                  <a:lumMod val="40000"/>
                  <a:lumOff val="60000"/>
                </a:schemeClr>
              </a:solidFill>
            </a:endParaRPr>
          </a:p>
          <a:p>
            <a:pPr marL="285750" indent="-285750">
              <a:buFont typeface="Arial" panose="020B0604020202020204" pitchFamily="34" charset="0"/>
              <a:buChar char="•"/>
            </a:pPr>
            <a:r>
              <a:rPr lang="en-US" dirty="0">
                <a:solidFill>
                  <a:schemeClr val="bg2">
                    <a:lumMod val="40000"/>
                    <a:lumOff val="60000"/>
                  </a:schemeClr>
                </a:solidFill>
              </a:rPr>
              <a:t>If the condition is true, it means that the relaxation step has further reduced the distance to v, even after performing </a:t>
            </a:r>
            <a:r>
              <a:rPr lang="en-US" dirty="0" err="1">
                <a:solidFill>
                  <a:schemeClr val="bg2">
                    <a:lumMod val="40000"/>
                    <a:lumOff val="60000"/>
                  </a:schemeClr>
                </a:solidFill>
              </a:rPr>
              <a:t>numNodes</a:t>
            </a:r>
            <a:r>
              <a:rPr lang="en-US" dirty="0">
                <a:solidFill>
                  <a:schemeClr val="bg2">
                    <a:lumMod val="40000"/>
                    <a:lumOff val="60000"/>
                  </a:schemeClr>
                </a:solidFill>
              </a:rPr>
              <a:t> - 1 iterations. This indicates the presence of a negative-weight cycle. </a:t>
            </a:r>
          </a:p>
          <a:p>
            <a:pPr marL="285750" indent="-285750">
              <a:buFont typeface="Arial" panose="020B0604020202020204" pitchFamily="34" charset="0"/>
              <a:buChar char="•"/>
            </a:pPr>
            <a:r>
              <a:rPr lang="en-US" dirty="0">
                <a:solidFill>
                  <a:schemeClr val="bg2">
                    <a:lumMod val="40000"/>
                    <a:lumOff val="60000"/>
                  </a:schemeClr>
                </a:solidFill>
              </a:rPr>
              <a:t>int </a:t>
            </a:r>
            <a:r>
              <a:rPr lang="en-US" dirty="0" err="1">
                <a:solidFill>
                  <a:schemeClr val="bg2">
                    <a:lumMod val="40000"/>
                    <a:lumOff val="60000"/>
                  </a:schemeClr>
                </a:solidFill>
              </a:rPr>
              <a:t>currNode</a:t>
            </a:r>
            <a:r>
              <a:rPr lang="en-US" dirty="0">
                <a:solidFill>
                  <a:schemeClr val="bg2">
                    <a:lumMod val="40000"/>
                    <a:lumOff val="60000"/>
                  </a:schemeClr>
                </a:solidFill>
              </a:rPr>
              <a:t> = end; initializes the variable </a:t>
            </a:r>
            <a:r>
              <a:rPr lang="en-US" dirty="0" err="1">
                <a:solidFill>
                  <a:schemeClr val="bg2">
                    <a:lumMod val="40000"/>
                    <a:lumOff val="60000"/>
                  </a:schemeClr>
                </a:solidFill>
              </a:rPr>
              <a:t>currNode</a:t>
            </a:r>
            <a:r>
              <a:rPr lang="en-US" dirty="0">
                <a:solidFill>
                  <a:schemeClr val="bg2">
                    <a:lumMod val="40000"/>
                    <a:lumOff val="60000"/>
                  </a:schemeClr>
                </a:solidFill>
              </a:rPr>
              <a:t> with the value of the end node. This variable is used to traverse the path backward from the end node to the start node.</a:t>
            </a:r>
          </a:p>
          <a:p>
            <a:pPr marL="285750" indent="-285750">
              <a:buFont typeface="Arial" panose="020B0604020202020204" pitchFamily="34" charset="0"/>
              <a:buChar char="•"/>
            </a:pPr>
            <a:r>
              <a:rPr lang="en-US" dirty="0" err="1">
                <a:solidFill>
                  <a:schemeClr val="bg2">
                    <a:lumMod val="40000"/>
                    <a:lumOff val="60000"/>
                  </a:schemeClr>
                </a:solidFill>
              </a:rPr>
              <a:t>Collections.reverse</a:t>
            </a:r>
            <a:r>
              <a:rPr lang="en-US" dirty="0">
                <a:solidFill>
                  <a:schemeClr val="bg2">
                    <a:lumMod val="40000"/>
                    <a:lumOff val="60000"/>
                  </a:schemeClr>
                </a:solidFill>
              </a:rPr>
              <a:t>(path); reverses the path list so that the nodes are in the correct order, starting from the start node and ending at the end node. This is necessary since the path was constructed in reverse order.</a:t>
            </a:r>
          </a:p>
          <a:p>
            <a:pPr marL="285750" indent="-285750">
              <a:buFont typeface="Arial" panose="020B0604020202020204" pitchFamily="34" charset="0"/>
              <a:buChar char="•"/>
            </a:pPr>
            <a:endParaRPr lang="en-US" dirty="0">
              <a:solidFill>
                <a:schemeClr val="bg2">
                  <a:lumMod val="40000"/>
                  <a:lumOff val="60000"/>
                </a:schemeClr>
              </a:solidFill>
            </a:endParaRPr>
          </a:p>
          <a:p>
            <a:pPr marL="285750" indent="-285750">
              <a:buFont typeface="Arial" panose="020B0604020202020204" pitchFamily="34" charset="0"/>
              <a:buChar char="•"/>
            </a:pPr>
            <a:endParaRPr lang="en-US" dirty="0">
              <a:solidFill>
                <a:schemeClr val="bg2">
                  <a:lumMod val="40000"/>
                  <a:lumOff val="60000"/>
                </a:schemeClr>
              </a:solidFill>
            </a:endParaRPr>
          </a:p>
          <a:p>
            <a:pPr marL="285750" indent="-285750">
              <a:buFont typeface="Arial" panose="020B0604020202020204" pitchFamily="34" charset="0"/>
              <a:buChar char="•"/>
            </a:pPr>
            <a:endParaRPr lang="en-US" dirty="0">
              <a:solidFill>
                <a:schemeClr val="bg2">
                  <a:lumMod val="40000"/>
                  <a:lumOff val="60000"/>
                </a:schemeClr>
              </a:solidFill>
            </a:endParaRPr>
          </a:p>
          <a:p>
            <a:pPr marL="285750" indent="-285750">
              <a:buFont typeface="Arial" panose="020B0604020202020204" pitchFamily="34" charset="0"/>
              <a:buChar char="•"/>
            </a:pPr>
            <a:endParaRPr lang="en-US" dirty="0">
              <a:solidFill>
                <a:schemeClr val="bg2">
                  <a:lumMod val="40000"/>
                  <a:lumOff val="60000"/>
                </a:schemeClr>
              </a:solidFill>
            </a:endParaRPr>
          </a:p>
          <a:p>
            <a:pPr marL="285750" indent="-285750">
              <a:buFont typeface="Arial" panose="020B0604020202020204" pitchFamily="34" charset="0"/>
              <a:buChar char="•"/>
            </a:pPr>
            <a:endParaRPr lang="en-IN" dirty="0">
              <a:solidFill>
                <a:schemeClr val="bg2">
                  <a:lumMod val="40000"/>
                  <a:lumOff val="60000"/>
                </a:schemeClr>
              </a:solidFill>
            </a:endParaRPr>
          </a:p>
        </p:txBody>
      </p:sp>
    </p:spTree>
    <p:extLst>
      <p:ext uri="{BB962C8B-B14F-4D97-AF65-F5344CB8AC3E}">
        <p14:creationId xmlns:p14="http://schemas.microsoft.com/office/powerpoint/2010/main" val="50731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8" y="15947"/>
            <a:ext cx="12180651" cy="61874"/>
          </a:xfrm>
        </p:spPr>
        <p:txBody>
          <a:bodyPr>
            <a:normAutofit fontScale="90000"/>
          </a:bodyPr>
          <a:lstStyle/>
          <a:p>
            <a:endParaRPr lang="en-US"/>
          </a:p>
        </p:txBody>
      </p:sp>
      <p:sp>
        <p:nvSpPr>
          <p:cNvPr id="3" name="Content Placeholder 2"/>
          <p:cNvSpPr>
            <a:spLocks noGrp="1"/>
          </p:cNvSpPr>
          <p:nvPr>
            <p:ph sz="quarter" idx="4"/>
          </p:nvPr>
        </p:nvSpPr>
        <p:spPr>
          <a:xfrm>
            <a:off x="11348" y="169763"/>
            <a:ext cx="12180651" cy="6610415"/>
          </a:xfrm>
        </p:spPr>
        <p:txBody>
          <a:bodyPr>
            <a:normAutofit fontScale="92500" lnSpcReduction="20000"/>
          </a:bodyPr>
          <a:lstStyle/>
          <a:p>
            <a:endParaRPr lang="en-US" dirty="0"/>
          </a:p>
          <a:p>
            <a:r>
              <a:rPr lang="en-US" dirty="0"/>
              <a:t>private static class Edge {</a:t>
            </a:r>
          </a:p>
          <a:p>
            <a:r>
              <a:rPr lang="en-US" dirty="0"/>
              <a:t>        </a:t>
            </a:r>
            <a:r>
              <a:rPr lang="en-US" dirty="0" err="1"/>
              <a:t>int</a:t>
            </a:r>
            <a:r>
              <a:rPr lang="en-US" dirty="0"/>
              <a:t> source;</a:t>
            </a:r>
          </a:p>
          <a:p>
            <a:r>
              <a:rPr lang="en-US" dirty="0"/>
              <a:t>        </a:t>
            </a:r>
            <a:r>
              <a:rPr lang="en-US" dirty="0" err="1"/>
              <a:t>int</a:t>
            </a:r>
            <a:r>
              <a:rPr lang="en-US" dirty="0"/>
              <a:t> destination;</a:t>
            </a:r>
          </a:p>
          <a:p>
            <a:r>
              <a:rPr lang="en-US" dirty="0"/>
              <a:t>        </a:t>
            </a:r>
            <a:r>
              <a:rPr lang="en-US" dirty="0" err="1"/>
              <a:t>int</a:t>
            </a:r>
            <a:r>
              <a:rPr lang="en-US" dirty="0"/>
              <a:t> weight;</a:t>
            </a:r>
          </a:p>
          <a:p>
            <a:endParaRPr lang="en-US" dirty="0"/>
          </a:p>
          <a:p>
            <a:r>
              <a:rPr lang="en-US" dirty="0"/>
              <a:t>        public Edge(</a:t>
            </a:r>
            <a:r>
              <a:rPr lang="en-US" dirty="0" err="1"/>
              <a:t>int</a:t>
            </a:r>
            <a:r>
              <a:rPr lang="en-US" dirty="0"/>
              <a:t> source, </a:t>
            </a:r>
            <a:r>
              <a:rPr lang="en-US" dirty="0" err="1"/>
              <a:t>int</a:t>
            </a:r>
            <a:r>
              <a:rPr lang="en-US" dirty="0"/>
              <a:t> destination, </a:t>
            </a:r>
            <a:r>
              <a:rPr lang="en-US" dirty="0" err="1"/>
              <a:t>int</a:t>
            </a:r>
            <a:r>
              <a:rPr lang="en-US" dirty="0"/>
              <a:t> weight) {</a:t>
            </a:r>
          </a:p>
          <a:p>
            <a:r>
              <a:rPr lang="en-US" dirty="0"/>
              <a:t>            </a:t>
            </a:r>
            <a:r>
              <a:rPr lang="en-US" dirty="0" err="1"/>
              <a:t>this.source</a:t>
            </a:r>
            <a:r>
              <a:rPr lang="en-US" dirty="0"/>
              <a:t> = source;</a:t>
            </a:r>
          </a:p>
          <a:p>
            <a:r>
              <a:rPr lang="en-US" dirty="0"/>
              <a:t>            </a:t>
            </a:r>
            <a:r>
              <a:rPr lang="en-US" dirty="0" err="1"/>
              <a:t>this.destination</a:t>
            </a:r>
            <a:r>
              <a:rPr lang="en-US" dirty="0"/>
              <a:t> = destination;</a:t>
            </a:r>
          </a:p>
          <a:p>
            <a:r>
              <a:rPr lang="en-US" dirty="0"/>
              <a:t>            </a:t>
            </a:r>
            <a:r>
              <a:rPr lang="en-US" dirty="0" err="1"/>
              <a:t>this.weight</a:t>
            </a:r>
            <a:r>
              <a:rPr lang="en-US" dirty="0"/>
              <a:t> = weight;</a:t>
            </a:r>
          </a:p>
          <a:p>
            <a:r>
              <a:rPr lang="en-US" dirty="0"/>
              <a:t>        }</a:t>
            </a:r>
          </a:p>
          <a:p>
            <a:r>
              <a:rPr lang="en-US" dirty="0"/>
              <a:t>    }</a:t>
            </a:r>
          </a:p>
          <a:p>
            <a:r>
              <a:rPr lang="en-US" dirty="0"/>
              <a:t>}</a:t>
            </a:r>
          </a:p>
          <a:p>
            <a:endParaRPr lang="en-US" dirty="0"/>
          </a:p>
          <a:p>
            <a:r>
              <a:rPr lang="en-US" dirty="0"/>
              <a:t>class </a:t>
            </a:r>
            <a:r>
              <a:rPr lang="en-US" dirty="0" err="1"/>
              <a:t>InstructionsForUser</a:t>
            </a:r>
            <a:r>
              <a:rPr lang="en-US" dirty="0"/>
              <a:t> {</a:t>
            </a:r>
          </a:p>
          <a:p>
            <a:endParaRPr lang="en-US" dirty="0"/>
          </a:p>
          <a:p>
            <a:r>
              <a:rPr lang="en-US" dirty="0"/>
              <a:t>    </a:t>
            </a:r>
            <a:r>
              <a:rPr lang="en-US" dirty="0" err="1"/>
              <a:t>InstructionsForUser</a:t>
            </a:r>
            <a:r>
              <a:rPr lang="en-US" dirty="0"/>
              <a:t>() {</a:t>
            </a:r>
          </a:p>
          <a:p>
            <a:endParaRPr lang="en-US" dirty="0"/>
          </a:p>
          <a:p>
            <a:r>
              <a:rPr lang="en-US" dirty="0"/>
              <a:t>        </a:t>
            </a:r>
            <a:r>
              <a:rPr lang="en-US" dirty="0" err="1"/>
              <a:t>System.out.println</a:t>
            </a:r>
            <a:r>
              <a:rPr lang="en-US" dirty="0"/>
              <a:t>("WELCOME TO ROUTE MAP NAVIGATION IN AMRITA VISHWA VIDYAAPEETHAM, COIMBATORE !");</a:t>
            </a:r>
          </a:p>
          <a:p>
            <a:r>
              <a:rPr lang="en-US" dirty="0"/>
              <a:t>        try {</a:t>
            </a:r>
          </a:p>
          <a:p>
            <a:r>
              <a:rPr lang="en-US" dirty="0"/>
              <a:t>            </a:t>
            </a:r>
            <a:r>
              <a:rPr lang="en-US" dirty="0" err="1"/>
              <a:t>Thread.sleep</a:t>
            </a:r>
            <a:r>
              <a:rPr lang="en-US" dirty="0"/>
              <a:t>(1000);</a:t>
            </a:r>
          </a:p>
          <a:p>
            <a:r>
              <a:rPr lang="en-US" dirty="0"/>
              <a:t>        } catch (</a:t>
            </a:r>
            <a:r>
              <a:rPr lang="en-US" dirty="0" err="1"/>
              <a:t>InterruptedException</a:t>
            </a:r>
            <a:r>
              <a:rPr lang="en-US" dirty="0"/>
              <a:t> e) {</a:t>
            </a:r>
          </a:p>
          <a:p>
            <a:r>
              <a:rPr lang="en-US" dirty="0"/>
              <a:t>            </a:t>
            </a:r>
            <a:r>
              <a:rPr lang="en-US" dirty="0" err="1"/>
              <a:t>e.printStackTrace</a:t>
            </a:r>
            <a:r>
              <a:rPr lang="en-US" dirty="0"/>
              <a:t>();</a:t>
            </a:r>
          </a:p>
          <a:p>
            <a:r>
              <a:rPr lang="en-US" dirty="0"/>
              <a:t>        }</a:t>
            </a:r>
          </a:p>
          <a:p>
            <a:r>
              <a:rPr lang="en-US" dirty="0"/>
              <a:t>    }</a:t>
            </a:r>
          </a:p>
          <a:p>
            <a:pPr marL="0" indent="0">
              <a:buNone/>
            </a:pPr>
            <a:endParaRPr lang="en-US" dirty="0"/>
          </a:p>
        </p:txBody>
      </p:sp>
      <p:sp>
        <p:nvSpPr>
          <p:cNvPr id="4" name="Date Placeholder 3"/>
          <p:cNvSpPr>
            <a:spLocks noGrp="1"/>
          </p:cNvSpPr>
          <p:nvPr>
            <p:ph type="dt" sz="half" idx="10"/>
          </p:nvPr>
        </p:nvSpPr>
        <p:spPr/>
        <p:txBody>
          <a:bodyPr/>
          <a:lstStyle/>
          <a:p>
            <a:fld id="{C50C1367-C238-4F38-AA31-14342999A430}" type="datetime1">
              <a:rPr lang="en-US" noProof="0" smtClean="0"/>
              <a:t>7/10/2023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4950F5D8-22E1-4015-8661-E5B1FD28C2DE}" type="slidenum">
              <a:rPr lang="en-US" noProof="0" smtClean="0"/>
              <a:t>6</a:t>
            </a:fld>
            <a:endParaRPr lang="en-US" noProof="0" dirty="0"/>
          </a:p>
        </p:txBody>
      </p:sp>
      <p:sp>
        <p:nvSpPr>
          <p:cNvPr id="7" name="Picture Placeholder 6"/>
          <p:cNvSpPr>
            <a:spLocks noGrp="1"/>
          </p:cNvSpPr>
          <p:nvPr>
            <p:ph type="pic" sz="quarter" idx="50"/>
          </p:nvPr>
        </p:nvSpPr>
        <p:spPr/>
      </p:sp>
    </p:spTree>
    <p:extLst>
      <p:ext uri="{BB962C8B-B14F-4D97-AF65-F5344CB8AC3E}">
        <p14:creationId xmlns:p14="http://schemas.microsoft.com/office/powerpoint/2010/main" val="120037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84"/>
            <a:ext cx="12192000" cy="58210"/>
          </a:xfrm>
        </p:spPr>
        <p:txBody>
          <a:bodyPr>
            <a:normAutofit fontScale="90000"/>
          </a:bodyPr>
          <a:lstStyle/>
          <a:p>
            <a:endParaRPr lang="en-US"/>
          </a:p>
        </p:txBody>
      </p:sp>
      <p:sp>
        <p:nvSpPr>
          <p:cNvPr id="3" name="Content Placeholder 2"/>
          <p:cNvSpPr>
            <a:spLocks noGrp="1"/>
          </p:cNvSpPr>
          <p:nvPr>
            <p:ph sz="quarter" idx="4"/>
          </p:nvPr>
        </p:nvSpPr>
        <p:spPr>
          <a:xfrm>
            <a:off x="76497" y="160036"/>
            <a:ext cx="12115503" cy="6629870"/>
          </a:xfrm>
        </p:spPr>
        <p:txBody>
          <a:bodyPr>
            <a:normAutofit fontScale="92500" lnSpcReduction="20000"/>
          </a:bodyPr>
          <a:lstStyle/>
          <a:p>
            <a:pPr marL="0" indent="0">
              <a:buNone/>
            </a:pPr>
            <a:r>
              <a:rPr lang="en-US" dirty="0"/>
              <a:t>   void </a:t>
            </a:r>
            <a:r>
              <a:rPr lang="en-US" dirty="0" err="1"/>
              <a:t>LocationTable</a:t>
            </a:r>
            <a:r>
              <a:rPr lang="en-US" dirty="0"/>
              <a:t>() {</a:t>
            </a:r>
          </a:p>
          <a:p>
            <a:r>
              <a:rPr lang="en-US" dirty="0"/>
              <a:t>        </a:t>
            </a:r>
            <a:r>
              <a:rPr lang="en-US" dirty="0" err="1"/>
              <a:t>GetLandmarkName</a:t>
            </a:r>
            <a:r>
              <a:rPr lang="en-US" dirty="0"/>
              <a:t> </a:t>
            </a:r>
            <a:r>
              <a:rPr lang="en-US" dirty="0" err="1"/>
              <a:t>getLandmarkNames</a:t>
            </a:r>
            <a:r>
              <a:rPr lang="en-US" dirty="0"/>
              <a:t> = new </a:t>
            </a:r>
            <a:r>
              <a:rPr lang="en-US" dirty="0" err="1"/>
              <a:t>GetLandmarkName</a:t>
            </a:r>
            <a:r>
              <a:rPr lang="en-US" dirty="0"/>
              <a:t>();</a:t>
            </a:r>
          </a:p>
          <a:p>
            <a:r>
              <a:rPr lang="en-US" dirty="0"/>
              <a:t>        Object[][] table = new Object[29][2];</a:t>
            </a:r>
          </a:p>
          <a:p>
            <a:r>
              <a:rPr lang="en-US" dirty="0"/>
              <a:t>        for (</a:t>
            </a:r>
            <a:r>
              <a:rPr lang="en-US" dirty="0" err="1"/>
              <a:t>int</a:t>
            </a:r>
            <a:r>
              <a:rPr lang="en-US" dirty="0"/>
              <a:t> </a:t>
            </a:r>
            <a:r>
              <a:rPr lang="en-US" dirty="0" err="1"/>
              <a:t>i</a:t>
            </a:r>
            <a:r>
              <a:rPr lang="en-US" dirty="0"/>
              <a:t> = 0; </a:t>
            </a:r>
            <a:r>
              <a:rPr lang="en-US" dirty="0" err="1"/>
              <a:t>i</a:t>
            </a:r>
            <a:r>
              <a:rPr lang="en-US" dirty="0"/>
              <a:t> &lt; 29; </a:t>
            </a:r>
            <a:r>
              <a:rPr lang="en-US" dirty="0" err="1"/>
              <a:t>i</a:t>
            </a:r>
            <a:r>
              <a:rPr lang="en-US" dirty="0"/>
              <a:t>++) {</a:t>
            </a:r>
          </a:p>
          <a:p>
            <a:r>
              <a:rPr lang="en-US" dirty="0"/>
              <a:t>            table[</a:t>
            </a:r>
            <a:r>
              <a:rPr lang="en-US" dirty="0" err="1"/>
              <a:t>i</a:t>
            </a:r>
            <a:r>
              <a:rPr lang="en-US" dirty="0"/>
              <a:t>][0] = </a:t>
            </a:r>
            <a:r>
              <a:rPr lang="en-US" dirty="0" err="1"/>
              <a:t>i</a:t>
            </a:r>
            <a:r>
              <a:rPr lang="en-US" dirty="0"/>
              <a:t> + 1; // Number</a:t>
            </a:r>
          </a:p>
          <a:p>
            <a:r>
              <a:rPr lang="en-US" dirty="0"/>
              <a:t>            table[</a:t>
            </a:r>
            <a:r>
              <a:rPr lang="en-US" dirty="0" err="1"/>
              <a:t>i</a:t>
            </a:r>
            <a:r>
              <a:rPr lang="en-US" dirty="0"/>
              <a:t>][1] = </a:t>
            </a:r>
            <a:r>
              <a:rPr lang="en-US" dirty="0" err="1"/>
              <a:t>getLandmarkNames.getLandmarkName</a:t>
            </a:r>
            <a:r>
              <a:rPr lang="en-US" dirty="0"/>
              <a:t>(</a:t>
            </a:r>
            <a:r>
              <a:rPr lang="en-US" dirty="0" err="1"/>
              <a:t>i</a:t>
            </a:r>
            <a:r>
              <a:rPr lang="en-US" dirty="0"/>
              <a:t> + 1); // Landmark name</a:t>
            </a:r>
          </a:p>
          <a:p>
            <a:r>
              <a:rPr lang="en-US" dirty="0"/>
              <a:t>        }</a:t>
            </a:r>
          </a:p>
          <a:p>
            <a:endParaRPr lang="en-US" dirty="0"/>
          </a:p>
          <a:p>
            <a:r>
              <a:rPr lang="en-US" dirty="0"/>
              <a:t>        // Print the table</a:t>
            </a:r>
          </a:p>
          <a:p>
            <a:r>
              <a:rPr lang="en-US" dirty="0"/>
              <a:t>        </a:t>
            </a:r>
            <a:r>
              <a:rPr lang="en-US" dirty="0" err="1"/>
              <a:t>System.out.println</a:t>
            </a:r>
            <a:r>
              <a:rPr lang="en-US" dirty="0"/>
              <a:t>("Number\</a:t>
            </a:r>
            <a:r>
              <a:rPr lang="en-US" dirty="0" err="1"/>
              <a:t>tLandmark</a:t>
            </a:r>
            <a:r>
              <a:rPr lang="en-US" dirty="0"/>
              <a:t>");</a:t>
            </a:r>
          </a:p>
          <a:p>
            <a:r>
              <a:rPr lang="en-US" dirty="0"/>
              <a:t>        for (Object[] row : table) {</a:t>
            </a:r>
          </a:p>
          <a:p>
            <a:r>
              <a:rPr lang="en-US" dirty="0"/>
              <a:t>            </a:t>
            </a:r>
            <a:r>
              <a:rPr lang="en-US" dirty="0" err="1"/>
              <a:t>System.out.println</a:t>
            </a:r>
            <a:r>
              <a:rPr lang="en-US" dirty="0"/>
              <a:t>(row[0] + "\t" + row[1]);</a:t>
            </a:r>
          </a:p>
          <a:p>
            <a:r>
              <a:rPr lang="en-US" dirty="0"/>
              <a:t>        }</a:t>
            </a:r>
          </a:p>
          <a:p>
            <a:r>
              <a:rPr lang="en-US" dirty="0"/>
              <a:t>    }</a:t>
            </a:r>
          </a:p>
          <a:p>
            <a:r>
              <a:rPr lang="en-US" dirty="0"/>
              <a:t>}</a:t>
            </a:r>
          </a:p>
          <a:p>
            <a:endParaRPr lang="en-US" dirty="0"/>
          </a:p>
          <a:p>
            <a:r>
              <a:rPr lang="en-US" dirty="0"/>
              <a:t>class </a:t>
            </a:r>
            <a:r>
              <a:rPr lang="en-US" dirty="0" err="1"/>
              <a:t>GetLandmarkName</a:t>
            </a:r>
            <a:r>
              <a:rPr lang="en-US" dirty="0"/>
              <a:t> {</a:t>
            </a:r>
          </a:p>
          <a:p>
            <a:r>
              <a:rPr lang="en-US" dirty="0"/>
              <a:t>    public String </a:t>
            </a:r>
            <a:r>
              <a:rPr lang="en-US" dirty="0" err="1"/>
              <a:t>getLandmarkName</a:t>
            </a:r>
            <a:r>
              <a:rPr lang="en-US" dirty="0"/>
              <a:t>(</a:t>
            </a:r>
            <a:r>
              <a:rPr lang="en-US" dirty="0" err="1"/>
              <a:t>int</a:t>
            </a:r>
            <a:r>
              <a:rPr lang="en-US" dirty="0"/>
              <a:t> </a:t>
            </a:r>
            <a:r>
              <a:rPr lang="en-US" dirty="0" err="1"/>
              <a:t>num</a:t>
            </a:r>
            <a:r>
              <a:rPr lang="en-US" dirty="0"/>
              <a:t>) {</a:t>
            </a:r>
          </a:p>
          <a:p>
            <a:r>
              <a:rPr lang="en-US" dirty="0"/>
              <a:t>        switch (</a:t>
            </a:r>
            <a:r>
              <a:rPr lang="en-US" dirty="0" err="1"/>
              <a:t>num</a:t>
            </a:r>
            <a:r>
              <a:rPr lang="en-US" dirty="0"/>
              <a:t>) {</a:t>
            </a:r>
          </a:p>
          <a:p>
            <a:r>
              <a:rPr lang="en-US" dirty="0"/>
              <a:t>            case 1:</a:t>
            </a:r>
          </a:p>
          <a:p>
            <a:r>
              <a:rPr lang="en-US" dirty="0"/>
              <a:t>                return "College main gate";</a:t>
            </a:r>
          </a:p>
          <a:p>
            <a:r>
              <a:rPr lang="en-US" dirty="0"/>
              <a:t>            case 2:</a:t>
            </a:r>
          </a:p>
          <a:p>
            <a:r>
              <a:rPr lang="en-US" dirty="0"/>
              <a:t>                return "ATM 1 (near main gate)";</a:t>
            </a:r>
          </a:p>
          <a:p>
            <a:r>
              <a:rPr lang="en-US" dirty="0"/>
              <a:t>            case 3:</a:t>
            </a:r>
          </a:p>
          <a:p>
            <a:r>
              <a:rPr lang="en-US" dirty="0"/>
              <a:t>                return "ATM 2 (near </a:t>
            </a:r>
            <a:r>
              <a:rPr lang="en-US" dirty="0" err="1"/>
              <a:t>Anokha</a:t>
            </a:r>
            <a:r>
              <a:rPr lang="en-US" dirty="0"/>
              <a:t> junction)";</a:t>
            </a:r>
          </a:p>
          <a:p>
            <a:r>
              <a:rPr lang="en-US" dirty="0"/>
              <a:t>            case 4:</a:t>
            </a:r>
          </a:p>
          <a:p>
            <a:r>
              <a:rPr lang="en-US" dirty="0"/>
              <a:t>                return "ATM 3 (near AB2)";</a:t>
            </a:r>
          </a:p>
        </p:txBody>
      </p:sp>
      <p:sp>
        <p:nvSpPr>
          <p:cNvPr id="4" name="Date Placeholder 3"/>
          <p:cNvSpPr>
            <a:spLocks noGrp="1"/>
          </p:cNvSpPr>
          <p:nvPr>
            <p:ph type="dt" sz="half" idx="10"/>
          </p:nvPr>
        </p:nvSpPr>
        <p:spPr/>
        <p:txBody>
          <a:bodyPr/>
          <a:lstStyle/>
          <a:p>
            <a:fld id="{C50C1367-C238-4F38-AA31-14342999A430}" type="datetime1">
              <a:rPr lang="en-US" noProof="0" smtClean="0"/>
              <a:t>7/10/2023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4950F5D8-22E1-4015-8661-E5B1FD28C2DE}" type="slidenum">
              <a:rPr lang="en-US" noProof="0" smtClean="0"/>
              <a:t>7</a:t>
            </a:fld>
            <a:endParaRPr lang="en-US" noProof="0" dirty="0"/>
          </a:p>
        </p:txBody>
      </p:sp>
      <p:sp>
        <p:nvSpPr>
          <p:cNvPr id="7" name="Picture Placeholder 6"/>
          <p:cNvSpPr>
            <a:spLocks noGrp="1"/>
          </p:cNvSpPr>
          <p:nvPr>
            <p:ph type="pic" sz="quarter" idx="50"/>
          </p:nvPr>
        </p:nvSpPr>
        <p:spPr/>
      </p:sp>
      <p:sp>
        <p:nvSpPr>
          <p:cNvPr id="8" name="TextBox 7">
            <a:extLst>
              <a:ext uri="{FF2B5EF4-FFF2-40B4-BE49-F238E27FC236}">
                <a16:creationId xmlns:a16="http://schemas.microsoft.com/office/drawing/2014/main" id="{0BAA859A-B1D0-44E1-BFA1-BD01CE40ED42}"/>
              </a:ext>
            </a:extLst>
          </p:cNvPr>
          <p:cNvSpPr txBox="1"/>
          <p:nvPr/>
        </p:nvSpPr>
        <p:spPr>
          <a:xfrm>
            <a:off x="6269224" y="2079812"/>
            <a:ext cx="5082989" cy="1754326"/>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2">
                    <a:lumMod val="40000"/>
                    <a:lumOff val="60000"/>
                  </a:schemeClr>
                </a:solidFill>
              </a:rPr>
              <a:t>The overall purpose of this code is to display a table of landmarks and their corresponding numbers. It uses the getLandmarkName method to retrieve the landmark names and prints the table with the column names and the associated data.</a:t>
            </a:r>
            <a:endParaRPr lang="en-IN" dirty="0">
              <a:solidFill>
                <a:schemeClr val="bg2">
                  <a:lumMod val="40000"/>
                  <a:lumOff val="60000"/>
                </a:schemeClr>
              </a:solidFill>
            </a:endParaRPr>
          </a:p>
        </p:txBody>
      </p:sp>
    </p:spTree>
    <p:extLst>
      <p:ext uri="{BB962C8B-B14F-4D97-AF65-F5344CB8AC3E}">
        <p14:creationId xmlns:p14="http://schemas.microsoft.com/office/powerpoint/2010/main" val="238858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0" y="-33740"/>
            <a:ext cx="12192000" cy="45719"/>
          </a:xfrm>
        </p:spPr>
        <p:txBody>
          <a:bodyPr>
            <a:normAutofit fontScale="90000"/>
          </a:bodyPr>
          <a:lstStyle/>
          <a:p>
            <a:endParaRPr lang="en-US"/>
          </a:p>
        </p:txBody>
      </p:sp>
      <p:sp>
        <p:nvSpPr>
          <p:cNvPr id="3" name="Content Placeholder 2"/>
          <p:cNvSpPr>
            <a:spLocks noGrp="1"/>
          </p:cNvSpPr>
          <p:nvPr>
            <p:ph sz="quarter" idx="4"/>
          </p:nvPr>
        </p:nvSpPr>
        <p:spPr>
          <a:xfrm>
            <a:off x="0" y="91942"/>
            <a:ext cx="12192000" cy="6697964"/>
          </a:xfrm>
        </p:spPr>
        <p:txBody>
          <a:bodyPr>
            <a:normAutofit fontScale="85000" lnSpcReduction="20000"/>
          </a:bodyPr>
          <a:lstStyle/>
          <a:p>
            <a:r>
              <a:rPr lang="en-US" dirty="0"/>
              <a:t>           </a:t>
            </a:r>
          </a:p>
          <a:p>
            <a:r>
              <a:rPr lang="en-US" dirty="0"/>
              <a:t>            case 5:</a:t>
            </a:r>
          </a:p>
          <a:p>
            <a:r>
              <a:rPr lang="en-US" dirty="0"/>
              <a:t>                return "Main ground";</a:t>
            </a:r>
          </a:p>
          <a:p>
            <a:r>
              <a:rPr lang="en-US" dirty="0"/>
              <a:t>            case 6:</a:t>
            </a:r>
          </a:p>
          <a:p>
            <a:r>
              <a:rPr lang="en-US" dirty="0"/>
              <a:t>                return "</a:t>
            </a:r>
            <a:r>
              <a:rPr lang="en-US" dirty="0" err="1"/>
              <a:t>Amentits</a:t>
            </a:r>
            <a:r>
              <a:rPr lang="en-US" dirty="0"/>
              <a:t> complex";</a:t>
            </a:r>
          </a:p>
          <a:p>
            <a:r>
              <a:rPr lang="en-US" dirty="0"/>
              <a:t>            case 7:</a:t>
            </a:r>
          </a:p>
          <a:p>
            <a:r>
              <a:rPr lang="en-US" dirty="0"/>
              <a:t>                return "Main canteen";</a:t>
            </a:r>
          </a:p>
          <a:p>
            <a:r>
              <a:rPr lang="en-US" dirty="0"/>
              <a:t>            case 8:</a:t>
            </a:r>
          </a:p>
          <a:p>
            <a:r>
              <a:rPr lang="en-US" dirty="0"/>
              <a:t>                return "IT canteen";</a:t>
            </a:r>
          </a:p>
          <a:p>
            <a:r>
              <a:rPr lang="en-US" dirty="0"/>
              <a:t>            case 9:</a:t>
            </a:r>
          </a:p>
          <a:p>
            <a:r>
              <a:rPr lang="en-US" dirty="0"/>
              <a:t>                return "MBA canteen";</a:t>
            </a:r>
          </a:p>
          <a:p>
            <a:r>
              <a:rPr lang="en-US" dirty="0"/>
              <a:t>            case 10:</a:t>
            </a:r>
          </a:p>
          <a:p>
            <a:r>
              <a:rPr lang="en-US" dirty="0"/>
              <a:t>                return "Academic Block 1 (AB1)";</a:t>
            </a:r>
          </a:p>
          <a:p>
            <a:r>
              <a:rPr lang="en-US" dirty="0"/>
              <a:t>            case 11:</a:t>
            </a:r>
          </a:p>
          <a:p>
            <a:r>
              <a:rPr lang="en-US" dirty="0"/>
              <a:t>                return "Academic Block 2 (AB2)";</a:t>
            </a:r>
          </a:p>
          <a:p>
            <a:r>
              <a:rPr lang="en-US" dirty="0"/>
              <a:t>            case 12:</a:t>
            </a:r>
          </a:p>
          <a:p>
            <a:r>
              <a:rPr lang="en-US" dirty="0"/>
              <a:t>                return "Academic Block 3 (AB3)";</a:t>
            </a:r>
          </a:p>
          <a:p>
            <a:r>
              <a:rPr lang="en-US" dirty="0"/>
              <a:t>            case 13:</a:t>
            </a:r>
          </a:p>
          <a:p>
            <a:r>
              <a:rPr lang="en-US" dirty="0"/>
              <a:t>                return "Amrita School of Business (ASB)";</a:t>
            </a:r>
          </a:p>
          <a:p>
            <a:r>
              <a:rPr lang="en-US" dirty="0"/>
              <a:t>            case 14:</a:t>
            </a:r>
          </a:p>
          <a:p>
            <a:r>
              <a:rPr lang="en-US" dirty="0"/>
              <a:t>                return "YB </a:t>
            </a:r>
            <a:r>
              <a:rPr lang="en-US" dirty="0" err="1"/>
              <a:t>Annexe</a:t>
            </a:r>
            <a:r>
              <a:rPr lang="en-US" dirty="0"/>
              <a:t> (1st year boys hostel)";</a:t>
            </a:r>
          </a:p>
          <a:p>
            <a:r>
              <a:rPr lang="en-US" dirty="0"/>
              <a:t>            case 15:</a:t>
            </a:r>
          </a:p>
          <a:p>
            <a:r>
              <a:rPr lang="en-US" dirty="0"/>
              <a:t>                return "</a:t>
            </a:r>
            <a:r>
              <a:rPr lang="en-US" dirty="0" err="1"/>
              <a:t>Kapila</a:t>
            </a:r>
            <a:r>
              <a:rPr lang="en-US" dirty="0"/>
              <a:t> </a:t>
            </a:r>
            <a:r>
              <a:rPr lang="en-US" dirty="0" err="1"/>
              <a:t>Bhavanam</a:t>
            </a:r>
            <a:r>
              <a:rPr lang="en-US" dirty="0"/>
              <a:t> (4th year boys hostel)";</a:t>
            </a:r>
          </a:p>
          <a:p>
            <a:r>
              <a:rPr lang="en-US" dirty="0"/>
              <a:t>            case 16:</a:t>
            </a:r>
          </a:p>
          <a:p>
            <a:r>
              <a:rPr lang="en-US" dirty="0"/>
              <a:t>                return "</a:t>
            </a:r>
            <a:r>
              <a:rPr lang="en-US" dirty="0" err="1"/>
              <a:t>Vasishta</a:t>
            </a:r>
            <a:r>
              <a:rPr lang="en-US" dirty="0"/>
              <a:t> </a:t>
            </a:r>
            <a:r>
              <a:rPr lang="en-US" dirty="0" err="1"/>
              <a:t>Bhavanam</a:t>
            </a:r>
            <a:r>
              <a:rPr lang="en-US" dirty="0"/>
              <a:t> (2nd and 3rd year boys hostel)";</a:t>
            </a:r>
          </a:p>
          <a:p>
            <a:r>
              <a:rPr lang="en-US" dirty="0"/>
              <a:t>            case 17:</a:t>
            </a:r>
          </a:p>
          <a:p>
            <a:r>
              <a:rPr lang="en-US" dirty="0"/>
              <a:t>                return "</a:t>
            </a:r>
            <a:r>
              <a:rPr lang="en-US" dirty="0" err="1"/>
              <a:t>Mythreyi</a:t>
            </a:r>
            <a:r>
              <a:rPr lang="en-US" dirty="0"/>
              <a:t> </a:t>
            </a:r>
            <a:r>
              <a:rPr lang="en-US" dirty="0" err="1"/>
              <a:t>Bhavanam</a:t>
            </a:r>
            <a:r>
              <a:rPr lang="en-US" dirty="0"/>
              <a:t> (1st year girls hostel)";</a:t>
            </a:r>
          </a:p>
          <a:p>
            <a:r>
              <a:rPr lang="en-US" dirty="0"/>
              <a:t>            case 18:</a:t>
            </a:r>
          </a:p>
          <a:p>
            <a:r>
              <a:rPr lang="en-US" dirty="0"/>
              <a:t>                return "</a:t>
            </a:r>
            <a:r>
              <a:rPr lang="en-US" dirty="0" err="1"/>
              <a:t>Aditi</a:t>
            </a:r>
            <a:r>
              <a:rPr lang="en-US" dirty="0"/>
              <a:t> </a:t>
            </a:r>
            <a:r>
              <a:rPr lang="en-US" dirty="0" err="1"/>
              <a:t>Bhavanam</a:t>
            </a:r>
            <a:r>
              <a:rPr lang="en-US" dirty="0"/>
              <a:t> (2nd and 3rd year girls hostel)";</a:t>
            </a:r>
          </a:p>
        </p:txBody>
      </p:sp>
      <p:sp>
        <p:nvSpPr>
          <p:cNvPr id="4" name="Date Placeholder 3"/>
          <p:cNvSpPr>
            <a:spLocks noGrp="1"/>
          </p:cNvSpPr>
          <p:nvPr>
            <p:ph type="dt" sz="half" idx="10"/>
          </p:nvPr>
        </p:nvSpPr>
        <p:spPr/>
        <p:txBody>
          <a:bodyPr/>
          <a:lstStyle/>
          <a:p>
            <a:fld id="{C50C1367-C238-4F38-AA31-14342999A430}" type="datetime1">
              <a:rPr lang="en-US" noProof="0" smtClean="0"/>
              <a:t>7/10/2023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4950F5D8-22E1-4015-8661-E5B1FD28C2DE}" type="slidenum">
              <a:rPr lang="en-US" noProof="0" smtClean="0"/>
              <a:t>8</a:t>
            </a:fld>
            <a:endParaRPr lang="en-US" noProof="0" dirty="0"/>
          </a:p>
        </p:txBody>
      </p:sp>
      <p:sp>
        <p:nvSpPr>
          <p:cNvPr id="7" name="Picture Placeholder 6"/>
          <p:cNvSpPr>
            <a:spLocks noGrp="1"/>
          </p:cNvSpPr>
          <p:nvPr>
            <p:ph type="pic" sz="quarter" idx="50"/>
          </p:nvPr>
        </p:nvSpPr>
        <p:spPr/>
      </p:sp>
    </p:spTree>
    <p:extLst>
      <p:ext uri="{BB962C8B-B14F-4D97-AF65-F5344CB8AC3E}">
        <p14:creationId xmlns:p14="http://schemas.microsoft.com/office/powerpoint/2010/main" val="190062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0" y="-350195"/>
            <a:ext cx="12192000" cy="350196"/>
          </a:xfrm>
        </p:spPr>
        <p:txBody>
          <a:bodyPr>
            <a:normAutofit fontScale="90000"/>
          </a:bodyPr>
          <a:lstStyle/>
          <a:p>
            <a:endParaRPr lang="en-US" dirty="0"/>
          </a:p>
        </p:txBody>
      </p:sp>
      <p:sp>
        <p:nvSpPr>
          <p:cNvPr id="3" name="Content Placeholder 2"/>
          <p:cNvSpPr>
            <a:spLocks noGrp="1"/>
          </p:cNvSpPr>
          <p:nvPr>
            <p:ph sz="quarter" idx="4"/>
          </p:nvPr>
        </p:nvSpPr>
        <p:spPr>
          <a:xfrm>
            <a:off x="0" y="72486"/>
            <a:ext cx="12192000" cy="6717419"/>
          </a:xfrm>
        </p:spPr>
        <p:txBody>
          <a:bodyPr>
            <a:normAutofit fontScale="85000" lnSpcReduction="20000"/>
          </a:bodyPr>
          <a:lstStyle/>
          <a:p>
            <a:endParaRPr lang="en-US" dirty="0"/>
          </a:p>
          <a:p>
            <a:endParaRPr lang="en-US" dirty="0"/>
          </a:p>
          <a:p>
            <a:r>
              <a:rPr lang="en-US" dirty="0"/>
              <a:t>            case 19:</a:t>
            </a:r>
          </a:p>
          <a:p>
            <a:r>
              <a:rPr lang="en-US" dirty="0"/>
              <a:t>                return "</a:t>
            </a:r>
            <a:r>
              <a:rPr lang="en-US" dirty="0" err="1"/>
              <a:t>Gargi</a:t>
            </a:r>
            <a:r>
              <a:rPr lang="en-US" dirty="0"/>
              <a:t> </a:t>
            </a:r>
            <a:r>
              <a:rPr lang="en-US" dirty="0" err="1"/>
              <a:t>Bhavanam</a:t>
            </a:r>
            <a:r>
              <a:rPr lang="en-US" dirty="0"/>
              <a:t> (4th year girls hostel)";</a:t>
            </a:r>
          </a:p>
          <a:p>
            <a:r>
              <a:rPr lang="en-US" dirty="0"/>
              <a:t>            case 20:</a:t>
            </a:r>
          </a:p>
          <a:p>
            <a:r>
              <a:rPr lang="en-US" dirty="0"/>
              <a:t>                return "Swimming pool";</a:t>
            </a:r>
          </a:p>
          <a:p>
            <a:r>
              <a:rPr lang="en-US" dirty="0"/>
              <a:t>            case 21:</a:t>
            </a:r>
          </a:p>
          <a:p>
            <a:r>
              <a:rPr lang="en-US" dirty="0"/>
              <a:t>                return "</a:t>
            </a:r>
            <a:r>
              <a:rPr lang="en-US" dirty="0" err="1"/>
              <a:t>Anokha</a:t>
            </a:r>
            <a:r>
              <a:rPr lang="en-US" dirty="0"/>
              <a:t> hub";</a:t>
            </a:r>
          </a:p>
          <a:p>
            <a:r>
              <a:rPr lang="en-US" dirty="0"/>
              <a:t>            case 22:</a:t>
            </a:r>
          </a:p>
          <a:p>
            <a:r>
              <a:rPr lang="en-US" dirty="0"/>
              <a:t>                return "Staff quarters";</a:t>
            </a:r>
          </a:p>
          <a:p>
            <a:r>
              <a:rPr lang="en-US" dirty="0"/>
              <a:t>            case 23:</a:t>
            </a:r>
          </a:p>
          <a:p>
            <a:r>
              <a:rPr lang="en-US" dirty="0"/>
              <a:t>                return "</a:t>
            </a:r>
            <a:r>
              <a:rPr lang="en-US" dirty="0" err="1"/>
              <a:t>Amriteshwari</a:t>
            </a:r>
            <a:r>
              <a:rPr lang="en-US" dirty="0"/>
              <a:t> hall";</a:t>
            </a:r>
          </a:p>
          <a:p>
            <a:r>
              <a:rPr lang="en-US" dirty="0"/>
              <a:t>            case 24:</a:t>
            </a:r>
          </a:p>
          <a:p>
            <a:r>
              <a:rPr lang="en-US" dirty="0"/>
              <a:t>                return "</a:t>
            </a:r>
            <a:r>
              <a:rPr lang="en-US" dirty="0" err="1"/>
              <a:t>Aashram</a:t>
            </a:r>
            <a:r>
              <a:rPr lang="en-US" dirty="0"/>
              <a:t>";</a:t>
            </a:r>
          </a:p>
          <a:p>
            <a:r>
              <a:rPr lang="en-US" dirty="0"/>
              <a:t>            case 25:</a:t>
            </a:r>
          </a:p>
          <a:p>
            <a:r>
              <a:rPr lang="en-US" dirty="0"/>
              <a:t>                return "Central library";</a:t>
            </a:r>
          </a:p>
          <a:p>
            <a:r>
              <a:rPr lang="en-US" dirty="0"/>
              <a:t>            case 26:</a:t>
            </a:r>
          </a:p>
          <a:p>
            <a:r>
              <a:rPr lang="en-US" dirty="0"/>
              <a:t>                return "Amrita Post Office (APO)";</a:t>
            </a:r>
          </a:p>
          <a:p>
            <a:r>
              <a:rPr lang="en-US" dirty="0"/>
              <a:t>            case 27:</a:t>
            </a:r>
          </a:p>
          <a:p>
            <a:r>
              <a:rPr lang="en-US" dirty="0"/>
              <a:t>                return "Amazon delivery center (AB1 car parking)";</a:t>
            </a:r>
          </a:p>
          <a:p>
            <a:r>
              <a:rPr lang="en-US" dirty="0"/>
              <a:t>            case 28:</a:t>
            </a:r>
          </a:p>
          <a:p>
            <a:r>
              <a:rPr lang="en-US" dirty="0"/>
              <a:t>                return "</a:t>
            </a:r>
            <a:r>
              <a:rPr lang="en-US" dirty="0" err="1"/>
              <a:t>Anokha</a:t>
            </a:r>
            <a:r>
              <a:rPr lang="en-US" dirty="0"/>
              <a:t> cross road junction";</a:t>
            </a:r>
          </a:p>
          <a:p>
            <a:r>
              <a:rPr lang="en-US" dirty="0"/>
              <a:t>            case 29:</a:t>
            </a:r>
          </a:p>
          <a:p>
            <a:r>
              <a:rPr lang="en-US" dirty="0"/>
              <a:t>                return "D-Ground";</a:t>
            </a:r>
          </a:p>
          <a:p>
            <a:r>
              <a:rPr lang="en-US" dirty="0"/>
              <a:t>            default:</a:t>
            </a:r>
          </a:p>
          <a:p>
            <a:r>
              <a:rPr lang="en-US" dirty="0"/>
              <a:t>                return "</a:t>
            </a:r>
            <a:r>
              <a:rPr lang="en-US" dirty="0" err="1"/>
              <a:t>Buhahahahhaha</a:t>
            </a:r>
            <a:r>
              <a:rPr lang="en-US" dirty="0"/>
              <a:t>";</a:t>
            </a:r>
          </a:p>
          <a:p>
            <a:r>
              <a:rPr lang="en-US" dirty="0"/>
              <a:t>        }</a:t>
            </a:r>
          </a:p>
          <a:p>
            <a:r>
              <a:rPr lang="en-US" dirty="0"/>
              <a:t>    }</a:t>
            </a:r>
          </a:p>
          <a:p>
            <a:r>
              <a:rPr lang="en-US" dirty="0"/>
              <a:t>}</a:t>
            </a:r>
          </a:p>
        </p:txBody>
      </p:sp>
      <p:sp>
        <p:nvSpPr>
          <p:cNvPr id="4" name="Date Placeholder 3"/>
          <p:cNvSpPr>
            <a:spLocks noGrp="1"/>
          </p:cNvSpPr>
          <p:nvPr>
            <p:ph type="dt" sz="half" idx="10"/>
          </p:nvPr>
        </p:nvSpPr>
        <p:spPr/>
        <p:txBody>
          <a:bodyPr/>
          <a:lstStyle/>
          <a:p>
            <a:fld id="{C50C1367-C238-4F38-AA31-14342999A430}" type="datetime1">
              <a:rPr lang="en-US" noProof="0" smtClean="0"/>
              <a:t>7/10/2023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4950F5D8-22E1-4015-8661-E5B1FD28C2DE}" type="slidenum">
              <a:rPr lang="en-US" noProof="0" smtClean="0"/>
              <a:t>9</a:t>
            </a:fld>
            <a:endParaRPr lang="en-US" noProof="0" dirty="0"/>
          </a:p>
        </p:txBody>
      </p:sp>
      <p:sp>
        <p:nvSpPr>
          <p:cNvPr id="7" name="Picture Placeholder 6"/>
          <p:cNvSpPr>
            <a:spLocks noGrp="1"/>
          </p:cNvSpPr>
          <p:nvPr>
            <p:ph type="pic" sz="quarter" idx="50"/>
          </p:nvPr>
        </p:nvSpPr>
        <p:spPr/>
      </p:sp>
    </p:spTree>
    <p:extLst>
      <p:ext uri="{BB962C8B-B14F-4D97-AF65-F5344CB8AC3E}">
        <p14:creationId xmlns:p14="http://schemas.microsoft.com/office/powerpoint/2010/main" val="3559643921"/>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3968143_Colorful abstract pitch deck_SL_V1.potx" id="{82DEFF5A-EF7C-4DEA-909F-5E1EA892F8BB}" vid="{E161E2B0-1454-45FC-8BCB-8D4146D2D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0C431E4-CEEE-4471-A938-06556DE848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8EA396-5485-4BE7-B653-403710320F63}">
  <ds:schemaRefs>
    <ds:schemaRef ds:uri="http://schemas.microsoft.com/sharepoint/v3/contenttype/forms"/>
  </ds:schemaRefs>
</ds:datastoreItem>
</file>

<file path=customXml/itemProps3.xml><?xml version="1.0" encoding="utf-8"?>
<ds:datastoreItem xmlns:ds="http://schemas.openxmlformats.org/officeDocument/2006/customXml" ds:itemID="{C42A88D8-11C9-4E54-8CC3-A25581E9EC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0</TotalTime>
  <Words>1754</Words>
  <Application>Microsoft Office PowerPoint</Application>
  <PresentationFormat>Widescreen</PresentationFormat>
  <Paragraphs>233</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 Antiqua</vt:lpstr>
      <vt:lpstr>Calibri</vt:lpstr>
      <vt:lpstr>Franklin Gothic Book</vt:lpstr>
      <vt:lpstr>Söhne</vt:lpstr>
      <vt:lpstr>Wingdings</vt:lpstr>
      <vt:lpstr>Office Theme</vt:lpstr>
      <vt:lpstr>MODULE 5 </vt:lpstr>
      <vt:lpstr>About Bellman ford algorithm</vt:lpstr>
      <vt:lpstr>Logic</vt:lpstr>
      <vt:lpstr>Code</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2023-07-09T17:29:31Z</dcterms:created>
  <dcterms:modified xsi:type="dcterms:W3CDTF">2023-07-10T08:16:12Z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