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146847056" r:id="rId9"/>
    <p:sldId id="265"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267324" y="97897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34935" y="43639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Guru Aravindh.P(2021103527) –College of Engineering, Guindy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2853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8873" y="987552"/>
            <a:ext cx="11936284" cy="5663799"/>
          </a:xfrm>
        </p:spPr>
        <p:txBody>
          <a:bodyPr vert="horz" lIns="91440" tIns="45720" rIns="91440" bIns="45720" numCol="2" rtlCol="0" anchor="ctr">
            <a:noAutofit/>
          </a:bodyPr>
          <a:lstStyle/>
          <a:p>
            <a:pPr marL="0" indent="0">
              <a:spcBef>
                <a:spcPts val="100"/>
              </a:spcBef>
              <a:buNone/>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Use Antivirus Software: </a:t>
            </a:r>
            <a:r>
              <a:rPr lang="en-US" sz="1050" dirty="0">
                <a:solidFill>
                  <a:schemeClr val="tx1"/>
                </a:solidFill>
                <a:latin typeface="Times New Roman" panose="02020603050405020304" pitchFamily="18" charset="0"/>
                <a:cs typeface="Times New Roman" panose="02020603050405020304" pitchFamily="18" charset="0"/>
              </a:rPr>
              <a:t>Employ reputable antivirus software that includes keylogger detection capabilities. Regularly update the antivirus software to ensure it can identify the latest keyloggers.</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Implement Firewall Protection: </a:t>
            </a:r>
            <a:r>
              <a:rPr lang="en-US" sz="1050" dirty="0">
                <a:solidFill>
                  <a:schemeClr val="tx1"/>
                </a:solidFill>
                <a:latin typeface="Times New Roman" panose="02020603050405020304" pitchFamily="18" charset="0"/>
                <a:cs typeface="Times New Roman" panose="02020603050405020304" pitchFamily="18" charset="0"/>
              </a:rPr>
              <a:t>Utilize a firewall to monitor and control incoming and outgoing network traffic. Firewalls can block unauthorized attempts by keyloggers to transmit captured data to remote servers.</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Use Virtual Keyboards</a:t>
            </a:r>
            <a:r>
              <a:rPr lang="en-US" sz="1050" dirty="0">
                <a:solidFill>
                  <a:schemeClr val="tx1"/>
                </a:solidFill>
                <a:latin typeface="Times New Roman" panose="02020603050405020304" pitchFamily="18" charset="0"/>
                <a:cs typeface="Times New Roman" panose="02020603050405020304" pitchFamily="18" charset="0"/>
              </a:rPr>
              <a:t>: Employ virtual keyboards for sensitive activities such as entering passwords or financial information. Virtual keyboards allow users to input data by clicking on-screen keys, making it more difficult for keyloggers to capture keystrokes.</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Regularly Update Software: </a:t>
            </a:r>
            <a:r>
              <a:rPr lang="en-US" sz="1050" dirty="0">
                <a:solidFill>
                  <a:schemeClr val="tx1"/>
                </a:solidFill>
                <a:latin typeface="Times New Roman" panose="02020603050405020304" pitchFamily="18" charset="0"/>
                <a:cs typeface="Times New Roman" panose="02020603050405020304" pitchFamily="18" charset="0"/>
              </a:rPr>
              <a:t>Ensure that operating systems, applications, and software are regularly updated with the latest security patches and fixes. Vulnerabilities in software can be exploited by keyloggers to gain unauthorized access to systems.</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Implement Two-Factor Authentication (2FA) : </a:t>
            </a:r>
            <a:r>
              <a:rPr lang="en-US" sz="1050" dirty="0">
                <a:solidFill>
                  <a:schemeClr val="tx1"/>
                </a:solidFill>
                <a:latin typeface="Times New Roman" panose="02020603050405020304" pitchFamily="18" charset="0"/>
                <a:cs typeface="Times New Roman" panose="02020603050405020304" pitchFamily="18" charset="0"/>
              </a:rPr>
              <a:t>Enable two-factor authentication for accessing sensitive accounts or systems. 2FA adds an extra layer of security by requiring users to provide two forms of authentication, such as a password and a temporary code sent to their mobile device.</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Monitor System Activity: </a:t>
            </a:r>
            <a:r>
              <a:rPr lang="en-US" sz="1050" dirty="0">
                <a:solidFill>
                  <a:schemeClr val="tx1"/>
                </a:solidFill>
                <a:latin typeface="Times New Roman" panose="02020603050405020304" pitchFamily="18" charset="0"/>
                <a:cs typeface="Times New Roman" panose="02020603050405020304" pitchFamily="18" charset="0"/>
              </a:rPr>
              <a:t>Regularly monitor system activity and review logs for any suspicious behavior or unauthorized access attempts. Promptly investigate and respond to any anomalies detected.</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Use Anti-Keylogger Tools: </a:t>
            </a:r>
            <a:r>
              <a:rPr lang="en-US" sz="1050" dirty="0">
                <a:solidFill>
                  <a:schemeClr val="tx1"/>
                </a:solidFill>
                <a:latin typeface="Times New Roman" panose="02020603050405020304" pitchFamily="18" charset="0"/>
                <a:cs typeface="Times New Roman" panose="02020603050405020304" pitchFamily="18" charset="0"/>
              </a:rPr>
              <a:t>Consider using dedicated anti-keylogger software that is specifically designed to detect and remove keyloggers from systems.</a:t>
            </a: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Encrypt Sensitive Data: </a:t>
            </a:r>
            <a:r>
              <a:rPr lang="en-US" sz="1050" dirty="0">
                <a:solidFill>
                  <a:schemeClr val="tx1"/>
                </a:solidFill>
                <a:latin typeface="Times New Roman" panose="02020603050405020304" pitchFamily="18" charset="0"/>
                <a:cs typeface="Times New Roman" panose="02020603050405020304" pitchFamily="18" charset="0"/>
              </a:rPr>
              <a:t>Encrypt sensitive data, such as passwords and personal information, to protect it from being intercepted or captured by keyloggers.</a:t>
            </a:r>
          </a:p>
          <a:p>
            <a:pPr marL="228600" indent="-228600">
              <a:spcBef>
                <a:spcPts val="100"/>
              </a:spcBef>
              <a:buFont typeface="+mj-lt"/>
              <a:buAutoNum type="arabicPeriod"/>
            </a:pPr>
            <a:endParaRPr lang="en-US" sz="1050" dirty="0">
              <a:solidFill>
                <a:schemeClr val="tx1"/>
              </a:solidFill>
              <a:latin typeface="Times New Roman" panose="02020603050405020304" pitchFamily="18" charset="0"/>
              <a:cs typeface="Times New Roman" panose="02020603050405020304" pitchFamily="18" charset="0"/>
            </a:endParaRPr>
          </a:p>
          <a:p>
            <a:pPr marL="228600" indent="-228600">
              <a:spcBef>
                <a:spcPts val="100"/>
              </a:spcBef>
              <a:buFont typeface="+mj-lt"/>
              <a:buAutoNum type="arabicPeriod"/>
            </a:pPr>
            <a:r>
              <a:rPr lang="en-US" sz="1050" dirty="0">
                <a:solidFill>
                  <a:schemeClr val="tx1"/>
                </a:solidFill>
                <a:highlight>
                  <a:srgbClr val="C0C0C0"/>
                </a:highlight>
                <a:latin typeface="Times New Roman" panose="02020603050405020304" pitchFamily="18" charset="0"/>
                <a:cs typeface="Times New Roman" panose="02020603050405020304" pitchFamily="18" charset="0"/>
              </a:rPr>
              <a:t>Employee Training and Awareness: </a:t>
            </a:r>
            <a:r>
              <a:rPr lang="en-US" sz="1050" dirty="0">
                <a:solidFill>
                  <a:schemeClr val="tx1"/>
                </a:solidFill>
                <a:latin typeface="Times New Roman" panose="02020603050405020304" pitchFamily="18" charset="0"/>
                <a:cs typeface="Times New Roman" panose="02020603050405020304" pitchFamily="18" charset="0"/>
              </a:rPr>
              <a:t>Provide comprehensive cybersecurity training to employees to raise awareness about the risks of keyloggers and how to identify and avoid potential threats.</a:t>
            </a:r>
          </a:p>
          <a:p>
            <a:pPr marL="0" indent="0">
              <a:spcBef>
                <a:spcPts val="100"/>
              </a:spcBef>
              <a:buNone/>
            </a:pPr>
            <a:endParaRPr lang="en-US" sz="1200" dirty="0">
              <a:solidFill>
                <a:schemeClr val="tx1"/>
              </a:solidFill>
              <a:latin typeface="Times New Roman" panose="02020603050405020304" pitchFamily="18" charset="0"/>
              <a:cs typeface="Times New Roman" panose="02020603050405020304" pitchFamily="18" charset="0"/>
            </a:endParaRPr>
          </a:p>
          <a:p>
            <a:pPr marL="324000" lvl="1" indent="0">
              <a:spcBef>
                <a:spcPts val="100"/>
              </a:spcBef>
              <a:buNone/>
            </a:pPr>
            <a:r>
              <a:rPr lang="en-US" sz="1200" dirty="0">
                <a:solidFill>
                  <a:schemeClr val="tx1"/>
                </a:solidFill>
                <a:latin typeface="Times New Roman" panose="02020603050405020304" pitchFamily="18" charset="0"/>
                <a:cs typeface="Times New Roman" panose="02020603050405020304" pitchFamily="18" charset="0"/>
              </a:rPr>
              <a:t>By implementing these measures, organizations can strengthen their defenses against keyloggers and minimize the risks associated with unauthorized keystroke capture</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30C4-D5CA-99E8-74C4-ABB0D4B717A2}"/>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algorithm</a:t>
            </a: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2C8B720-351E-EC28-8C83-A5C3D38EC793}"/>
              </a:ext>
            </a:extLst>
          </p:cNvPr>
          <p:cNvSpPr>
            <a:spLocks noGrp="1"/>
          </p:cNvSpPr>
          <p:nvPr>
            <p:ph idx="1"/>
          </p:nvPr>
        </p:nvSpPr>
        <p:spPr/>
        <p:txBody>
          <a:bodyPr/>
          <a:lstStyle/>
          <a:p>
            <a:pPr marL="342900" marR="0" lvl="0" indent="-342900">
              <a:lnSpc>
                <a:spcPct val="107000"/>
              </a:lnSpc>
              <a:spcBef>
                <a:spcPts val="0"/>
              </a:spcBef>
              <a:spcAft>
                <a:spcPts val="0"/>
              </a:spcAft>
              <a:tabLst>
                <a:tab pos="457200" algn="l"/>
              </a:tabLst>
            </a:pPr>
            <a:r>
              <a:rPr lang="en-US" sz="1500" kern="0" dirty="0">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Initialization:</a:t>
            </a:r>
            <a:endParaRPr lang="en-US" sz="1100" kern="1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keylogger program starts automatically upon system boot or when initiated by a user.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It sets up a hook in the operating system to intercept keystroke events.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500" kern="0" dirty="0">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Keystroke Capture:</a:t>
            </a:r>
            <a:endParaRPr lang="en-US" sz="1100" kern="1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Each keystroke event triggered by the user is captured by the hook.</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includes the key pressed and additional context such as the application in use and the timestamp.</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500" kern="0" dirty="0">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Data Logging:</a:t>
            </a:r>
            <a:endParaRPr lang="en-US" sz="1100" kern="1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captured keystroke data is stored locally in an encrypted log file.</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log might include data formatting to differentiate between different types of inputs (e.g., regular text, passwords).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500" kern="0" dirty="0">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Data Transmission :</a:t>
            </a:r>
            <a:endParaRPr lang="en-US" sz="1100" kern="1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In scenarios where monitoring is done remotely, the logged data is periodically transmitted to a specified server.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Transmission is secured using encryption protocols to ensure data privacy.</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500" kern="0" dirty="0">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Cleanup:</a:t>
            </a:r>
            <a:endParaRPr lang="en-US" sz="1100" kern="1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Upon completion of its task or at scheduled intervals, the keylogger may purge its logs to avoid detection.</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Optional self-uninstallation after a certain condition is met</a:t>
            </a:r>
            <a:r>
              <a:rPr lang="en-US" sz="1500" kern="0" dirty="0">
                <a:solidFill>
                  <a:srgbClr val="ECECEC"/>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049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309086"/>
          </a:xfrm>
        </p:spPr>
        <p:txBody>
          <a:bodyPr>
            <a:noAutofit/>
          </a:body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p>
          <a:p>
            <a:pPr marL="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05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highlight>
                  <a:srgbClr val="C0C0C0"/>
                </a:highlight>
                <a:latin typeface="Times New Roman" panose="02020603050405020304" pitchFamily="18" charset="0"/>
                <a:cs typeface="Times New Roman" panose="02020603050405020304" pitchFamily="18" charset="0"/>
              </a:rPr>
              <a:t>Endpoint Security Solutions:</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Install and regularly update endpoint security solutions such as antivirus software, anti-malware programs, and intrusion detection systems (IDS). These tools can detect and remove keyloggers from individual devices.</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Enable real-time scanning and heuristic analysis features to detect and block suspicious activities associated with keyloggers.</a:t>
            </a:r>
          </a:p>
          <a:p>
            <a:pPr marL="0" indent="0">
              <a:buNone/>
            </a:pPr>
            <a:r>
              <a:rPr lang="en-US" sz="1600" dirty="0">
                <a:solidFill>
                  <a:schemeClr val="tx1"/>
                </a:solidFill>
                <a:highlight>
                  <a:srgbClr val="C0C0C0"/>
                </a:highlight>
                <a:latin typeface="Times New Roman" panose="02020603050405020304" pitchFamily="18" charset="0"/>
                <a:cs typeface="Times New Roman" panose="02020603050405020304" pitchFamily="18" charset="0"/>
              </a:rPr>
              <a:t>Firewall and Network Security:</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Deploy firewalls at the network perimeter and between network segments to monitor and control incoming and outgoing traffic.</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Implement network intrusion prevention systems (IPS) to detect and block malicious network traffic associated with keyloggers.</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Use virtual private networks (VPNs) to encrypt communications and protect against network-based keylogger attacks.</a:t>
            </a:r>
          </a:p>
          <a:p>
            <a:pPr marL="0" indent="0">
              <a:buNone/>
            </a:pPr>
            <a:r>
              <a:rPr lang="en-US" sz="1600" dirty="0">
                <a:solidFill>
                  <a:schemeClr val="tx1"/>
                </a:solidFill>
                <a:highlight>
                  <a:srgbClr val="C0C0C0"/>
                </a:highlight>
                <a:latin typeface="Times New Roman" panose="02020603050405020304" pitchFamily="18" charset="0"/>
                <a:cs typeface="Times New Roman" panose="02020603050405020304" pitchFamily="18" charset="0"/>
              </a:rPr>
              <a:t>User Authentication and Access Control:</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Implement strong authentication mechanisms such as multi-factor authentication (MFA) to prevent unauthorized access to sensitive systems and data.</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Enforce the principle of least privilege by granting users only the minimum level of access required to perform their tasks.</a:t>
            </a:r>
          </a:p>
          <a:p>
            <a:pPr marL="0" indent="0">
              <a:buNone/>
            </a:pPr>
            <a:r>
              <a:rPr lang="en-US" sz="1050" dirty="0">
                <a:solidFill>
                  <a:schemeClr val="tx1"/>
                </a:solidFill>
                <a:latin typeface="Times New Roman" panose="02020603050405020304" pitchFamily="18" charset="0"/>
                <a:cs typeface="Times New Roman" panose="02020603050405020304" pitchFamily="18" charset="0"/>
              </a:rPr>
              <a:t>  - Monitor and audit user activity to detect any unusual behavior that may indicate the presence of keyloggers or unauthorized access.</a:t>
            </a:r>
          </a:p>
          <a:p>
            <a:pPr marL="0" indent="0">
              <a:buNone/>
            </a:pPr>
            <a:endParaRPr lang="en-US"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Result</a:t>
            </a:r>
            <a:endParaRPr lang="en-US" sz="3200" dirty="0"/>
          </a:p>
        </p:txBody>
      </p:sp>
      <p:sp>
        <p:nvSpPr>
          <p:cNvPr id="6" name="Rectangle 3">
            <a:extLst>
              <a:ext uri="{FF2B5EF4-FFF2-40B4-BE49-F238E27FC236}">
                <a16:creationId xmlns:a16="http://schemas.microsoft.com/office/drawing/2014/main" id="{2EF51B32-05D4-7199-03C4-BA054C11A596}"/>
              </a:ext>
            </a:extLst>
          </p:cNvPr>
          <p:cNvSpPr>
            <a:spLocks noChangeArrowheads="1"/>
          </p:cNvSpPr>
          <p:nvPr/>
        </p:nvSpPr>
        <p:spPr bwMode="auto">
          <a:xfrm>
            <a:off x="110454" y="1512979"/>
            <a:ext cx="11971091" cy="452431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highlight>
                <a:srgbClr val="00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u="sng" dirty="0">
                <a:latin typeface="Söhne"/>
              </a:rPr>
              <a:t>Output:</a:t>
            </a:r>
            <a:endParaRPr kumimoji="0" lang="en-US" altLang="en-US" sz="1800" b="1" i="0" u="sng"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E05EA04-F066-27CE-0CC3-19BF48EAAEB6}"/>
              </a:ext>
            </a:extLst>
          </p:cNvPr>
          <p:cNvPicPr>
            <a:picLocks noChangeAspect="1"/>
          </p:cNvPicPr>
          <p:nvPr/>
        </p:nvPicPr>
        <p:blipFill>
          <a:blip r:embed="rId2"/>
          <a:stretch>
            <a:fillRect/>
          </a:stretch>
        </p:blipFill>
        <p:spPr>
          <a:xfrm>
            <a:off x="1696075" y="5189379"/>
            <a:ext cx="3896752" cy="1600423"/>
          </a:xfrm>
          <a:prstGeom prst="rect">
            <a:avLst/>
          </a:prstGeom>
        </p:spPr>
      </p:pic>
      <p:pic>
        <p:nvPicPr>
          <p:cNvPr id="7" name="Picture 6">
            <a:extLst>
              <a:ext uri="{FF2B5EF4-FFF2-40B4-BE49-F238E27FC236}">
                <a16:creationId xmlns:a16="http://schemas.microsoft.com/office/drawing/2014/main" id="{CAE25772-09C9-3AB1-C609-DD089FFA1F74}"/>
              </a:ext>
            </a:extLst>
          </p:cNvPr>
          <p:cNvPicPr>
            <a:picLocks noChangeAspect="1"/>
          </p:cNvPicPr>
          <p:nvPr/>
        </p:nvPicPr>
        <p:blipFill>
          <a:blip r:embed="rId3"/>
          <a:stretch>
            <a:fillRect/>
          </a:stretch>
        </p:blipFill>
        <p:spPr>
          <a:xfrm>
            <a:off x="7178448" y="5189378"/>
            <a:ext cx="2333951" cy="16004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Content Placeholder 3">
            <a:extLst>
              <a:ext uri="{FF2B5EF4-FFF2-40B4-BE49-F238E27FC236}">
                <a16:creationId xmlns:a16="http://schemas.microsoft.com/office/drawing/2014/main" id="{BEC11222-6D5F-3D6A-1BC7-15087BE68BCC}"/>
              </a:ext>
            </a:extLst>
          </p:cNvPr>
          <p:cNvSpPr>
            <a:spLocks noGrp="1"/>
          </p:cNvSpPr>
          <p:nvPr>
            <p:ph idx="1"/>
          </p:nvPr>
        </p:nvSpPr>
        <p:spPr>
          <a:solidFill>
            <a:schemeClr val="bg1"/>
          </a:solidFill>
        </p:spPr>
        <p:txBody>
          <a:bodyPr>
            <a:normAutofit fontScale="85000" lnSpcReduction="10000"/>
          </a:bodyPr>
          <a:lstStyle/>
          <a:p>
            <a:pPr marL="0" indent="0" algn="l">
              <a:buNone/>
            </a:pPr>
            <a:br>
              <a:rPr lang="en-US" b="0" i="0" dirty="0">
                <a:solidFill>
                  <a:srgbClr val="ECECEC"/>
                </a:solidFill>
                <a:effectLst/>
                <a:highlight>
                  <a:srgbClr val="212121"/>
                </a:highlight>
                <a:latin typeface="Söhne"/>
              </a:rPr>
            </a:br>
            <a:r>
              <a:rPr lang="en-US" b="0" i="0" dirty="0">
                <a:solidFill>
                  <a:schemeClr val="tx1"/>
                </a:solidFill>
                <a:effectLst/>
                <a:latin typeface="Times New Roman" panose="02020603050405020304" pitchFamily="18" charset="0"/>
                <a:cs typeface="Times New Roman" panose="02020603050405020304" pitchFamily="18" charset="0"/>
              </a:rPr>
              <a:t>Conclusions of a keylogger project may vary depending on the objectives and outcomes of the project. However, some common conclusions that could be drawn from a keylogger project include:</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Effectiveness: </a:t>
            </a:r>
            <a:r>
              <a:rPr lang="en-US" b="0" i="0" dirty="0">
                <a:solidFill>
                  <a:schemeClr val="tx1"/>
                </a:solidFill>
                <a:effectLst/>
                <a:latin typeface="Times New Roman" panose="02020603050405020304" pitchFamily="18" charset="0"/>
                <a:cs typeface="Times New Roman" panose="02020603050405020304" pitchFamily="18" charset="0"/>
              </a:rPr>
              <a:t>Evaluate the effectiveness of the keylogger in capturing keystrokes as intended. Determine if the keylogger successfully logged all desired keystrokes and if any issues or limitations were encountered during the logging process.</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Stealthiness: </a:t>
            </a:r>
            <a:r>
              <a:rPr lang="en-US" b="0" i="0" dirty="0">
                <a:solidFill>
                  <a:schemeClr val="tx1"/>
                </a:solidFill>
                <a:effectLst/>
                <a:latin typeface="Times New Roman" panose="02020603050405020304" pitchFamily="18" charset="0"/>
                <a:cs typeface="Times New Roman" panose="02020603050405020304" pitchFamily="18" charset="0"/>
              </a:rPr>
              <a:t>Assess the stealthiness of the keylogger in terms of its ability to operate covertly without being detected by the user or security software. Determine if the keylogger remained undetected and if any anti-keylogger measures were bypassed.</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Impact: </a:t>
            </a:r>
            <a:r>
              <a:rPr lang="en-US" b="0" i="0" dirty="0">
                <a:solidFill>
                  <a:schemeClr val="tx1"/>
                </a:solidFill>
                <a:effectLst/>
                <a:latin typeface="Times New Roman" panose="02020603050405020304" pitchFamily="18" charset="0"/>
                <a:cs typeface="Times New Roman" panose="02020603050405020304" pitchFamily="18" charset="0"/>
              </a:rPr>
              <a:t>Analyze the impact of the keylogger on system performance, user productivity, and privacy. Consider if the keylogger had any noticeable effects on the targeted system or if it caused any disruptions or concerns for the user.</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Data Security: </a:t>
            </a:r>
            <a:r>
              <a:rPr lang="en-US" b="0" i="0" dirty="0">
                <a:solidFill>
                  <a:schemeClr val="tx1"/>
                </a:solidFill>
                <a:effectLst/>
                <a:latin typeface="Times New Roman" panose="02020603050405020304" pitchFamily="18" charset="0"/>
                <a:cs typeface="Times New Roman" panose="02020603050405020304" pitchFamily="18" charset="0"/>
              </a:rPr>
              <a:t>Evaluate the security of the captured keystroke data and assess the measures in place to protect it from unauthorized access or disclosure. Consider encryption methods, access controls, and data storage practices used to safeguard the logged keystrokes.</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Ethical Considerations: </a:t>
            </a:r>
            <a:r>
              <a:rPr lang="en-US" b="0" i="0" dirty="0">
                <a:solidFill>
                  <a:schemeClr val="tx1"/>
                </a:solidFill>
                <a:effectLst/>
                <a:latin typeface="Times New Roman" panose="02020603050405020304" pitchFamily="18" charset="0"/>
                <a:cs typeface="Times New Roman" panose="02020603050405020304" pitchFamily="18" charset="0"/>
              </a:rPr>
              <a:t>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Future Recommendations</a:t>
            </a:r>
            <a:r>
              <a:rPr lang="en-US" b="0" i="0" dirty="0">
                <a:solidFill>
                  <a:schemeClr val="tx1"/>
                </a:solidFill>
                <a:effectLst/>
                <a:latin typeface="Times New Roman" panose="02020603050405020304" pitchFamily="18" charset="0"/>
                <a:cs typeface="Times New Roman" panose="02020603050405020304" pitchFamily="18" charset="0"/>
              </a:rPr>
              <a:t>: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p>
          <a:p>
            <a:pPr marL="0" indent="0">
              <a:buNone/>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2F2BF4D8-E822-84F0-B4CA-3CCA73611C21}"/>
              </a:ext>
            </a:extLst>
          </p:cNvPr>
          <p:cNvSpPr>
            <a:spLocks noGrp="1"/>
          </p:cNvSpPr>
          <p:nvPr>
            <p:ph idx="1"/>
          </p:nvPr>
        </p:nvSpPr>
        <p:spPr>
          <a:xfrm>
            <a:off x="535670" y="1573874"/>
            <a:ext cx="11029615" cy="4673324"/>
          </a:xfrm>
        </p:spPr>
        <p:txBody>
          <a:bodyPr>
            <a:normAutofit fontScale="85000" lnSpcReduction="10000"/>
          </a:bodyPr>
          <a:lstStyle/>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Enhanced Stealth and Evasion Techniques: </a:t>
            </a:r>
            <a:r>
              <a:rPr lang="en-US" b="0" i="0" dirty="0">
                <a:solidFill>
                  <a:schemeClr val="tx1"/>
                </a:solidFill>
                <a:effectLst/>
                <a:latin typeface="Times New Roman" panose="02020603050405020304" pitchFamily="18" charset="0"/>
                <a:cs typeface="Times New Roman" panose="02020603050405020304" pitchFamily="18" charset="0"/>
              </a:rPr>
              <a:t>Continuous research and development can focus on improving the stealthiness of keyloggers to evade detection by antivirus software and anti-malware tools. This could involve developing more sophisticated techniques for hiding the keylogger's presence on the system.</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Advanced Encryption and Data Protection: </a:t>
            </a:r>
            <a:r>
              <a:rPr lang="en-US" b="0" i="0" dirty="0">
                <a:solidFill>
                  <a:schemeClr val="tx1"/>
                </a:solidFill>
                <a:effectLst/>
                <a:latin typeface="Times New Roman" panose="02020603050405020304" pitchFamily="18" charset="0"/>
                <a:cs typeface="Times New Roman" panose="02020603050405020304" pitchFamily="18" charset="0"/>
              </a:rPr>
              <a:t>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Behavioral Analysis and Anomaly Detection: </a:t>
            </a:r>
            <a:r>
              <a:rPr lang="en-US" b="0" i="0" dirty="0">
                <a:solidFill>
                  <a:schemeClr val="tx1"/>
                </a:solidFill>
                <a:effectLst/>
                <a:latin typeface="Times New Roman" panose="02020603050405020304" pitchFamily="18" charset="0"/>
                <a:cs typeface="Times New Roman" panose="02020603050405020304" pitchFamily="18" charset="0"/>
              </a:rPr>
              <a:t>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Cloud Integration and Remote Monitoring: </a:t>
            </a:r>
            <a:r>
              <a:rPr lang="en-US" b="0" i="0" dirty="0">
                <a:solidFill>
                  <a:schemeClr val="tx1"/>
                </a:solidFill>
                <a:effectLst/>
                <a:latin typeface="Times New Roman" panose="02020603050405020304" pitchFamily="18" charset="0"/>
                <a:cs typeface="Times New Roman" panose="02020603050405020304" pitchFamily="18" charset="0"/>
              </a:rPr>
              <a:t>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Ethical Use and Compliance: </a:t>
            </a:r>
            <a:r>
              <a:rPr lang="en-US" b="0" i="0" dirty="0">
                <a:solidFill>
                  <a:schemeClr val="tx1"/>
                </a:solidFill>
                <a:effectLst/>
                <a:latin typeface="Times New Roman" panose="02020603050405020304" pitchFamily="18" charset="0"/>
                <a:cs typeface="Times New Roman" panose="02020603050405020304" pitchFamily="18" charset="0"/>
              </a:rPr>
              <a:t>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p>
          <a:p>
            <a:pPr algn="l">
              <a:buFont typeface="+mj-lt"/>
              <a:buAutoNum type="arabicPeriod"/>
            </a:pPr>
            <a:r>
              <a:rPr lang="en-US" b="0" i="0" dirty="0">
                <a:solidFill>
                  <a:schemeClr val="tx1"/>
                </a:solidFill>
                <a:effectLst/>
                <a:highlight>
                  <a:srgbClr val="C0C0C0"/>
                </a:highlight>
                <a:latin typeface="Times New Roman" panose="02020603050405020304" pitchFamily="18" charset="0"/>
                <a:cs typeface="Times New Roman" panose="02020603050405020304" pitchFamily="18" charset="0"/>
              </a:rPr>
              <a:t>User Awareness and Education: </a:t>
            </a:r>
            <a:r>
              <a:rPr lang="en-US" b="0" i="0" dirty="0">
                <a:solidFill>
                  <a:schemeClr val="tx1"/>
                </a:solidFill>
                <a:effectLst/>
                <a:latin typeface="Times New Roman" panose="02020603050405020304" pitchFamily="18" charset="0"/>
                <a:cs typeface="Times New Roman" panose="02020603050405020304" pitchFamily="18" charset="0"/>
              </a:rPr>
              <a:t>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p>
          <a:p>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1621</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Symbol</vt:lpstr>
      <vt:lpstr>Times New Roman</vt:lpstr>
      <vt:lpstr>Wingdings 2</vt:lpstr>
      <vt:lpstr>DividendVTI</vt:lpstr>
      <vt:lpstr>keylogger</vt:lpstr>
      <vt:lpstr>OUTLINE</vt:lpstr>
      <vt:lpstr>Problem Statement</vt:lpstr>
      <vt:lpstr>Proposed Solution</vt:lpstr>
      <vt:lpstr>algorithm</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Guru Aravindh Panirselvam</cp:lastModifiedBy>
  <cp:revision>28</cp:revision>
  <dcterms:created xsi:type="dcterms:W3CDTF">2021-05-26T16:50:10Z</dcterms:created>
  <dcterms:modified xsi:type="dcterms:W3CDTF">2024-04-16T16:18:16Z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