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4"/>
  </p:notesMasterIdLst>
  <p:sldIdLst>
    <p:sldId id="256" r:id="rId5"/>
    <p:sldId id="2146847054" r:id="rId6"/>
    <p:sldId id="262" r:id="rId7"/>
    <p:sldId id="263" r:id="rId8"/>
    <p:sldId id="265" r:id="rId9"/>
    <p:sldId id="267" r:id="rId10"/>
    <p:sldId id="268" r:id="rId11"/>
    <p:sldId id="2146847055"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4/16/2024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4/16/2024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4/16/2024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4/16/2024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4/16/2024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4/16/2024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4/16/2024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4/16/2024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4/16/2024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4/16/2024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54496" y="978974"/>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2334935" y="4363943"/>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Guru Aravindh.P(2021103527) –College of Engineering, Guindy –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dirty="0"/>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2853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18873" y="886968"/>
            <a:ext cx="11936284" cy="5764383"/>
          </a:xfrm>
        </p:spPr>
        <p:txBody>
          <a:bodyPr vert="horz" lIns="91440" tIns="45720" rIns="91440" bIns="45720" rtlCol="0" anchor="ctr">
            <a:noAutofit/>
          </a:bodyPr>
          <a:lstStyle/>
          <a:p>
            <a:pPr marL="0" indent="0">
              <a:spcBef>
                <a:spcPts val="100"/>
              </a:spcBef>
              <a:buNone/>
            </a:pPr>
            <a:r>
              <a:rPr lang="en-US" sz="800" dirty="0">
                <a:latin typeface="Aptos Display" panose="020B0004020202020204" pitchFamily="34" charset="0"/>
              </a:rPr>
              <a:t>Here are some proposed solutions to mitigate the risks posed by a keylogger:</a:t>
            </a:r>
          </a:p>
          <a:p>
            <a:pPr marL="0" indent="0">
              <a:spcBef>
                <a:spcPts val="100"/>
              </a:spcBef>
              <a:buNone/>
            </a:pPr>
            <a:endParaRPr lang="en-US" sz="800" dirty="0">
              <a:latin typeface="Aptos Display" panose="020B0004020202020204" pitchFamily="34" charset="0"/>
            </a:endParaRPr>
          </a:p>
          <a:p>
            <a:pPr marL="0" indent="0">
              <a:spcBef>
                <a:spcPts val="100"/>
              </a:spcBef>
              <a:buNone/>
            </a:pPr>
            <a:r>
              <a:rPr lang="en-US" sz="800" dirty="0">
                <a:latin typeface="Aptos Display" panose="020B0004020202020204" pitchFamily="34" charset="0"/>
              </a:rPr>
              <a:t>1. **Use Antivirus Software**: Employ reputable antivirus software that includes keylogger detection capabilities. Regularly update the antivirus software to ensure it can identify the latest keyloggers.</a:t>
            </a:r>
          </a:p>
          <a:p>
            <a:pPr marL="0" indent="0">
              <a:spcBef>
                <a:spcPts val="100"/>
              </a:spcBef>
              <a:buNone/>
            </a:pPr>
            <a:endParaRPr lang="en-US" sz="800" dirty="0">
              <a:latin typeface="Aptos Display" panose="020B0004020202020204" pitchFamily="34" charset="0"/>
            </a:endParaRPr>
          </a:p>
          <a:p>
            <a:pPr marL="0" indent="0">
              <a:spcBef>
                <a:spcPts val="100"/>
              </a:spcBef>
              <a:buNone/>
            </a:pPr>
            <a:r>
              <a:rPr lang="en-US" sz="800" dirty="0">
                <a:latin typeface="Aptos Display" panose="020B0004020202020204" pitchFamily="34" charset="0"/>
              </a:rPr>
              <a:t>2. **Implement Firewall Protection**: Utilize a firewall to monitor and control incoming and outgoing network traffic. Firewalls can block unauthorized attempts by keyloggers to transmit captured data to remote servers.</a:t>
            </a:r>
          </a:p>
          <a:p>
            <a:pPr marL="0" indent="0">
              <a:spcBef>
                <a:spcPts val="100"/>
              </a:spcBef>
              <a:buNone/>
            </a:pPr>
            <a:endParaRPr lang="en-US" sz="800" dirty="0">
              <a:latin typeface="Aptos Display" panose="020B0004020202020204" pitchFamily="34" charset="0"/>
            </a:endParaRPr>
          </a:p>
          <a:p>
            <a:pPr marL="0" indent="0">
              <a:lnSpc>
                <a:spcPct val="50000"/>
              </a:lnSpc>
              <a:spcBef>
                <a:spcPts val="100"/>
              </a:spcBef>
              <a:buNone/>
            </a:pPr>
            <a:r>
              <a:rPr lang="en-US" sz="800" dirty="0">
                <a:latin typeface="Aptos Display" panose="020B0004020202020204" pitchFamily="34" charset="0"/>
              </a:rPr>
              <a:t>3. **Practice Safe Browsing Habits**: Educate users about the risks associated with downloading files or clicking on links from unknown or untrusted sources. Encourage users to only download software from reputable sources and to avoid clicking on suspicious links or attachments in emails.</a:t>
            </a:r>
          </a:p>
          <a:p>
            <a:pPr marL="0" indent="0">
              <a:spcBef>
                <a:spcPts val="100"/>
              </a:spcBef>
              <a:buNone/>
            </a:pPr>
            <a:endParaRPr lang="en-US" sz="800" dirty="0">
              <a:latin typeface="Aptos Display" panose="020B0004020202020204" pitchFamily="34" charset="0"/>
            </a:endParaRPr>
          </a:p>
          <a:p>
            <a:pPr marL="0" indent="0">
              <a:spcBef>
                <a:spcPts val="100"/>
              </a:spcBef>
              <a:buNone/>
            </a:pPr>
            <a:r>
              <a:rPr lang="en-US" sz="800" dirty="0">
                <a:latin typeface="Aptos Display" panose="020B0004020202020204" pitchFamily="34" charset="0"/>
              </a:rPr>
              <a:t>4. **Use Virtual Keyboards**: Employ virtual keyboards for sensitive activities such as entering passwords or financial information. Virtual keyboards allow users to input data by clicking on-screen keys, making it more difficult for keyloggers to capture keystrokes.</a:t>
            </a:r>
          </a:p>
          <a:p>
            <a:pPr marL="0" indent="0">
              <a:spcBef>
                <a:spcPts val="100"/>
              </a:spcBef>
              <a:buNone/>
            </a:pPr>
            <a:endParaRPr lang="en-US" sz="800" dirty="0">
              <a:latin typeface="Aptos Display" panose="020B0004020202020204" pitchFamily="34" charset="0"/>
            </a:endParaRPr>
          </a:p>
          <a:p>
            <a:pPr marL="0" indent="0">
              <a:spcBef>
                <a:spcPts val="100"/>
              </a:spcBef>
              <a:buNone/>
            </a:pPr>
            <a:r>
              <a:rPr lang="en-US" sz="800" dirty="0">
                <a:latin typeface="Aptos Display" panose="020B0004020202020204" pitchFamily="34" charset="0"/>
              </a:rPr>
              <a:t>5. **Regularly Update Software**: Ensure that operating systems, applications, and software are regularly updated with the latest security patches and fixes. Vulnerabilities in software can be exploited by keyloggers to gain unauthorized access to systems.</a:t>
            </a:r>
          </a:p>
          <a:p>
            <a:pPr marL="0" indent="0">
              <a:spcBef>
                <a:spcPts val="100"/>
              </a:spcBef>
              <a:buNone/>
            </a:pPr>
            <a:endParaRPr lang="en-US" sz="800" dirty="0">
              <a:latin typeface="Aptos Display" panose="020B0004020202020204" pitchFamily="34" charset="0"/>
            </a:endParaRPr>
          </a:p>
          <a:p>
            <a:pPr marL="0" indent="0">
              <a:spcBef>
                <a:spcPts val="100"/>
              </a:spcBef>
              <a:buNone/>
            </a:pPr>
            <a:r>
              <a:rPr lang="en-US" sz="800" dirty="0">
                <a:latin typeface="Aptos Display" panose="020B0004020202020204" pitchFamily="34" charset="0"/>
              </a:rPr>
              <a:t>6. **Implement Two-Factor Authentication (2FA)**: Enable two-factor authentication for accessing sensitive accounts or systems. 2FA adds an extra layer of security by requiring users to provide two forms of authentication, such as a password and a temporary code sent to their mobile device.</a:t>
            </a:r>
          </a:p>
          <a:p>
            <a:pPr marL="0" indent="0">
              <a:spcBef>
                <a:spcPts val="100"/>
              </a:spcBef>
              <a:buNone/>
            </a:pPr>
            <a:endParaRPr lang="en-US" sz="800" dirty="0">
              <a:latin typeface="Aptos Display" panose="020B0004020202020204" pitchFamily="34" charset="0"/>
            </a:endParaRPr>
          </a:p>
          <a:p>
            <a:pPr marL="0" indent="0">
              <a:spcBef>
                <a:spcPts val="100"/>
              </a:spcBef>
              <a:buNone/>
            </a:pPr>
            <a:r>
              <a:rPr lang="en-US" sz="800" dirty="0">
                <a:latin typeface="Aptos Display" panose="020B0004020202020204" pitchFamily="34" charset="0"/>
              </a:rPr>
              <a:t>7. **Monitor System Activity**: Regularly monitor system activity and review logs for any suspicious behavior or unauthorized access attempts. Promptly investigate and respond to any anomalies detected.</a:t>
            </a:r>
          </a:p>
          <a:p>
            <a:pPr marL="0" indent="0">
              <a:spcBef>
                <a:spcPts val="100"/>
              </a:spcBef>
              <a:buNone/>
            </a:pPr>
            <a:endParaRPr lang="en-US" sz="800" dirty="0">
              <a:latin typeface="Aptos Display" panose="020B0004020202020204" pitchFamily="34" charset="0"/>
            </a:endParaRPr>
          </a:p>
          <a:p>
            <a:pPr marL="0" indent="0">
              <a:spcBef>
                <a:spcPts val="100"/>
              </a:spcBef>
              <a:buNone/>
            </a:pPr>
            <a:r>
              <a:rPr lang="en-US" sz="800" dirty="0">
                <a:latin typeface="Aptos Display" panose="020B0004020202020204" pitchFamily="34" charset="0"/>
              </a:rPr>
              <a:t>8. **Use Anti-Keylogger Tools**: Consider using dedicated anti-keylogger software that is specifically designed to detect and remove keyloggers from systems.</a:t>
            </a:r>
          </a:p>
          <a:p>
            <a:pPr marL="0" indent="0">
              <a:spcBef>
                <a:spcPts val="100"/>
              </a:spcBef>
              <a:buNone/>
            </a:pPr>
            <a:endParaRPr lang="en-US" sz="800" dirty="0">
              <a:latin typeface="Aptos Display" panose="020B0004020202020204" pitchFamily="34" charset="0"/>
            </a:endParaRPr>
          </a:p>
          <a:p>
            <a:pPr marL="0" indent="0">
              <a:spcBef>
                <a:spcPts val="100"/>
              </a:spcBef>
              <a:buNone/>
            </a:pPr>
            <a:r>
              <a:rPr lang="en-US" sz="800" dirty="0">
                <a:latin typeface="Aptos Display" panose="020B0004020202020204" pitchFamily="34" charset="0"/>
              </a:rPr>
              <a:t>9. **Encrypt Sensitive Data**: Encrypt sensitive data, such as passwords and personal information, to protect it from being intercepted or captured by keyloggers.</a:t>
            </a:r>
          </a:p>
          <a:p>
            <a:pPr marL="0" indent="0">
              <a:spcBef>
                <a:spcPts val="100"/>
              </a:spcBef>
              <a:buNone/>
            </a:pPr>
            <a:endParaRPr lang="en-US" sz="800" dirty="0">
              <a:latin typeface="Aptos Display" panose="020B0004020202020204" pitchFamily="34" charset="0"/>
            </a:endParaRPr>
          </a:p>
          <a:p>
            <a:pPr marL="0" indent="0">
              <a:spcBef>
                <a:spcPts val="100"/>
              </a:spcBef>
              <a:buNone/>
            </a:pPr>
            <a:r>
              <a:rPr lang="en-US" sz="800" dirty="0">
                <a:latin typeface="Aptos Display" panose="020B0004020202020204" pitchFamily="34" charset="0"/>
              </a:rPr>
              <a:t>10. **Employee Training and Awareness**: Provide comprehensive cybersecurity training to employees to raise awareness about the risks of keyloggers and how to identify and avoid potential threats.</a:t>
            </a:r>
          </a:p>
          <a:p>
            <a:pPr marL="0" indent="0">
              <a:spcBef>
                <a:spcPts val="100"/>
              </a:spcBef>
              <a:buNone/>
            </a:pPr>
            <a:endParaRPr lang="en-US" sz="800" dirty="0">
              <a:latin typeface="Aptos Display" panose="020B0004020202020204" pitchFamily="34" charset="0"/>
            </a:endParaRPr>
          </a:p>
          <a:p>
            <a:pPr marL="0" indent="0">
              <a:spcBef>
                <a:spcPts val="100"/>
              </a:spcBef>
              <a:buNone/>
            </a:pPr>
            <a:r>
              <a:rPr lang="en-US" sz="800" dirty="0">
                <a:latin typeface="Aptos Display" panose="020B0004020202020204" pitchFamily="34" charset="0"/>
              </a:rPr>
              <a:t>By implementing these measures, organizations can strengthen their defenses against keyloggers and minimize the risks associated with unauthorized keystroke capture</a:t>
            </a:r>
            <a:r>
              <a:rPr lang="en-US" sz="1200" dirty="0">
                <a:latin typeface="Aptos Display" panose="020B0004020202020204" pitchFamily="34" charset="0"/>
              </a:rPr>
              <a:t>.</a:t>
            </a:r>
            <a:endParaRPr lang="en-IN" sz="1200" dirty="0">
              <a:latin typeface="Aptos Display" panose="020B00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Autofit/>
          </a:bodyPr>
          <a:lstStyle/>
          <a:p>
            <a:pPr marL="0" indent="0">
              <a:buNone/>
            </a:pPr>
            <a:r>
              <a:rPr lang="en-US" sz="1050" b="1" dirty="0">
                <a:solidFill>
                  <a:srgbClr val="0F0F0F"/>
                </a:solidFill>
                <a:latin typeface="Aptos Display" panose="020B0004020202020204" pitchFamily="34" charset="0"/>
              </a:rPr>
              <a:t>To address the threat posed by keyloggers, organizations can adopt a multi-layered system approach that incorporates various security measures across different levels of the system. Here's a proposed system approach to mitigate the risks associated with keylogger tools:</a:t>
            </a:r>
          </a:p>
          <a:p>
            <a:pPr marL="0" indent="0">
              <a:buNone/>
            </a:pPr>
            <a:endParaRPr lang="en-US" sz="1050" b="1" dirty="0">
              <a:solidFill>
                <a:srgbClr val="0F0F0F"/>
              </a:solidFill>
              <a:latin typeface="Aptos Display" panose="020B0004020202020204" pitchFamily="34" charset="0"/>
            </a:endParaRPr>
          </a:p>
          <a:p>
            <a:pPr marL="0" indent="0">
              <a:buNone/>
            </a:pPr>
            <a:r>
              <a:rPr lang="en-US" sz="1050" b="1" dirty="0">
                <a:solidFill>
                  <a:srgbClr val="0F0F0F"/>
                </a:solidFill>
                <a:latin typeface="Aptos Display" panose="020B0004020202020204" pitchFamily="34" charset="0"/>
              </a:rPr>
              <a:t>1. **Endpoint Security Solutions**:</a:t>
            </a:r>
          </a:p>
          <a:p>
            <a:pPr marL="0" indent="0">
              <a:buNone/>
            </a:pPr>
            <a:r>
              <a:rPr lang="en-US" sz="1050" b="1" dirty="0">
                <a:solidFill>
                  <a:srgbClr val="0F0F0F"/>
                </a:solidFill>
                <a:latin typeface="Aptos Display" panose="020B0004020202020204" pitchFamily="34" charset="0"/>
              </a:rPr>
              <a:t>   - Install and regularly update endpoint security solutions such as antivirus software, anti-malware programs, and intrusion detection systems (IDS). These tools can detect and remove keyloggers from individual devices.</a:t>
            </a:r>
          </a:p>
          <a:p>
            <a:pPr marL="0" indent="0">
              <a:buNone/>
            </a:pPr>
            <a:r>
              <a:rPr lang="en-US" sz="1050" b="1" dirty="0">
                <a:solidFill>
                  <a:srgbClr val="0F0F0F"/>
                </a:solidFill>
                <a:latin typeface="Aptos Display" panose="020B0004020202020204" pitchFamily="34" charset="0"/>
              </a:rPr>
              <a:t>   - Enable real-time scanning and heuristic analysis features to detect and block suspicious activities associated with keyloggers.</a:t>
            </a:r>
          </a:p>
          <a:p>
            <a:pPr marL="0" indent="0">
              <a:buNone/>
            </a:pPr>
            <a:endParaRPr lang="en-US" sz="1050" b="1" dirty="0">
              <a:solidFill>
                <a:srgbClr val="0F0F0F"/>
              </a:solidFill>
              <a:latin typeface="Aptos Display" panose="020B0004020202020204" pitchFamily="34" charset="0"/>
            </a:endParaRPr>
          </a:p>
          <a:p>
            <a:pPr marL="0" indent="0">
              <a:buNone/>
            </a:pPr>
            <a:r>
              <a:rPr lang="en-US" sz="1050" b="1" dirty="0">
                <a:solidFill>
                  <a:srgbClr val="0F0F0F"/>
                </a:solidFill>
                <a:latin typeface="Aptos Display" panose="020B0004020202020204" pitchFamily="34" charset="0"/>
              </a:rPr>
              <a:t>2. **Firewall and Network Security**:</a:t>
            </a:r>
          </a:p>
          <a:p>
            <a:pPr marL="0" indent="0">
              <a:buNone/>
            </a:pPr>
            <a:r>
              <a:rPr lang="en-US" sz="1050" b="1" dirty="0">
                <a:solidFill>
                  <a:srgbClr val="0F0F0F"/>
                </a:solidFill>
                <a:latin typeface="Aptos Display" panose="020B0004020202020204" pitchFamily="34" charset="0"/>
              </a:rPr>
              <a:t>   - Deploy firewalls at the network perimeter and between network segments to monitor and control incoming and outgoing traffic.</a:t>
            </a:r>
          </a:p>
          <a:p>
            <a:pPr marL="0" indent="0">
              <a:buNone/>
            </a:pPr>
            <a:r>
              <a:rPr lang="en-US" sz="1050" b="1" dirty="0">
                <a:solidFill>
                  <a:srgbClr val="0F0F0F"/>
                </a:solidFill>
                <a:latin typeface="Aptos Display" panose="020B0004020202020204" pitchFamily="34" charset="0"/>
              </a:rPr>
              <a:t>   - Implement network intrusion prevention systems (IPS) to detect and block malicious network traffic associated with keyloggers.</a:t>
            </a:r>
          </a:p>
          <a:p>
            <a:pPr marL="0" indent="0">
              <a:buNone/>
            </a:pPr>
            <a:r>
              <a:rPr lang="en-US" sz="1050" b="1" dirty="0">
                <a:solidFill>
                  <a:srgbClr val="0F0F0F"/>
                </a:solidFill>
                <a:latin typeface="Aptos Display" panose="020B0004020202020204" pitchFamily="34" charset="0"/>
              </a:rPr>
              <a:t>   - Use virtual private networks (VPNs) to encrypt communications and protect against network-based keylogger attacks.</a:t>
            </a:r>
          </a:p>
          <a:p>
            <a:pPr marL="0" indent="0">
              <a:buNone/>
            </a:pPr>
            <a:endParaRPr lang="en-US" sz="1050" b="1" dirty="0">
              <a:solidFill>
                <a:srgbClr val="0F0F0F"/>
              </a:solidFill>
              <a:latin typeface="Aptos Display" panose="020B0004020202020204" pitchFamily="34" charset="0"/>
            </a:endParaRPr>
          </a:p>
          <a:p>
            <a:pPr marL="0" indent="0">
              <a:buNone/>
            </a:pPr>
            <a:r>
              <a:rPr lang="en-US" sz="1050" b="1" dirty="0">
                <a:solidFill>
                  <a:srgbClr val="0F0F0F"/>
                </a:solidFill>
                <a:latin typeface="Aptos Display" panose="020B0004020202020204" pitchFamily="34" charset="0"/>
              </a:rPr>
              <a:t>3. **User Authentication and Access Control**:</a:t>
            </a:r>
          </a:p>
          <a:p>
            <a:pPr marL="0" indent="0">
              <a:buNone/>
            </a:pPr>
            <a:r>
              <a:rPr lang="en-US" sz="1050" b="1" dirty="0">
                <a:solidFill>
                  <a:srgbClr val="0F0F0F"/>
                </a:solidFill>
                <a:latin typeface="Aptos Display" panose="020B0004020202020204" pitchFamily="34" charset="0"/>
              </a:rPr>
              <a:t>   - Implement strong authentication mechanisms such as multi-factor authentication (MFA) to prevent unauthorized access to sensitive systems and data.</a:t>
            </a:r>
          </a:p>
          <a:p>
            <a:pPr marL="0" indent="0">
              <a:buNone/>
            </a:pPr>
            <a:r>
              <a:rPr lang="en-US" sz="1050" b="1" dirty="0">
                <a:solidFill>
                  <a:srgbClr val="0F0F0F"/>
                </a:solidFill>
                <a:latin typeface="Aptos Display" panose="020B0004020202020204" pitchFamily="34" charset="0"/>
              </a:rPr>
              <a:t>   - Enforce the principle of least privilege by granting users only the minimum level of access required to perform their tasks.</a:t>
            </a:r>
          </a:p>
          <a:p>
            <a:pPr marL="0" indent="0">
              <a:buNone/>
            </a:pPr>
            <a:r>
              <a:rPr lang="en-US" sz="1050" b="1" dirty="0">
                <a:solidFill>
                  <a:srgbClr val="0F0F0F"/>
                </a:solidFill>
                <a:latin typeface="Aptos Display" panose="020B0004020202020204" pitchFamily="34" charset="0"/>
              </a:rPr>
              <a:t>   - Monitor and audit user activity to detect any unusual behavior that may indicate the presence of keyloggers or unauthorized access.</a:t>
            </a:r>
          </a:p>
          <a:p>
            <a:pPr marL="0" indent="0">
              <a:buNone/>
            </a:pPr>
            <a:endParaRPr lang="en-US" sz="12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6" name="Rectangle 3">
            <a:extLst>
              <a:ext uri="{FF2B5EF4-FFF2-40B4-BE49-F238E27FC236}">
                <a16:creationId xmlns:a16="http://schemas.microsoft.com/office/drawing/2014/main" id="{2EF51B32-05D4-7199-03C4-BA054C11A596}"/>
              </a:ext>
            </a:extLst>
          </p:cNvPr>
          <p:cNvSpPr>
            <a:spLocks noChangeArrowheads="1"/>
          </p:cNvSpPr>
          <p:nvPr/>
        </p:nvSpPr>
        <p:spPr bwMode="auto">
          <a:xfrm>
            <a:off x="110454" y="1789977"/>
            <a:ext cx="11971091" cy="3970318"/>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highlight>
                  <a:srgbClr val="000000"/>
                </a:highlight>
                <a:latin typeface="Söhne"/>
              </a:rPr>
              <a:t>The result of a keylogger is the capture and recording of keystrokes made by a user on a computer or device. Keyloggers can log every keystroke typed by a user, including sensitive information such as usernames, passwords, credit card numbers, and other personal or confidential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highlight>
                <a:srgbClr val="000000"/>
              </a:highligh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highlight>
                  <a:srgbClr val="000000"/>
                </a:highlight>
                <a:latin typeface="Söhne"/>
              </a:rPr>
              <a:t>Once the keystrokes are captured, they are typically stored locally on the compromised system or transmitted remotely to a server controlled by the attacker. The attacker can then access the recorded keystrokes to extract valuable information for malicious purposes, such as identity theft, financial fraud, espionage, or unauthorized access to accounts and systems.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highlight>
                  <a:srgbClr val="000000"/>
                </a:highlight>
                <a:latin typeface="Söhne"/>
              </a:rPr>
              <a:t>In summary, the result of a keylogger is the unauthorized collection of sensitive information from unsuspecting users, which can have serious consequences for both individuals and organizations if exploited by cyber attackers. Therefore, it's crucial to take proactive measures to protect against keyloggers, such as using anti-malware software, practicing good cybersecurity hygiene, and being cautious of suspicious links and attachments.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b="1" u="sng" dirty="0">
                <a:latin typeface="Söhne"/>
              </a:rPr>
              <a:t>Output:</a:t>
            </a:r>
            <a:endParaRPr kumimoji="0" lang="en-US" altLang="en-US" sz="1800" b="1" i="0" u="sng"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7E05EA04-F066-27CE-0CC3-19BF48EAAEB6}"/>
              </a:ext>
            </a:extLst>
          </p:cNvPr>
          <p:cNvPicPr>
            <a:picLocks noChangeAspect="1"/>
          </p:cNvPicPr>
          <p:nvPr/>
        </p:nvPicPr>
        <p:blipFill>
          <a:blip r:embed="rId2"/>
          <a:stretch>
            <a:fillRect/>
          </a:stretch>
        </p:blipFill>
        <p:spPr>
          <a:xfrm>
            <a:off x="1696075" y="5189379"/>
            <a:ext cx="3896752" cy="1600423"/>
          </a:xfrm>
          <a:prstGeom prst="rect">
            <a:avLst/>
          </a:prstGeom>
        </p:spPr>
      </p:pic>
      <p:pic>
        <p:nvPicPr>
          <p:cNvPr id="7" name="Picture 6">
            <a:extLst>
              <a:ext uri="{FF2B5EF4-FFF2-40B4-BE49-F238E27FC236}">
                <a16:creationId xmlns:a16="http://schemas.microsoft.com/office/drawing/2014/main" id="{CAE25772-09C9-3AB1-C609-DD089FFA1F74}"/>
              </a:ext>
            </a:extLst>
          </p:cNvPr>
          <p:cNvPicPr>
            <a:picLocks noChangeAspect="1"/>
          </p:cNvPicPr>
          <p:nvPr/>
        </p:nvPicPr>
        <p:blipFill>
          <a:blip r:embed="rId3"/>
          <a:stretch>
            <a:fillRect/>
          </a:stretch>
        </p:blipFill>
        <p:spPr>
          <a:xfrm>
            <a:off x="7178448" y="5189378"/>
            <a:ext cx="2333951" cy="160042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Content Placeholder 3">
            <a:extLst>
              <a:ext uri="{FF2B5EF4-FFF2-40B4-BE49-F238E27FC236}">
                <a16:creationId xmlns:a16="http://schemas.microsoft.com/office/drawing/2014/main" id="{BEC11222-6D5F-3D6A-1BC7-15087BE68BCC}"/>
              </a:ext>
            </a:extLst>
          </p:cNvPr>
          <p:cNvSpPr>
            <a:spLocks noGrp="1"/>
          </p:cNvSpPr>
          <p:nvPr>
            <p:ph idx="1"/>
          </p:nvPr>
        </p:nvSpPr>
        <p:spPr>
          <a:solidFill>
            <a:schemeClr val="bg1"/>
          </a:solidFill>
        </p:spPr>
        <p:txBody>
          <a:bodyPr>
            <a:normAutofit fontScale="85000" lnSpcReduction="10000"/>
          </a:bodyPr>
          <a:lstStyle/>
          <a:p>
            <a:pPr algn="l"/>
            <a:br>
              <a:rPr lang="en-US" b="0" i="0" dirty="0">
                <a:solidFill>
                  <a:srgbClr val="ECECEC"/>
                </a:solidFill>
                <a:effectLst/>
                <a:highlight>
                  <a:srgbClr val="212121"/>
                </a:highlight>
                <a:latin typeface="Söhne"/>
              </a:rPr>
            </a:br>
            <a:r>
              <a:rPr lang="en-US" b="0" i="0" dirty="0">
                <a:solidFill>
                  <a:srgbClr val="ECECEC"/>
                </a:solidFill>
                <a:effectLst/>
                <a:highlight>
                  <a:srgbClr val="212121"/>
                </a:highlight>
                <a:latin typeface="Söhne"/>
              </a:rPr>
              <a:t>Conclusions of a keylogger project may vary depending on the objectives and outcomes of the project. However, some common conclusions that could be drawn from a keylogger project include:</a:t>
            </a:r>
          </a:p>
          <a:p>
            <a:pPr algn="l">
              <a:buFont typeface="+mj-lt"/>
              <a:buAutoNum type="arabicPeriod"/>
            </a:pPr>
            <a:r>
              <a:rPr lang="en-US" b="0" i="0" dirty="0">
                <a:solidFill>
                  <a:srgbClr val="ECECEC"/>
                </a:solidFill>
                <a:effectLst/>
                <a:highlight>
                  <a:srgbClr val="212121"/>
                </a:highlight>
                <a:latin typeface="Söhne"/>
              </a:rPr>
              <a:t>Effectiveness: Evaluate the effectiveness of the keylogger in capturing keystrokes as intended. Determine if the keylogger successfully logged all desired keystrokes and if any issues or limitations were encountered during the logging process.</a:t>
            </a:r>
          </a:p>
          <a:p>
            <a:pPr algn="l">
              <a:buFont typeface="+mj-lt"/>
              <a:buAutoNum type="arabicPeriod"/>
            </a:pPr>
            <a:r>
              <a:rPr lang="en-US" b="0" i="0" dirty="0">
                <a:solidFill>
                  <a:srgbClr val="ECECEC"/>
                </a:solidFill>
                <a:effectLst/>
                <a:highlight>
                  <a:srgbClr val="212121"/>
                </a:highlight>
                <a:latin typeface="Söhne"/>
              </a:rPr>
              <a:t>Stealthiness: Assess the stealthiness of the keylogger in terms of its ability to operate covertly without being detected by the user or security software. Determine if the keylogger remained undetected and if any anti-keylogger measures were bypassed.</a:t>
            </a:r>
          </a:p>
          <a:p>
            <a:pPr algn="l">
              <a:buFont typeface="+mj-lt"/>
              <a:buAutoNum type="arabicPeriod"/>
            </a:pPr>
            <a:r>
              <a:rPr lang="en-US" b="0" i="0" dirty="0">
                <a:solidFill>
                  <a:srgbClr val="ECECEC"/>
                </a:solidFill>
                <a:effectLst/>
                <a:highlight>
                  <a:srgbClr val="212121"/>
                </a:highlight>
                <a:latin typeface="Söhne"/>
              </a:rPr>
              <a:t>Impact: Analyze the impact of the keylogger on system performance, user productivity, and privacy. Consider if the keylogger had any noticeable effects on the targeted system or if it caused any disruptions or concerns for the user.</a:t>
            </a:r>
          </a:p>
          <a:p>
            <a:pPr algn="l">
              <a:buFont typeface="+mj-lt"/>
              <a:buAutoNum type="arabicPeriod"/>
            </a:pPr>
            <a:r>
              <a:rPr lang="en-US" b="0" i="0" dirty="0">
                <a:solidFill>
                  <a:srgbClr val="ECECEC"/>
                </a:solidFill>
                <a:effectLst/>
                <a:highlight>
                  <a:srgbClr val="212121"/>
                </a:highlight>
                <a:latin typeface="Söhne"/>
              </a:rPr>
              <a:t>Data Security: Evaluate the security of the captured keystroke data and assess the measures in place to protect it from unauthorized access or disclosure. Consider encryption methods, access controls, and data storage practices used to safeguard the logged keystrokes.</a:t>
            </a:r>
          </a:p>
          <a:p>
            <a:pPr algn="l">
              <a:buFont typeface="+mj-lt"/>
              <a:buAutoNum type="arabicPeriod"/>
            </a:pPr>
            <a:r>
              <a:rPr lang="en-US" b="0" i="0" dirty="0">
                <a:solidFill>
                  <a:srgbClr val="ECECEC"/>
                </a:solidFill>
                <a:effectLst/>
                <a:highlight>
                  <a:srgbClr val="212121"/>
                </a:highlight>
                <a:latin typeface="Söhne"/>
              </a:rPr>
              <a:t>Ethical Considerations: Reflect on the ethical implications of developing and deploying a keylogger, including issues related to privacy invasion, data misuse, and legal compliance. Consider the ethical responsibilities of keylogger developers and users in ensuring proper use and protection of captured data.</a:t>
            </a:r>
          </a:p>
          <a:p>
            <a:pPr algn="l">
              <a:buFont typeface="+mj-lt"/>
              <a:buAutoNum type="arabicPeriod"/>
            </a:pPr>
            <a:r>
              <a:rPr lang="en-US" b="0" i="0" dirty="0">
                <a:solidFill>
                  <a:srgbClr val="ECECEC"/>
                </a:solidFill>
                <a:effectLst/>
                <a:highlight>
                  <a:srgbClr val="212121"/>
                </a:highlight>
                <a:latin typeface="Söhne"/>
              </a:rPr>
              <a:t>Future Recommendations: Provide recommendations for future improvements or modifications to the keylogger based on lessons learned during the project. Consider enhancements to functionality, usability, security, and ethical considerations to enhance the overall effectiveness and integrity of the keylogger.</a:t>
            </a:r>
          </a:p>
          <a:p>
            <a:pPr marL="0" indent="0">
              <a:buNone/>
            </a:pPr>
            <a:endParaRPr lang="en-IN" dirty="0"/>
          </a:p>
        </p:txBody>
      </p:sp>
    </p:spTree>
    <p:extLst>
      <p:ext uri="{BB962C8B-B14F-4D97-AF65-F5344CB8AC3E}">
        <p14:creationId xmlns:p14="http://schemas.microsoft.com/office/powerpoint/2010/main" val="318331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Content Placeholder 3">
            <a:extLst>
              <a:ext uri="{FF2B5EF4-FFF2-40B4-BE49-F238E27FC236}">
                <a16:creationId xmlns:a16="http://schemas.microsoft.com/office/drawing/2014/main" id="{2F2BF4D8-E822-84F0-B4CA-3CCA73611C21}"/>
              </a:ext>
            </a:extLst>
          </p:cNvPr>
          <p:cNvSpPr>
            <a:spLocks noGrp="1"/>
          </p:cNvSpPr>
          <p:nvPr>
            <p:ph idx="1"/>
          </p:nvPr>
        </p:nvSpPr>
        <p:spPr>
          <a:xfrm>
            <a:off x="535670" y="1573874"/>
            <a:ext cx="11029615" cy="4673324"/>
          </a:xfrm>
        </p:spPr>
        <p:txBody>
          <a:bodyPr>
            <a:normAutofit fontScale="85000" lnSpcReduction="10000"/>
          </a:bodyPr>
          <a:lstStyle/>
          <a:p>
            <a:pPr algn="l">
              <a:buFont typeface="+mj-lt"/>
              <a:buAutoNum type="arabicPeriod"/>
            </a:pPr>
            <a:r>
              <a:rPr lang="en-US" b="0" i="0" dirty="0">
                <a:solidFill>
                  <a:srgbClr val="ECECEC"/>
                </a:solidFill>
                <a:effectLst/>
                <a:highlight>
                  <a:srgbClr val="212121"/>
                </a:highlight>
                <a:latin typeface="Söhne"/>
              </a:rPr>
              <a:t>Enhanced Stealth and Evasion Techniques: Continuous research and development can focus on improving the stealthiness of keyloggers to evade detection by antivirus software and anti-malware tools. This could involve developing more sophisticated techniques for hiding the keylogger's presence on the system.</a:t>
            </a:r>
          </a:p>
          <a:p>
            <a:pPr algn="l">
              <a:buFont typeface="+mj-lt"/>
              <a:buAutoNum type="arabicPeriod"/>
            </a:pPr>
            <a:r>
              <a:rPr lang="en-US" b="0" i="0" dirty="0">
                <a:solidFill>
                  <a:srgbClr val="ECECEC"/>
                </a:solidFill>
                <a:effectLst/>
                <a:highlight>
                  <a:srgbClr val="212121"/>
                </a:highlight>
                <a:latin typeface="Söhne"/>
              </a:rPr>
              <a:t>Advanced Encryption and Data Protection: Keyloggers can incorporate stronger encryption algorithms and data protection mechanisms to secure captured keystrokes from unauthorized access or interception. This may involve implementing robust encryption protocols and access control measures to safeguard sensitive information.</a:t>
            </a:r>
          </a:p>
          <a:p>
            <a:pPr algn="l">
              <a:buFont typeface="+mj-lt"/>
              <a:buAutoNum type="arabicPeriod"/>
            </a:pPr>
            <a:r>
              <a:rPr lang="en-US" b="0" i="0" dirty="0">
                <a:solidFill>
                  <a:srgbClr val="ECECEC"/>
                </a:solidFill>
                <a:effectLst/>
                <a:highlight>
                  <a:srgbClr val="212121"/>
                </a:highlight>
                <a:latin typeface="Söhne"/>
              </a:rPr>
              <a:t>Behavioral Analysis and Anomaly Detection: Keyloggers could leverage machine learning and behavioral analysis techniques to identify anomalous behavior patterns indicative of potential threats or malicious activities. By analyzing user behavior and keystroke dynamics, keyloggers could help detect and prevent suspicious activities in real-time.</a:t>
            </a:r>
          </a:p>
          <a:p>
            <a:pPr algn="l">
              <a:buFont typeface="+mj-lt"/>
              <a:buAutoNum type="arabicPeriod"/>
            </a:pPr>
            <a:r>
              <a:rPr lang="en-US" b="0" i="0" dirty="0">
                <a:solidFill>
                  <a:srgbClr val="ECECEC"/>
                </a:solidFill>
                <a:effectLst/>
                <a:highlight>
                  <a:srgbClr val="212121"/>
                </a:highlight>
                <a:latin typeface="Söhne"/>
              </a:rPr>
              <a:t>Cloud Integration and Remote Monitoring: Keyloggers may integrate with cloud-based platforms to enable remote monitoring and management of captured keystroke data. This could facilitate centralized monitoring and analysis of keystroke logs across multiple devices and locations, enhancing visibility and control over potential security threats.</a:t>
            </a:r>
          </a:p>
          <a:p>
            <a:pPr algn="l">
              <a:buFont typeface="+mj-lt"/>
              <a:buAutoNum type="arabicPeriod"/>
            </a:pPr>
            <a:r>
              <a:rPr lang="en-US" b="0" i="0" dirty="0">
                <a:solidFill>
                  <a:srgbClr val="ECECEC"/>
                </a:solidFill>
                <a:effectLst/>
                <a:highlight>
                  <a:srgbClr val="212121"/>
                </a:highlight>
                <a:latin typeface="Söhne"/>
              </a:rPr>
              <a:t>Ethical Use and Compliance: Future developments in keylogger technology should prioritize ethical considerations and compliance with legal and regulatory requirements. This may involve implementing features to obtain user consent, adhere to privacy regulations, and ensure responsible use of keylogging technology in accordance with industry standards and best practices.</a:t>
            </a:r>
          </a:p>
          <a:p>
            <a:pPr algn="l">
              <a:buFont typeface="+mj-lt"/>
              <a:buAutoNum type="arabicPeriod"/>
            </a:pPr>
            <a:r>
              <a:rPr lang="en-US" b="0" i="0" dirty="0">
                <a:solidFill>
                  <a:srgbClr val="ECECEC"/>
                </a:solidFill>
                <a:effectLst/>
                <a:highlight>
                  <a:srgbClr val="212121"/>
                </a:highlight>
                <a:latin typeface="Söhne"/>
              </a:rPr>
              <a:t>User Awareness and Education: Keylogger developers can focus on raising awareness and educating users about the risks associated with keylogging and the importance of protecting sensitive information. This may involve providing guidance on cybersecurity best practices, recognizing signs of keylogger activity, and mitigating the impact of potential threats.</a:t>
            </a:r>
          </a:p>
          <a:p>
            <a:endParaRPr lang="en-IN" dirty="0"/>
          </a:p>
        </p:txBody>
      </p:sp>
    </p:spTree>
    <p:extLst>
      <p:ext uri="{BB962C8B-B14F-4D97-AF65-F5344CB8AC3E}">
        <p14:creationId xmlns:p14="http://schemas.microsoft.com/office/powerpoint/2010/main" val="61488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54</TotalTime>
  <Words>1553</Words>
  <Application>Microsoft Office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Aptos Display</vt:lpstr>
      <vt:lpstr>Arial</vt:lpstr>
      <vt:lpstr>Calibri</vt:lpstr>
      <vt:lpstr>Calibri Light</vt:lpstr>
      <vt:lpstr>Franklin Gothic Book</vt:lpstr>
      <vt:lpstr>Franklin Gothic Demi</vt:lpstr>
      <vt:lpstr>Söhne</vt:lpstr>
      <vt:lpstr>Wingdings 2</vt:lpstr>
      <vt:lpstr>DividendVTI</vt:lpstr>
      <vt:lpstr>keylogger</vt:lpstr>
      <vt:lpstr>OUTLINE</vt:lpstr>
      <vt:lpstr>Problem Statement</vt:lpstr>
      <vt:lpstr>Proposed Solution</vt:lpstr>
      <vt:lpstr>System  Approach</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Guru Aravindh Panirselvam</cp:lastModifiedBy>
  <cp:revision>27</cp:revision>
  <dcterms:created xsi:type="dcterms:W3CDTF">2021-05-26T16:50:10Z</dcterms:created>
  <dcterms:modified xsi:type="dcterms:W3CDTF">2024-04-16T07:09:59Z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