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91" autoAdjust="0"/>
  </p:normalViewPr>
  <p:slideViewPr>
    <p:cSldViewPr>
      <p:cViewPr>
        <p:scale>
          <a:sx n="104" d="100"/>
          <a:sy n="104" d="100"/>
        </p:scale>
        <p:origin x="-1188" y="36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85613-6384-43E7-93B6-083B52A90E26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5F6FF-DAF2-45FF-8134-3F1AC324398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66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5F6FF-DAF2-45FF-8134-3F1AC324398E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617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DB9672-3D3B-409C-BA55-02C60B7CDA43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0A5909-4463-4CE5-B858-EC7C1F6BCBD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B9672-3D3B-409C-BA55-02C60B7CDA43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A5909-4463-4CE5-B858-EC7C1F6BCBD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B9672-3D3B-409C-BA55-02C60B7CDA43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A5909-4463-4CE5-B858-EC7C1F6BCBD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B9672-3D3B-409C-BA55-02C60B7CDA43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A5909-4463-4CE5-B858-EC7C1F6BCB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B9672-3D3B-409C-BA55-02C60B7CDA43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A5909-4463-4CE5-B858-EC7C1F6BCB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B9672-3D3B-409C-BA55-02C60B7CDA43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A5909-4463-4CE5-B858-EC7C1F6BCB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B9672-3D3B-409C-BA55-02C60B7CDA43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A5909-4463-4CE5-B858-EC7C1F6BCBD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B9672-3D3B-409C-BA55-02C60B7CDA43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A5909-4463-4CE5-B858-EC7C1F6BCB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B9672-3D3B-409C-BA55-02C60B7CDA43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A5909-4463-4CE5-B858-EC7C1F6BCBD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3DB9672-3D3B-409C-BA55-02C60B7CDA43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A5909-4463-4CE5-B858-EC7C1F6BCBD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DB9672-3D3B-409C-BA55-02C60B7CDA43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0A5909-4463-4CE5-B858-EC7C1F6BCB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DB9672-3D3B-409C-BA55-02C60B7CDA43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0A5909-4463-4CE5-B858-EC7C1F6BCBDE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Szeregi statystyczne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643174" y="3929066"/>
            <a:ext cx="6400800" cy="1752600"/>
          </a:xfrm>
        </p:spPr>
        <p:txBody>
          <a:bodyPr/>
          <a:lstStyle/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/>
          <a:lstStyle/>
          <a:p>
            <a:r>
              <a:rPr lang="pl-PL" dirty="0" smtClean="0"/>
              <a:t>Uporządkowany ciąg</a:t>
            </a:r>
            <a:br>
              <a:rPr lang="pl-PL" dirty="0" smtClean="0"/>
            </a:br>
            <a:r>
              <a:rPr lang="pl-PL" dirty="0" smtClean="0"/>
              <a:t> wartości badanej</a:t>
            </a:r>
            <a:br>
              <a:rPr lang="pl-PL" dirty="0" smtClean="0"/>
            </a:br>
            <a:r>
              <a:rPr lang="pl-PL" dirty="0" smtClean="0"/>
              <a:t> zmiennej</a:t>
            </a:r>
          </a:p>
          <a:p>
            <a:r>
              <a:rPr lang="pl-PL" dirty="0" smtClean="0"/>
              <a:t>Nie ważny jest </a:t>
            </a:r>
            <a:br>
              <a:rPr lang="pl-PL" dirty="0" smtClean="0"/>
            </a:br>
            <a:r>
              <a:rPr lang="pl-PL" dirty="0" smtClean="0"/>
              <a:t>nr obserwacji </a:t>
            </a:r>
          </a:p>
          <a:p>
            <a:r>
              <a:rPr lang="pl-PL" dirty="0" smtClean="0"/>
              <a:t>Wartości muszą być uszeregowane rosnąco lub malejąco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Szereg prosty</a:t>
            </a:r>
            <a:endParaRPr lang="pl-P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29297" t="19775" r="27929" b="6982"/>
          <a:stretch>
            <a:fillRect/>
          </a:stretch>
        </p:blipFill>
        <p:spPr bwMode="auto">
          <a:xfrm>
            <a:off x="4929190" y="1357298"/>
            <a:ext cx="3571900" cy="489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3328982" cy="4543444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Tracimy informacje, </a:t>
            </a:r>
            <a:br>
              <a:rPr lang="pl-PL" dirty="0" smtClean="0"/>
            </a:br>
            <a:r>
              <a:rPr lang="pl-PL" dirty="0" smtClean="0"/>
              <a:t>o tym w którym sklepie ile kosztowały buty</a:t>
            </a:r>
          </a:p>
          <a:p>
            <a:r>
              <a:rPr lang="pl-PL" dirty="0" smtClean="0"/>
              <a:t>Nie ma sensu tworzenie szeregu rozdzielczego punktowego, gdy mamy dużą ilość wariantów badanej cechy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Szereg rozdzielczy punktowy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5612" t="31567" r="48558" b="18160"/>
          <a:stretch>
            <a:fillRect/>
          </a:stretch>
        </p:blipFill>
        <p:spPr bwMode="auto">
          <a:xfrm>
            <a:off x="4071933" y="1571612"/>
            <a:ext cx="464014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600200"/>
            <a:ext cx="4972056" cy="4525963"/>
          </a:xfrm>
        </p:spPr>
        <p:txBody>
          <a:bodyPr>
            <a:normAutofit/>
          </a:bodyPr>
          <a:lstStyle/>
          <a:p>
            <a:r>
              <a:rPr lang="pl-PL" dirty="0" smtClean="0"/>
              <a:t>k - liczba przedziałów klasowych </a:t>
            </a:r>
            <a:br>
              <a:rPr lang="pl-PL" dirty="0" smtClean="0"/>
            </a:br>
            <a:r>
              <a:rPr lang="pl-PL" dirty="0" smtClean="0"/>
              <a:t>n - liczba obserwacji</a:t>
            </a:r>
          </a:p>
          <a:p>
            <a:r>
              <a:rPr lang="pl-PL" dirty="0" smtClean="0"/>
              <a:t>Jeżeli k nie jest  liczbą całkowitą, to </a:t>
            </a:r>
            <a:r>
              <a:rPr lang="pl-PL" b="1" dirty="0" smtClean="0"/>
              <a:t>zaokrąglamy ją </a:t>
            </a:r>
            <a:r>
              <a:rPr lang="pl-PL" b="1" u="sng" dirty="0" smtClean="0"/>
              <a:t>w dół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i="1" dirty="0" smtClean="0"/>
              <a:t>liczba obserwacji =30, </a:t>
            </a:r>
            <a:br>
              <a:rPr lang="pl-PL" i="1" dirty="0" smtClean="0"/>
            </a:br>
            <a:r>
              <a:rPr lang="pl-PL" i="1" dirty="0" smtClean="0"/>
              <a:t>k=5,4          k=5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Szereg rozdzielczy przedziałowy</a:t>
            </a:r>
            <a:endParaRPr lang="pl-PL" dirty="0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643570" y="2857496"/>
          <a:ext cx="2932677" cy="142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Równanie" r:id="rId3" imgW="469900" imgH="228600" progId="Equation.3">
                  <p:embed/>
                </p:oleObj>
              </mc:Choice>
              <mc:Fallback>
                <p:oleObj name="Równanie" r:id="rId3" imgW="4699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2857496"/>
                        <a:ext cx="2932677" cy="1427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trzałka w prawo 8"/>
          <p:cNvSpPr/>
          <p:nvPr/>
        </p:nvSpPr>
        <p:spPr>
          <a:xfrm>
            <a:off x="2071670" y="4643446"/>
            <a:ext cx="642942" cy="214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4471990" cy="4525963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h – długość przedziału  klasowego </a:t>
            </a:r>
            <a:br>
              <a:rPr lang="pl-PL" dirty="0" smtClean="0"/>
            </a:br>
            <a:r>
              <a:rPr lang="pl-PL" dirty="0" err="1" smtClean="0"/>
              <a:t>x</a:t>
            </a:r>
            <a:r>
              <a:rPr lang="pl-PL" baseline="-25000" dirty="0" err="1" smtClean="0"/>
              <a:t>max</a:t>
            </a:r>
            <a:r>
              <a:rPr lang="pl-PL" dirty="0" smtClean="0"/>
              <a:t> – maksymalna wartość obserwacji</a:t>
            </a:r>
            <a:br>
              <a:rPr lang="pl-PL" dirty="0" smtClean="0"/>
            </a:br>
            <a:r>
              <a:rPr lang="pl-PL" dirty="0" err="1" smtClean="0"/>
              <a:t>x</a:t>
            </a:r>
            <a:r>
              <a:rPr lang="pl-PL" baseline="-25000" dirty="0" err="1" smtClean="0"/>
              <a:t>min</a:t>
            </a:r>
            <a:r>
              <a:rPr lang="pl-PL" dirty="0" smtClean="0"/>
              <a:t> – minimalna wartość obserwacji</a:t>
            </a:r>
          </a:p>
          <a:p>
            <a:r>
              <a:rPr lang="pl-PL" dirty="0" smtClean="0"/>
              <a:t>Jeżeli h chcemy zaokrąglić to zawsze </a:t>
            </a:r>
            <a:r>
              <a:rPr lang="pl-PL" b="1" dirty="0" smtClean="0"/>
              <a:t>zaokrąglamy </a:t>
            </a:r>
            <a:r>
              <a:rPr lang="pl-PL" b="1" u="sng" dirty="0" smtClean="0"/>
              <a:t>w górę</a:t>
            </a:r>
            <a:br>
              <a:rPr lang="pl-PL" b="1" u="sng" dirty="0" smtClean="0"/>
            </a:br>
            <a:r>
              <a:rPr lang="pl-PL" i="1" dirty="0" smtClean="0"/>
              <a:t>jeżeli </a:t>
            </a:r>
            <a:br>
              <a:rPr lang="pl-PL" i="1" dirty="0" smtClean="0"/>
            </a:br>
            <a:r>
              <a:rPr lang="pl-PL" i="1" dirty="0" smtClean="0"/>
              <a:t>h=2,11(25)          h=2,12</a:t>
            </a:r>
            <a:endParaRPr lang="pl-PL" b="1" u="sng" dirty="0" smtClean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Szereg rozdzielczy przedziałowy</a:t>
            </a:r>
            <a:endParaRPr lang="pl-PL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357818" y="2786058"/>
          <a:ext cx="3154180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Równanie" r:id="rId3" imgW="914400" imgH="393700" progId="Equation.3">
                  <p:embed/>
                </p:oleObj>
              </mc:Choice>
              <mc:Fallback>
                <p:oleObj name="Równanie" r:id="rId3" imgW="914400" imgH="393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2786058"/>
                        <a:ext cx="3154180" cy="135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trzałka w prawo 4"/>
          <p:cNvSpPr/>
          <p:nvPr/>
        </p:nvSpPr>
        <p:spPr>
          <a:xfrm>
            <a:off x="2786050" y="5572140"/>
            <a:ext cx="642942" cy="214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71472" y="2285992"/>
            <a:ext cx="3043230" cy="2400304"/>
          </a:xfrm>
        </p:spPr>
        <p:txBody>
          <a:bodyPr/>
          <a:lstStyle/>
          <a:p>
            <a:r>
              <a:rPr lang="pl-PL" dirty="0"/>
              <a:t>n</a:t>
            </a:r>
            <a:r>
              <a:rPr lang="pl-PL" dirty="0" smtClean="0"/>
              <a:t>=30</a:t>
            </a:r>
          </a:p>
          <a:p>
            <a:r>
              <a:rPr lang="pl-PL" dirty="0" smtClean="0"/>
              <a:t>k= 5,48</a:t>
            </a:r>
          </a:p>
          <a:p>
            <a:r>
              <a:rPr lang="pl-PL" dirty="0" smtClean="0"/>
              <a:t>k= 5</a:t>
            </a:r>
          </a:p>
          <a:p>
            <a:r>
              <a:rPr lang="pl-PL" dirty="0" smtClean="0"/>
              <a:t>h=12,11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Szereg rozdzielczy przedziałowy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7050" t="32311" r="24021" b="10901"/>
          <a:stretch>
            <a:fillRect/>
          </a:stretch>
        </p:blipFill>
        <p:spPr bwMode="auto">
          <a:xfrm>
            <a:off x="4143372" y="1785926"/>
            <a:ext cx="5000628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500034" y="1643050"/>
            <a:ext cx="4471990" cy="4543444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Domykamy lewe strony przedziałów, prawe pozostawiając otwarte,</a:t>
            </a:r>
            <a:br>
              <a:rPr lang="pl-PL" dirty="0" smtClean="0"/>
            </a:br>
            <a:r>
              <a:rPr lang="pl-PL" i="1" dirty="0" smtClean="0"/>
              <a:t>&lt;100,21 ; 112,32)</a:t>
            </a:r>
          </a:p>
          <a:p>
            <a:r>
              <a:rPr lang="pl-PL" dirty="0" smtClean="0"/>
              <a:t>Wyjątek stanowi ostatni przedział który jest domknięty obustronnie</a:t>
            </a:r>
            <a:br>
              <a:rPr lang="pl-PL" dirty="0" smtClean="0"/>
            </a:br>
            <a:r>
              <a:rPr lang="pl-PL" i="1" dirty="0" smtClean="0"/>
              <a:t>&lt;148 ,65; 160,76&gt;</a:t>
            </a:r>
          </a:p>
          <a:p>
            <a:r>
              <a:rPr lang="pl-PL" i="1" dirty="0" smtClean="0"/>
              <a:t>Nie mogą istnieć przedziały których liczebność wynosi zero</a:t>
            </a:r>
            <a:br>
              <a:rPr lang="pl-PL" i="1" dirty="0" smtClean="0"/>
            </a:br>
            <a:r>
              <a:rPr lang="pl-PL" i="1" dirty="0" smtClean="0"/>
              <a:t/>
            </a:r>
            <a:br>
              <a:rPr lang="pl-PL" i="1" dirty="0" smtClean="0"/>
            </a:br>
            <a:r>
              <a:rPr lang="pl-PL" b="1" i="1" dirty="0" smtClean="0"/>
              <a:t>tabela obok obrazuje nieprawidłowy podział , bo trzeci przedział jest zerowy</a:t>
            </a:r>
          </a:p>
          <a:p>
            <a:endParaRPr lang="pl-PL" b="1" i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Szereg rozdzielczy przedziałowy</a:t>
            </a:r>
            <a:endParaRPr lang="pl-PL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5786446" y="2000240"/>
          <a:ext cx="2928957" cy="2828938"/>
        </p:xfrm>
        <a:graphic>
          <a:graphicData uri="http://schemas.openxmlformats.org/drawingml/2006/table">
            <a:tbl>
              <a:tblPr/>
              <a:tblGrid>
                <a:gridCol w="743862"/>
                <a:gridCol w="743862"/>
                <a:gridCol w="1441233"/>
              </a:tblGrid>
              <a:tr h="40413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cena butów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liczba obserwacji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134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404134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112.32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134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134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134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148.65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134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148.65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43444"/>
          </a:xfrm>
        </p:spPr>
        <p:txBody>
          <a:bodyPr/>
          <a:lstStyle/>
          <a:p>
            <a:r>
              <a:rPr lang="pl-PL" dirty="0" smtClean="0"/>
              <a:t>Redukujemy </a:t>
            </a:r>
            <a:br>
              <a:rPr lang="pl-PL" dirty="0" smtClean="0"/>
            </a:br>
            <a:r>
              <a:rPr lang="pl-PL" dirty="0" smtClean="0"/>
              <a:t>o 1 wartość k</a:t>
            </a:r>
          </a:p>
          <a:p>
            <a:r>
              <a:rPr lang="pl-PL" dirty="0" smtClean="0"/>
              <a:t>n=30</a:t>
            </a:r>
          </a:p>
          <a:p>
            <a:r>
              <a:rPr lang="pl-PL" dirty="0" smtClean="0"/>
              <a:t>k=4 </a:t>
            </a:r>
          </a:p>
          <a:p>
            <a:r>
              <a:rPr lang="pl-PL" dirty="0" smtClean="0"/>
              <a:t>h=15,1375 </a:t>
            </a:r>
            <a:endParaRPr lang="pl-PL" dirty="0"/>
          </a:p>
          <a:p>
            <a:r>
              <a:rPr lang="pl-PL" dirty="0"/>
              <a:t>h</a:t>
            </a:r>
            <a:r>
              <a:rPr lang="pl-PL" dirty="0" smtClean="0"/>
              <a:t>=15,14</a:t>
            </a:r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Szereg rozdzielczy przedziałowy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929058" y="1714488"/>
          <a:ext cx="4500593" cy="4071966"/>
        </p:xfrm>
        <a:graphic>
          <a:graphicData uri="http://schemas.openxmlformats.org/drawingml/2006/table">
            <a:tbl>
              <a:tblPr/>
              <a:tblGrid>
                <a:gridCol w="1143008"/>
                <a:gridCol w="1143008"/>
                <a:gridCol w="2214577"/>
              </a:tblGrid>
              <a:tr h="6786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cena butów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l-PL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liczba obserwacji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67866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115.35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115.35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160.77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802</TotalTime>
  <Words>95</Words>
  <Application>Microsoft Office PowerPoint</Application>
  <PresentationFormat>Pokaz na ekranie (4:3)</PresentationFormat>
  <Paragraphs>67</Paragraphs>
  <Slides>8</Slides>
  <Notes>1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0" baseType="lpstr">
      <vt:lpstr>Hol</vt:lpstr>
      <vt:lpstr>Równanie</vt:lpstr>
      <vt:lpstr>Szeregi statystyczne</vt:lpstr>
      <vt:lpstr>Szereg prosty</vt:lpstr>
      <vt:lpstr>Szereg rozdzielczy punktowy</vt:lpstr>
      <vt:lpstr>Szereg rozdzielczy przedziałowy</vt:lpstr>
      <vt:lpstr>Szereg rozdzielczy przedziałowy</vt:lpstr>
      <vt:lpstr>Szereg rozdzielczy przedziałowy</vt:lpstr>
      <vt:lpstr>Szereg rozdzielczy przedziałowy</vt:lpstr>
      <vt:lpstr>Szereg rozdzielczy przedziałowy</vt:lpstr>
    </vt:vector>
  </TitlesOfParts>
  <Company>WSIiZ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Szeregi statystyczne</dc:title>
  <dc:creator>tpisarek</dc:creator>
  <cp:lastModifiedBy>Tomasz Pisarek</cp:lastModifiedBy>
  <cp:revision>58</cp:revision>
  <dcterms:created xsi:type="dcterms:W3CDTF">2013-02-27T10:03:05Z</dcterms:created>
  <dcterms:modified xsi:type="dcterms:W3CDTF">2019-02-21T06:42:10Z</dcterms:modified>
</cp:coreProperties>
</file>