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7772400" cy="10058400"/>
  <p:notesSz cx="6858000" cy="9144000"/>
  <p:embeddedFontLst>
    <p:embeddedFont>
      <p:font typeface="Helvetica Neue" panose="020B0604020202020204" charset="0"/>
      <p:regular r:id="rId39"/>
      <p:bold r:id="rId40"/>
      <p:italic r:id="rId41"/>
      <p:boldItalic r:id="rId42"/>
    </p:embeddedFont>
    <p:embeddedFont>
      <p:font typeface="Open Sans" panose="020B0606030504020204" pitchFamily="34" charset="0"/>
      <p:regular r:id="rId43"/>
      <p:bold r:id="rId44"/>
      <p:italic r:id="rId45"/>
      <p:boldItalic r:id="rId46"/>
    </p:embeddedFont>
    <p:embeddedFont>
      <p:font typeface="Open Sans Light" panose="020B0306030504020204" pitchFamily="3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747775"/>
          </p15:clr>
        </p15:guide>
        <p15:guide id="2" pos="244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2BA829-6A89-494B-93C7-34DF5BC7DE1F}">
  <a:tblStyle styleId="{C82BA829-6A89-494B-93C7-34DF5BC7DE1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2982" y="66"/>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 name="Google Shape;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abe88b6f23_0_7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abe88b6f2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abe88b6f23_0_8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abe88b6f2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abe88b6f23_0_87: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abe88b6f23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abe88b6f23_0_10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abe88b6f2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abe88b6f23_0_9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abe88b6f23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abe88b6f23_0_109: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abe88b6f23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acf3666510_0_26: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acf366651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abe88b6f23_0_11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abe88b6f2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abe88b6f23_0_13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abe88b6f23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ac2f510ffe_0_0: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ac2f510f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2abe88b6f23_0_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2abe88b6f2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acf3666510_0_12: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acf366651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ac2f510ffe_0_136: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ac2f510ffe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ac2f510ffe_0_6: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ac2f510ff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ac2f510ffe_0_12: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ac2f510ff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ac2f510ffe_0_142: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ac2f510ffe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ac2f510ffe_0_18: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ac2f510ff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ac2f510ffe_0_3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ac2f510ff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ac2f510ffe_0_36: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ac2f510ff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ac2f510ffe_0_117: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ac2f510ffe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ac2f510ffe_0_4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ac2f510ff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2abe88b6f23_0_7: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2abe88b6f2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b686e40a28_0_5: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b686e40a2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684f04a3c3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684f04a3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ac2f510ffe_0_124: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ac2f510ffe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ac2f510ffe_0_1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ac2f510ffe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af2de73a9f_0_1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af2de73a9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af2de73a9f_0_16: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af2de73a9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af2de73a9f_0_2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af2de73a9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abe88b6f23_0_16: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abe88b6f2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abe88b6f23_0_24: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abe88b6f2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abe88b6f23_0_3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abe88b6f2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abe88b6f23_0_37: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abe88b6f2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abe88b6f23_0_45: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abe88b6f2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abe88b6f23_0_5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abe88b6f2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2B3E4"/>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 name="Google Shape;12;p2"/>
          <p:cNvSpPr txBox="1">
            <a:spLocks noGrp="1"/>
          </p:cNvSpPr>
          <p:nvPr>
            <p:ph type="title" idx="2"/>
          </p:nvPr>
        </p:nvSpPr>
        <p:spPr>
          <a:xfrm>
            <a:off x="264895" y="8409771"/>
            <a:ext cx="7242600" cy="111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3" name="Google Shape;13;p2"/>
          <p:cNvPicPr preferRelativeResize="0"/>
          <p:nvPr/>
        </p:nvPicPr>
        <p:blipFill>
          <a:blip r:embed="rId2">
            <a:alphaModFix/>
          </a:blip>
          <a:stretch>
            <a:fillRect/>
          </a:stretch>
        </p:blipFill>
        <p:spPr>
          <a:xfrm>
            <a:off x="0" y="0"/>
            <a:ext cx="7772400" cy="68579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_HEADER_1">
    <p:bg>
      <p:bgPr>
        <a:solidFill>
          <a:srgbClr val="2D3D49"/>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400"/>
              <a:buFont typeface="Open Sans Light"/>
              <a:buNone/>
              <a:defRPr sz="4400">
                <a:solidFill>
                  <a:schemeClr val="lt1"/>
                </a:solidFill>
                <a:latin typeface="Open Sans Light"/>
                <a:ea typeface="Open Sans Light"/>
                <a:cs typeface="Open Sans Light"/>
                <a:sym typeface="Open Sans Light"/>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pic>
        <p:nvPicPr>
          <p:cNvPr id="16" name="Google Shape;16;p3"/>
          <p:cNvPicPr preferRelativeResize="0"/>
          <p:nvPr/>
        </p:nvPicPr>
        <p:blipFill>
          <a:blip r:embed="rId2">
            <a:alphaModFix/>
          </a:blip>
          <a:stretch>
            <a:fillRect/>
          </a:stretch>
        </p:blipFill>
        <p:spPr>
          <a:xfrm>
            <a:off x="7020199" y="154300"/>
            <a:ext cx="530400" cy="530400"/>
          </a:xfrm>
          <a:prstGeom prst="rect">
            <a:avLst/>
          </a:prstGeom>
          <a:noFill/>
          <a:ln>
            <a:noFill/>
          </a:ln>
        </p:spPr>
      </p:pic>
      <p:pic>
        <p:nvPicPr>
          <p:cNvPr id="17" name="Google Shape;17;p3"/>
          <p:cNvPicPr preferRelativeResize="0"/>
          <p:nvPr/>
        </p:nvPicPr>
        <p:blipFill>
          <a:blip r:embed="rId3">
            <a:alphaModFix/>
          </a:blip>
          <a:stretch>
            <a:fillRect/>
          </a:stretch>
        </p:blipFill>
        <p:spPr>
          <a:xfrm>
            <a:off x="837125" y="4561700"/>
            <a:ext cx="1047750" cy="1524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Remove slide">
  <p:cSld name="SECTION_HEADER_1_1">
    <p:bg>
      <p:bgPr>
        <a:solidFill>
          <a:schemeClr val="lt1"/>
        </a:solidFill>
        <a:effectLst/>
      </p:bgPr>
    </p:bg>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Font typeface="Open Sans Light"/>
              <a:buNone/>
              <a:defRPr sz="3200">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p:nvPr/>
        </p:nvSpPr>
        <p:spPr>
          <a:xfrm>
            <a:off x="884150" y="7891976"/>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i="1">
                <a:solidFill>
                  <a:srgbClr val="15C26B"/>
                </a:solidFill>
                <a:latin typeface="Open Sans"/>
                <a:ea typeface="Open Sans"/>
                <a:cs typeface="Open Sans"/>
                <a:sym typeface="Open Sans"/>
              </a:rPr>
              <a:t>Remove this slide </a:t>
            </a:r>
            <a:endParaRPr sz="3600" b="1" i="1">
              <a:solidFill>
                <a:srgbClr val="15C26B"/>
              </a:solidFill>
              <a:latin typeface="Open Sans"/>
              <a:ea typeface="Open Sans"/>
              <a:cs typeface="Open Sans"/>
              <a:sym typeface="Open Sans"/>
            </a:endParaRPr>
          </a:p>
        </p:txBody>
      </p:sp>
      <p:sp>
        <p:nvSpPr>
          <p:cNvPr id="21" name="Google Shape;21;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Light"/>
              <a:buChar char="●"/>
              <a:defRPr>
                <a:latin typeface="Open Sans Light"/>
                <a:ea typeface="Open Sans Light"/>
                <a:cs typeface="Open Sans Light"/>
                <a:sym typeface="Open Sans Light"/>
              </a:defRPr>
            </a:lvl1pPr>
            <a:lvl2pPr marL="914400" lvl="1"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2pPr>
            <a:lvl3pPr marL="1371600" lvl="2"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3pPr>
            <a:lvl4pPr marL="1828800" lvl="3"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4pPr>
            <a:lvl5pPr marL="2286000" lvl="4"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5pPr>
            <a:lvl6pPr marL="2743200" lvl="5"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6pPr>
            <a:lvl7pPr marL="3200400" lvl="6"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7pPr>
            <a:lvl8pPr marL="3657600" lvl="7"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8pPr>
            <a:lvl9pPr marL="4114800" lvl="8" indent="-342900" rtl="0">
              <a:spcBef>
                <a:spcPts val="1600"/>
              </a:spcBef>
              <a:spcAft>
                <a:spcPts val="1600"/>
              </a:spcAft>
              <a:buSzPts val="1800"/>
              <a:buFont typeface="Open Sans Light"/>
              <a:buChar char="■"/>
              <a:defRPr sz="1800">
                <a:latin typeface="Open Sans Light"/>
                <a:ea typeface="Open Sans Light"/>
                <a:cs typeface="Open Sans Light"/>
                <a:sym typeface="Open Sans Light"/>
              </a:defRPr>
            </a:lvl9pPr>
          </a:lstStyle>
          <a:p>
            <a:endParaRPr/>
          </a:p>
        </p:txBody>
      </p:sp>
      <p:pic>
        <p:nvPicPr>
          <p:cNvPr id="22" name="Google Shape;22;p4"/>
          <p:cNvPicPr preferRelativeResize="0"/>
          <p:nvPr/>
        </p:nvPicPr>
        <p:blipFill rotWithShape="1">
          <a:blip r:embed="rId2">
            <a:alphaModFix/>
          </a:blip>
          <a:srcRect/>
          <a:stretch/>
        </p:blipFill>
        <p:spPr>
          <a:xfrm>
            <a:off x="7020199" y="154300"/>
            <a:ext cx="530400" cy="5304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fo Slide">
  <p:cSld name="SECTION_HEADER_1_1_2">
    <p:bg>
      <p:bgPr>
        <a:solidFill>
          <a:schemeClr val="lt1"/>
        </a:solidFill>
        <a:effectLst/>
      </p:bgPr>
    </p:bg>
    <p:spTree>
      <p:nvGrpSpPr>
        <p:cNvPr id="1" name="Shape 23"/>
        <p:cNvGrpSpPr/>
        <p:nvPr/>
      </p:nvGrpSpPr>
      <p:grpSpPr>
        <a:xfrm>
          <a:off x="0" y="0"/>
          <a:ext cx="0" cy="0"/>
          <a:chOff x="0" y="0"/>
          <a:chExt cx="0" cy="0"/>
        </a:xfrm>
      </p:grpSpPr>
      <p:sp>
        <p:nvSpPr>
          <p:cNvPr id="24" name="Google Shape;24;p5"/>
          <p:cNvSpPr txBox="1"/>
          <p:nvPr/>
        </p:nvSpPr>
        <p:spPr>
          <a:xfrm>
            <a:off x="0" y="0"/>
            <a:ext cx="7772400" cy="7959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i="1">
                <a:solidFill>
                  <a:srgbClr val="15C26B"/>
                </a:solidFill>
                <a:latin typeface="Open Sans"/>
                <a:ea typeface="Open Sans"/>
                <a:cs typeface="Open Sans"/>
                <a:sym typeface="Open Sans"/>
              </a:rPr>
              <a:t>Project Information Slide</a:t>
            </a:r>
            <a:endParaRPr sz="2200" b="1" i="1">
              <a:solidFill>
                <a:srgbClr val="15C26B"/>
              </a:solidFill>
              <a:latin typeface="Open Sans"/>
              <a:ea typeface="Open Sans"/>
              <a:cs typeface="Open Sans"/>
              <a:sym typeface="Open Sans"/>
            </a:endParaRPr>
          </a:p>
        </p:txBody>
      </p:sp>
      <p:sp>
        <p:nvSpPr>
          <p:cNvPr id="25" name="Google Shape;25;p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Font typeface="Open Sans Light"/>
              <a:buNone/>
              <a:defRPr sz="3200">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Light"/>
              <a:buChar char="●"/>
              <a:defRPr>
                <a:latin typeface="Open Sans Light"/>
                <a:ea typeface="Open Sans Light"/>
                <a:cs typeface="Open Sans Light"/>
                <a:sym typeface="Open Sans Light"/>
              </a:defRPr>
            </a:lvl1pPr>
            <a:lvl2pPr marL="914400" lvl="1"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2pPr>
            <a:lvl3pPr marL="1371600" lvl="2"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3pPr>
            <a:lvl4pPr marL="1828800" lvl="3"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4pPr>
            <a:lvl5pPr marL="2286000" lvl="4"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5pPr>
            <a:lvl6pPr marL="2743200" lvl="5"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6pPr>
            <a:lvl7pPr marL="3200400" lvl="6"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7pPr>
            <a:lvl8pPr marL="3657600" lvl="7"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8pPr>
            <a:lvl9pPr marL="4114800" lvl="8" indent="-342900" rtl="0">
              <a:spcBef>
                <a:spcPts val="1600"/>
              </a:spcBef>
              <a:spcAft>
                <a:spcPts val="1600"/>
              </a:spcAft>
              <a:buSzPts val="1800"/>
              <a:buFont typeface="Open Sans Light"/>
              <a:buChar char="■"/>
              <a:defRPr sz="1800">
                <a:latin typeface="Open Sans Light"/>
                <a:ea typeface="Open Sans Light"/>
                <a:cs typeface="Open Sans Light"/>
                <a:sym typeface="Open Sans Light"/>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tudent work slide">
  <p:cSld name="SECTION_HEADER_1_1_2_1">
    <p:bg>
      <p:bgPr>
        <a:solidFill>
          <a:schemeClr val="lt1"/>
        </a:solidFill>
        <a:effectLst/>
      </p:bgPr>
    </p:bg>
    <p:spTree>
      <p:nvGrpSpPr>
        <p:cNvPr id="1" name="Shape 27"/>
        <p:cNvGrpSpPr/>
        <p:nvPr/>
      </p:nvGrpSpPr>
      <p:grpSpPr>
        <a:xfrm>
          <a:off x="0" y="0"/>
          <a:ext cx="0" cy="0"/>
          <a:chOff x="0" y="0"/>
          <a:chExt cx="0" cy="0"/>
        </a:xfrm>
      </p:grpSpPr>
      <p:sp>
        <p:nvSpPr>
          <p:cNvPr id="28" name="Google Shape;28;p6"/>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pic>
        <p:nvPicPr>
          <p:cNvPr id="29" name="Google Shape;29;p6"/>
          <p:cNvPicPr preferRelativeResize="0"/>
          <p:nvPr/>
        </p:nvPicPr>
        <p:blipFill rotWithShape="1">
          <a:blip r:embed="rId2">
            <a:alphaModFix/>
          </a:blip>
          <a:srcRect/>
          <a:stretch/>
        </p:blipFill>
        <p:spPr>
          <a:xfrm>
            <a:off x="7020199" y="154300"/>
            <a:ext cx="530400" cy="530400"/>
          </a:xfrm>
          <a:prstGeom prst="rect">
            <a:avLst/>
          </a:prstGeom>
          <a:noFill/>
          <a:ln>
            <a:noFill/>
          </a:ln>
        </p:spPr>
      </p:pic>
      <p:sp>
        <p:nvSpPr>
          <p:cNvPr id="30" name="Google Shape;30;p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2B3E4"/>
              </a:buClr>
              <a:buSzPts val="3200"/>
              <a:buFont typeface="Open Sans Light"/>
              <a:buNone/>
              <a:defRPr sz="3200">
                <a:solidFill>
                  <a:srgbClr val="02B3E4"/>
                </a:solidFill>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marL="914400" lvl="1"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marL="1371600" lvl="2"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marL="1828800" lvl="3"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marL="2286000" lvl="4"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marL="2743200" lvl="5"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marL="3200400" lvl="6"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marL="3657600" lvl="7"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marL="4114800" lvl="8" indent="-3175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25.xml.rels><?xml version="1.0" encoding="UTF-8" standalone="yes"?>
<Relationships xmlns="http://schemas.openxmlformats.org/package/2006/relationships"><Relationship Id="rId3" Type="http://schemas.openxmlformats.org/officeDocument/2006/relationships/hyperlink" Target="http://trello.com" TargetMode="External"/><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8.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pic>
        <p:nvPicPr>
          <p:cNvPr id="35" name="Google Shape;35;p7"/>
          <p:cNvPicPr preferRelativeResize="0"/>
          <p:nvPr/>
        </p:nvPicPr>
        <p:blipFill rotWithShape="1">
          <a:blip r:embed="rId3">
            <a:alphaModFix/>
          </a:blip>
          <a:srcRect t="7691" b="9431"/>
          <a:stretch/>
        </p:blipFill>
        <p:spPr>
          <a:xfrm>
            <a:off x="50" y="2180100"/>
            <a:ext cx="7772401" cy="6441620"/>
          </a:xfrm>
          <a:prstGeom prst="rect">
            <a:avLst/>
          </a:prstGeom>
          <a:noFill/>
          <a:ln>
            <a:noFill/>
          </a:ln>
        </p:spPr>
      </p:pic>
      <p:sp>
        <p:nvSpPr>
          <p:cNvPr id="36" name="Google Shape;36;p7"/>
          <p:cNvSpPr txBox="1">
            <a:spLocks noGrp="1"/>
          </p:cNvSpPr>
          <p:nvPr>
            <p:ph type="title" idx="2"/>
          </p:nvPr>
        </p:nvSpPr>
        <p:spPr>
          <a:xfrm>
            <a:off x="264895" y="8409771"/>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From Methodology to Execution</a:t>
            </a:r>
            <a:endParaRPr/>
          </a:p>
        </p:txBody>
      </p:sp>
      <p:sp>
        <p:nvSpPr>
          <p:cNvPr id="37" name="Google Shape;37;p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Digital Project Management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Cost-Benefit Analysis</a:t>
            </a:r>
            <a:endParaRPr/>
          </a:p>
        </p:txBody>
      </p:sp>
      <p:graphicFrame>
        <p:nvGraphicFramePr>
          <p:cNvPr id="91" name="Google Shape;91;p16"/>
          <p:cNvGraphicFramePr/>
          <p:nvPr>
            <p:extLst>
              <p:ext uri="{D42A27DB-BD31-4B8C-83A1-F6EECF244321}">
                <p14:modId xmlns:p14="http://schemas.microsoft.com/office/powerpoint/2010/main" val="1855087580"/>
              </p:ext>
            </p:extLst>
          </p:nvPr>
        </p:nvGraphicFramePr>
        <p:xfrm>
          <a:off x="264900" y="2253750"/>
          <a:ext cx="7242600" cy="5465234"/>
        </p:xfrm>
        <a:graphic>
          <a:graphicData uri="http://schemas.openxmlformats.org/drawingml/2006/table">
            <a:tbl>
              <a:tblPr>
                <a:noFill/>
                <a:tableStyleId>{C82BA829-6A89-494B-93C7-34DF5BC7DE1F}</a:tableStyleId>
              </a:tblPr>
              <a:tblGrid>
                <a:gridCol w="724260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800" dirty="0">
                          <a:solidFill>
                            <a:srgbClr val="525C65"/>
                          </a:solidFill>
                          <a:latin typeface="Open Sans"/>
                          <a:ea typeface="Open Sans"/>
                          <a:cs typeface="Open Sans"/>
                          <a:sym typeface="Open Sans"/>
                        </a:rPr>
                        <a:t>Write out the formula for the cost-benefit analysis</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1015496">
                <a:tc>
                  <a:txBody>
                    <a:bodyPr/>
                    <a:lstStyle/>
                    <a:p>
                      <a:pPr marL="0" lvl="0" indent="0" algn="l" rtl="0">
                        <a:spcBef>
                          <a:spcPts val="0"/>
                        </a:spcBef>
                        <a:spcAft>
                          <a:spcPts val="0"/>
                        </a:spcAft>
                        <a:buNone/>
                      </a:pPr>
                      <a:r>
                        <a:rPr lang="en-US" sz="1800" b="1"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Formula:</a:t>
                      </a:r>
                      <a:r>
                        <a:rPr lang="en-US"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a:t>
                      </a:r>
                      <a:br>
                        <a:rPr lang="en-US"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br>
                      <a:r>
                        <a:rPr lang="en-US" sz="1800" b="0" i="0" u="sng" strike="noStrike" cap="non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Present</a:t>
                      </a:r>
                      <a:r>
                        <a:rPr lang="en-US" sz="1800" b="0" i="0" u="none" strike="noStrike" cap="non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 value of expected benefit = Future benefit/(1+Discount rate)</a:t>
                      </a:r>
                      <a:r>
                        <a:rPr lang="en-US" sz="1800" b="0" i="0" u="none" strike="noStrike" cap="none" baseline="5000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𝑛</a:t>
                      </a:r>
                      <a:br>
                        <a:rPr lang="en-US" sz="1800" b="0" i="0" u="none" strike="noStrike" cap="non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br>
                      <a:r>
                        <a:rPr lang="en" sz="1800" b="0" i="0" u="none" strike="noStrike" cap="non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sym typeface="Open Sans"/>
                        </a:rPr>
                        <a:t>C</a:t>
                      </a:r>
                      <a:r>
                        <a:rPr lang="en" sz="1800" b="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a:rPr>
                        <a:t>ost-benefit ratio </a:t>
                      </a:r>
                      <a:r>
                        <a:rPr lang="en-US" sz="1800" b="0" i="0" u="none" strike="noStrike" cap="non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 Present value of (expected benefit​/project cost)</a:t>
                      </a:r>
                      <a:endParaRPr sz="1800" i="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Light"/>
                      </a:endParaRPr>
                    </a:p>
                  </a:txBody>
                  <a:tcPr marL="91425" marR="91425" marT="91425" marB="91425"/>
                </a:tc>
                <a:extLst>
                  <a:ext uri="{0D108BD9-81ED-4DB2-BD59-A6C34878D82A}">
                    <a16:rowId xmlns:a16="http://schemas.microsoft.com/office/drawing/2014/main" val="10001"/>
                  </a:ext>
                </a:extLst>
              </a:tr>
              <a:tr h="0">
                <a:tc>
                  <a:txBody>
                    <a:bodyPr/>
                    <a:lstStyle/>
                    <a:p>
                      <a:pPr marL="0" lvl="0" indent="0" algn="l" rtl="0">
                        <a:lnSpc>
                          <a:spcPct val="115000"/>
                        </a:lnSpc>
                        <a:spcBef>
                          <a:spcPts val="0"/>
                        </a:spcBef>
                        <a:spcAft>
                          <a:spcPts val="0"/>
                        </a:spcAft>
                        <a:buNone/>
                      </a:pPr>
                      <a:r>
                        <a:rPr lang="en" sz="1800" dirty="0">
                          <a:solidFill>
                            <a:srgbClr val="525C65"/>
                          </a:solidFill>
                          <a:latin typeface="Open Sans"/>
                          <a:ea typeface="Open Sans"/>
                          <a:cs typeface="Open Sans"/>
                          <a:sym typeface="Open Sans"/>
                        </a:rPr>
                        <a:t>Show the steps to get the cost-benefit ratio</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1895746">
                <a:tc>
                  <a:txBody>
                    <a:bodyPr/>
                    <a:lstStyle/>
                    <a:p>
                      <a:r>
                        <a:rPr lang="en-US" sz="1800" b="1" i="0" u="none" strike="noStrike" cap="non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Calculation:</a:t>
                      </a:r>
                      <a:endParaRPr lang="en-US" sz="1800" b="0" i="0" u="none" strike="noStrike" cap="non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endParaRPr>
                    </a:p>
                    <a:p>
                      <a:pPr marL="285750" indent="-285750">
                        <a:buFont typeface="Arial" panose="020B0604020202020204" pitchFamily="34" charset="0"/>
                        <a:buChar char="•"/>
                      </a:pPr>
                      <a:r>
                        <a:rPr lang="en-US" sz="1800" b="0" i="0" u="none" strike="noStrike" cap="non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Discount rate: 20%</a:t>
                      </a:r>
                    </a:p>
                    <a:p>
                      <a:pPr marL="285750" indent="-285750">
                        <a:buFont typeface="Arial" panose="020B0604020202020204" pitchFamily="34" charset="0"/>
                        <a:buChar char="•"/>
                      </a:pPr>
                      <a:r>
                        <a:rPr lang="en-US" sz="1800" b="0" i="0" u="none" strike="noStrike" cap="non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Future benefit: $36,000</a:t>
                      </a:r>
                    </a:p>
                    <a:p>
                      <a:pPr marL="285750" indent="-285750">
                        <a:buFont typeface="Arial" panose="020B0604020202020204" pitchFamily="34" charset="0"/>
                        <a:buChar char="•"/>
                      </a:pPr>
                      <a:r>
                        <a:rPr lang="en-US" sz="1800" b="0" i="0" u="none" strike="noStrike" cap="non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Present value of expected benefit: $36000/(1+20%)​=$30,000</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800" b="0" i="0" u="none" strike="noStrike" cap="non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Present value of project cost: $15,000</a:t>
                      </a:r>
                    </a:p>
                    <a:p>
                      <a:pPr marL="285750" indent="-285750">
                        <a:buFont typeface="Arial" panose="020B0604020202020204" pitchFamily="34" charset="0"/>
                        <a:buChar char="•"/>
                      </a:pPr>
                      <a:r>
                        <a:rPr lang="en-US" sz="1800" b="0" i="0" u="dbl" strike="noStrike" cap="none" baseline="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Cost-benefit ratio: </a:t>
                      </a:r>
                      <a:r>
                        <a:rPr lang="en-US" sz="1800" b="0" i="0" u="none" strike="noStrike" cap="non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$30000/$15000=</a:t>
                      </a:r>
                      <a:r>
                        <a:rPr lang="en-US" sz="1800" b="0" i="0" u="dbl" strike="noStrike" cap="none" baseline="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2</a:t>
                      </a:r>
                    </a:p>
                  </a:txBody>
                  <a:tcPr marL="91425" marR="91425" marT="91425" marB="91425"/>
                </a:tc>
                <a:extLst>
                  <a:ext uri="{0D108BD9-81ED-4DB2-BD59-A6C34878D82A}">
                    <a16:rowId xmlns:a16="http://schemas.microsoft.com/office/drawing/2014/main" val="10003"/>
                  </a:ext>
                </a:extLst>
              </a:tr>
              <a:tr h="270625">
                <a:tc>
                  <a:txBody>
                    <a:bodyPr/>
                    <a:lstStyle/>
                    <a:p>
                      <a:pPr marL="0" lvl="0" indent="0" algn="l" rtl="0">
                        <a:lnSpc>
                          <a:spcPct val="115000"/>
                        </a:lnSpc>
                        <a:spcBef>
                          <a:spcPts val="0"/>
                        </a:spcBef>
                        <a:spcAft>
                          <a:spcPts val="0"/>
                        </a:spcAft>
                        <a:buNone/>
                      </a:pPr>
                      <a:r>
                        <a:rPr lang="en" sz="1800" dirty="0">
                          <a:solidFill>
                            <a:srgbClr val="525C65"/>
                          </a:solidFill>
                          <a:latin typeface="Open Sans"/>
                          <a:ea typeface="Open Sans"/>
                          <a:cs typeface="Open Sans"/>
                          <a:sym typeface="Open Sans"/>
                        </a:rPr>
                        <a:t>State whether the investment is positive or negative</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r h="1118474">
                <a:tc>
                  <a:txBody>
                    <a:bodyPr/>
                    <a:lstStyle/>
                    <a:p>
                      <a:pPr marL="0" lvl="0" indent="0" algn="l" rtl="0">
                        <a:spcBef>
                          <a:spcPts val="0"/>
                        </a:spcBef>
                        <a:spcAft>
                          <a:spcPts val="0"/>
                        </a:spcAft>
                        <a:buNone/>
                      </a:pPr>
                      <a:r>
                        <a:rPr lang="en-US" sz="1800" b="1" i="0" u="none" strike="noStrike" cap="non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Investment Outcome:</a:t>
                      </a:r>
                      <a:br>
                        <a:rPr lang="en-US" sz="1800" b="0" i="0" u="none" strike="noStrike" cap="non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br>
                      <a:r>
                        <a:rPr lang="en-US" sz="1800" b="0" i="0" u="none" strike="noStrike" cap="non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The investment is positive as the cost-benefit ratio is greater than 1, indicating the project will be profitable.</a:t>
                      </a:r>
                      <a:endParaRPr sz="2400" i="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Timing and Methodology</a:t>
            </a:r>
            <a:endParaRPr/>
          </a:p>
        </p:txBody>
      </p:sp>
      <p:graphicFrame>
        <p:nvGraphicFramePr>
          <p:cNvPr id="97" name="Google Shape;97;p17"/>
          <p:cNvGraphicFramePr/>
          <p:nvPr>
            <p:extLst>
              <p:ext uri="{D42A27DB-BD31-4B8C-83A1-F6EECF244321}">
                <p14:modId xmlns:p14="http://schemas.microsoft.com/office/powerpoint/2010/main" val="1688529619"/>
              </p:ext>
            </p:extLst>
          </p:nvPr>
        </p:nvGraphicFramePr>
        <p:xfrm>
          <a:off x="264900" y="2253750"/>
          <a:ext cx="7242600" cy="6014487"/>
        </p:xfrm>
        <a:graphic>
          <a:graphicData uri="http://schemas.openxmlformats.org/drawingml/2006/table">
            <a:tbl>
              <a:tblPr>
                <a:noFill/>
                <a:tableStyleId>{C82BA829-6A89-494B-93C7-34DF5BC7DE1F}</a:tableStyleId>
              </a:tblPr>
              <a:tblGrid>
                <a:gridCol w="7242600">
                  <a:extLst>
                    <a:ext uri="{9D8B030D-6E8A-4147-A177-3AD203B41FA5}">
                      <a16:colId xmlns:a16="http://schemas.microsoft.com/office/drawing/2014/main" val="20000"/>
                    </a:ext>
                  </a:extLst>
                </a:gridCol>
              </a:tblGrid>
              <a:tr h="741475">
                <a:tc>
                  <a:txBody>
                    <a:bodyPr/>
                    <a:lstStyle/>
                    <a:p>
                      <a:pPr marL="0" lvl="0" indent="0" algn="l" rtl="0">
                        <a:spcBef>
                          <a:spcPts val="0"/>
                        </a:spcBef>
                        <a:spcAft>
                          <a:spcPts val="0"/>
                        </a:spcAft>
                        <a:buNone/>
                      </a:pPr>
                      <a:r>
                        <a:rPr lang="en" sz="1800" dirty="0">
                          <a:solidFill>
                            <a:srgbClr val="525C65"/>
                          </a:solidFill>
                          <a:latin typeface="Open Sans"/>
                          <a:ea typeface="Open Sans"/>
                          <a:cs typeface="Open Sans"/>
                          <a:sym typeface="Open Sans"/>
                        </a:rPr>
                        <a:t>What are the </a:t>
                      </a:r>
                      <a:r>
                        <a:rPr lang="en" sz="1800" b="1" dirty="0">
                          <a:solidFill>
                            <a:srgbClr val="525C65"/>
                          </a:solidFill>
                          <a:latin typeface="Open Sans"/>
                          <a:ea typeface="Open Sans"/>
                          <a:cs typeface="Open Sans"/>
                          <a:sym typeface="Open Sans"/>
                        </a:rPr>
                        <a:t>minimum and the maximum</a:t>
                      </a:r>
                      <a:r>
                        <a:rPr lang="en" sz="1800" dirty="0">
                          <a:solidFill>
                            <a:srgbClr val="525C65"/>
                          </a:solidFill>
                          <a:latin typeface="Open Sans"/>
                          <a:ea typeface="Open Sans"/>
                          <a:cs typeface="Open Sans"/>
                          <a:sym typeface="Open Sans"/>
                        </a:rPr>
                        <a:t> number of weeks required to complete the project?</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1061620">
                <a:tc>
                  <a:txBody>
                    <a:bodyPr/>
                    <a:lstStyle/>
                    <a:p>
                      <a:r>
                        <a:rPr lang="en-US" sz="1800" b="1"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Project Duration:</a:t>
                      </a:r>
                      <a:endPar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endParaRPr>
                    </a:p>
                    <a:p>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Minimum: </a:t>
                      </a:r>
                      <a:r>
                        <a:rPr lang="en-US" sz="1800" b="0" i="0" u="none" strike="noStrike" cap="non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11 weeks</a:t>
                      </a:r>
                    </a:p>
                    <a:p>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Maximum: 12 weeks</a:t>
                      </a:r>
                    </a:p>
                  </a:txBody>
                  <a:tcPr marL="91425" marR="91425" marT="91425" marB="91425"/>
                </a:tc>
                <a:extLst>
                  <a:ext uri="{0D108BD9-81ED-4DB2-BD59-A6C34878D82A}">
                    <a16:rowId xmlns:a16="http://schemas.microsoft.com/office/drawing/2014/main" val="10001"/>
                  </a:ext>
                </a:extLst>
              </a:tr>
              <a:tr h="751500">
                <a:tc>
                  <a:txBody>
                    <a:bodyPr/>
                    <a:lstStyle/>
                    <a:p>
                      <a:pPr marL="0" lvl="0" indent="0" algn="l" rtl="0">
                        <a:spcBef>
                          <a:spcPts val="0"/>
                        </a:spcBef>
                        <a:spcAft>
                          <a:spcPts val="0"/>
                        </a:spcAft>
                        <a:buNone/>
                      </a:pPr>
                      <a:r>
                        <a:rPr lang="en" sz="1800" dirty="0">
                          <a:solidFill>
                            <a:srgbClr val="525C65"/>
                          </a:solidFill>
                          <a:latin typeface="Open Sans"/>
                          <a:ea typeface="Open Sans"/>
                          <a:cs typeface="Open Sans"/>
                          <a:sym typeface="Open Sans"/>
                        </a:rPr>
                        <a:t>What methodology do you propose to use for organizing the project: </a:t>
                      </a:r>
                      <a:r>
                        <a:rPr lang="en" sz="1800" b="1" dirty="0">
                          <a:solidFill>
                            <a:srgbClr val="525C65"/>
                          </a:solidFill>
                          <a:latin typeface="Open Sans"/>
                          <a:ea typeface="Open Sans"/>
                          <a:cs typeface="Open Sans"/>
                          <a:sym typeface="Open Sans"/>
                        </a:rPr>
                        <a:t>Waterfall or Agile</a:t>
                      </a:r>
                      <a:r>
                        <a:rPr lang="en" sz="1800" dirty="0">
                          <a:solidFill>
                            <a:srgbClr val="525C65"/>
                          </a:solidFill>
                          <a:latin typeface="Open Sans"/>
                          <a:ea typeface="Open Sans"/>
                          <a:cs typeface="Open Sans"/>
                          <a:sym typeface="Open Sans"/>
                        </a:rPr>
                        <a:t>? Explain your answer in 2-3 sentences.</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1321999">
                <a:tc>
                  <a:txBody>
                    <a:bodyPr/>
                    <a:lstStyle/>
                    <a:p>
                      <a:pPr marL="0" lvl="0" indent="0" algn="l" rtl="0">
                        <a:spcBef>
                          <a:spcPts val="0"/>
                        </a:spcBef>
                        <a:spcAft>
                          <a:spcPts val="0"/>
                        </a:spcAft>
                        <a:buNone/>
                      </a:pPr>
                      <a:r>
                        <a:rPr lang="en-US" sz="1800" b="1"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Proposed Methodology:</a:t>
                      </a:r>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 Waterfall method is recommended due to the fixed deadline, strict dependencies, and the need for thorough documentation. This method ensures milestones are met sequentially within the given timeframe.</a:t>
                      </a:r>
                      <a:endParaRPr lang="en-US" sz="2400" i="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sym typeface="Open Sans"/>
                      </a:endParaRPr>
                    </a:p>
                  </a:txBody>
                  <a:tcPr marL="91425" marR="91425" marT="91425" marB="91425"/>
                </a:tc>
                <a:extLst>
                  <a:ext uri="{0D108BD9-81ED-4DB2-BD59-A6C34878D82A}">
                    <a16:rowId xmlns:a16="http://schemas.microsoft.com/office/drawing/2014/main" val="10003"/>
                  </a:ext>
                </a:extLst>
              </a:tr>
              <a:tr h="270625">
                <a:tc>
                  <a:txBody>
                    <a:bodyPr/>
                    <a:lstStyle/>
                    <a:p>
                      <a:pPr marL="0" lvl="0" indent="0" algn="l" rtl="0">
                        <a:lnSpc>
                          <a:spcPct val="115000"/>
                        </a:lnSpc>
                        <a:spcBef>
                          <a:spcPts val="0"/>
                        </a:spcBef>
                        <a:spcAft>
                          <a:spcPts val="0"/>
                        </a:spcAft>
                        <a:buNone/>
                      </a:pPr>
                      <a:r>
                        <a:rPr lang="en" sz="1800">
                          <a:solidFill>
                            <a:srgbClr val="525C65"/>
                          </a:solidFill>
                          <a:latin typeface="Open Sans"/>
                          <a:ea typeface="Open Sans"/>
                          <a:cs typeface="Open Sans"/>
                          <a:sym typeface="Open Sans"/>
                        </a:rPr>
                        <a:t>Based on your chosen methodology, list the meetings you need to schedule.</a:t>
                      </a:r>
                      <a:endParaRPr sz="180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r h="1343919">
                <a:tc>
                  <a:txBody>
                    <a:bodyPr/>
                    <a:lstStyle/>
                    <a:p>
                      <a:r>
                        <a:rPr lang="en-US" sz="1800" b="1"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Meetings:</a:t>
                      </a:r>
                      <a:endPar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endParaRPr>
                    </a:p>
                    <a:p>
                      <a:pPr marL="285750" indent="-285750">
                        <a:buFont typeface="Arial" panose="020B0604020202020204" pitchFamily="34" charset="0"/>
                        <a:buChar char="•"/>
                      </a:pPr>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Kickoff meeting before each iteration.</a:t>
                      </a:r>
                    </a:p>
                    <a:p>
                      <a:pPr marL="285750" indent="-285750">
                        <a:buFont typeface="Arial" panose="020B0604020202020204" pitchFamily="34" charset="0"/>
                        <a:buChar char="•"/>
                      </a:pPr>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Regular status update meetings.</a:t>
                      </a:r>
                    </a:p>
                    <a:p>
                      <a:pPr marL="285750" indent="-285750">
                        <a:buFont typeface="Arial" panose="020B0604020202020204" pitchFamily="34" charset="0"/>
                        <a:buChar char="•"/>
                      </a:pPr>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Closure meeting.</a:t>
                      </a: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Two:</a:t>
            </a:r>
            <a:endParaRPr/>
          </a:p>
          <a:p>
            <a:pPr marL="0" lvl="0" indent="0" algn="l" rtl="0">
              <a:spcBef>
                <a:spcPts val="2000"/>
              </a:spcBef>
              <a:spcAft>
                <a:spcPts val="600"/>
              </a:spcAft>
              <a:buClr>
                <a:schemeClr val="dk1"/>
              </a:buClr>
              <a:buSzPts val="1100"/>
              <a:buFont typeface="Arial"/>
              <a:buNone/>
            </a:pPr>
            <a:r>
              <a:rPr lang="en"/>
              <a:t>Identify Your Stakeholders and Team</a:t>
            </a:r>
            <a:endParaRPr/>
          </a:p>
        </p:txBody>
      </p:sp>
      <p:sp>
        <p:nvSpPr>
          <p:cNvPr id="103" name="Google Shape;103;p18"/>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Power-Influence Classifications</a:t>
            </a:r>
            <a:endParaRPr/>
          </a:p>
        </p:txBody>
      </p:sp>
      <p:sp>
        <p:nvSpPr>
          <p:cNvPr id="109" name="Google Shape;109;p19"/>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You need to classify each member of the Stefano family and Yosemite team by their power level and influence on the project. You are already provided with assumptions/risks for each person.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Take a look at the Cast of Characters in the classroom or the 6th and 7th slide to learn more about each person.</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en" dirty="0"/>
              <a:t>As you learned in the </a:t>
            </a:r>
            <a:r>
              <a:rPr lang="en" i="1" dirty="0"/>
              <a:t>Setting up Your Project/Stakeholder's Power lesson</a:t>
            </a:r>
            <a:r>
              <a:rPr lang="en" dirty="0"/>
              <a:t>, this chart has </a:t>
            </a:r>
            <a:r>
              <a:rPr lang="en" b="1" dirty="0">
                <a:latin typeface="Open Sans"/>
                <a:ea typeface="Open Sans"/>
                <a:cs typeface="Open Sans"/>
                <a:sym typeface="Open Sans"/>
              </a:rPr>
              <a:t>only a "High" or "Low" classification</a:t>
            </a:r>
            <a:r>
              <a:rPr lang="en" dirty="0"/>
              <a:t>. Below is a reminder of what each term means.</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en" b="1" dirty="0">
                <a:latin typeface="Open Sans"/>
                <a:ea typeface="Open Sans"/>
                <a:cs typeface="Open Sans"/>
                <a:sym typeface="Open Sans"/>
              </a:rPr>
              <a:t>Power Level:</a:t>
            </a:r>
            <a:r>
              <a:rPr lang="en" dirty="0"/>
              <a:t> The level of authority and decision-making power that a person has over a project. You could ask: </a:t>
            </a:r>
            <a:r>
              <a:rPr lang="en" b="1" dirty="0">
                <a:latin typeface="Open Sans"/>
                <a:ea typeface="Open Sans"/>
                <a:cs typeface="Open Sans"/>
                <a:sym typeface="Open Sans"/>
              </a:rPr>
              <a:t>Can this person make decisions about the project?</a:t>
            </a:r>
            <a:endParaRPr b="1"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en" b="1" dirty="0">
                <a:latin typeface="Open Sans"/>
                <a:ea typeface="Open Sans"/>
                <a:cs typeface="Open Sans"/>
                <a:sym typeface="Open Sans"/>
              </a:rPr>
              <a:t>Influence:</a:t>
            </a:r>
            <a:r>
              <a:rPr lang="en" dirty="0"/>
              <a:t> A person's ability to influence decision-makers through their personality style, interpersonal skills, and relationship with those in authority. You could ask: </a:t>
            </a:r>
            <a:r>
              <a:rPr lang="en" b="1" dirty="0">
                <a:latin typeface="Open Sans"/>
                <a:ea typeface="Open Sans"/>
                <a:cs typeface="Open Sans"/>
                <a:sym typeface="Open Sans"/>
              </a:rPr>
              <a:t>Can this person influence a decision-maker?</a:t>
            </a:r>
            <a:endParaRPr b="1" dirty="0">
              <a:latin typeface="Open Sans"/>
              <a:ea typeface="Open Sans"/>
              <a:cs typeface="Open Sans"/>
              <a:sym typeface="Open Sans"/>
            </a:endParaRPr>
          </a:p>
          <a:p>
            <a:pPr marL="0" lvl="0" indent="0" algn="l" rtl="0">
              <a:spcBef>
                <a:spcPts val="0"/>
              </a:spcBef>
              <a:spcAft>
                <a:spcPts val="160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Power-Influence Classification Grid</a:t>
            </a:r>
            <a:endParaRPr/>
          </a:p>
        </p:txBody>
      </p:sp>
      <p:graphicFrame>
        <p:nvGraphicFramePr>
          <p:cNvPr id="115" name="Google Shape;115;p20"/>
          <p:cNvGraphicFramePr/>
          <p:nvPr>
            <p:extLst>
              <p:ext uri="{D42A27DB-BD31-4B8C-83A1-F6EECF244321}">
                <p14:modId xmlns:p14="http://schemas.microsoft.com/office/powerpoint/2010/main" val="4081446157"/>
              </p:ext>
            </p:extLst>
          </p:nvPr>
        </p:nvGraphicFramePr>
        <p:xfrm>
          <a:off x="264950" y="3261275"/>
          <a:ext cx="7242600" cy="5565090"/>
        </p:xfrm>
        <a:graphic>
          <a:graphicData uri="http://schemas.openxmlformats.org/drawingml/2006/table">
            <a:tbl>
              <a:tblPr>
                <a:noFill/>
                <a:tableStyleId>{C82BA829-6A89-494B-93C7-34DF5BC7DE1F}</a:tableStyleId>
              </a:tblPr>
              <a:tblGrid>
                <a:gridCol w="1620500">
                  <a:extLst>
                    <a:ext uri="{9D8B030D-6E8A-4147-A177-3AD203B41FA5}">
                      <a16:colId xmlns:a16="http://schemas.microsoft.com/office/drawing/2014/main" val="20000"/>
                    </a:ext>
                  </a:extLst>
                </a:gridCol>
                <a:gridCol w="1383600">
                  <a:extLst>
                    <a:ext uri="{9D8B030D-6E8A-4147-A177-3AD203B41FA5}">
                      <a16:colId xmlns:a16="http://schemas.microsoft.com/office/drawing/2014/main" val="20001"/>
                    </a:ext>
                  </a:extLst>
                </a:gridCol>
                <a:gridCol w="1477050">
                  <a:extLst>
                    <a:ext uri="{9D8B030D-6E8A-4147-A177-3AD203B41FA5}">
                      <a16:colId xmlns:a16="http://schemas.microsoft.com/office/drawing/2014/main" val="20002"/>
                    </a:ext>
                  </a:extLst>
                </a:gridCol>
                <a:gridCol w="276145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 dirty="0">
                          <a:solidFill>
                            <a:schemeClr val="lt1"/>
                          </a:solidFill>
                          <a:latin typeface="Open Sans"/>
                          <a:ea typeface="Open Sans"/>
                          <a:cs typeface="Open Sans"/>
                          <a:sym typeface="Open Sans"/>
                        </a:rPr>
                        <a:t>Stakeholder</a:t>
                      </a:r>
                      <a:endParaRPr dirty="0">
                        <a:solidFill>
                          <a:schemeClr val="lt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Power Level</a:t>
                      </a:r>
                      <a:endParaRPr>
                        <a:solidFill>
                          <a:schemeClr val="lt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Influence Level</a:t>
                      </a:r>
                      <a:endParaRPr>
                        <a:solidFill>
                          <a:schemeClr val="lt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Assumptions and Risks</a:t>
                      </a:r>
                      <a:endParaRPr>
                        <a:solidFill>
                          <a:schemeClr val="lt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solidFill>
                      <a:srgbClr val="02B3E4"/>
                    </a:solidFill>
                  </a:tcPr>
                </a:tc>
                <a:extLst>
                  <a:ext uri="{0D108BD9-81ED-4DB2-BD59-A6C34878D82A}">
                    <a16:rowId xmlns:a16="http://schemas.microsoft.com/office/drawing/2014/main" val="10000"/>
                  </a:ext>
                </a:extLst>
              </a:tr>
              <a:tr h="23960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Papa Stefano</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b="1" dirty="0">
                          <a:latin typeface="Open Sans"/>
                          <a:ea typeface="Open Sans"/>
                          <a:cs typeface="Open Sans"/>
                          <a:sym typeface="Open Sans"/>
                        </a:rPr>
                        <a:t>High</a:t>
                      </a:r>
                      <a:endParaRPr dirty="0"/>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US" b="1" dirty="0">
                          <a:latin typeface="Open Sans"/>
                          <a:ea typeface="Open Sans"/>
                          <a:cs typeface="Open Sans"/>
                          <a:sym typeface="Open Sans"/>
                        </a:rPr>
                        <a:t>Low</a:t>
                      </a:r>
                      <a:endParaRPr lang="en-US"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Decides for the family</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Worries about the budget</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Mama Stefano</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US" b="1" dirty="0">
                          <a:latin typeface="Open Sans"/>
                          <a:ea typeface="Open Sans"/>
                          <a:cs typeface="Open Sans"/>
                          <a:sym typeface="Open Sans"/>
                        </a:rPr>
                        <a:t>Low</a:t>
                      </a:r>
                      <a:endParaRPr lang="en-US" dirty="0"/>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US" b="1" dirty="0">
                          <a:latin typeface="Open Sans"/>
                          <a:ea typeface="Open Sans"/>
                          <a:cs typeface="Open Sans"/>
                          <a:sym typeface="Open Sans"/>
                        </a:rPr>
                        <a:t>High</a:t>
                      </a:r>
                      <a:endParaRPr lang="en-US"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Influences the family decisions</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Concerned about timing</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Junior Stefano</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b="1" dirty="0">
                          <a:latin typeface="Open Sans"/>
                          <a:ea typeface="Open Sans"/>
                          <a:cs typeface="Open Sans"/>
                          <a:sym typeface="Open Sans"/>
                        </a:rPr>
                        <a:t>Low</a:t>
                      </a:r>
                      <a:endParaRPr dirty="0"/>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b="1" dirty="0">
                          <a:latin typeface="Open Sans"/>
                          <a:ea typeface="Open Sans"/>
                          <a:cs typeface="Open Sans"/>
                          <a:sym typeface="Open Sans"/>
                        </a:rPr>
                        <a:t>Low</a:t>
                      </a:r>
                      <a:endParaRPr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Helps out in the business</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Uses own account for the store</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Clr>
                          <a:schemeClr val="dk1"/>
                        </a:buClr>
                        <a:buSzPts val="1100"/>
                        <a:buFont typeface="Arial"/>
                        <a:buNone/>
                      </a:pPr>
                      <a:r>
                        <a:rPr lang="en" sz="1100" dirty="0">
                          <a:solidFill>
                            <a:srgbClr val="FFFFFF"/>
                          </a:solidFill>
                          <a:latin typeface="Open Sans"/>
                          <a:ea typeface="Open Sans"/>
                          <a:cs typeface="Open Sans"/>
                          <a:sym typeface="Open Sans"/>
                        </a:rPr>
                        <a:t>Aliyah (Engineering Manager)</a:t>
                      </a:r>
                      <a:endParaRPr sz="11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b="1" dirty="0">
                          <a:latin typeface="Open Sans"/>
                          <a:ea typeface="Open Sans"/>
                          <a:cs typeface="Open Sans"/>
                          <a:sym typeface="Open Sans"/>
                        </a:rPr>
                        <a:t>High</a:t>
                      </a:r>
                      <a:endParaRPr dirty="0"/>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b="1" dirty="0">
                          <a:latin typeface="Open Sans"/>
                          <a:ea typeface="Open Sans"/>
                          <a:cs typeface="Open Sans"/>
                          <a:sym typeface="Open Sans"/>
                        </a:rPr>
                        <a:t>High</a:t>
                      </a:r>
                      <a:endParaRPr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dirty="0">
                          <a:solidFill>
                            <a:schemeClr val="dk1"/>
                          </a:solidFill>
                          <a:latin typeface="Open Sans"/>
                          <a:ea typeface="Open Sans"/>
                          <a:cs typeface="Open Sans"/>
                          <a:sym typeface="Open Sans"/>
                        </a:rPr>
                        <a:t>Leads all development work</a:t>
                      </a:r>
                      <a:endParaRPr sz="1100" dirty="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dirty="0">
                          <a:solidFill>
                            <a:schemeClr val="dk1"/>
                          </a:solidFill>
                          <a:latin typeface="Open Sans"/>
                          <a:ea typeface="Open Sans"/>
                          <a:cs typeface="Open Sans"/>
                          <a:sym typeface="Open Sans"/>
                        </a:rPr>
                        <a:t>Final decisions with engineering are hers</a:t>
                      </a:r>
                      <a:endParaRPr sz="1100" dirty="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ctr" rtl="0">
                        <a:spcBef>
                          <a:spcPts val="0"/>
                        </a:spcBef>
                        <a:spcAft>
                          <a:spcPts val="0"/>
                        </a:spcAft>
                        <a:buNone/>
                      </a:pPr>
                      <a:r>
                        <a:rPr lang="en" sz="1100" dirty="0">
                          <a:solidFill>
                            <a:srgbClr val="FFFFFF"/>
                          </a:solidFill>
                          <a:latin typeface="Open Sans"/>
                          <a:ea typeface="Open Sans"/>
                          <a:cs typeface="Open Sans"/>
                          <a:sym typeface="Open Sans"/>
                        </a:rPr>
                        <a:t>Moe (Vendor Manager)</a:t>
                      </a:r>
                      <a:endParaRPr sz="11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b="1" dirty="0">
                          <a:latin typeface="Open Sans"/>
                          <a:ea typeface="Open Sans"/>
                          <a:cs typeface="Open Sans"/>
                          <a:sym typeface="Open Sans"/>
                        </a:rPr>
                        <a:t>Low</a:t>
                      </a:r>
                      <a:endParaRPr dirty="0"/>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b="1" dirty="0">
                          <a:latin typeface="Open Sans"/>
                          <a:ea typeface="Open Sans"/>
                          <a:cs typeface="Open Sans"/>
                          <a:sym typeface="Open Sans"/>
                        </a:rPr>
                        <a:t>Low</a:t>
                      </a:r>
                      <a:endParaRPr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Likes to upsell</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Helps out in promotions</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Only one of his many projects</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ctr" rtl="0">
                        <a:spcBef>
                          <a:spcPts val="0"/>
                        </a:spcBef>
                        <a:spcAft>
                          <a:spcPts val="0"/>
                        </a:spcAft>
                        <a:buNone/>
                      </a:pPr>
                      <a:r>
                        <a:rPr lang="en" sz="1100" dirty="0">
                          <a:solidFill>
                            <a:srgbClr val="FFFFFF"/>
                          </a:solidFill>
                          <a:latin typeface="Open Sans"/>
                          <a:ea typeface="Open Sans"/>
                          <a:cs typeface="Open Sans"/>
                          <a:sym typeface="Open Sans"/>
                        </a:rPr>
                        <a:t>Taylor (Marketing Manager)</a:t>
                      </a:r>
                      <a:endParaRPr sz="11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b="1" dirty="0">
                          <a:latin typeface="Open Sans"/>
                          <a:ea typeface="Open Sans"/>
                          <a:cs typeface="Open Sans"/>
                          <a:sym typeface="Open Sans"/>
                        </a:rPr>
                        <a:t>Low</a:t>
                      </a:r>
                      <a:endParaRPr dirty="0"/>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b="1" dirty="0">
                          <a:latin typeface="Open Sans"/>
                          <a:ea typeface="Open Sans"/>
                          <a:cs typeface="Open Sans"/>
                          <a:sym typeface="Open Sans"/>
                        </a:rPr>
                        <a:t>Low</a:t>
                      </a:r>
                      <a:endParaRPr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dirty="0">
                          <a:solidFill>
                            <a:schemeClr val="dk1"/>
                          </a:solidFill>
                          <a:latin typeface="Open Sans"/>
                          <a:ea typeface="Open Sans"/>
                          <a:cs typeface="Open Sans"/>
                          <a:sym typeface="Open Sans"/>
                        </a:rPr>
                        <a:t>Can delay the tasks</a:t>
                      </a:r>
                      <a:endParaRPr sz="1100" dirty="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dirty="0">
                          <a:solidFill>
                            <a:schemeClr val="dk1"/>
                          </a:solidFill>
                          <a:latin typeface="Open Sans"/>
                          <a:ea typeface="Open Sans"/>
                          <a:cs typeface="Open Sans"/>
                          <a:sym typeface="Open Sans"/>
                        </a:rPr>
                        <a:t>Limited role for the project</a:t>
                      </a:r>
                      <a:endParaRPr sz="1100" dirty="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6"/>
                  </a:ext>
                </a:extLst>
              </a:tr>
              <a:tr h="208675">
                <a:tc>
                  <a:txBody>
                    <a:bodyPr/>
                    <a:lstStyle/>
                    <a:p>
                      <a:pPr marL="0" lvl="0" indent="0" algn="ctr" rtl="0">
                        <a:spcBef>
                          <a:spcPts val="0"/>
                        </a:spcBef>
                        <a:spcAft>
                          <a:spcPts val="0"/>
                        </a:spcAft>
                        <a:buNone/>
                      </a:pPr>
                      <a:r>
                        <a:rPr lang="en" sz="1100" dirty="0">
                          <a:solidFill>
                            <a:srgbClr val="FFFFFF"/>
                          </a:solidFill>
                          <a:latin typeface="Open Sans"/>
                          <a:ea typeface="Open Sans"/>
                          <a:cs typeface="Open Sans"/>
                          <a:sym typeface="Open Sans"/>
                        </a:rPr>
                        <a:t>Lou (Program Manager)</a:t>
                      </a:r>
                      <a:endParaRPr sz="11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b="1" dirty="0">
                          <a:latin typeface="Open Sans"/>
                          <a:ea typeface="Open Sans"/>
                          <a:cs typeface="Open Sans"/>
                          <a:sym typeface="Open Sans"/>
                        </a:rPr>
                        <a:t>High</a:t>
                      </a:r>
                      <a:endParaRPr dirty="0"/>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US" b="1" dirty="0">
                          <a:latin typeface="Open Sans"/>
                          <a:ea typeface="Open Sans"/>
                          <a:cs typeface="Open Sans"/>
                          <a:sym typeface="Open Sans"/>
                        </a:rPr>
                        <a:t>Low</a:t>
                      </a:r>
                      <a:endParaRPr lang="en-US"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Only high-level overview</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Can help when things go wrong</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7"/>
                  </a:ext>
                </a:extLst>
              </a:tr>
              <a:tr h="88925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Me (Project Manager)</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US" b="1" dirty="0">
                          <a:latin typeface="Open Sans"/>
                          <a:ea typeface="Open Sans"/>
                          <a:cs typeface="Open Sans"/>
                          <a:sym typeface="Open Sans"/>
                        </a:rPr>
                        <a:t>Low</a:t>
                      </a:r>
                      <a:endParaRPr lang="en-US" dirty="0"/>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b="1" dirty="0">
                          <a:latin typeface="Open Sans"/>
                          <a:ea typeface="Open Sans"/>
                          <a:cs typeface="Open Sans"/>
                          <a:sym typeface="Open Sans"/>
                        </a:rPr>
                        <a:t>High</a:t>
                      </a:r>
                      <a:endParaRPr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dirty="0">
                          <a:solidFill>
                            <a:schemeClr val="dk1"/>
                          </a:solidFill>
                          <a:latin typeface="Open Sans"/>
                          <a:ea typeface="Open Sans"/>
                          <a:cs typeface="Open Sans"/>
                          <a:sym typeface="Open Sans"/>
                        </a:rPr>
                        <a:t>Executes the project in a timely manner</a:t>
                      </a:r>
                      <a:endParaRPr sz="1100" dirty="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dirty="0">
                          <a:solidFill>
                            <a:schemeClr val="dk1"/>
                          </a:solidFill>
                          <a:latin typeface="Open Sans"/>
                          <a:ea typeface="Open Sans"/>
                          <a:cs typeface="Open Sans"/>
                          <a:sym typeface="Open Sans"/>
                        </a:rPr>
                        <a:t>Follows the decision makers</a:t>
                      </a:r>
                      <a:endParaRPr sz="1100" dirty="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116" name="Google Shape;116;p20"/>
          <p:cNvSpPr txBox="1">
            <a:spLocks noGrp="1"/>
          </p:cNvSpPr>
          <p:nvPr>
            <p:ph type="body" idx="1"/>
          </p:nvPr>
        </p:nvSpPr>
        <p:spPr>
          <a:xfrm>
            <a:off x="264950" y="2253726"/>
            <a:ext cx="7242600" cy="9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As you learned in the </a:t>
            </a:r>
            <a:r>
              <a:rPr lang="en" i="1" dirty="0"/>
              <a:t>Setting up Your Project/Stakeholder's Power lesson</a:t>
            </a:r>
            <a:r>
              <a:rPr lang="en" dirty="0"/>
              <a:t>, this chart has </a:t>
            </a:r>
            <a:r>
              <a:rPr lang="en" b="1" dirty="0">
                <a:latin typeface="Open Sans"/>
                <a:ea typeface="Open Sans"/>
                <a:cs typeface="Open Sans"/>
                <a:sym typeface="Open Sans"/>
              </a:rPr>
              <a:t>only a "High" or "Low" classification</a:t>
            </a:r>
            <a:r>
              <a:rPr lang="en" dirty="0"/>
              <a:t>.</a:t>
            </a:r>
            <a:endParaRPr dirty="0"/>
          </a:p>
        </p:txBody>
      </p:sp>
      <p:sp>
        <p:nvSpPr>
          <p:cNvPr id="117" name="Google Shape;117;p20"/>
          <p:cNvSpPr txBox="1"/>
          <p:nvPr/>
        </p:nvSpPr>
        <p:spPr>
          <a:xfrm>
            <a:off x="264950" y="8838550"/>
            <a:ext cx="7242600" cy="78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b="1">
                <a:solidFill>
                  <a:srgbClr val="525C65"/>
                </a:solidFill>
                <a:latin typeface="Open Sans"/>
                <a:ea typeface="Open Sans"/>
                <a:cs typeface="Open Sans"/>
                <a:sym typeface="Open Sans"/>
              </a:rPr>
              <a:t>HINT:</a:t>
            </a:r>
            <a:r>
              <a:rPr lang="en" sz="1800">
                <a:solidFill>
                  <a:srgbClr val="525C65"/>
                </a:solidFill>
                <a:latin typeface="Open Sans Light"/>
                <a:ea typeface="Open Sans Light"/>
                <a:cs typeface="Open Sans Light"/>
                <a:sym typeface="Open Sans Light"/>
              </a:rPr>
              <a:t> Take a look at the Cast of Characters in the classroom or the </a:t>
            </a:r>
            <a:r>
              <a:rPr lang="en" sz="1800" u="sng">
                <a:solidFill>
                  <a:srgbClr val="525C65"/>
                </a:solidFill>
                <a:latin typeface="Open Sans Light"/>
                <a:ea typeface="Open Sans Light"/>
                <a:cs typeface="Open Sans Light"/>
                <a:sym typeface="Open Sans Light"/>
              </a:rPr>
              <a:t>6th and 7th slide</a:t>
            </a:r>
            <a:r>
              <a:rPr lang="en" sz="1800">
                <a:solidFill>
                  <a:srgbClr val="525C65"/>
                </a:solidFill>
                <a:latin typeface="Open Sans Light"/>
                <a:ea typeface="Open Sans Light"/>
                <a:cs typeface="Open Sans Light"/>
                <a:sym typeface="Open Sans Light"/>
              </a:rPr>
              <a:t> to learn more about each person.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RACI Chart</a:t>
            </a:r>
            <a:endParaRPr/>
          </a:p>
        </p:txBody>
      </p:sp>
      <p:sp>
        <p:nvSpPr>
          <p:cNvPr id="123" name="Google Shape;123;p21"/>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You need to fill out a RACI chart for your team, as you learned in the </a:t>
            </a:r>
            <a:r>
              <a:rPr lang="en" i="1" dirty="0"/>
              <a:t>Setting up Your Project/Evaluating Team's Competency</a:t>
            </a:r>
            <a:r>
              <a:rPr lang="en" dirty="0"/>
              <a:t> lesson. In the case of this project, it is </a:t>
            </a:r>
            <a:r>
              <a:rPr lang="en" b="1" dirty="0">
                <a:latin typeface="Open Sans"/>
                <a:ea typeface="Open Sans"/>
                <a:cs typeface="Open Sans"/>
                <a:sym typeface="Open Sans"/>
              </a:rPr>
              <a:t>usually the same person who is Responsible are Accountable for a task</a:t>
            </a:r>
            <a:r>
              <a:rPr lang="en" dirty="0"/>
              <a:t>, since managers are working with their teams who are not part of the project.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latin typeface="Open Sans"/>
                <a:ea typeface="Open Sans"/>
                <a:cs typeface="Open Sans"/>
                <a:sym typeface="Open Sans"/>
              </a:rPr>
              <a:t>R</a:t>
            </a:r>
            <a:r>
              <a:rPr lang="en" dirty="0"/>
              <a:t>esponsible</a:t>
            </a:r>
            <a:r>
              <a:rPr lang="en" b="1" dirty="0">
                <a:latin typeface="Open Sans"/>
                <a:ea typeface="Open Sans"/>
                <a:cs typeface="Open Sans"/>
                <a:sym typeface="Open Sans"/>
              </a:rPr>
              <a:t>:</a:t>
            </a:r>
            <a:r>
              <a:rPr lang="en" dirty="0"/>
              <a:t> Stakeholders who will be responsible for </a:t>
            </a:r>
            <a:r>
              <a:rPr lang="en" b="1" i="1" dirty="0">
                <a:latin typeface="Open Sans"/>
                <a:ea typeface="Open Sans"/>
                <a:cs typeface="Open Sans"/>
                <a:sym typeface="Open Sans"/>
              </a:rPr>
              <a:t>executing actual tasks</a:t>
            </a:r>
            <a:r>
              <a:rPr lang="en" dirty="0"/>
              <a: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latin typeface="Open Sans"/>
                <a:ea typeface="Open Sans"/>
                <a:cs typeface="Open Sans"/>
                <a:sym typeface="Open Sans"/>
              </a:rPr>
              <a:t>A</a:t>
            </a:r>
            <a:r>
              <a:rPr lang="en" dirty="0"/>
              <a:t>ccountable</a:t>
            </a:r>
            <a:r>
              <a:rPr lang="en" b="1" dirty="0">
                <a:latin typeface="Open Sans"/>
                <a:ea typeface="Open Sans"/>
                <a:cs typeface="Open Sans"/>
                <a:sym typeface="Open Sans"/>
              </a:rPr>
              <a:t>:</a:t>
            </a:r>
            <a:r>
              <a:rPr lang="en" dirty="0"/>
              <a:t> The stakeholder - usually a manager - who has the duty of </a:t>
            </a:r>
            <a:r>
              <a:rPr lang="en" b="1" i="1" dirty="0">
                <a:latin typeface="Open Sans"/>
                <a:ea typeface="Open Sans"/>
                <a:cs typeface="Open Sans"/>
                <a:sym typeface="Open Sans"/>
              </a:rPr>
              <a:t>approving</a:t>
            </a:r>
            <a:r>
              <a:rPr lang="en" dirty="0"/>
              <a:t> whether a task is truly being completed; there can only be one accountable person per task.</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latin typeface="Open Sans"/>
                <a:ea typeface="Open Sans"/>
                <a:cs typeface="Open Sans"/>
                <a:sym typeface="Open Sans"/>
              </a:rPr>
              <a:t>C</a:t>
            </a:r>
            <a:r>
              <a:rPr lang="en" dirty="0"/>
              <a:t>onsult</a:t>
            </a:r>
            <a:r>
              <a:rPr lang="en" b="1" dirty="0">
                <a:latin typeface="Open Sans"/>
                <a:ea typeface="Open Sans"/>
                <a:cs typeface="Open Sans"/>
                <a:sym typeface="Open Sans"/>
              </a:rPr>
              <a:t>:</a:t>
            </a:r>
            <a:r>
              <a:rPr lang="en" dirty="0"/>
              <a:t> Anyone who has valuable insight necessary to successfully execute a task; there can be more than one consult for each task.</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latin typeface="Open Sans"/>
                <a:ea typeface="Open Sans"/>
                <a:cs typeface="Open Sans"/>
                <a:sym typeface="Open Sans"/>
              </a:rPr>
              <a:t>I</a:t>
            </a:r>
            <a:r>
              <a:rPr lang="en" dirty="0"/>
              <a:t>nformed</a:t>
            </a:r>
            <a:r>
              <a:rPr lang="en" b="1" dirty="0">
                <a:latin typeface="Open Sans"/>
                <a:ea typeface="Open Sans"/>
                <a:cs typeface="Open Sans"/>
                <a:sym typeface="Open Sans"/>
              </a:rPr>
              <a:t>:</a:t>
            </a:r>
            <a:r>
              <a:rPr lang="en" dirty="0"/>
              <a:t> A stakeholder who expects to receive information and updates about a particular task. Most stakeholders will fall into this category.</a:t>
            </a:r>
            <a:endParaRPr dirty="0"/>
          </a:p>
          <a:p>
            <a:pPr marL="0" lvl="0" indent="0" algn="l" rtl="0">
              <a:spcBef>
                <a:spcPts val="0"/>
              </a:spcBef>
              <a:spcAft>
                <a:spcPts val="0"/>
              </a:spcAft>
              <a:buNone/>
            </a:pPr>
            <a:endParaRPr dirty="0"/>
          </a:p>
          <a:p>
            <a:pPr marL="0" lvl="0" indent="0" algn="l" rtl="0">
              <a:spcBef>
                <a:spcPts val="0"/>
              </a:spcBef>
              <a:spcAft>
                <a:spcPts val="160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RACI Chart Sample Solution</a:t>
            </a:r>
            <a:endParaRPr/>
          </a:p>
        </p:txBody>
      </p:sp>
      <p:sp>
        <p:nvSpPr>
          <p:cNvPr id="129" name="Google Shape;129;p22"/>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There are questions you can ask that help you figure out the RACI chart. Let's do that for the first task: </a:t>
            </a:r>
            <a:r>
              <a:rPr lang="en" b="1" dirty="0">
                <a:latin typeface="Open Sans"/>
                <a:ea typeface="Open Sans"/>
                <a:cs typeface="Open Sans"/>
                <a:sym typeface="Open Sans"/>
              </a:rPr>
              <a:t>Build storefront</a:t>
            </a:r>
            <a:r>
              <a:rPr lang="en" dirty="0"/>
              <a:t>.</a:t>
            </a:r>
            <a:endParaRPr dirty="0"/>
          </a:p>
          <a:p>
            <a:pPr marL="0" lvl="0" indent="0" algn="l" rtl="0">
              <a:spcBef>
                <a:spcPts val="1600"/>
              </a:spcBef>
              <a:spcAft>
                <a:spcPts val="0"/>
              </a:spcAft>
              <a:buClr>
                <a:schemeClr val="dk1"/>
              </a:buClr>
              <a:buSzPts val="1100"/>
              <a:buFont typeface="Arial"/>
              <a:buNone/>
            </a:pPr>
            <a:r>
              <a:rPr lang="en" b="1" dirty="0">
                <a:latin typeface="Open Sans"/>
                <a:ea typeface="Open Sans"/>
                <a:cs typeface="Open Sans"/>
                <a:sym typeface="Open Sans"/>
              </a:rPr>
              <a:t>Responsible</a:t>
            </a:r>
            <a:r>
              <a:rPr lang="en" dirty="0"/>
              <a:t>: Who in the team builds the storefront? </a:t>
            </a:r>
            <a:r>
              <a:rPr lang="en" b="1" dirty="0">
                <a:latin typeface="Open Sans"/>
                <a:ea typeface="Open Sans"/>
                <a:cs typeface="Open Sans"/>
                <a:sym typeface="Open Sans"/>
              </a:rPr>
              <a:t>Aliyah</a:t>
            </a:r>
            <a:r>
              <a:rPr lang="en" dirty="0"/>
              <a:t>, as she is the engineering manager.</a:t>
            </a:r>
            <a:endParaRPr dirty="0"/>
          </a:p>
          <a:p>
            <a:pPr marL="0" lvl="0" indent="0" algn="l" rtl="0">
              <a:spcBef>
                <a:spcPts val="1600"/>
              </a:spcBef>
              <a:spcAft>
                <a:spcPts val="0"/>
              </a:spcAft>
              <a:buClr>
                <a:schemeClr val="dk1"/>
              </a:buClr>
              <a:buSzPts val="1100"/>
              <a:buFont typeface="Arial"/>
              <a:buNone/>
            </a:pPr>
            <a:r>
              <a:rPr lang="en" b="1" dirty="0">
                <a:latin typeface="Open Sans"/>
                <a:ea typeface="Open Sans"/>
                <a:cs typeface="Open Sans"/>
                <a:sym typeface="Open Sans"/>
              </a:rPr>
              <a:t>Accountable</a:t>
            </a:r>
            <a:r>
              <a:rPr lang="en" dirty="0"/>
              <a:t>: Who can approve the finished storefront? </a:t>
            </a:r>
            <a:r>
              <a:rPr lang="en" b="1" dirty="0">
                <a:latin typeface="Open Sans"/>
                <a:ea typeface="Open Sans"/>
                <a:cs typeface="Open Sans"/>
                <a:sym typeface="Open Sans"/>
              </a:rPr>
              <a:t>Aliyah</a:t>
            </a:r>
            <a:r>
              <a:rPr lang="en" dirty="0"/>
              <a:t>, since she is the one who knows the technical problems. </a:t>
            </a:r>
            <a:endParaRPr dirty="0"/>
          </a:p>
          <a:p>
            <a:pPr marL="0" lvl="0" indent="0" algn="l" rtl="0">
              <a:spcBef>
                <a:spcPts val="1600"/>
              </a:spcBef>
              <a:spcAft>
                <a:spcPts val="0"/>
              </a:spcAft>
              <a:buClr>
                <a:schemeClr val="dk1"/>
              </a:buClr>
              <a:buSzPts val="1100"/>
              <a:buFont typeface="Arial"/>
              <a:buNone/>
            </a:pPr>
            <a:r>
              <a:rPr lang="en" b="1" dirty="0">
                <a:latin typeface="Open Sans"/>
                <a:ea typeface="Open Sans"/>
                <a:cs typeface="Open Sans"/>
                <a:sym typeface="Open Sans"/>
              </a:rPr>
              <a:t>Consult</a:t>
            </a:r>
            <a:r>
              <a:rPr lang="en" dirty="0"/>
              <a:t>: Who can provide valuable insight while building the storefront? </a:t>
            </a:r>
            <a:r>
              <a:rPr lang="en" b="1" dirty="0">
                <a:latin typeface="Open Sans"/>
                <a:ea typeface="Open Sans"/>
                <a:cs typeface="Open Sans"/>
                <a:sym typeface="Open Sans"/>
              </a:rPr>
              <a:t>Moe</a:t>
            </a:r>
            <a:r>
              <a:rPr lang="en" dirty="0"/>
              <a:t>, as he is the vendor manager, and the storefront is for them.</a:t>
            </a:r>
            <a:endParaRPr dirty="0"/>
          </a:p>
          <a:p>
            <a:pPr marL="0" lvl="0" indent="0" algn="l" rtl="0">
              <a:spcBef>
                <a:spcPts val="1600"/>
              </a:spcBef>
              <a:spcAft>
                <a:spcPts val="0"/>
              </a:spcAft>
              <a:buClr>
                <a:schemeClr val="dk1"/>
              </a:buClr>
              <a:buSzPts val="1100"/>
              <a:buFont typeface="Arial"/>
              <a:buNone/>
            </a:pPr>
            <a:r>
              <a:rPr lang="en" b="1" dirty="0">
                <a:latin typeface="Open Sans"/>
                <a:ea typeface="Open Sans"/>
                <a:cs typeface="Open Sans"/>
                <a:sym typeface="Open Sans"/>
              </a:rPr>
              <a:t>Informed</a:t>
            </a:r>
            <a:r>
              <a:rPr lang="en" dirty="0"/>
              <a:t>: Who needs to be kept informed about progress on this task? It can be all other people (</a:t>
            </a:r>
            <a:r>
              <a:rPr lang="en" b="1" dirty="0">
                <a:latin typeface="Open Sans"/>
                <a:ea typeface="Open Sans"/>
                <a:cs typeface="Open Sans"/>
                <a:sym typeface="Open Sans"/>
              </a:rPr>
              <a:t>Me, Lou, Taylor</a:t>
            </a:r>
            <a:r>
              <a:rPr lang="en" dirty="0"/>
              <a:t>) as other tasks depend on this one.</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aphicFrame>
        <p:nvGraphicFramePr>
          <p:cNvPr id="134" name="Google Shape;134;p23"/>
          <p:cNvGraphicFramePr/>
          <p:nvPr>
            <p:extLst>
              <p:ext uri="{D42A27DB-BD31-4B8C-83A1-F6EECF244321}">
                <p14:modId xmlns:p14="http://schemas.microsoft.com/office/powerpoint/2010/main" val="859746002"/>
              </p:ext>
            </p:extLst>
          </p:nvPr>
        </p:nvGraphicFramePr>
        <p:xfrm>
          <a:off x="191900" y="4050000"/>
          <a:ext cx="7388700" cy="5668700"/>
        </p:xfrm>
        <a:graphic>
          <a:graphicData uri="http://schemas.openxmlformats.org/drawingml/2006/table">
            <a:tbl>
              <a:tblPr>
                <a:noFill/>
                <a:tableStyleId>{C82BA829-6A89-494B-93C7-34DF5BC7DE1F}</a:tableStyleId>
              </a:tblPr>
              <a:tblGrid>
                <a:gridCol w="1631800">
                  <a:extLst>
                    <a:ext uri="{9D8B030D-6E8A-4147-A177-3AD203B41FA5}">
                      <a16:colId xmlns:a16="http://schemas.microsoft.com/office/drawing/2014/main" val="20000"/>
                    </a:ext>
                  </a:extLst>
                </a:gridCol>
                <a:gridCol w="1061300">
                  <a:extLst>
                    <a:ext uri="{9D8B030D-6E8A-4147-A177-3AD203B41FA5}">
                      <a16:colId xmlns:a16="http://schemas.microsoft.com/office/drawing/2014/main" val="20001"/>
                    </a:ext>
                  </a:extLst>
                </a:gridCol>
                <a:gridCol w="1091325">
                  <a:extLst>
                    <a:ext uri="{9D8B030D-6E8A-4147-A177-3AD203B41FA5}">
                      <a16:colId xmlns:a16="http://schemas.microsoft.com/office/drawing/2014/main" val="20002"/>
                    </a:ext>
                  </a:extLst>
                </a:gridCol>
                <a:gridCol w="1141375">
                  <a:extLst>
                    <a:ext uri="{9D8B030D-6E8A-4147-A177-3AD203B41FA5}">
                      <a16:colId xmlns:a16="http://schemas.microsoft.com/office/drawing/2014/main" val="20003"/>
                    </a:ext>
                  </a:extLst>
                </a:gridCol>
                <a:gridCol w="1231450">
                  <a:extLst>
                    <a:ext uri="{9D8B030D-6E8A-4147-A177-3AD203B41FA5}">
                      <a16:colId xmlns:a16="http://schemas.microsoft.com/office/drawing/2014/main" val="20004"/>
                    </a:ext>
                  </a:extLst>
                </a:gridCol>
                <a:gridCol w="1231450">
                  <a:extLst>
                    <a:ext uri="{9D8B030D-6E8A-4147-A177-3AD203B41FA5}">
                      <a16:colId xmlns:a16="http://schemas.microsoft.com/office/drawing/2014/main" val="20005"/>
                    </a:ext>
                  </a:extLst>
                </a:gridCol>
              </a:tblGrid>
              <a:tr h="613200">
                <a:tc>
                  <a:txBody>
                    <a:bodyPr/>
                    <a:lstStyle/>
                    <a:p>
                      <a:pPr marL="0" lvl="0" indent="0" algn="ctr" rtl="0">
                        <a:spcBef>
                          <a:spcPts val="0"/>
                        </a:spcBef>
                        <a:spcAft>
                          <a:spcPts val="0"/>
                        </a:spcAft>
                        <a:buNone/>
                      </a:pPr>
                      <a:r>
                        <a:rPr lang="en" sz="1200" dirty="0">
                          <a:solidFill>
                            <a:schemeClr val="lt1"/>
                          </a:solidFill>
                          <a:latin typeface="Open Sans"/>
                          <a:ea typeface="Open Sans"/>
                          <a:cs typeface="Open Sans"/>
                          <a:sym typeface="Open Sans"/>
                        </a:rPr>
                        <a:t>Tasks</a:t>
                      </a:r>
                      <a:endParaRPr sz="1200" dirty="0">
                        <a:solidFill>
                          <a:schemeClr val="lt1"/>
                        </a:solidFill>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Clr>
                          <a:schemeClr val="dk1"/>
                        </a:buClr>
                        <a:buSzPts val="1100"/>
                        <a:buFont typeface="Arial"/>
                        <a:buNone/>
                      </a:pPr>
                      <a:r>
                        <a:rPr lang="en" sz="1200">
                          <a:solidFill>
                            <a:schemeClr val="lt1"/>
                          </a:solidFill>
                          <a:latin typeface="Open Sans"/>
                          <a:ea typeface="Open Sans"/>
                          <a:cs typeface="Open Sans"/>
                          <a:sym typeface="Open Sans"/>
                        </a:rPr>
                        <a:t>Me, Project Manager</a:t>
                      </a:r>
                      <a:endParaRPr sz="1200">
                        <a:solidFill>
                          <a:schemeClr val="lt1"/>
                        </a:solidFill>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Lou, Program Manager</a:t>
                      </a:r>
                      <a:endParaRPr sz="1200">
                        <a:solidFill>
                          <a:schemeClr val="lt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Taylor, Marketing Manager</a:t>
                      </a:r>
                      <a:endParaRPr sz="1200">
                        <a:solidFill>
                          <a:schemeClr val="lt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Moe, Vendor Manager</a:t>
                      </a:r>
                      <a:endParaRPr sz="1200">
                        <a:solidFill>
                          <a:schemeClr val="lt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sz="1200" dirty="0">
                          <a:solidFill>
                            <a:schemeClr val="lt1"/>
                          </a:solidFill>
                          <a:latin typeface="Open Sans"/>
                          <a:ea typeface="Open Sans"/>
                          <a:cs typeface="Open Sans"/>
                          <a:sym typeface="Open Sans"/>
                        </a:rPr>
                        <a:t>Aliyah, Engineering Manager</a:t>
                      </a:r>
                      <a:endParaRPr sz="1200" dirty="0">
                        <a:solidFill>
                          <a:schemeClr val="lt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extLst>
                  <a:ext uri="{0D108BD9-81ED-4DB2-BD59-A6C34878D82A}">
                    <a16:rowId xmlns:a16="http://schemas.microsoft.com/office/drawing/2014/main" val="10000"/>
                  </a:ext>
                </a:extLst>
              </a:tr>
              <a:tr h="623200">
                <a:tc>
                  <a:txBody>
                    <a:bodyPr/>
                    <a:lstStyle/>
                    <a:p>
                      <a:pPr marL="0" lvl="0" indent="0" algn="ctr" rtl="0">
                        <a:spcBef>
                          <a:spcPts val="0"/>
                        </a:spcBef>
                        <a:spcAft>
                          <a:spcPts val="0"/>
                        </a:spcAft>
                        <a:buNone/>
                      </a:pPr>
                      <a:r>
                        <a:rPr lang="en" sz="1200" dirty="0">
                          <a:solidFill>
                            <a:srgbClr val="FFFFFF"/>
                          </a:solidFill>
                          <a:latin typeface="Open Sans"/>
                          <a:ea typeface="Open Sans"/>
                          <a:cs typeface="Open Sans"/>
                          <a:sym typeface="Open Sans"/>
                        </a:rPr>
                        <a:t>Build storefront</a:t>
                      </a:r>
                      <a:endParaRPr sz="12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A/R</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1"/>
                  </a:ext>
                </a:extLst>
              </a:tr>
              <a:tr h="623200">
                <a:tc>
                  <a:txBody>
                    <a:bodyPr/>
                    <a:lstStyle/>
                    <a:p>
                      <a:pPr marL="0" lvl="0" indent="0" algn="ctr" rtl="0">
                        <a:spcBef>
                          <a:spcPts val="0"/>
                        </a:spcBef>
                        <a:spcAft>
                          <a:spcPts val="0"/>
                        </a:spcAft>
                        <a:buNone/>
                      </a:pPr>
                      <a:r>
                        <a:rPr lang="en" sz="1200">
                          <a:solidFill>
                            <a:srgbClr val="FFFFFF"/>
                          </a:solidFill>
                          <a:latin typeface="Open Sans"/>
                          <a:ea typeface="Open Sans"/>
                          <a:cs typeface="Open Sans"/>
                          <a:sym typeface="Open Sans"/>
                        </a:rPr>
                        <a:t>Input Inventory Data</a:t>
                      </a:r>
                      <a:endParaRPr sz="12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de-DE"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de-DE"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de-DE"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US" dirty="0">
                          <a:latin typeface="Open Sans"/>
                          <a:ea typeface="Open Sans"/>
                          <a:cs typeface="Open Sans"/>
                          <a:sym typeface="Open Sans"/>
                        </a:rPr>
                        <a:t>A/R</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2"/>
                  </a:ext>
                </a:extLst>
              </a:tr>
              <a:tr h="373000">
                <a:tc>
                  <a:txBody>
                    <a:bodyPr/>
                    <a:lstStyle/>
                    <a:p>
                      <a:pPr marL="0" lvl="0" indent="0" algn="ctr" rtl="0">
                        <a:spcBef>
                          <a:spcPts val="0"/>
                        </a:spcBef>
                        <a:spcAft>
                          <a:spcPts val="0"/>
                        </a:spcAft>
                        <a:buNone/>
                      </a:pPr>
                      <a:r>
                        <a:rPr lang="en" sz="1200">
                          <a:solidFill>
                            <a:srgbClr val="FFFFFF"/>
                          </a:solidFill>
                          <a:latin typeface="Open Sans"/>
                          <a:ea typeface="Open Sans"/>
                          <a:cs typeface="Open Sans"/>
                          <a:sym typeface="Open Sans"/>
                        </a:rPr>
                        <a:t>Build social media integration</a:t>
                      </a:r>
                      <a:endParaRPr sz="12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de-DE"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de-DE"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C</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de-DE"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US" dirty="0">
                          <a:latin typeface="Open Sans"/>
                          <a:ea typeface="Open Sans"/>
                          <a:cs typeface="Open Sans"/>
                          <a:sym typeface="Open Sans"/>
                        </a:rPr>
                        <a:t>A/R</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3"/>
                  </a:ext>
                </a:extLst>
              </a:tr>
              <a:tr h="633200">
                <a:tc>
                  <a:txBody>
                    <a:bodyPr/>
                    <a:lstStyle/>
                    <a:p>
                      <a:pPr marL="0" lvl="0" indent="0" algn="ctr" rtl="0">
                        <a:spcBef>
                          <a:spcPts val="0"/>
                        </a:spcBef>
                        <a:spcAft>
                          <a:spcPts val="0"/>
                        </a:spcAft>
                        <a:buNone/>
                      </a:pPr>
                      <a:r>
                        <a:rPr lang="en" sz="1200" dirty="0">
                          <a:solidFill>
                            <a:schemeClr val="bg1"/>
                          </a:solidFill>
                          <a:latin typeface="Open Sans"/>
                          <a:ea typeface="Open Sans"/>
                          <a:cs typeface="Open Sans"/>
                          <a:sym typeface="Open Sans"/>
                        </a:rPr>
                        <a:t>Train Stefano’s on platform</a:t>
                      </a:r>
                      <a:endParaRPr sz="1200" dirty="0">
                        <a:solidFill>
                          <a:schemeClr val="bg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de-DE"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de-DE"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de-DE"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US" dirty="0">
                          <a:latin typeface="Open Sans"/>
                          <a:ea typeface="Open Sans"/>
                          <a:cs typeface="Open Sans"/>
                          <a:sym typeface="Open Sans"/>
                        </a:rPr>
                        <a:t>A/R</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C</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4"/>
                  </a:ext>
                </a:extLst>
              </a:tr>
              <a:tr h="625500">
                <a:tc>
                  <a:txBody>
                    <a:bodyPr/>
                    <a:lstStyle/>
                    <a:p>
                      <a:pPr marL="0" lvl="0" indent="0" algn="ctr" rtl="0">
                        <a:spcBef>
                          <a:spcPts val="0"/>
                        </a:spcBef>
                        <a:spcAft>
                          <a:spcPts val="0"/>
                        </a:spcAft>
                        <a:buNone/>
                      </a:pPr>
                      <a:r>
                        <a:rPr lang="en" sz="1200" dirty="0">
                          <a:solidFill>
                            <a:schemeClr val="bg1"/>
                          </a:solidFill>
                          <a:latin typeface="Open Sans"/>
                          <a:ea typeface="Open Sans"/>
                          <a:cs typeface="Open Sans"/>
                          <a:sym typeface="Open Sans"/>
                        </a:rPr>
                        <a:t>Create social media channels</a:t>
                      </a:r>
                      <a:endParaRPr sz="1200" dirty="0">
                        <a:solidFill>
                          <a:schemeClr val="bg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de-DE"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de-DE"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US" dirty="0">
                          <a:latin typeface="Open Sans"/>
                          <a:ea typeface="Open Sans"/>
                          <a:cs typeface="Open Sans"/>
                          <a:sym typeface="Open Sans"/>
                        </a:rPr>
                        <a:t>A/R</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de-DE"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5"/>
                  </a:ext>
                </a:extLst>
              </a:tr>
              <a:tr h="573175">
                <a:tc>
                  <a:txBody>
                    <a:bodyPr/>
                    <a:lstStyle/>
                    <a:p>
                      <a:pPr marL="0" lvl="0" indent="0" algn="ctr" rtl="0">
                        <a:spcBef>
                          <a:spcPts val="0"/>
                        </a:spcBef>
                        <a:spcAft>
                          <a:spcPts val="0"/>
                        </a:spcAft>
                        <a:buNone/>
                      </a:pPr>
                      <a:r>
                        <a:rPr lang="en" sz="1200" dirty="0">
                          <a:solidFill>
                            <a:srgbClr val="FFFFFF"/>
                          </a:solidFill>
                          <a:latin typeface="Open Sans"/>
                          <a:ea typeface="Open Sans"/>
                          <a:cs typeface="Open Sans"/>
                          <a:sym typeface="Open Sans"/>
                        </a:rPr>
                        <a:t>Build recommendation engine</a:t>
                      </a:r>
                      <a:endParaRPr sz="12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de-DE"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de-DE"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US" dirty="0">
                          <a:latin typeface="Open Sans"/>
                          <a:ea typeface="Open Sans"/>
                          <a:cs typeface="Open Sans"/>
                          <a:sym typeface="Open Sans"/>
                        </a:rPr>
                        <a:t>A/R</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6"/>
                  </a:ext>
                </a:extLst>
              </a:tr>
              <a:tr h="603200">
                <a:tc>
                  <a:txBody>
                    <a:bodyPr/>
                    <a:lstStyle/>
                    <a:p>
                      <a:pPr marL="0" lvl="0" indent="0" algn="ctr" rtl="0">
                        <a:spcBef>
                          <a:spcPts val="0"/>
                        </a:spcBef>
                        <a:spcAft>
                          <a:spcPts val="0"/>
                        </a:spcAft>
                        <a:buNone/>
                      </a:pPr>
                      <a:r>
                        <a:rPr lang="en" sz="1200" dirty="0">
                          <a:solidFill>
                            <a:schemeClr val="bg1"/>
                          </a:solidFill>
                          <a:latin typeface="Open Sans"/>
                          <a:ea typeface="Open Sans"/>
                          <a:cs typeface="Open Sans"/>
                          <a:sym typeface="Open Sans"/>
                        </a:rPr>
                        <a:t>Create Custom Sales Report </a:t>
                      </a:r>
                      <a:endParaRPr sz="1200" dirty="0">
                        <a:solidFill>
                          <a:schemeClr val="bg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de-DE"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de-DE"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de-DE"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US" dirty="0">
                          <a:latin typeface="Open Sans"/>
                          <a:ea typeface="Open Sans"/>
                          <a:cs typeface="Open Sans"/>
                          <a:sym typeface="Open Sans"/>
                        </a:rPr>
                        <a:t>A/R</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7"/>
                  </a:ext>
                </a:extLst>
              </a:tr>
              <a:tr h="393000">
                <a:tc>
                  <a:txBody>
                    <a:bodyPr/>
                    <a:lstStyle/>
                    <a:p>
                      <a:pPr marL="0" lvl="0" indent="0" algn="ctr" rtl="0">
                        <a:spcBef>
                          <a:spcPts val="0"/>
                        </a:spcBef>
                        <a:spcAft>
                          <a:spcPts val="0"/>
                        </a:spcAft>
                        <a:buNone/>
                      </a:pPr>
                      <a:r>
                        <a:rPr lang="en" sz="1200" dirty="0">
                          <a:solidFill>
                            <a:schemeClr val="bg1"/>
                          </a:solidFill>
                          <a:latin typeface="Open Sans"/>
                          <a:ea typeface="Open Sans"/>
                          <a:cs typeface="Open Sans"/>
                          <a:sym typeface="Open Sans"/>
                        </a:rPr>
                        <a:t>Engage stakeholders</a:t>
                      </a:r>
                      <a:endParaRPr sz="1200" dirty="0">
                        <a:solidFill>
                          <a:schemeClr val="bg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latin typeface="Open Sans"/>
                          <a:ea typeface="Open Sans"/>
                          <a:cs typeface="Open Sans"/>
                          <a:sym typeface="Open Sans"/>
                        </a:rPr>
                        <a:t>R</a:t>
                      </a:r>
                      <a:endParaRPr>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A</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135" name="Google Shape;135;p2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RACI Chart</a:t>
            </a:r>
            <a:endParaRPr/>
          </a:p>
        </p:txBody>
      </p:sp>
      <p:sp>
        <p:nvSpPr>
          <p:cNvPr id="136" name="Google Shape;136;p23"/>
          <p:cNvSpPr txBox="1">
            <a:spLocks noGrp="1"/>
          </p:cNvSpPr>
          <p:nvPr>
            <p:ph type="body" idx="1"/>
          </p:nvPr>
        </p:nvSpPr>
        <p:spPr>
          <a:xfrm>
            <a:off x="264950" y="2253722"/>
            <a:ext cx="7242600" cy="165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pen Sans Light"/>
                <a:ea typeface="Open Sans Light"/>
                <a:cs typeface="Open Sans Light"/>
                <a:sym typeface="Open Sans Light"/>
              </a:rPr>
              <a:t>Take a look at the </a:t>
            </a:r>
            <a:r>
              <a:rPr lang="en" b="1" dirty="0"/>
              <a:t>5th slide:</a:t>
            </a:r>
            <a:r>
              <a:rPr lang="en" dirty="0">
                <a:latin typeface="Open Sans Light"/>
                <a:ea typeface="Open Sans Light"/>
                <a:cs typeface="Open Sans Light"/>
                <a:sym typeface="Open Sans Light"/>
              </a:rPr>
              <a:t> "Yosemite teams and tasks," for information. Each manager has a team that works with them; therefore, they are Accountable AND Responsible for the work they do. Unlike them, you have a boss who needs to approve of your work. </a:t>
            </a:r>
            <a:endParaRPr dirty="0">
              <a:latin typeface="Open Sans Light"/>
              <a:ea typeface="Open Sans Light"/>
              <a:cs typeface="Open Sans Light"/>
              <a:sym typeface="Open Sans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Three:</a:t>
            </a:r>
            <a:endParaRPr/>
          </a:p>
          <a:p>
            <a:pPr marL="0" lvl="0" indent="0" algn="l" rtl="0">
              <a:spcBef>
                <a:spcPts val="0"/>
              </a:spcBef>
              <a:spcAft>
                <a:spcPts val="0"/>
              </a:spcAft>
              <a:buNone/>
            </a:pPr>
            <a:r>
              <a:rPr lang="en"/>
              <a:t>Create a Project Plan</a:t>
            </a:r>
            <a:endParaRPr/>
          </a:p>
        </p:txBody>
      </p:sp>
      <p:sp>
        <p:nvSpPr>
          <p:cNvPr id="142" name="Google Shape;142;p24"/>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Create a Project Plan</a:t>
            </a:r>
            <a:endParaRPr/>
          </a:p>
        </p:txBody>
      </p:sp>
      <p:sp>
        <p:nvSpPr>
          <p:cNvPr id="148" name="Google Shape;148;p25"/>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t>In this step, you will reference the project scope, stakeholder analysis, and RACI chart to create a project plan for the proposed methodology.</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Clr>
                <a:schemeClr val="dk1"/>
              </a:buClr>
              <a:buSzPts val="1100"/>
              <a:buFont typeface="Arial"/>
              <a:buNone/>
            </a:pPr>
            <a:r>
              <a:rPr lang="en" dirty="0"/>
              <a:t>Build a model of your plan for managing the Yosemite project. It should be a snapshot of the planning phase of the project. You can use the dates in your current year when creating the project plan.</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Clr>
                <a:schemeClr val="dk1"/>
              </a:buClr>
              <a:buSzPts val="1100"/>
              <a:buFont typeface="Arial"/>
              <a:buNone/>
            </a:pPr>
            <a:r>
              <a:rPr lang="en" dirty="0"/>
              <a:t>Display this model in one of the two frameworks,</a:t>
            </a:r>
            <a:endParaRPr dirty="0"/>
          </a:p>
          <a:p>
            <a:pPr marL="0" lvl="0" indent="0" algn="l" rtl="0">
              <a:lnSpc>
                <a:spcPct val="100000"/>
              </a:lnSpc>
              <a:spcBef>
                <a:spcPts val="0"/>
              </a:spcBef>
              <a:spcAft>
                <a:spcPts val="0"/>
              </a:spcAft>
              <a:buClr>
                <a:schemeClr val="dk1"/>
              </a:buClr>
              <a:buSzPts val="1100"/>
              <a:buFont typeface="Arial"/>
              <a:buNone/>
            </a:pPr>
            <a:r>
              <a:rPr lang="en" dirty="0"/>
              <a:t> </a:t>
            </a:r>
            <a:endParaRPr dirty="0"/>
          </a:p>
          <a:p>
            <a:pPr marL="457200" lvl="0" indent="-342900" algn="l" rtl="0">
              <a:lnSpc>
                <a:spcPct val="100000"/>
              </a:lnSpc>
              <a:spcBef>
                <a:spcPts val="0"/>
              </a:spcBef>
              <a:spcAft>
                <a:spcPts val="0"/>
              </a:spcAft>
              <a:buSzPts val="1800"/>
              <a:buAutoNum type="arabicPeriod"/>
            </a:pPr>
            <a:r>
              <a:rPr lang="en" dirty="0"/>
              <a:t>A Gantt chart for Waterfall  </a:t>
            </a:r>
            <a:r>
              <a:rPr lang="en" b="1" i="1" dirty="0">
                <a:latin typeface="Open Sans"/>
                <a:ea typeface="Open Sans"/>
                <a:cs typeface="Open Sans"/>
                <a:sym typeface="Open Sans"/>
              </a:rPr>
              <a:t>OR</a:t>
            </a:r>
            <a:endParaRPr b="1" i="1" dirty="0">
              <a:latin typeface="Open Sans"/>
              <a:ea typeface="Open Sans"/>
              <a:cs typeface="Open Sans"/>
              <a:sym typeface="Open Sans"/>
            </a:endParaRPr>
          </a:p>
          <a:p>
            <a:pPr marL="457200" lvl="0" indent="-342900" algn="l" rtl="0">
              <a:lnSpc>
                <a:spcPct val="100000"/>
              </a:lnSpc>
              <a:spcBef>
                <a:spcPts val="0"/>
              </a:spcBef>
              <a:spcAft>
                <a:spcPts val="0"/>
              </a:spcAft>
              <a:buSzPts val="1800"/>
              <a:buAutoNum type="arabicPeriod"/>
            </a:pPr>
            <a:r>
              <a:rPr lang="en" dirty="0"/>
              <a:t>a Scrum board for Agile. </a:t>
            </a: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r>
              <a:rPr lang="en" dirty="0"/>
              <a:t>After you pick one model, be sure to </a:t>
            </a:r>
            <a:r>
              <a:rPr lang="en" b="1" dirty="0">
                <a:latin typeface="Open Sans"/>
                <a:ea typeface="Open Sans"/>
                <a:cs typeface="Open Sans"/>
                <a:sym typeface="Open Sans"/>
              </a:rPr>
              <a:t>include the information outlined in your project scope, stakeholder analysis, and RACI chart</a:t>
            </a:r>
            <a:r>
              <a:rPr lang="en" dirty="0"/>
              <a: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Project Scenario</a:t>
            </a:r>
            <a:endParaRPr/>
          </a:p>
        </p:txBody>
      </p:sp>
      <p:sp>
        <p:nvSpPr>
          <p:cNvPr id="43" name="Google Shape;43;p8"/>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Instructions based on your method</a:t>
            </a:r>
            <a:endParaRPr/>
          </a:p>
        </p:txBody>
      </p:sp>
      <p:sp>
        <p:nvSpPr>
          <p:cNvPr id="154" name="Google Shape;154;p26"/>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600" b="1" dirty="0">
                <a:latin typeface="Open Sans"/>
                <a:ea typeface="Open Sans"/>
                <a:cs typeface="Open Sans"/>
                <a:sym typeface="Open Sans"/>
              </a:rPr>
              <a:t>Waterfall Project Plan</a:t>
            </a:r>
            <a:endParaRPr sz="2600" b="1" dirty="0">
              <a:latin typeface="Open Sans"/>
              <a:ea typeface="Open Sans"/>
              <a:cs typeface="Open Sans"/>
              <a:sym typeface="Open Sans"/>
            </a:endParaRPr>
          </a:p>
          <a:p>
            <a:pPr marL="0" lvl="0" indent="0" algn="ctr" rtl="0">
              <a:lnSpc>
                <a:spcPct val="100000"/>
              </a:lnSpc>
              <a:spcBef>
                <a:spcPts val="0"/>
              </a:spcBef>
              <a:spcAft>
                <a:spcPts val="0"/>
              </a:spcAft>
              <a:buNone/>
            </a:pPr>
            <a:endParaRPr sz="2600" b="1" dirty="0">
              <a:latin typeface="Open Sans"/>
              <a:ea typeface="Open Sans"/>
              <a:cs typeface="Open Sans"/>
              <a:sym typeface="Open Sans"/>
            </a:endParaRPr>
          </a:p>
          <a:p>
            <a:pPr marL="457200" lvl="0" indent="-355600" algn="l" rtl="0">
              <a:lnSpc>
                <a:spcPct val="100000"/>
              </a:lnSpc>
              <a:spcBef>
                <a:spcPts val="0"/>
              </a:spcBef>
              <a:spcAft>
                <a:spcPts val="0"/>
              </a:spcAft>
              <a:buSzPts val="2000"/>
              <a:buChar char="-"/>
            </a:pPr>
            <a:r>
              <a:rPr lang="en" sz="2000" dirty="0"/>
              <a:t>You need to create a Gantt chart</a:t>
            </a:r>
            <a:endParaRPr sz="2000" dirty="0"/>
          </a:p>
          <a:p>
            <a:pPr marL="457200" lvl="0" indent="-355600" algn="l" rtl="0">
              <a:lnSpc>
                <a:spcPct val="100000"/>
              </a:lnSpc>
              <a:spcBef>
                <a:spcPts val="0"/>
              </a:spcBef>
              <a:spcAft>
                <a:spcPts val="0"/>
              </a:spcAft>
              <a:buSzPts val="2000"/>
              <a:buChar char="-"/>
            </a:pPr>
            <a:r>
              <a:rPr lang="en" sz="2000" dirty="0"/>
              <a:t>Implement everything from the Project Plan Details on slide 21</a:t>
            </a:r>
            <a:endParaRPr sz="2000" dirty="0"/>
          </a:p>
          <a:p>
            <a:pPr marL="457200" lvl="0" indent="-355600" algn="l" rtl="0">
              <a:lnSpc>
                <a:spcPct val="100000"/>
              </a:lnSpc>
              <a:spcBef>
                <a:spcPts val="0"/>
              </a:spcBef>
              <a:spcAft>
                <a:spcPts val="0"/>
              </a:spcAft>
              <a:buSzPts val="2000"/>
              <a:buChar char="-"/>
            </a:pPr>
            <a:r>
              <a:rPr lang="en" sz="2000" dirty="0"/>
              <a:t>Follow the instructions on slide 22</a:t>
            </a:r>
            <a:endParaRPr sz="2000" dirty="0"/>
          </a:p>
          <a:p>
            <a:pPr marL="457200" lvl="0" indent="-355600" algn="l" rtl="0">
              <a:lnSpc>
                <a:spcPct val="100000"/>
              </a:lnSpc>
              <a:spcBef>
                <a:spcPts val="0"/>
              </a:spcBef>
              <a:spcAft>
                <a:spcPts val="0"/>
              </a:spcAft>
              <a:buSzPts val="2000"/>
              <a:buChar char="-"/>
            </a:pPr>
            <a:r>
              <a:rPr lang="en" sz="2000" dirty="0"/>
              <a:t>Skip slides 23-25, go to slide 26 and continue the project.</a:t>
            </a:r>
            <a:endParaRPr sz="2000" dirty="0"/>
          </a:p>
          <a:p>
            <a:pPr marL="0" lvl="0" indent="0" algn="l" rtl="0">
              <a:lnSpc>
                <a:spcPct val="100000"/>
              </a:lnSpc>
              <a:spcBef>
                <a:spcPts val="0"/>
              </a:spcBef>
              <a:spcAft>
                <a:spcPts val="0"/>
              </a:spcAft>
              <a:buNone/>
            </a:pPr>
            <a:endParaRPr sz="2400" b="1" dirty="0">
              <a:latin typeface="Open Sans"/>
              <a:ea typeface="Open Sans"/>
              <a:cs typeface="Open Sans"/>
              <a:sym typeface="Open Sans"/>
            </a:endParaRPr>
          </a:p>
          <a:p>
            <a:pPr marL="0" lvl="0" indent="0" algn="ctr" rtl="0">
              <a:lnSpc>
                <a:spcPct val="100000"/>
              </a:lnSpc>
              <a:spcBef>
                <a:spcPts val="0"/>
              </a:spcBef>
              <a:spcAft>
                <a:spcPts val="0"/>
              </a:spcAft>
              <a:buNone/>
            </a:pPr>
            <a:r>
              <a:rPr lang="en" sz="2600" b="1" dirty="0">
                <a:latin typeface="Open Sans"/>
                <a:ea typeface="Open Sans"/>
                <a:cs typeface="Open Sans"/>
                <a:sym typeface="Open Sans"/>
              </a:rPr>
              <a:t>Agile Project Plan</a:t>
            </a:r>
            <a:endParaRPr sz="2600" b="1" dirty="0">
              <a:latin typeface="Open Sans"/>
              <a:ea typeface="Open Sans"/>
              <a:cs typeface="Open Sans"/>
              <a:sym typeface="Open Sans"/>
            </a:endParaRPr>
          </a:p>
          <a:p>
            <a:pPr marL="0" lvl="0" indent="0" algn="ctr" rtl="0">
              <a:lnSpc>
                <a:spcPct val="100000"/>
              </a:lnSpc>
              <a:spcBef>
                <a:spcPts val="0"/>
              </a:spcBef>
              <a:spcAft>
                <a:spcPts val="0"/>
              </a:spcAft>
              <a:buNone/>
            </a:pPr>
            <a:endParaRPr sz="2600" b="1" dirty="0">
              <a:latin typeface="Open Sans"/>
              <a:ea typeface="Open Sans"/>
              <a:cs typeface="Open Sans"/>
              <a:sym typeface="Open Sans"/>
            </a:endParaRPr>
          </a:p>
          <a:p>
            <a:pPr marL="457200" lvl="0" indent="-355600" algn="l" rtl="0">
              <a:lnSpc>
                <a:spcPct val="100000"/>
              </a:lnSpc>
              <a:spcBef>
                <a:spcPts val="0"/>
              </a:spcBef>
              <a:spcAft>
                <a:spcPts val="0"/>
              </a:spcAft>
              <a:buSzPts val="2000"/>
              <a:buChar char="-"/>
            </a:pPr>
            <a:r>
              <a:rPr lang="en" sz="2000" dirty="0"/>
              <a:t>You need to create a Trello board</a:t>
            </a:r>
            <a:endParaRPr sz="2000" dirty="0"/>
          </a:p>
          <a:p>
            <a:pPr marL="457200" lvl="0" indent="-355600" algn="l" rtl="0">
              <a:lnSpc>
                <a:spcPct val="100000"/>
              </a:lnSpc>
              <a:spcBef>
                <a:spcPts val="0"/>
              </a:spcBef>
              <a:spcAft>
                <a:spcPts val="0"/>
              </a:spcAft>
              <a:buSzPts val="2000"/>
              <a:buChar char="-"/>
            </a:pPr>
            <a:r>
              <a:rPr lang="en" sz="2000" dirty="0"/>
              <a:t>Implement everything from the Project Plan Details on slide 21</a:t>
            </a:r>
            <a:endParaRPr sz="2000" dirty="0"/>
          </a:p>
          <a:p>
            <a:pPr marL="457200" lvl="0" indent="-355600" algn="l" rtl="0">
              <a:lnSpc>
                <a:spcPct val="100000"/>
              </a:lnSpc>
              <a:spcBef>
                <a:spcPts val="0"/>
              </a:spcBef>
              <a:spcAft>
                <a:spcPts val="0"/>
              </a:spcAft>
              <a:buSzPts val="2000"/>
              <a:buChar char="-"/>
            </a:pPr>
            <a:r>
              <a:rPr lang="en" sz="2000" dirty="0"/>
              <a:t>Skip slide 22 </a:t>
            </a:r>
            <a:endParaRPr sz="2000" dirty="0"/>
          </a:p>
          <a:p>
            <a:pPr marL="457200" lvl="0" indent="-355600" algn="l" rtl="0">
              <a:lnSpc>
                <a:spcPct val="100000"/>
              </a:lnSpc>
              <a:spcBef>
                <a:spcPts val="0"/>
              </a:spcBef>
              <a:spcAft>
                <a:spcPts val="0"/>
              </a:spcAft>
              <a:buSzPts val="2000"/>
              <a:buChar char="-"/>
            </a:pPr>
            <a:r>
              <a:rPr lang="en" sz="2000" dirty="0"/>
              <a:t>Follow the instructions on slide 23-25</a:t>
            </a:r>
            <a:endParaRPr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Project Plan Details</a:t>
            </a:r>
            <a:endParaRPr/>
          </a:p>
        </p:txBody>
      </p:sp>
      <p:sp>
        <p:nvSpPr>
          <p:cNvPr id="160" name="Google Shape;160;p27"/>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dirty="0"/>
              <a:t>In the project plan you should include at least the following tasks:</a:t>
            </a:r>
            <a:endParaRPr sz="2000" dirty="0"/>
          </a:p>
          <a:p>
            <a:pPr marL="457200" lvl="0" indent="-355600" algn="l" rtl="0">
              <a:lnSpc>
                <a:spcPct val="100000"/>
              </a:lnSpc>
              <a:spcBef>
                <a:spcPts val="0"/>
              </a:spcBef>
              <a:spcAft>
                <a:spcPts val="0"/>
              </a:spcAft>
              <a:buSzPts val="2000"/>
              <a:buFont typeface="Open Sans"/>
              <a:buChar char="-"/>
            </a:pPr>
            <a:r>
              <a:rPr lang="en" sz="2000" b="1" dirty="0">
                <a:latin typeface="Open Sans"/>
                <a:ea typeface="Open Sans"/>
                <a:cs typeface="Open Sans"/>
                <a:sym typeface="Open Sans"/>
              </a:rPr>
              <a:t>All tasks from the RACI Chart</a:t>
            </a:r>
            <a:endParaRPr sz="2000" b="1" dirty="0">
              <a:latin typeface="Open Sans"/>
              <a:ea typeface="Open Sans"/>
              <a:cs typeface="Open Sans"/>
              <a:sym typeface="Open Sans"/>
            </a:endParaRPr>
          </a:p>
          <a:p>
            <a:pPr marL="457200" lvl="0" indent="-355600" algn="l" rtl="0">
              <a:lnSpc>
                <a:spcPct val="100000"/>
              </a:lnSpc>
              <a:spcBef>
                <a:spcPts val="0"/>
              </a:spcBef>
              <a:spcAft>
                <a:spcPts val="0"/>
              </a:spcAft>
              <a:buSzPts val="2000"/>
              <a:buChar char="-"/>
            </a:pPr>
            <a:r>
              <a:rPr lang="en" sz="2000" dirty="0"/>
              <a:t>At least </a:t>
            </a:r>
            <a:r>
              <a:rPr lang="en" sz="2000" b="1" dirty="0">
                <a:latin typeface="Open Sans"/>
                <a:ea typeface="Open Sans"/>
                <a:cs typeface="Open Sans"/>
                <a:sym typeface="Open Sans"/>
              </a:rPr>
              <a:t>3 Status Reports</a:t>
            </a:r>
            <a:r>
              <a:rPr lang="en" sz="2000" dirty="0"/>
              <a:t> - where you think it is appropriate</a:t>
            </a:r>
            <a:endParaRPr sz="2000" dirty="0"/>
          </a:p>
          <a:p>
            <a:pPr marL="457200" lvl="0" indent="-355600" algn="l" rtl="0">
              <a:lnSpc>
                <a:spcPct val="100000"/>
              </a:lnSpc>
              <a:spcBef>
                <a:spcPts val="0"/>
              </a:spcBef>
              <a:spcAft>
                <a:spcPts val="0"/>
              </a:spcAft>
              <a:buSzPts val="2000"/>
              <a:buChar char="-"/>
            </a:pPr>
            <a:r>
              <a:rPr lang="en" sz="2000" dirty="0"/>
              <a:t>Follow the additional instructions for your plan depending on your method</a:t>
            </a:r>
            <a:endParaRPr sz="2000" dirty="0"/>
          </a:p>
          <a:p>
            <a:pPr marL="0" lvl="0" indent="0" algn="l" rtl="0">
              <a:lnSpc>
                <a:spcPct val="100000"/>
              </a:lnSpc>
              <a:spcBef>
                <a:spcPts val="0"/>
              </a:spcBef>
              <a:spcAft>
                <a:spcPts val="0"/>
              </a:spcAft>
              <a:buNone/>
            </a:pPr>
            <a:endParaRPr sz="2000" dirty="0"/>
          </a:p>
          <a:p>
            <a:pPr marL="0" lvl="0" indent="0" algn="l" rtl="0">
              <a:lnSpc>
                <a:spcPct val="100000"/>
              </a:lnSpc>
              <a:spcBef>
                <a:spcPts val="0"/>
              </a:spcBef>
              <a:spcAft>
                <a:spcPts val="0"/>
              </a:spcAft>
              <a:buNone/>
            </a:pPr>
            <a:r>
              <a:rPr lang="en" sz="2000" dirty="0"/>
              <a:t>You can assume the status reports take one day, and the documentation tasks 1-3 days.</a:t>
            </a:r>
            <a:endParaRPr sz="2000" dirty="0"/>
          </a:p>
          <a:p>
            <a:pPr marL="0" lvl="0" indent="0" algn="l" rtl="0">
              <a:lnSpc>
                <a:spcPct val="100000"/>
              </a:lnSpc>
              <a:spcBef>
                <a:spcPts val="0"/>
              </a:spcBef>
              <a:spcAft>
                <a:spcPts val="0"/>
              </a:spcAft>
              <a:buNone/>
            </a:pPr>
            <a:endParaRPr sz="2000" dirty="0"/>
          </a:p>
          <a:p>
            <a:pPr marL="0" lvl="0" indent="0" algn="l" rtl="0">
              <a:lnSpc>
                <a:spcPct val="100000"/>
              </a:lnSpc>
              <a:spcBef>
                <a:spcPts val="0"/>
              </a:spcBef>
              <a:spcAft>
                <a:spcPts val="0"/>
              </a:spcAft>
              <a:buNone/>
            </a:pPr>
            <a:r>
              <a:rPr lang="en" sz="2000" b="1" dirty="0">
                <a:latin typeface="Open Sans"/>
                <a:ea typeface="Open Sans"/>
                <a:cs typeface="Open Sans"/>
                <a:sym typeface="Open Sans"/>
              </a:rPr>
              <a:t>Pay attention to:</a:t>
            </a:r>
            <a:endParaRPr sz="2000" b="1" dirty="0">
              <a:latin typeface="Open Sans"/>
              <a:ea typeface="Open Sans"/>
              <a:cs typeface="Open Sans"/>
              <a:sym typeface="Open Sans"/>
            </a:endParaRPr>
          </a:p>
          <a:p>
            <a:pPr marL="0" lvl="0" indent="0" algn="l" rtl="0">
              <a:lnSpc>
                <a:spcPct val="100000"/>
              </a:lnSpc>
              <a:spcBef>
                <a:spcPts val="0"/>
              </a:spcBef>
              <a:spcAft>
                <a:spcPts val="0"/>
              </a:spcAft>
              <a:buNone/>
            </a:pPr>
            <a:endParaRPr sz="2000" b="1" dirty="0">
              <a:latin typeface="Open Sans"/>
              <a:ea typeface="Open Sans"/>
              <a:cs typeface="Open Sans"/>
              <a:sym typeface="Open Sans"/>
            </a:endParaRPr>
          </a:p>
          <a:p>
            <a:pPr marL="457200" lvl="0" indent="-355600" algn="l" rtl="0">
              <a:lnSpc>
                <a:spcPct val="100000"/>
              </a:lnSpc>
              <a:spcBef>
                <a:spcPts val="0"/>
              </a:spcBef>
              <a:spcAft>
                <a:spcPts val="0"/>
              </a:spcAft>
              <a:buSzPts val="2000"/>
              <a:buChar char="●"/>
            </a:pPr>
            <a:r>
              <a:rPr lang="en" sz="2000" dirty="0"/>
              <a:t>It is a snapshot of the planning phase of the project</a:t>
            </a:r>
            <a:endParaRPr sz="2000" dirty="0"/>
          </a:p>
          <a:p>
            <a:pPr marL="457200" lvl="0" indent="-355600" algn="l" rtl="0">
              <a:lnSpc>
                <a:spcPct val="100000"/>
              </a:lnSpc>
              <a:spcBef>
                <a:spcPts val="0"/>
              </a:spcBef>
              <a:spcAft>
                <a:spcPts val="0"/>
              </a:spcAft>
              <a:buSzPts val="2000"/>
              <a:buChar char="●"/>
            </a:pPr>
            <a:r>
              <a:rPr lang="en" sz="2000" dirty="0"/>
              <a:t>You can only assign tasks to Yosemite employees</a:t>
            </a:r>
            <a:endParaRPr sz="2000" dirty="0"/>
          </a:p>
          <a:p>
            <a:pPr marL="457200" lvl="0" indent="-355600" algn="l" rtl="0">
              <a:lnSpc>
                <a:spcPct val="100000"/>
              </a:lnSpc>
              <a:spcBef>
                <a:spcPts val="0"/>
              </a:spcBef>
              <a:spcAft>
                <a:spcPts val="0"/>
              </a:spcAft>
              <a:buSzPts val="2000"/>
              <a:buChar char="●"/>
            </a:pPr>
            <a:r>
              <a:rPr lang="en" sz="2000" dirty="0"/>
              <a:t>The date of the tasks must correlate with the project plan</a:t>
            </a:r>
            <a:endParaRPr sz="2000" dirty="0"/>
          </a:p>
          <a:p>
            <a:pPr marL="457200" lvl="0" indent="-355600" algn="l" rtl="0">
              <a:lnSpc>
                <a:spcPct val="100000"/>
              </a:lnSpc>
              <a:spcBef>
                <a:spcPts val="0"/>
              </a:spcBef>
              <a:spcAft>
                <a:spcPts val="0"/>
              </a:spcAft>
              <a:buSzPts val="2000"/>
              <a:buChar char="●"/>
            </a:pPr>
            <a:r>
              <a:rPr lang="en" sz="2000" dirty="0"/>
              <a:t>All tasks must have a start date and due date</a:t>
            </a:r>
            <a:endParaRPr sz="2000" dirty="0"/>
          </a:p>
          <a:p>
            <a:pPr marL="457200" lvl="0" indent="-355600" algn="l" rtl="0">
              <a:lnSpc>
                <a:spcPct val="100000"/>
              </a:lnSpc>
              <a:spcBef>
                <a:spcPts val="0"/>
              </a:spcBef>
              <a:spcAft>
                <a:spcPts val="0"/>
              </a:spcAft>
              <a:buSzPts val="2000"/>
              <a:buChar char="●"/>
            </a:pPr>
            <a:r>
              <a:rPr lang="en" sz="2000" dirty="0"/>
              <a:t>All tasks must be assigned to the relevant person</a:t>
            </a:r>
            <a:endParaRPr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Instructions for the</a:t>
            </a:r>
            <a:endParaRPr/>
          </a:p>
          <a:p>
            <a:pPr marL="0" lvl="0" indent="0" algn="l" rtl="0">
              <a:spcBef>
                <a:spcPts val="0"/>
              </a:spcBef>
              <a:spcAft>
                <a:spcPts val="0"/>
              </a:spcAft>
              <a:buNone/>
            </a:pPr>
            <a:r>
              <a:rPr lang="en"/>
              <a:t>Waterfall Project Plan</a:t>
            </a:r>
            <a:endParaRPr/>
          </a:p>
        </p:txBody>
      </p:sp>
      <p:sp>
        <p:nvSpPr>
          <p:cNvPr id="166" name="Google Shape;166;p28"/>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dirty="0"/>
              <a:t>If you choose a Waterfall project plan in Step 2, you should include additional tasks related to stakeholder engagement, team management, and closure activities. </a:t>
            </a:r>
            <a:endParaRPr dirty="0"/>
          </a:p>
          <a:p>
            <a:pPr marL="0" lvl="0" indent="0" algn="l" rtl="0">
              <a:spcBef>
                <a:spcPts val="1200"/>
              </a:spcBef>
              <a:spcAft>
                <a:spcPts val="0"/>
              </a:spcAft>
              <a:buNone/>
            </a:pPr>
            <a:r>
              <a:rPr lang="en" dirty="0"/>
              <a:t>You have to include </a:t>
            </a:r>
            <a:r>
              <a:rPr lang="en" b="1" dirty="0">
                <a:latin typeface="Open Sans"/>
                <a:ea typeface="Open Sans"/>
                <a:cs typeface="Open Sans"/>
                <a:sym typeface="Open Sans"/>
              </a:rPr>
              <a:t>at least the following additional tasks:</a:t>
            </a:r>
            <a:endParaRPr b="1" dirty="0">
              <a:latin typeface="Open Sans"/>
              <a:ea typeface="Open Sans"/>
              <a:cs typeface="Open Sans"/>
              <a:sym typeface="Open Sans"/>
            </a:endParaRPr>
          </a:p>
          <a:p>
            <a:pPr marL="457200" lvl="0" indent="-342900" algn="l" rtl="0">
              <a:spcBef>
                <a:spcPts val="1200"/>
              </a:spcBef>
              <a:spcAft>
                <a:spcPts val="0"/>
              </a:spcAft>
              <a:buSzPts val="1800"/>
              <a:buChar char="●"/>
            </a:pPr>
            <a:r>
              <a:rPr lang="en" dirty="0"/>
              <a:t>A kickoff meeting</a:t>
            </a:r>
            <a:endParaRPr dirty="0"/>
          </a:p>
          <a:p>
            <a:pPr marL="457200" lvl="0" indent="-342900" algn="l" rtl="0">
              <a:spcBef>
                <a:spcPts val="0"/>
              </a:spcBef>
              <a:spcAft>
                <a:spcPts val="0"/>
              </a:spcAft>
              <a:buSzPts val="1800"/>
              <a:buChar char="●"/>
            </a:pPr>
            <a:r>
              <a:rPr lang="en" dirty="0"/>
              <a:t>Closure meeting</a:t>
            </a:r>
            <a:endParaRPr dirty="0"/>
          </a:p>
          <a:p>
            <a:pPr marL="0" lvl="0" indent="0" algn="l" rtl="0">
              <a:spcBef>
                <a:spcPts val="1200"/>
              </a:spcBef>
              <a:spcAft>
                <a:spcPts val="0"/>
              </a:spcAft>
              <a:buNone/>
            </a:pPr>
            <a:r>
              <a:rPr lang="en" dirty="0"/>
              <a:t>Create a Gantt chart for your project by filling in the Gantt Chart Template provided in the classroom. Export or save the spreadsheet as a .xls or .xlsx file. Add this spreadsheet to your project submission folder.</a:t>
            </a:r>
            <a:endParaRPr dirty="0"/>
          </a:p>
          <a:p>
            <a:pPr marL="0" lvl="0" indent="0" algn="l" rtl="0">
              <a:lnSpc>
                <a:spcPct val="100000"/>
              </a:lnSpc>
              <a:spcBef>
                <a:spcPts val="1200"/>
              </a:spcBef>
              <a:spcAft>
                <a:spcPts val="0"/>
              </a:spcAft>
              <a:buNone/>
            </a:pPr>
            <a:endParaRPr dirty="0"/>
          </a:p>
          <a:p>
            <a:pPr marL="0" lvl="0" indent="0" algn="l" rtl="0">
              <a:spcBef>
                <a:spcPts val="0"/>
              </a:spcBef>
              <a:spcAft>
                <a:spcPts val="1600"/>
              </a:spcAft>
              <a:buNone/>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Instructions for the</a:t>
            </a:r>
            <a:endParaRPr/>
          </a:p>
          <a:p>
            <a:pPr marL="0" lvl="0" indent="0" algn="l" rtl="0">
              <a:spcBef>
                <a:spcPts val="0"/>
              </a:spcBef>
              <a:spcAft>
                <a:spcPts val="0"/>
              </a:spcAft>
              <a:buNone/>
            </a:pPr>
            <a:r>
              <a:rPr lang="en"/>
              <a:t>Agile Project Plan</a:t>
            </a:r>
            <a:endParaRPr/>
          </a:p>
        </p:txBody>
      </p:sp>
      <p:sp>
        <p:nvSpPr>
          <p:cNvPr id="172" name="Google Shape;172;p29"/>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dirty="0"/>
              <a:t>If you choose an Agile project plan in Step 2, you should </a:t>
            </a:r>
            <a:r>
              <a:rPr lang="en" b="1" dirty="0">
                <a:latin typeface="Open Sans"/>
                <a:ea typeface="Open Sans"/>
                <a:cs typeface="Open Sans"/>
                <a:sym typeface="Open Sans"/>
              </a:rPr>
              <a:t>organize the columns using Scrum phases:</a:t>
            </a:r>
            <a:endParaRPr b="1" dirty="0">
              <a:latin typeface="Open Sans"/>
              <a:ea typeface="Open Sans"/>
              <a:cs typeface="Open Sans"/>
              <a:sym typeface="Open Sans"/>
            </a:endParaRPr>
          </a:p>
          <a:p>
            <a:pPr marL="457200" lvl="0" indent="-342900" algn="l" rtl="0">
              <a:spcBef>
                <a:spcPts val="1200"/>
              </a:spcBef>
              <a:spcAft>
                <a:spcPts val="0"/>
              </a:spcAft>
              <a:buSzPts val="1800"/>
              <a:buChar char="●"/>
            </a:pPr>
            <a:r>
              <a:rPr lang="en" dirty="0"/>
              <a:t>Sprint Planning</a:t>
            </a:r>
            <a:endParaRPr dirty="0"/>
          </a:p>
          <a:p>
            <a:pPr marL="457200" lvl="0" indent="-342900" algn="l" rtl="0">
              <a:spcBef>
                <a:spcPts val="0"/>
              </a:spcBef>
              <a:spcAft>
                <a:spcPts val="0"/>
              </a:spcAft>
              <a:buSzPts val="1800"/>
              <a:buChar char="●"/>
            </a:pPr>
            <a:r>
              <a:rPr lang="en" dirty="0"/>
              <a:t>Backlog</a:t>
            </a:r>
            <a:endParaRPr dirty="0"/>
          </a:p>
          <a:p>
            <a:pPr marL="457200" lvl="0" indent="-342900" algn="l" rtl="0">
              <a:spcBef>
                <a:spcPts val="0"/>
              </a:spcBef>
              <a:spcAft>
                <a:spcPts val="0"/>
              </a:spcAft>
              <a:buSzPts val="1800"/>
              <a:buChar char="●"/>
            </a:pPr>
            <a:r>
              <a:rPr lang="en" dirty="0"/>
              <a:t>Work In Progress</a:t>
            </a:r>
            <a:endParaRPr dirty="0"/>
          </a:p>
          <a:p>
            <a:pPr marL="457200" lvl="0" indent="-342900" algn="l" rtl="0">
              <a:spcBef>
                <a:spcPts val="0"/>
              </a:spcBef>
              <a:spcAft>
                <a:spcPts val="0"/>
              </a:spcAft>
              <a:buSzPts val="1800"/>
              <a:buChar char="●"/>
            </a:pPr>
            <a:r>
              <a:rPr lang="en" dirty="0"/>
              <a:t>QA</a:t>
            </a:r>
            <a:endParaRPr dirty="0"/>
          </a:p>
          <a:p>
            <a:pPr marL="457200" lvl="0" indent="-342900" algn="l" rtl="0">
              <a:spcBef>
                <a:spcPts val="0"/>
              </a:spcBef>
              <a:spcAft>
                <a:spcPts val="0"/>
              </a:spcAft>
              <a:buSzPts val="1800"/>
              <a:buChar char="●"/>
            </a:pPr>
            <a:r>
              <a:rPr lang="en" dirty="0"/>
              <a:t>Release</a:t>
            </a:r>
            <a:endParaRPr dirty="0"/>
          </a:p>
          <a:p>
            <a:pPr marL="457200" lvl="0" indent="-342900" algn="l" rtl="0">
              <a:spcBef>
                <a:spcPts val="0"/>
              </a:spcBef>
              <a:spcAft>
                <a:spcPts val="0"/>
              </a:spcAft>
              <a:buSzPts val="1800"/>
              <a:buChar char="●"/>
            </a:pPr>
            <a:r>
              <a:rPr lang="en" dirty="0"/>
              <a:t>Sprint Review</a:t>
            </a:r>
            <a:endParaRPr dirty="0"/>
          </a:p>
          <a:p>
            <a:pPr marL="0" lvl="0" indent="0" algn="l" rtl="0">
              <a:spcBef>
                <a:spcPts val="1200"/>
              </a:spcBef>
              <a:spcAft>
                <a:spcPts val="0"/>
              </a:spcAft>
              <a:buClr>
                <a:schemeClr val="dk1"/>
              </a:buClr>
              <a:buSzPts val="1100"/>
              <a:buFont typeface="Arial"/>
              <a:buNone/>
            </a:pPr>
            <a:r>
              <a:rPr lang="en" dirty="0"/>
              <a:t>Include relevant tasks that occur in the initial and end phases of a Sprint. You have to include </a:t>
            </a:r>
            <a:r>
              <a:rPr lang="en" b="1" dirty="0">
                <a:latin typeface="Open Sans"/>
                <a:ea typeface="Open Sans"/>
                <a:cs typeface="Open Sans"/>
                <a:sym typeface="Open Sans"/>
              </a:rPr>
              <a:t>at least the following additional tasks:</a:t>
            </a:r>
            <a:endParaRPr b="1" dirty="0">
              <a:latin typeface="Open Sans"/>
              <a:ea typeface="Open Sans"/>
              <a:cs typeface="Open Sans"/>
              <a:sym typeface="Open Sans"/>
            </a:endParaRPr>
          </a:p>
          <a:p>
            <a:pPr marL="457200" lvl="0" indent="-342900" algn="l" rtl="0">
              <a:spcBef>
                <a:spcPts val="1200"/>
              </a:spcBef>
              <a:spcAft>
                <a:spcPts val="0"/>
              </a:spcAft>
              <a:buSzPts val="1800"/>
              <a:buChar char="●"/>
            </a:pPr>
            <a:r>
              <a:rPr lang="en" dirty="0"/>
              <a:t>Sprint planning task for each sprint</a:t>
            </a:r>
            <a:endParaRPr dirty="0"/>
          </a:p>
          <a:p>
            <a:pPr marL="457200" lvl="0" indent="-342900" algn="l" rtl="0">
              <a:spcBef>
                <a:spcPts val="0"/>
              </a:spcBef>
              <a:spcAft>
                <a:spcPts val="0"/>
              </a:spcAft>
              <a:buSzPts val="1800"/>
              <a:buChar char="●"/>
            </a:pPr>
            <a:r>
              <a:rPr lang="en" dirty="0"/>
              <a:t>Sprint review task for each sprint</a:t>
            </a:r>
            <a:endParaRPr dirty="0"/>
          </a:p>
          <a:p>
            <a:pPr marL="0" lvl="0" indent="0" algn="l" rtl="0">
              <a:spcBef>
                <a:spcPts val="1200"/>
              </a:spcBef>
              <a:spcAft>
                <a:spcPts val="1600"/>
              </a:spcAft>
              <a:buNone/>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Instructions for the</a:t>
            </a:r>
            <a:endParaRPr/>
          </a:p>
          <a:p>
            <a:pPr marL="0" lvl="0" indent="0" algn="l" rtl="0">
              <a:spcBef>
                <a:spcPts val="0"/>
              </a:spcBef>
              <a:spcAft>
                <a:spcPts val="0"/>
              </a:spcAft>
              <a:buNone/>
            </a:pPr>
            <a:r>
              <a:rPr lang="en"/>
              <a:t>Agile Project Plan - Trello</a:t>
            </a:r>
            <a:endParaRPr/>
          </a:p>
        </p:txBody>
      </p:sp>
      <p:sp>
        <p:nvSpPr>
          <p:cNvPr id="178" name="Google Shape;178;p30"/>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Pay attention to:</a:t>
            </a:r>
            <a:endParaRPr/>
          </a:p>
          <a:p>
            <a:pPr marL="457200" lvl="0" indent="-342900" algn="l" rtl="0">
              <a:spcBef>
                <a:spcPts val="1600"/>
              </a:spcBef>
              <a:spcAft>
                <a:spcPts val="0"/>
              </a:spcAft>
              <a:buSzPts val="1800"/>
              <a:buChar char="-"/>
            </a:pPr>
            <a:r>
              <a:rPr lang="en"/>
              <a:t>The columns are based on Scrum phases</a:t>
            </a:r>
            <a:endParaRPr/>
          </a:p>
          <a:p>
            <a:pPr marL="457200" lvl="0" indent="-342900" algn="l" rtl="0">
              <a:spcBef>
                <a:spcPts val="0"/>
              </a:spcBef>
              <a:spcAft>
                <a:spcPts val="0"/>
              </a:spcAft>
              <a:buSzPts val="1800"/>
              <a:buChar char="-"/>
            </a:pPr>
            <a:r>
              <a:rPr lang="en"/>
              <a:t>Include relevant tasks to initial and end phases of a Sprint</a:t>
            </a:r>
            <a:endParaRPr/>
          </a:p>
          <a:p>
            <a:pPr marL="457200" lvl="0" indent="-342900" algn="l" rtl="0">
              <a:spcBef>
                <a:spcPts val="0"/>
              </a:spcBef>
              <a:spcAft>
                <a:spcPts val="0"/>
              </a:spcAft>
              <a:buSzPts val="1800"/>
              <a:buChar char="-"/>
            </a:pPr>
            <a:r>
              <a:rPr lang="en"/>
              <a:t>Label the cards according to the Sprint they belong to (e.g. Sprint 1, Sprint 2…)</a:t>
            </a:r>
            <a:endParaRPr/>
          </a:p>
          <a:p>
            <a:pPr marL="457200" lvl="0" indent="-342900" algn="l" rtl="0">
              <a:spcBef>
                <a:spcPts val="0"/>
              </a:spcBef>
              <a:spcAft>
                <a:spcPts val="0"/>
              </a:spcAft>
              <a:buSzPts val="1800"/>
              <a:buChar char="-"/>
            </a:pPr>
            <a:r>
              <a:rPr lang="en"/>
              <a:t>Don’t forget to add dates to each card</a:t>
            </a:r>
            <a:endParaRPr/>
          </a:p>
          <a:p>
            <a:pPr marL="457200" lvl="0" indent="-342900" algn="l" rtl="0">
              <a:spcBef>
                <a:spcPts val="0"/>
              </a:spcBef>
              <a:spcAft>
                <a:spcPts val="0"/>
              </a:spcAft>
              <a:buSzPts val="1800"/>
              <a:buChar char="-"/>
            </a:pPr>
            <a:r>
              <a:rPr lang="en"/>
              <a:t>Add assignees to each task</a:t>
            </a:r>
            <a:endParaRPr/>
          </a:p>
          <a:p>
            <a:pPr marL="0" lvl="0" indent="0" algn="ctr" rtl="0">
              <a:spcBef>
                <a:spcPts val="1600"/>
              </a:spcBef>
              <a:spcAft>
                <a:spcPts val="1600"/>
              </a:spcAft>
              <a:buNone/>
            </a:pPr>
            <a:r>
              <a:rPr lang="en" b="1">
                <a:latin typeface="Open Sans"/>
                <a:ea typeface="Open Sans"/>
                <a:cs typeface="Open Sans"/>
                <a:sym typeface="Open Sans"/>
              </a:rPr>
              <a:t>Trello Card Example</a:t>
            </a:r>
            <a:endParaRPr b="1">
              <a:latin typeface="Open Sans"/>
              <a:ea typeface="Open Sans"/>
              <a:cs typeface="Open Sans"/>
              <a:sym typeface="Open Sans"/>
            </a:endParaRPr>
          </a:p>
        </p:txBody>
      </p:sp>
      <p:pic>
        <p:nvPicPr>
          <p:cNvPr id="179" name="Google Shape;179;p30"/>
          <p:cNvPicPr preferRelativeResize="0"/>
          <p:nvPr/>
        </p:nvPicPr>
        <p:blipFill>
          <a:blip r:embed="rId3">
            <a:alphaModFix/>
          </a:blip>
          <a:stretch>
            <a:fillRect/>
          </a:stretch>
        </p:blipFill>
        <p:spPr>
          <a:xfrm>
            <a:off x="3477912" y="5656900"/>
            <a:ext cx="4029575" cy="3440776"/>
          </a:xfrm>
          <a:prstGeom prst="rect">
            <a:avLst/>
          </a:prstGeom>
          <a:noFill/>
          <a:ln>
            <a:noFill/>
          </a:ln>
        </p:spPr>
      </p:pic>
      <p:pic>
        <p:nvPicPr>
          <p:cNvPr id="180" name="Google Shape;180;p30"/>
          <p:cNvPicPr preferRelativeResize="0"/>
          <p:nvPr/>
        </p:nvPicPr>
        <p:blipFill>
          <a:blip r:embed="rId4">
            <a:alphaModFix/>
          </a:blip>
          <a:stretch>
            <a:fillRect/>
          </a:stretch>
        </p:blipFill>
        <p:spPr>
          <a:xfrm>
            <a:off x="264938" y="6441563"/>
            <a:ext cx="2600325" cy="1304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Instructions for the</a:t>
            </a:r>
            <a:endParaRPr>
              <a:solidFill>
                <a:srgbClr val="2E3D49"/>
              </a:solidFill>
            </a:endParaRPr>
          </a:p>
          <a:p>
            <a:pPr marL="0" lvl="0" indent="0" algn="l" rtl="0">
              <a:spcBef>
                <a:spcPts val="0"/>
              </a:spcBef>
              <a:spcAft>
                <a:spcPts val="0"/>
              </a:spcAft>
              <a:buNone/>
            </a:pPr>
            <a:r>
              <a:rPr lang="en"/>
              <a:t>Agile Project Plan</a:t>
            </a:r>
            <a:endParaRPr/>
          </a:p>
        </p:txBody>
      </p:sp>
      <p:sp>
        <p:nvSpPr>
          <p:cNvPr id="186" name="Google Shape;186;p31"/>
          <p:cNvSpPr txBox="1">
            <a:spLocks noGrp="1"/>
          </p:cNvSpPr>
          <p:nvPr>
            <p:ph type="body" idx="1"/>
          </p:nvPr>
        </p:nvSpPr>
        <p:spPr>
          <a:xfrm>
            <a:off x="264950" y="2253728"/>
            <a:ext cx="7242600" cy="201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Light"/>
                <a:ea typeface="Open Sans Light"/>
                <a:cs typeface="Open Sans Light"/>
                <a:sym typeface="Open Sans Light"/>
              </a:rPr>
              <a:t>Create a new Scrum board on </a:t>
            </a:r>
            <a:r>
              <a:rPr lang="en">
                <a:uFill>
                  <a:noFill/>
                </a:uFill>
                <a:latin typeface="Open Sans Light"/>
                <a:ea typeface="Open Sans Light"/>
                <a:cs typeface="Open Sans Light"/>
                <a:sym typeface="Open Sans Light"/>
                <a:hlinkClick r:id="rId3"/>
              </a:rPr>
              <a:t>Trello </a:t>
            </a:r>
            <a:r>
              <a:rPr lang="en">
                <a:latin typeface="Open Sans Light"/>
                <a:ea typeface="Open Sans Light"/>
                <a:cs typeface="Open Sans Light"/>
                <a:sym typeface="Open Sans Light"/>
              </a:rPr>
              <a:t>and make it public. </a:t>
            </a:r>
            <a:endParaRPr>
              <a:latin typeface="Open Sans Light"/>
              <a:ea typeface="Open Sans Light"/>
              <a:cs typeface="Open Sans Light"/>
              <a:sym typeface="Open Sans Light"/>
            </a:endParaRPr>
          </a:p>
          <a:p>
            <a:pPr marL="457200" lvl="0" indent="-298450" algn="l" rtl="0">
              <a:spcBef>
                <a:spcPts val="0"/>
              </a:spcBef>
              <a:spcAft>
                <a:spcPts val="0"/>
              </a:spcAft>
              <a:buClr>
                <a:srgbClr val="0E101A"/>
              </a:buClr>
              <a:buSzPts val="1100"/>
              <a:buFont typeface="Arial"/>
              <a:buChar char="●"/>
            </a:pPr>
            <a:r>
              <a:rPr lang="en">
                <a:latin typeface="Open Sans Light"/>
                <a:ea typeface="Open Sans Light"/>
                <a:cs typeface="Open Sans Light"/>
                <a:sym typeface="Open Sans Light"/>
              </a:rPr>
              <a:t>To make your board public, click on the Change Visibility icon and select Public &gt; “Yes, make board public”</a:t>
            </a:r>
            <a:endParaRPr>
              <a:latin typeface="Open Sans Light"/>
              <a:ea typeface="Open Sans Light"/>
              <a:cs typeface="Open Sans Light"/>
              <a:sym typeface="Open Sans Light"/>
            </a:endParaRPr>
          </a:p>
          <a:p>
            <a:pPr marL="457200" lvl="0" indent="-298450" algn="l" rtl="0">
              <a:spcBef>
                <a:spcPts val="0"/>
              </a:spcBef>
              <a:spcAft>
                <a:spcPts val="0"/>
              </a:spcAft>
              <a:buClr>
                <a:srgbClr val="0E101A"/>
              </a:buClr>
              <a:buSzPts val="1100"/>
              <a:buFont typeface="Arial"/>
              <a:buChar char="●"/>
            </a:pPr>
            <a:r>
              <a:rPr lang="en">
                <a:latin typeface="Open Sans Light"/>
                <a:ea typeface="Open Sans Light"/>
                <a:cs typeface="Open Sans Light"/>
                <a:sym typeface="Open Sans Light"/>
              </a:rPr>
              <a:t>Copy the URL from your browser - it is the same as you are viewing the board with</a:t>
            </a:r>
            <a:endParaRPr>
              <a:latin typeface="Open Sans Light"/>
              <a:ea typeface="Open Sans Light"/>
              <a:cs typeface="Open Sans Light"/>
              <a:sym typeface="Open Sans Light"/>
            </a:endParaRPr>
          </a:p>
          <a:p>
            <a:pPr marL="0" lvl="0" indent="0" algn="l" rtl="0">
              <a:spcBef>
                <a:spcPts val="0"/>
              </a:spcBef>
              <a:spcAft>
                <a:spcPts val="1600"/>
              </a:spcAft>
              <a:buNone/>
            </a:pPr>
            <a:endParaRPr/>
          </a:p>
        </p:txBody>
      </p:sp>
      <p:sp>
        <p:nvSpPr>
          <p:cNvPr id="187" name="Google Shape;187;p31"/>
          <p:cNvSpPr txBox="1"/>
          <p:nvPr/>
        </p:nvSpPr>
        <p:spPr>
          <a:xfrm>
            <a:off x="264950" y="4403650"/>
            <a:ext cx="7242600" cy="560400"/>
          </a:xfrm>
          <a:prstGeom prst="rect">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chemeClr val="dk1"/>
                </a:solidFill>
                <a:latin typeface="Open Sans"/>
                <a:ea typeface="Open Sans"/>
                <a:cs typeface="Open Sans"/>
                <a:sym typeface="Open Sans"/>
              </a:rPr>
              <a:t>Paste your public Trello URL here</a:t>
            </a:r>
            <a:endParaRPr sz="2000">
              <a:solidFill>
                <a:schemeClr val="dk1"/>
              </a:solidFill>
              <a:latin typeface="Open Sans"/>
              <a:ea typeface="Open Sans"/>
              <a:cs typeface="Open Sans"/>
              <a:sym typeface="Open Sans"/>
            </a:endParaRPr>
          </a:p>
        </p:txBody>
      </p:sp>
      <p:sp>
        <p:nvSpPr>
          <p:cNvPr id="188" name="Google Shape;188;p31"/>
          <p:cNvSpPr txBox="1">
            <a:spLocks noGrp="1"/>
          </p:cNvSpPr>
          <p:nvPr>
            <p:ph type="body" idx="1"/>
          </p:nvPr>
        </p:nvSpPr>
        <p:spPr>
          <a:xfrm>
            <a:off x="264950" y="5178451"/>
            <a:ext cx="7242600" cy="123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Open Sans Light"/>
                <a:ea typeface="Open Sans Light"/>
                <a:cs typeface="Open Sans Light"/>
                <a:sym typeface="Open Sans Light"/>
              </a:rPr>
              <a:t>To test your link, paste your link into an incognito browser window and open it. If it opens your board directly, your link is good.</a:t>
            </a:r>
            <a:endParaRPr>
              <a:latin typeface="Open Sans Light"/>
              <a:ea typeface="Open Sans Light"/>
              <a:cs typeface="Open Sans Light"/>
              <a:sym typeface="Open Sans Light"/>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pic>
        <p:nvPicPr>
          <p:cNvPr id="189" name="Google Shape;189;p31"/>
          <p:cNvPicPr preferRelativeResize="0"/>
          <p:nvPr/>
        </p:nvPicPr>
        <p:blipFill>
          <a:blip r:embed="rId4">
            <a:alphaModFix/>
          </a:blip>
          <a:stretch>
            <a:fillRect/>
          </a:stretch>
        </p:blipFill>
        <p:spPr>
          <a:xfrm>
            <a:off x="1095413" y="6351701"/>
            <a:ext cx="5581674" cy="334184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Four:</a:t>
            </a:r>
            <a:endParaRPr/>
          </a:p>
          <a:p>
            <a:pPr marL="0" lvl="0" indent="0" algn="l" rtl="0">
              <a:spcBef>
                <a:spcPts val="0"/>
              </a:spcBef>
              <a:spcAft>
                <a:spcPts val="0"/>
              </a:spcAft>
              <a:buNone/>
            </a:pPr>
            <a:r>
              <a:rPr lang="en"/>
              <a:t>Risk and Response</a:t>
            </a:r>
            <a:endParaRPr/>
          </a:p>
        </p:txBody>
      </p:sp>
      <p:sp>
        <p:nvSpPr>
          <p:cNvPr id="195" name="Google Shape;195;p32"/>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Response Strategies</a:t>
            </a:r>
            <a:endParaRPr/>
          </a:p>
        </p:txBody>
      </p:sp>
      <p:sp>
        <p:nvSpPr>
          <p:cNvPr id="201" name="Google Shape;201;p33"/>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the six types of response strategies you can choose from:</a:t>
            </a:r>
            <a:endParaRPr/>
          </a:p>
          <a:p>
            <a:pPr marL="457200" lvl="0" indent="-342900" algn="l" rtl="0">
              <a:spcBef>
                <a:spcPts val="0"/>
              </a:spcBef>
              <a:spcAft>
                <a:spcPts val="0"/>
              </a:spcAft>
              <a:buSzPts val="1800"/>
              <a:buFont typeface="Open Sans"/>
              <a:buChar char="●"/>
            </a:pPr>
            <a:r>
              <a:rPr lang="en" b="1">
                <a:latin typeface="Open Sans"/>
                <a:ea typeface="Open Sans"/>
                <a:cs typeface="Open Sans"/>
                <a:sym typeface="Open Sans"/>
              </a:rPr>
              <a:t>Avoid </a:t>
            </a:r>
            <a:r>
              <a:rPr lang="en"/>
              <a:t>relates to adjusting plans so it prevents the risk from ever happening to or having an impact on your project. This strategy essentially makes the risk irrelevant to your project.</a:t>
            </a:r>
            <a:endParaRPr/>
          </a:p>
          <a:p>
            <a:pPr marL="457200" lvl="0" indent="-342900" algn="l" rtl="0">
              <a:spcBef>
                <a:spcPts val="0"/>
              </a:spcBef>
              <a:spcAft>
                <a:spcPts val="0"/>
              </a:spcAft>
              <a:buSzPts val="1800"/>
              <a:buFont typeface="Open Sans"/>
              <a:buChar char="●"/>
            </a:pPr>
            <a:r>
              <a:rPr lang="en" b="1">
                <a:latin typeface="Open Sans"/>
                <a:ea typeface="Open Sans"/>
                <a:cs typeface="Open Sans"/>
                <a:sym typeface="Open Sans"/>
              </a:rPr>
              <a:t>Transfer </a:t>
            </a:r>
            <a:r>
              <a:rPr lang="en"/>
              <a:t>is the act of moving the risk to a different recipient by adding into the project plan a way to direct the risk in a certain direction.</a:t>
            </a:r>
            <a:endParaRPr/>
          </a:p>
          <a:p>
            <a:pPr marL="457200" lvl="0" indent="-342900" algn="l" rtl="0">
              <a:spcBef>
                <a:spcPts val="0"/>
              </a:spcBef>
              <a:spcAft>
                <a:spcPts val="0"/>
              </a:spcAft>
              <a:buSzPts val="1800"/>
              <a:buFont typeface="Open Sans"/>
              <a:buChar char="●"/>
            </a:pPr>
            <a:r>
              <a:rPr lang="en" b="1">
                <a:latin typeface="Open Sans"/>
                <a:ea typeface="Open Sans"/>
                <a:cs typeface="Open Sans"/>
                <a:sym typeface="Open Sans"/>
              </a:rPr>
              <a:t>Mitigate </a:t>
            </a:r>
            <a:r>
              <a:rPr lang="en"/>
              <a:t>relates to proactively adjusting plans or acquiring new resources to lessen the potential consequences as much as possible or preparing for the impact of the risk.</a:t>
            </a:r>
            <a:endParaRPr/>
          </a:p>
          <a:p>
            <a:pPr marL="457200" lvl="0" indent="-342900" algn="l" rtl="0">
              <a:spcBef>
                <a:spcPts val="0"/>
              </a:spcBef>
              <a:spcAft>
                <a:spcPts val="0"/>
              </a:spcAft>
              <a:buSzPts val="1800"/>
              <a:buFont typeface="Open Sans"/>
              <a:buChar char="●"/>
            </a:pPr>
            <a:r>
              <a:rPr lang="en" b="1">
                <a:latin typeface="Open Sans"/>
                <a:ea typeface="Open Sans"/>
                <a:cs typeface="Open Sans"/>
                <a:sym typeface="Open Sans"/>
              </a:rPr>
              <a:t>Accept </a:t>
            </a:r>
            <a:r>
              <a:rPr lang="en"/>
              <a:t>involves passively acknowledging that it will happen, or creating thresholds that trigger actions when the risk causes a certain type or level of problem.</a:t>
            </a:r>
            <a:endParaRPr/>
          </a:p>
          <a:p>
            <a:pPr marL="457200" lvl="0" indent="-342900" algn="l" rtl="0">
              <a:spcBef>
                <a:spcPts val="0"/>
              </a:spcBef>
              <a:spcAft>
                <a:spcPts val="0"/>
              </a:spcAft>
              <a:buSzPts val="1800"/>
              <a:buFont typeface="Open Sans"/>
              <a:buChar char="●"/>
            </a:pPr>
            <a:r>
              <a:rPr lang="en" b="1">
                <a:latin typeface="Open Sans"/>
                <a:ea typeface="Open Sans"/>
                <a:cs typeface="Open Sans"/>
                <a:sym typeface="Open Sans"/>
              </a:rPr>
              <a:t>Escalate </a:t>
            </a:r>
            <a:r>
              <a:rPr lang="en"/>
              <a:t>is the act of presenting the risk to someone with the right authority or skillset to properly respond. In this case, the digital project manager cannot sufficiently do so.</a:t>
            </a:r>
            <a:endParaRPr/>
          </a:p>
          <a:p>
            <a:pPr marL="457200" lvl="0" indent="-342900" algn="l" rtl="0">
              <a:spcBef>
                <a:spcPts val="0"/>
              </a:spcBef>
              <a:spcAft>
                <a:spcPts val="0"/>
              </a:spcAft>
              <a:buSzPts val="1800"/>
              <a:buFont typeface="Open Sans"/>
              <a:buChar char="●"/>
            </a:pPr>
            <a:r>
              <a:rPr lang="en" b="1">
                <a:latin typeface="Open Sans"/>
                <a:ea typeface="Open Sans"/>
                <a:cs typeface="Open Sans"/>
                <a:sym typeface="Open Sans"/>
              </a:rPr>
              <a:t>Exploit </a:t>
            </a:r>
            <a:r>
              <a:rPr lang="en"/>
              <a:t>involves creating an opportunity or solution out of a risk to take advantage of a problem's impact.</a:t>
            </a:r>
            <a:endParaRPr/>
          </a:p>
          <a:p>
            <a:pPr marL="0" lvl="0" indent="0" algn="l" rtl="0">
              <a:spcBef>
                <a:spcPts val="0"/>
              </a:spcBef>
              <a:spcAft>
                <a:spcPts val="16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Scenario 1</a:t>
            </a:r>
            <a:endParaRPr/>
          </a:p>
        </p:txBody>
      </p:sp>
      <p:sp>
        <p:nvSpPr>
          <p:cNvPr id="207" name="Google Shape;207;p3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Stefano Shop project relies on the customer providing Yosemite with information on all products in its inventory. </a:t>
            </a:r>
            <a:r>
              <a:rPr lang="en" b="1">
                <a:latin typeface="Open Sans"/>
                <a:ea typeface="Open Sans"/>
                <a:cs typeface="Open Sans"/>
                <a:sym typeface="Open Sans"/>
              </a:rPr>
              <a:t>The Stefanos did not deliver the inventory list by the day you planned</a:t>
            </a:r>
            <a:r>
              <a:rPr lang="en"/>
              <a:t> to put inventory data into the system. They promised to deliver the inventory information in a few more days.</a:t>
            </a:r>
            <a:endParaRPr/>
          </a:p>
          <a:p>
            <a:pPr marL="0" lvl="0" indent="0" algn="l" rtl="0">
              <a:spcBef>
                <a:spcPts val="0"/>
              </a:spcBef>
              <a:spcAft>
                <a:spcPts val="0"/>
              </a:spcAft>
              <a:buNone/>
            </a:pPr>
            <a:endParaRPr/>
          </a:p>
          <a:p>
            <a:pPr marL="0" lvl="0" indent="0" algn="l" rtl="0">
              <a:spcBef>
                <a:spcPts val="0"/>
              </a:spcBef>
              <a:spcAft>
                <a:spcPts val="0"/>
              </a:spcAft>
              <a:buNone/>
            </a:pPr>
            <a:r>
              <a:rPr lang="en" b="1">
                <a:latin typeface="Open Sans"/>
                <a:ea typeface="Open Sans"/>
                <a:cs typeface="Open Sans"/>
                <a:sym typeface="Open Sans"/>
              </a:rPr>
              <a:t>Your task is to:</a:t>
            </a:r>
            <a:endParaRPr b="1">
              <a:latin typeface="Open Sans"/>
              <a:ea typeface="Open Sans"/>
              <a:cs typeface="Open Sans"/>
              <a:sym typeface="Open Sans"/>
            </a:endParaRPr>
          </a:p>
          <a:p>
            <a:pPr marL="457200" lvl="0" indent="-298450" algn="l" rtl="0">
              <a:spcBef>
                <a:spcPts val="0"/>
              </a:spcBef>
              <a:spcAft>
                <a:spcPts val="0"/>
              </a:spcAft>
              <a:buClr>
                <a:srgbClr val="0E101A"/>
              </a:buClr>
              <a:buSzPts val="1100"/>
              <a:buFont typeface="Arial"/>
              <a:buChar char="●"/>
            </a:pPr>
            <a:r>
              <a:rPr lang="en"/>
              <a:t>Analyze the above risk and describe how this affects the project. Address at least two different critical points of risk, like scope, cost, schedule, quality, stakeholder relationships, etc.</a:t>
            </a:r>
            <a:endParaRPr/>
          </a:p>
          <a:p>
            <a:pPr marL="457200" lvl="0" indent="-298450" algn="l" rtl="0">
              <a:spcBef>
                <a:spcPts val="0"/>
              </a:spcBef>
              <a:spcAft>
                <a:spcPts val="0"/>
              </a:spcAft>
              <a:buClr>
                <a:srgbClr val="0E101A"/>
              </a:buClr>
              <a:buSzPts val="1100"/>
              <a:buFont typeface="Arial"/>
              <a:buChar char="●"/>
            </a:pPr>
            <a:r>
              <a:rPr lang="en"/>
              <a:t>Choose a risk response strategy (see the valid strategies on the "Response Strategies" slide.)</a:t>
            </a:r>
            <a:endParaRPr/>
          </a:p>
          <a:p>
            <a:pPr marL="457200" lvl="0" indent="-298450" algn="l" rtl="0">
              <a:spcBef>
                <a:spcPts val="0"/>
              </a:spcBef>
              <a:spcAft>
                <a:spcPts val="0"/>
              </a:spcAft>
              <a:buClr>
                <a:srgbClr val="0E101A"/>
              </a:buClr>
              <a:buSzPts val="1100"/>
              <a:buFont typeface="Arial"/>
              <a:buChar char="●"/>
            </a:pPr>
            <a:r>
              <a:rPr lang="en"/>
              <a:t>Explain how you would apply the strategy in 3-5 sentences, including how it would impact the customer.</a:t>
            </a:r>
            <a:endParaRPr/>
          </a:p>
          <a:p>
            <a:pPr marL="457200" lvl="0" indent="-298450" algn="l" rtl="0">
              <a:spcBef>
                <a:spcPts val="0"/>
              </a:spcBef>
              <a:spcAft>
                <a:spcPts val="0"/>
              </a:spcAft>
              <a:buClr>
                <a:srgbClr val="0E101A"/>
              </a:buClr>
              <a:buSzPts val="1100"/>
              <a:buFont typeface="Arial"/>
              <a:buChar char="●"/>
            </a:pPr>
            <a:r>
              <a:rPr lang="en"/>
              <a:t>Fill out the Status Report for this scenario</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1000"/>
              </a:spcAft>
              <a:buClr>
                <a:schemeClr val="dk1"/>
              </a:buClr>
              <a:buSzPts val="1100"/>
              <a:buFont typeface="Arial"/>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Scenario 1 Response</a:t>
            </a:r>
            <a:endParaRPr/>
          </a:p>
        </p:txBody>
      </p:sp>
      <p:graphicFrame>
        <p:nvGraphicFramePr>
          <p:cNvPr id="213" name="Google Shape;213;p35"/>
          <p:cNvGraphicFramePr/>
          <p:nvPr>
            <p:extLst>
              <p:ext uri="{D42A27DB-BD31-4B8C-83A1-F6EECF244321}">
                <p14:modId xmlns:p14="http://schemas.microsoft.com/office/powerpoint/2010/main" val="1966177439"/>
              </p:ext>
            </p:extLst>
          </p:nvPr>
        </p:nvGraphicFramePr>
        <p:xfrm>
          <a:off x="264900" y="2253750"/>
          <a:ext cx="7242600" cy="5766432"/>
        </p:xfrm>
        <a:graphic>
          <a:graphicData uri="http://schemas.openxmlformats.org/drawingml/2006/table">
            <a:tbl>
              <a:tblPr>
                <a:noFill/>
                <a:tableStyleId>{C82BA829-6A89-494B-93C7-34DF5BC7DE1F}</a:tableStyleId>
              </a:tblPr>
              <a:tblGrid>
                <a:gridCol w="3621300">
                  <a:extLst>
                    <a:ext uri="{9D8B030D-6E8A-4147-A177-3AD203B41FA5}">
                      <a16:colId xmlns:a16="http://schemas.microsoft.com/office/drawing/2014/main" val="20000"/>
                    </a:ext>
                  </a:extLst>
                </a:gridCol>
                <a:gridCol w="3621300">
                  <a:extLst>
                    <a:ext uri="{9D8B030D-6E8A-4147-A177-3AD203B41FA5}">
                      <a16:colId xmlns:a16="http://schemas.microsoft.com/office/drawing/2014/main" val="20001"/>
                    </a:ext>
                  </a:extLst>
                </a:gridCol>
              </a:tblGrid>
              <a:tr h="356750">
                <a:tc gridSpan="2">
                  <a:txBody>
                    <a:bodyPr/>
                    <a:lstStyle/>
                    <a:p>
                      <a:pPr marL="0" lvl="0" indent="0" algn="l" rtl="0">
                        <a:lnSpc>
                          <a:spcPct val="115000"/>
                        </a:lnSpc>
                        <a:spcBef>
                          <a:spcPts val="0"/>
                        </a:spcBef>
                        <a:spcAft>
                          <a:spcPts val="0"/>
                        </a:spcAft>
                        <a:buNone/>
                      </a:pPr>
                      <a:r>
                        <a:rPr lang="en" sz="1800">
                          <a:solidFill>
                            <a:srgbClr val="525C65"/>
                          </a:solidFill>
                          <a:latin typeface="Open Sans"/>
                          <a:ea typeface="Open Sans"/>
                          <a:cs typeface="Open Sans"/>
                          <a:sym typeface="Open Sans"/>
                        </a:rPr>
                        <a:t>How might this risk affect the project?</a:t>
                      </a:r>
                      <a:endParaRPr sz="1800">
                        <a:solidFill>
                          <a:srgbClr val="525C65"/>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2424825">
                <a:tc gridSpan="2">
                  <a:txBody>
                    <a:bodyPr/>
                    <a:lstStyle/>
                    <a:p>
                      <a:r>
                        <a:rPr lang="en-US" sz="1800" b="1"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Risk Impact:</a:t>
                      </a:r>
                      <a:endPar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endParaRPr>
                    </a:p>
                    <a:p>
                      <a:r>
                        <a:rPr lang="en-US" sz="1800" b="1"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Scope:</a:t>
                      </a:r>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 Delay in product data can halt further development stages.</a:t>
                      </a:r>
                    </a:p>
                    <a:p>
                      <a:r>
                        <a:rPr lang="en-US" sz="1800" b="1"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Schedule:</a:t>
                      </a:r>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 Project timelines are at risk, potentially causing delays.</a:t>
                      </a:r>
                    </a:p>
                    <a:p>
                      <a:r>
                        <a:rPr lang="en-US" sz="1800" b="1"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Quality:</a:t>
                      </a:r>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 Risk of rushed work compromising quality to meet deadlines.</a:t>
                      </a:r>
                    </a:p>
                    <a:p>
                      <a:r>
                        <a:rPr lang="en-US" sz="1800" b="1"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Stakeholder Relationships:</a:t>
                      </a:r>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 Trust issues with the Stefano family.</a:t>
                      </a: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246650">
                <a:tc>
                  <a:txBody>
                    <a:bodyPr/>
                    <a:lstStyle/>
                    <a:p>
                      <a:pPr marL="0" lvl="0" indent="0" algn="l" rtl="0">
                        <a:lnSpc>
                          <a:spcPct val="115000"/>
                        </a:lnSpc>
                        <a:spcBef>
                          <a:spcPts val="0"/>
                        </a:spcBef>
                        <a:spcAft>
                          <a:spcPts val="0"/>
                        </a:spcAft>
                        <a:buNone/>
                      </a:pPr>
                      <a:r>
                        <a:rPr lang="en" sz="1800">
                          <a:solidFill>
                            <a:srgbClr val="525C65"/>
                          </a:solidFill>
                          <a:latin typeface="Open Sans"/>
                          <a:ea typeface="Open Sans"/>
                          <a:cs typeface="Open Sans"/>
                          <a:sym typeface="Open Sans"/>
                        </a:rPr>
                        <a:t>Selected risk response strategy:</a:t>
                      </a:r>
                      <a:endParaRPr sz="1800">
                        <a:solidFill>
                          <a:srgbClr val="525C65"/>
                        </a:solidFill>
                        <a:latin typeface="Open Sans"/>
                        <a:ea typeface="Open Sans"/>
                        <a:cs typeface="Open Sans"/>
                        <a:sym typeface="Open Sans"/>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Mitigate</a:t>
                      </a:r>
                      <a:endParaRPr sz="2400" dirty="0">
                        <a:solidFill>
                          <a:srgbClr val="525C65"/>
                        </a:solidFill>
                        <a:latin typeface="Open Sans Light" panose="020B0306030504020204" pitchFamily="34" charset="0"/>
                        <a:ea typeface="Open Sans Light" panose="020B0306030504020204" pitchFamily="34" charset="0"/>
                        <a:cs typeface="Open Sans Light" panose="020B0306030504020204" pitchFamily="34" charset="0"/>
                        <a:sym typeface="Open Sans"/>
                      </a:endParaRPr>
                    </a:p>
                  </a:txBody>
                  <a:tcPr marL="91425" marR="91425" marT="91425" marB="91425">
                    <a:lnL w="9525" cap="flat" cmpd="sng">
                      <a:solidFill>
                        <a:srgbClr val="9E9E9E"/>
                      </a:solidFill>
                      <a:prstDash val="solid"/>
                      <a:round/>
                      <a:headEnd type="none" w="sm" len="sm"/>
                      <a:tailEnd type="none" w="sm" len="sm"/>
                    </a:lnL>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226650">
                <a:tc gridSpan="2">
                  <a:txBody>
                    <a:bodyPr/>
                    <a:lstStyle/>
                    <a:p>
                      <a:pPr marL="0" lvl="0" indent="0" algn="l" rtl="0">
                        <a:spcBef>
                          <a:spcPts val="0"/>
                        </a:spcBef>
                        <a:spcAft>
                          <a:spcPts val="0"/>
                        </a:spcAft>
                        <a:buNone/>
                      </a:pPr>
                      <a:r>
                        <a:rPr lang="en" sz="1800">
                          <a:solidFill>
                            <a:srgbClr val="525C65"/>
                          </a:solidFill>
                          <a:latin typeface="Open Sans"/>
                          <a:ea typeface="Open Sans"/>
                          <a:cs typeface="Open Sans"/>
                          <a:sym typeface="Open Sans"/>
                        </a:rPr>
                        <a:t>Explain below how you would apply the strategy.</a:t>
                      </a:r>
                      <a:endParaRPr sz="1800" i="1">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3"/>
                  </a:ext>
                </a:extLst>
              </a:tr>
              <a:tr h="1927425">
                <a:tc gridSpan="2">
                  <a:txBody>
                    <a:bodyPr/>
                    <a:lstStyle/>
                    <a:p>
                      <a:pPr marL="0" lvl="0" indent="0" algn="l" rtl="0">
                        <a:spcBef>
                          <a:spcPts val="0"/>
                        </a:spcBef>
                        <a:spcAft>
                          <a:spcPts val="0"/>
                        </a:spcAft>
                        <a:buNone/>
                      </a:pPr>
                      <a:r>
                        <a:rPr lang="en-US" sz="1800" b="1"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Application:</a:t>
                      </a:r>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 Proactively adjust plans to accommodate delays by prioritizing other tasks or starting parallel tasks that don't depend on the inventory data. Keep the Stefanos informed about the situation and manage expectations about the adjusted timeline.</a:t>
                      </a:r>
                      <a:endParaRPr sz="2400" dirty="0">
                        <a:solidFill>
                          <a:srgbClr val="525C65"/>
                        </a:solidFill>
                        <a:latin typeface="Open Sans Light" panose="020B0306030504020204" pitchFamily="34" charset="0"/>
                        <a:ea typeface="Open Sans Light" panose="020B0306030504020204" pitchFamily="34" charset="0"/>
                        <a:cs typeface="Open Sans Light" panose="020B0306030504020204" pitchFamily="34" charset="0"/>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Overview</a:t>
            </a:r>
            <a:endParaRPr/>
          </a:p>
        </p:txBody>
      </p:sp>
      <p:sp>
        <p:nvSpPr>
          <p:cNvPr id="49" name="Google Shape;49;p9"/>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You are a project manager for Yosemite, an eCommerce company that integrates brick-and-mortar stores onto its platform for a fee. You have been assigned to work with The Stefano Shop, a family-run business that had been a local success but was struggling to stay open. The primary business goal is to digitize the store’s operations and sales and complete this project in a maximum of 12 weeks.</a:t>
            </a:r>
            <a:endParaRPr dirty="0"/>
          </a:p>
          <a:p>
            <a:pPr marL="0" lvl="0" indent="0" algn="l" rtl="0">
              <a:spcBef>
                <a:spcPts val="1600"/>
              </a:spcBef>
              <a:spcAft>
                <a:spcPts val="0"/>
              </a:spcAft>
              <a:buNone/>
            </a:pPr>
            <a:r>
              <a:rPr lang="en" dirty="0"/>
              <a:t>Integrating The Stefano Shop into Yosemite means building the following features: </a:t>
            </a:r>
            <a:endParaRPr dirty="0"/>
          </a:p>
          <a:p>
            <a:pPr marL="457200" lvl="0" indent="-342900" algn="l" rtl="0">
              <a:spcBef>
                <a:spcPts val="1600"/>
              </a:spcBef>
              <a:spcAft>
                <a:spcPts val="0"/>
              </a:spcAft>
              <a:buSzPts val="1800"/>
              <a:buChar char="●"/>
            </a:pPr>
            <a:r>
              <a:rPr lang="en" dirty="0"/>
              <a:t>A storefront on the platform, </a:t>
            </a:r>
            <a:endParaRPr dirty="0"/>
          </a:p>
          <a:p>
            <a:pPr marL="457200" lvl="0" indent="-342900" algn="l" rtl="0">
              <a:spcBef>
                <a:spcPts val="0"/>
              </a:spcBef>
              <a:spcAft>
                <a:spcPts val="0"/>
              </a:spcAft>
              <a:buSzPts val="1800"/>
              <a:buChar char="●"/>
            </a:pPr>
            <a:r>
              <a:rPr lang="en" dirty="0"/>
              <a:t>A social media integration, and </a:t>
            </a:r>
            <a:endParaRPr dirty="0"/>
          </a:p>
          <a:p>
            <a:pPr marL="457200" lvl="0" indent="-342900" algn="l" rtl="0">
              <a:spcBef>
                <a:spcPts val="0"/>
              </a:spcBef>
              <a:spcAft>
                <a:spcPts val="0"/>
              </a:spcAft>
              <a:buSzPts val="1800"/>
              <a:buChar char="●"/>
            </a:pPr>
            <a:r>
              <a:rPr lang="en" dirty="0"/>
              <a:t>A recommendation engine. </a:t>
            </a:r>
            <a:endParaRPr dirty="0"/>
          </a:p>
          <a:p>
            <a:pPr marL="0" lvl="0" indent="0" algn="l" rtl="0">
              <a:spcBef>
                <a:spcPts val="1600"/>
              </a:spcBef>
              <a:spcAft>
                <a:spcPts val="0"/>
              </a:spcAft>
              <a:buNone/>
            </a:pPr>
            <a:r>
              <a:rPr lang="en" dirty="0"/>
              <a:t>The Stefano family, which consists of Papa Stefano, Mama Stefano, and Junior Stefano, will also require the training and knowledge to operate their digital store once it has been developed.</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Status Report</a:t>
            </a:r>
            <a:endParaRPr/>
          </a:p>
        </p:txBody>
      </p:sp>
      <p:sp>
        <p:nvSpPr>
          <p:cNvPr id="219" name="Google Shape;219;p36"/>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latin typeface="Open Sans"/>
                <a:ea typeface="Open Sans"/>
                <a:cs typeface="Open Sans"/>
                <a:sym typeface="Open Sans"/>
              </a:rPr>
              <a:t>You need to fill out the status report on the next page</a:t>
            </a:r>
            <a:r>
              <a:rPr lang="en"/>
              <a:t>. It has to be based on Risk Scenario 1, which you can find in Slide 28. You also need to use details from the project scenario, which you can find in Slide 3.</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The Status Report date is when the Vendor Manager was scheduled to begin the “Input Inventory Data” task in your project plan.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Risk Scenario 1 - Status Report</a:t>
            </a:r>
            <a:endParaRPr dirty="0"/>
          </a:p>
        </p:txBody>
      </p:sp>
      <p:graphicFrame>
        <p:nvGraphicFramePr>
          <p:cNvPr id="225" name="Google Shape;225;p37"/>
          <p:cNvGraphicFramePr/>
          <p:nvPr>
            <p:extLst>
              <p:ext uri="{D42A27DB-BD31-4B8C-83A1-F6EECF244321}">
                <p14:modId xmlns:p14="http://schemas.microsoft.com/office/powerpoint/2010/main" val="2668754462"/>
              </p:ext>
            </p:extLst>
          </p:nvPr>
        </p:nvGraphicFramePr>
        <p:xfrm>
          <a:off x="264950" y="6648550"/>
          <a:ext cx="7242600" cy="2651670"/>
        </p:xfrm>
        <a:graphic>
          <a:graphicData uri="http://schemas.openxmlformats.org/drawingml/2006/table">
            <a:tbl>
              <a:tblPr>
                <a:noFill/>
                <a:tableStyleId>{C82BA829-6A89-494B-93C7-34DF5BC7DE1F}</a:tableStyleId>
              </a:tblPr>
              <a:tblGrid>
                <a:gridCol w="892925">
                  <a:extLst>
                    <a:ext uri="{9D8B030D-6E8A-4147-A177-3AD203B41FA5}">
                      <a16:colId xmlns:a16="http://schemas.microsoft.com/office/drawing/2014/main" val="20000"/>
                    </a:ext>
                  </a:extLst>
                </a:gridCol>
                <a:gridCol w="1153150">
                  <a:extLst>
                    <a:ext uri="{9D8B030D-6E8A-4147-A177-3AD203B41FA5}">
                      <a16:colId xmlns:a16="http://schemas.microsoft.com/office/drawing/2014/main" val="20001"/>
                    </a:ext>
                  </a:extLst>
                </a:gridCol>
                <a:gridCol w="5196525">
                  <a:extLst>
                    <a:ext uri="{9D8B030D-6E8A-4147-A177-3AD203B41FA5}">
                      <a16:colId xmlns:a16="http://schemas.microsoft.com/office/drawing/2014/main" val="20002"/>
                    </a:ext>
                  </a:extLst>
                </a:gridCol>
              </a:tblGrid>
              <a:tr h="381000">
                <a:tc gridSpan="3">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Project Health Check</a:t>
                      </a:r>
                      <a:endParaRPr b="1">
                        <a:solidFill>
                          <a:schemeClr val="lt1"/>
                        </a:solidFill>
                        <a:latin typeface="Open Sans"/>
                        <a:ea typeface="Open Sans"/>
                        <a:cs typeface="Open Sans"/>
                        <a:sym typeface="Open Sans"/>
                      </a:endParaRPr>
                    </a:p>
                  </a:txBody>
                  <a:tcPr marL="91425" marR="91425" marT="91425" marB="91425">
                    <a:solidFill>
                      <a:srgbClr val="02B3E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dirty="0">
                          <a:solidFill>
                            <a:schemeClr val="lt1"/>
                          </a:solidFill>
                          <a:latin typeface="Open Sans"/>
                          <a:ea typeface="Open Sans"/>
                          <a:cs typeface="Open Sans"/>
                          <a:sym typeface="Open Sans"/>
                        </a:rPr>
                        <a:t>Scope</a:t>
                      </a:r>
                      <a:endParaRPr b="1" dirty="0">
                        <a:solidFill>
                          <a:schemeClr val="lt1"/>
                        </a:solidFill>
                        <a:latin typeface="Open Sans"/>
                        <a:ea typeface="Open Sans"/>
                        <a:cs typeface="Open Sans"/>
                        <a:sym typeface="Open Sans"/>
                      </a:endParaRPr>
                    </a:p>
                  </a:txBody>
                  <a:tcPr marL="91425" marR="91425" marT="91425" marB="91425">
                    <a:solidFill>
                      <a:srgbClr val="02B3E4"/>
                    </a:solidFill>
                  </a:tcPr>
                </a:tc>
                <a:tc>
                  <a:txBody>
                    <a:bodyPr/>
                    <a:lstStyle/>
                    <a:p>
                      <a:pPr marL="0" lvl="0" indent="0" algn="l" rtl="0">
                        <a:spcBef>
                          <a:spcPts val="0"/>
                        </a:spcBef>
                        <a:spcAft>
                          <a:spcPts val="0"/>
                        </a:spcAft>
                        <a:buNone/>
                      </a:pPr>
                      <a:r>
                        <a:rPr lang="en" b="1">
                          <a:solidFill>
                            <a:schemeClr val="lt1"/>
                          </a:solidFill>
                          <a:latin typeface="Open Sans"/>
                          <a:ea typeface="Open Sans"/>
                          <a:cs typeface="Open Sans"/>
                          <a:sym typeface="Open Sans"/>
                        </a:rPr>
                        <a:t>Status</a:t>
                      </a:r>
                      <a:endParaRPr b="1">
                        <a:solidFill>
                          <a:schemeClr val="lt1"/>
                        </a:solidFill>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 b="1">
                          <a:solidFill>
                            <a:schemeClr val="lt1"/>
                          </a:solidFill>
                          <a:latin typeface="Open Sans"/>
                          <a:ea typeface="Open Sans"/>
                          <a:cs typeface="Open Sans"/>
                          <a:sym typeface="Open Sans"/>
                        </a:rPr>
                        <a:t>Tasks: Completed/Pending</a:t>
                      </a:r>
                      <a:endParaRPr b="1">
                        <a:solidFill>
                          <a:schemeClr val="lt1"/>
                        </a:solidFill>
                        <a:latin typeface="Open Sans"/>
                        <a:ea typeface="Open Sans"/>
                        <a:cs typeface="Open Sans"/>
                        <a:sym typeface="Open Sans"/>
                      </a:endParaRPr>
                    </a:p>
                  </a:txBody>
                  <a:tcPr marL="91425" marR="91425" marT="91425" marB="91425">
                    <a:solidFill>
                      <a:srgbClr val="02B3E4"/>
                    </a:solidFill>
                  </a:tcPr>
                </a:tc>
                <a:extLst>
                  <a:ext uri="{0D108BD9-81ED-4DB2-BD59-A6C34878D82A}">
                    <a16:rowId xmlns:a16="http://schemas.microsoft.com/office/drawing/2014/main" val="10001"/>
                  </a:ext>
                </a:extLst>
              </a:tr>
              <a:tr h="567358">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Time</a:t>
                      </a:r>
                      <a:endParaRPr b="1">
                        <a:solidFill>
                          <a:schemeClr val="lt1"/>
                        </a:solidFill>
                        <a:latin typeface="Open Sans"/>
                        <a:ea typeface="Open Sans"/>
                        <a:cs typeface="Open Sans"/>
                        <a:sym typeface="Open Sans"/>
                      </a:endParaRPr>
                    </a:p>
                  </a:txBody>
                  <a:tcPr marL="91425" marR="91425" marT="91425" marB="91425" anchor="ctr">
                    <a:lnR w="9525" cap="flat" cmpd="sng">
                      <a:solidFill>
                        <a:srgbClr val="9E9E9E"/>
                      </a:solidFill>
                      <a:prstDash val="solid"/>
                      <a:round/>
                      <a:headEnd type="none" w="sm" len="sm"/>
                      <a:tailEnd type="none" w="sm" len="sm"/>
                    </a:lnR>
                    <a:solidFill>
                      <a:srgbClr val="02B3E4"/>
                    </a:solidFill>
                  </a:tcPr>
                </a:tc>
                <a:tc>
                  <a:txBody>
                    <a:bodyPr/>
                    <a:lstStyle/>
                    <a:p>
                      <a:pPr marL="0" lvl="0" indent="0" algn="l" rtl="0">
                        <a:spcBef>
                          <a:spcPts val="0"/>
                        </a:spcBef>
                        <a:spcAft>
                          <a:spcPts val="0"/>
                        </a:spcAft>
                        <a:buNone/>
                      </a:pPr>
                      <a:r>
                        <a:rPr lang="en" sz="1100" dirty="0">
                          <a:solidFill>
                            <a:schemeClr val="dk1"/>
                          </a:solidFill>
                          <a:highlight>
                            <a:srgbClr val="FFFF00"/>
                          </a:highlight>
                          <a:latin typeface="Open Sans Light"/>
                          <a:ea typeface="Open Sans Light"/>
                          <a:cs typeface="Open Sans Light"/>
                          <a:sym typeface="Open Sans Light"/>
                        </a:rPr>
                        <a:t>At Risk</a:t>
                      </a:r>
                      <a:endParaRPr dirty="0">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rowSpan="3">
                  <a:txBody>
                    <a:bodyPr/>
                    <a:lstStyle/>
                    <a:p>
                      <a:pPr marL="0" lvl="0" indent="0" algn="l" rtl="0">
                        <a:spcBef>
                          <a:spcPts val="0"/>
                        </a:spcBef>
                        <a:spcAft>
                          <a:spcPts val="0"/>
                        </a:spcAft>
                        <a:buNone/>
                      </a:pPr>
                      <a:r>
                        <a:rPr lang="en-US" sz="1100" b="1" dirty="0">
                          <a:solidFill>
                            <a:schemeClr val="dk1"/>
                          </a:solidFill>
                          <a:latin typeface="Open Sans"/>
                          <a:ea typeface="Open Sans"/>
                          <a:cs typeface="Open Sans"/>
                          <a:sym typeface="Open Sans"/>
                        </a:rPr>
                        <a:t>Completed:</a:t>
                      </a:r>
                    </a:p>
                    <a:p>
                      <a:pPr marL="457200" lvl="0" indent="-298450" algn="l" rtl="0">
                        <a:spcBef>
                          <a:spcPts val="0"/>
                        </a:spcBef>
                        <a:spcAft>
                          <a:spcPts val="0"/>
                        </a:spcAft>
                        <a:buClr>
                          <a:schemeClr val="dk1"/>
                        </a:buClr>
                        <a:buSzPts val="1100"/>
                        <a:buFont typeface="Open Sans"/>
                        <a:buChar char="●"/>
                      </a:pPr>
                      <a:r>
                        <a:rPr lang="en-US" sz="1100" dirty="0">
                          <a:solidFill>
                            <a:schemeClr val="dk1"/>
                          </a:solidFill>
                          <a:latin typeface="Open Sans"/>
                          <a:ea typeface="Open Sans"/>
                          <a:cs typeface="Open Sans"/>
                          <a:sym typeface="Open Sans"/>
                        </a:rPr>
                        <a:t>Build storefront</a:t>
                      </a:r>
                    </a:p>
                    <a:p>
                      <a:pPr marL="457200" lvl="0" indent="-298450" algn="l" rtl="0">
                        <a:spcBef>
                          <a:spcPts val="0"/>
                        </a:spcBef>
                        <a:spcAft>
                          <a:spcPts val="0"/>
                        </a:spcAft>
                        <a:buClr>
                          <a:schemeClr val="dk1"/>
                        </a:buClr>
                        <a:buSzPts val="1100"/>
                        <a:buFont typeface="Open Sans"/>
                        <a:buChar char="●"/>
                      </a:pPr>
                      <a:r>
                        <a:rPr lang="en-US" sz="1100" dirty="0">
                          <a:solidFill>
                            <a:schemeClr val="dk1"/>
                          </a:solidFill>
                          <a:latin typeface="Open Sans"/>
                          <a:ea typeface="Open Sans"/>
                          <a:cs typeface="Open Sans"/>
                          <a:sym typeface="Open Sans"/>
                        </a:rPr>
                        <a:t>Create social media channels</a:t>
                      </a:r>
                    </a:p>
                    <a:p>
                      <a:pPr marL="457200" lvl="0" indent="-298450" algn="l" rtl="0">
                        <a:spcBef>
                          <a:spcPts val="0"/>
                        </a:spcBef>
                        <a:spcAft>
                          <a:spcPts val="0"/>
                        </a:spcAft>
                        <a:buClr>
                          <a:schemeClr val="dk1"/>
                        </a:buClr>
                        <a:buSzPts val="1100"/>
                        <a:buFont typeface="Open Sans"/>
                        <a:buChar char="●"/>
                      </a:pPr>
                      <a:r>
                        <a:rPr lang="en-US" sz="1100" dirty="0">
                          <a:solidFill>
                            <a:schemeClr val="dk1"/>
                          </a:solidFill>
                          <a:latin typeface="Open Sans"/>
                          <a:ea typeface="Open Sans"/>
                          <a:cs typeface="Open Sans"/>
                          <a:sym typeface="Open Sans"/>
                        </a:rPr>
                        <a:t>Build social media integration</a:t>
                      </a:r>
                    </a:p>
                    <a:p>
                      <a:pPr marL="0" lvl="0" indent="0" algn="l" rtl="0">
                        <a:spcBef>
                          <a:spcPts val="0"/>
                        </a:spcBef>
                        <a:spcAft>
                          <a:spcPts val="0"/>
                        </a:spcAft>
                        <a:buNone/>
                      </a:pPr>
                      <a:endParaRPr lang="en-US" sz="1100" dirty="0">
                        <a:solidFill>
                          <a:schemeClr val="dk1"/>
                        </a:solidFill>
                        <a:latin typeface="Open Sans"/>
                        <a:ea typeface="Open Sans"/>
                        <a:cs typeface="Open Sans"/>
                        <a:sym typeface="Open Sans"/>
                      </a:endParaRPr>
                    </a:p>
                    <a:p>
                      <a:pPr marL="0" lvl="0" indent="0" algn="l" rtl="0">
                        <a:spcBef>
                          <a:spcPts val="0"/>
                        </a:spcBef>
                        <a:spcAft>
                          <a:spcPts val="0"/>
                        </a:spcAft>
                        <a:buNone/>
                      </a:pPr>
                      <a:r>
                        <a:rPr lang="en-US" sz="1100" b="1" dirty="0">
                          <a:solidFill>
                            <a:schemeClr val="dk1"/>
                          </a:solidFill>
                          <a:latin typeface="Open Sans"/>
                          <a:ea typeface="Open Sans"/>
                          <a:cs typeface="Open Sans"/>
                          <a:sym typeface="Open Sans"/>
                        </a:rPr>
                        <a:t>Pending:</a:t>
                      </a:r>
                    </a:p>
                    <a:p>
                      <a:pPr marL="457200" lvl="0" indent="-298450" algn="l" rtl="0">
                        <a:spcBef>
                          <a:spcPts val="0"/>
                        </a:spcBef>
                        <a:spcAft>
                          <a:spcPts val="0"/>
                        </a:spcAft>
                        <a:buClr>
                          <a:schemeClr val="dk1"/>
                        </a:buClr>
                        <a:buSzPts val="1100"/>
                        <a:buFont typeface="Open Sans"/>
                        <a:buChar char="●"/>
                      </a:pPr>
                      <a:r>
                        <a:rPr lang="en-US" sz="1100" dirty="0">
                          <a:solidFill>
                            <a:schemeClr val="dk1"/>
                          </a:solidFill>
                          <a:latin typeface="Open Sans"/>
                          <a:ea typeface="Open Sans"/>
                          <a:cs typeface="Open Sans"/>
                          <a:sym typeface="Open Sans"/>
                        </a:rPr>
                        <a:t>Input inventory data</a:t>
                      </a:r>
                    </a:p>
                    <a:p>
                      <a:pPr marL="457200" lvl="0" indent="-298450" algn="l" rtl="0">
                        <a:spcBef>
                          <a:spcPts val="0"/>
                        </a:spcBef>
                        <a:spcAft>
                          <a:spcPts val="0"/>
                        </a:spcAft>
                        <a:buClr>
                          <a:schemeClr val="dk1"/>
                        </a:buClr>
                        <a:buSzPts val="1100"/>
                        <a:buFont typeface="Open Sans"/>
                        <a:buChar char="●"/>
                      </a:pPr>
                      <a:r>
                        <a:rPr lang="en-US" sz="1100" dirty="0">
                          <a:solidFill>
                            <a:schemeClr val="dk1"/>
                          </a:solidFill>
                          <a:latin typeface="Open Sans"/>
                          <a:ea typeface="Open Sans"/>
                          <a:cs typeface="Open Sans"/>
                          <a:sym typeface="Open Sans"/>
                        </a:rPr>
                        <a:t>Train Stefano‘s on platform</a:t>
                      </a:r>
                    </a:p>
                    <a:p>
                      <a:pPr marL="457200" lvl="0" indent="-298450" algn="l" rtl="0">
                        <a:spcBef>
                          <a:spcPts val="0"/>
                        </a:spcBef>
                        <a:spcAft>
                          <a:spcPts val="0"/>
                        </a:spcAft>
                        <a:buClr>
                          <a:schemeClr val="dk1"/>
                        </a:buClr>
                        <a:buSzPts val="1100"/>
                        <a:buFont typeface="Open Sans"/>
                        <a:buChar char="●"/>
                      </a:pPr>
                      <a:r>
                        <a:rPr lang="en-US" sz="1100" dirty="0">
                          <a:solidFill>
                            <a:schemeClr val="dk1"/>
                          </a:solidFill>
                          <a:latin typeface="Open Sans"/>
                          <a:ea typeface="Open Sans"/>
                          <a:cs typeface="Open Sans"/>
                          <a:sym typeface="Open Sans"/>
                        </a:rPr>
                        <a:t>Build recommendation engine</a:t>
                      </a:r>
                    </a:p>
                    <a:p>
                      <a:pPr marL="457200" lvl="0" indent="-298450" algn="l" rtl="0">
                        <a:spcBef>
                          <a:spcPts val="0"/>
                        </a:spcBef>
                        <a:spcAft>
                          <a:spcPts val="0"/>
                        </a:spcAft>
                        <a:buClr>
                          <a:schemeClr val="dk1"/>
                        </a:buClr>
                        <a:buSzPts val="1100"/>
                        <a:buFont typeface="Open Sans"/>
                        <a:buChar char="●"/>
                      </a:pPr>
                      <a:r>
                        <a:rPr lang="en-US" sz="1100" dirty="0">
                          <a:solidFill>
                            <a:schemeClr val="dk1"/>
                          </a:solidFill>
                          <a:latin typeface="Open Sans"/>
                          <a:ea typeface="Open Sans"/>
                          <a:cs typeface="Open Sans"/>
                          <a:sym typeface="Open Sans"/>
                        </a:rPr>
                        <a:t>Create custom sales report</a:t>
                      </a: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647666">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Cost</a:t>
                      </a:r>
                      <a:endParaRPr b="1">
                        <a:solidFill>
                          <a:schemeClr val="lt1"/>
                        </a:solidFill>
                        <a:latin typeface="Open Sans"/>
                        <a:ea typeface="Open Sans"/>
                        <a:cs typeface="Open Sans"/>
                        <a:sym typeface="Open Sans"/>
                      </a:endParaRPr>
                    </a:p>
                  </a:txBody>
                  <a:tcPr marL="91425" marR="91425" marT="91425" marB="91425" anchor="ctr">
                    <a:lnR w="9525" cap="flat" cmpd="sng">
                      <a:solidFill>
                        <a:srgbClr val="9E9E9E"/>
                      </a:solidFill>
                      <a:prstDash val="solid"/>
                      <a:round/>
                      <a:headEnd type="none" w="sm" len="sm"/>
                      <a:tailEnd type="none" w="sm" len="sm"/>
                    </a:lnR>
                    <a:solidFill>
                      <a:srgbClr val="02B3E4"/>
                    </a:solidFill>
                  </a:tcPr>
                </a:tc>
                <a:tc>
                  <a:txBody>
                    <a:bodyPr/>
                    <a:lstStyle/>
                    <a:p>
                      <a:pPr marL="0" lvl="0" indent="0" algn="l" rtl="0">
                        <a:spcBef>
                          <a:spcPts val="0"/>
                        </a:spcBef>
                        <a:spcAft>
                          <a:spcPts val="0"/>
                        </a:spcAft>
                        <a:buNone/>
                      </a:pPr>
                      <a:r>
                        <a:rPr lang="en" sz="1100" dirty="0">
                          <a:solidFill>
                            <a:schemeClr val="dk1"/>
                          </a:solidFill>
                          <a:highlight>
                            <a:srgbClr val="FFFF00"/>
                          </a:highlight>
                          <a:latin typeface="Open Sans Light"/>
                          <a:ea typeface="Open Sans Light"/>
                          <a:cs typeface="Open Sans Light"/>
                          <a:sym typeface="Open Sans Light"/>
                        </a:rPr>
                        <a:t>At Risk</a:t>
                      </a:r>
                      <a:endParaRPr dirty="0">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3"/>
                  </a:ext>
                </a:extLst>
              </a:tr>
              <a:tr h="627900">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Quality</a:t>
                      </a:r>
                      <a:endParaRPr b="1">
                        <a:solidFill>
                          <a:schemeClr val="lt1"/>
                        </a:solidFill>
                        <a:latin typeface="Open Sans"/>
                        <a:ea typeface="Open Sans"/>
                        <a:cs typeface="Open Sans"/>
                        <a:sym typeface="Open Sans"/>
                      </a:endParaRPr>
                    </a:p>
                  </a:txBody>
                  <a:tcPr marL="91425" marR="91425" marT="91425" marB="91425" anchor="ctr">
                    <a:lnR w="9525" cap="flat" cmpd="sng">
                      <a:solidFill>
                        <a:srgbClr val="9E9E9E"/>
                      </a:solidFill>
                      <a:prstDash val="solid"/>
                      <a:round/>
                      <a:headEnd type="none" w="sm" len="sm"/>
                      <a:tailEnd type="none" w="sm" len="sm"/>
                    </a:lnR>
                    <a:solidFill>
                      <a:srgbClr val="02B3E4"/>
                    </a:solidFill>
                  </a:tcPr>
                </a:tc>
                <a:tc>
                  <a:txBody>
                    <a:bodyPr/>
                    <a:lstStyle/>
                    <a:p>
                      <a:pPr marL="0" lvl="0" indent="0" algn="l" rtl="0">
                        <a:spcBef>
                          <a:spcPts val="0"/>
                        </a:spcBef>
                        <a:spcAft>
                          <a:spcPts val="0"/>
                        </a:spcAft>
                        <a:buNone/>
                      </a:pPr>
                      <a:r>
                        <a:rPr lang="en" sz="1100" dirty="0">
                          <a:solidFill>
                            <a:schemeClr val="dk1"/>
                          </a:solidFill>
                          <a:highlight>
                            <a:srgbClr val="00FF00"/>
                          </a:highlight>
                          <a:latin typeface="Open Sans Light"/>
                          <a:ea typeface="Open Sans Light"/>
                          <a:cs typeface="Open Sans Light"/>
                          <a:sym typeface="Open Sans Light"/>
                        </a:rPr>
                        <a:t>On Track </a:t>
                      </a:r>
                      <a:endParaRPr dirty="0">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4"/>
                  </a:ext>
                </a:extLst>
              </a:tr>
            </a:tbl>
          </a:graphicData>
        </a:graphic>
      </p:graphicFrame>
      <p:graphicFrame>
        <p:nvGraphicFramePr>
          <p:cNvPr id="226" name="Google Shape;226;p37"/>
          <p:cNvGraphicFramePr/>
          <p:nvPr>
            <p:extLst>
              <p:ext uri="{D42A27DB-BD31-4B8C-83A1-F6EECF244321}">
                <p14:modId xmlns:p14="http://schemas.microsoft.com/office/powerpoint/2010/main" val="749002140"/>
              </p:ext>
            </p:extLst>
          </p:nvPr>
        </p:nvGraphicFramePr>
        <p:xfrm>
          <a:off x="264900" y="4250200"/>
          <a:ext cx="7242600" cy="2221185"/>
        </p:xfrm>
        <a:graphic>
          <a:graphicData uri="http://schemas.openxmlformats.org/drawingml/2006/table">
            <a:tbl>
              <a:tblPr>
                <a:noFill/>
                <a:tableStyleId>{C82BA829-6A89-494B-93C7-34DF5BC7DE1F}</a:tableStyleId>
              </a:tblPr>
              <a:tblGrid>
                <a:gridCol w="7242600">
                  <a:extLst>
                    <a:ext uri="{9D8B030D-6E8A-4147-A177-3AD203B41FA5}">
                      <a16:colId xmlns:a16="http://schemas.microsoft.com/office/drawing/2014/main" val="20000"/>
                    </a:ext>
                  </a:extLst>
                </a:gridCol>
              </a:tblGrid>
              <a:tr h="320925">
                <a:tc>
                  <a:txBody>
                    <a:bodyPr/>
                    <a:lstStyle/>
                    <a:p>
                      <a:pPr marL="0" lvl="0" indent="0" algn="l" rtl="0">
                        <a:spcBef>
                          <a:spcPts val="0"/>
                        </a:spcBef>
                        <a:spcAft>
                          <a:spcPts val="0"/>
                        </a:spcAft>
                        <a:buClr>
                          <a:schemeClr val="dk1"/>
                        </a:buClr>
                        <a:buSzPts val="1100"/>
                        <a:buFont typeface="Arial"/>
                        <a:buNone/>
                      </a:pPr>
                      <a:r>
                        <a:rPr lang="en" b="1">
                          <a:solidFill>
                            <a:schemeClr val="lt1"/>
                          </a:solidFill>
                          <a:latin typeface="Open Sans"/>
                          <a:ea typeface="Open Sans"/>
                          <a:cs typeface="Open Sans"/>
                          <a:sym typeface="Open Sans"/>
                        </a:rPr>
                        <a:t>Project Highlights/Blockers</a:t>
                      </a:r>
                      <a:endParaRPr>
                        <a:solidFill>
                          <a:schemeClr val="dk1"/>
                        </a:solidFill>
                        <a:latin typeface="Open Sans Light"/>
                        <a:ea typeface="Open Sans Light"/>
                        <a:cs typeface="Open Sans Light"/>
                        <a:sym typeface="Open Sans Light"/>
                      </a:endParaRPr>
                    </a:p>
                  </a:txBody>
                  <a:tcPr marL="91425" marR="91425" marT="91425" marB="91425">
                    <a:solidFill>
                      <a:srgbClr val="02B3E4"/>
                    </a:solidFill>
                  </a:tcPr>
                </a:tc>
                <a:extLst>
                  <a:ext uri="{0D108BD9-81ED-4DB2-BD59-A6C34878D82A}">
                    <a16:rowId xmlns:a16="http://schemas.microsoft.com/office/drawing/2014/main" val="10000"/>
                  </a:ext>
                </a:extLst>
              </a:tr>
              <a:tr h="1824975">
                <a:tc>
                  <a:txBody>
                    <a:bodyPr/>
                    <a:lstStyle/>
                    <a:p>
                      <a:pPr marL="0" lvl="0" indent="0" algn="l" rtl="0">
                        <a:spcBef>
                          <a:spcPts val="0"/>
                        </a:spcBef>
                        <a:spcAft>
                          <a:spcPts val="0"/>
                        </a:spcAft>
                        <a:buClr>
                          <a:schemeClr val="dk1"/>
                        </a:buClr>
                        <a:buSzPts val="1100"/>
                        <a:buFont typeface="Arial"/>
                        <a:buNone/>
                      </a:pPr>
                      <a:r>
                        <a:rPr lang="en" sz="1200" b="1" dirty="0">
                          <a:solidFill>
                            <a:schemeClr val="dk1"/>
                          </a:solidFill>
                          <a:latin typeface="Open Sans"/>
                          <a:ea typeface="Open Sans"/>
                          <a:cs typeface="Open Sans"/>
                          <a:sym typeface="Open Sans"/>
                        </a:rPr>
                        <a:t>Highlights:</a:t>
                      </a:r>
                      <a:endParaRPr sz="1200" b="1" dirty="0">
                        <a:solidFill>
                          <a:schemeClr val="dk1"/>
                        </a:solidFill>
                        <a:latin typeface="Open Sans"/>
                        <a:ea typeface="Open Sans"/>
                        <a:cs typeface="Open Sans"/>
                        <a:sym typeface="Open Sans"/>
                      </a:endParaRPr>
                    </a:p>
                    <a:p>
                      <a:pPr marL="457200" lvl="0" indent="-298450" algn="l" rtl="0">
                        <a:spcBef>
                          <a:spcPts val="0"/>
                        </a:spcBef>
                        <a:spcAft>
                          <a:spcPts val="0"/>
                        </a:spcAft>
                        <a:buClr>
                          <a:schemeClr val="dk1"/>
                        </a:buClr>
                        <a:buSzPts val="1100"/>
                        <a:buFont typeface="Open Sans"/>
                        <a:buChar char="●"/>
                      </a:pPr>
                      <a:r>
                        <a:rPr lang="en" sz="1200" dirty="0">
                          <a:solidFill>
                            <a:schemeClr val="dk1"/>
                          </a:solidFill>
                          <a:latin typeface="Open Sans"/>
                          <a:ea typeface="Open Sans"/>
                          <a:cs typeface="Open Sans"/>
                          <a:sym typeface="Open Sans"/>
                        </a:rPr>
                        <a:t>Successfully built the storefront and social media channels on time</a:t>
                      </a:r>
                    </a:p>
                    <a:p>
                      <a:pPr marL="457200" marR="0" lvl="0" indent="-298450" algn="l" defTabSz="914400" rtl="0" eaLnBrk="1" fontAlgn="auto" latinLnBrk="0" hangingPunct="1">
                        <a:lnSpc>
                          <a:spcPct val="100000"/>
                        </a:lnSpc>
                        <a:spcBef>
                          <a:spcPts val="0"/>
                        </a:spcBef>
                        <a:spcAft>
                          <a:spcPts val="0"/>
                        </a:spcAft>
                        <a:buClr>
                          <a:schemeClr val="dk1"/>
                        </a:buClr>
                        <a:buSzPts val="1100"/>
                        <a:buFont typeface="Open Sans"/>
                        <a:buChar char="●"/>
                        <a:tabLst/>
                        <a:defRPr/>
                      </a:pPr>
                      <a:r>
                        <a:rPr lang="en-US" sz="1200" b="0" i="0" u="none" strike="noStrike" cap="non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Social media integration completed, ready for user engagement.</a:t>
                      </a:r>
                      <a:endParaRPr sz="12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0" lvl="0" indent="0" algn="l" rtl="0">
                        <a:spcBef>
                          <a:spcPts val="0"/>
                        </a:spcBef>
                        <a:spcAft>
                          <a:spcPts val="0"/>
                        </a:spcAft>
                        <a:buClr>
                          <a:schemeClr val="dk1"/>
                        </a:buClr>
                        <a:buSzPts val="1100"/>
                        <a:buFont typeface="Arial"/>
                        <a:buNone/>
                      </a:pPr>
                      <a:endParaRPr sz="12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200" b="1" dirty="0">
                          <a:solidFill>
                            <a:schemeClr val="dk1"/>
                          </a:solidFill>
                          <a:latin typeface="Open Sans"/>
                          <a:ea typeface="Open Sans"/>
                          <a:cs typeface="Open Sans"/>
                          <a:sym typeface="Open Sans"/>
                        </a:rPr>
                        <a:t>Blockers:</a:t>
                      </a:r>
                      <a:endParaRPr sz="1200" b="1" dirty="0">
                        <a:solidFill>
                          <a:schemeClr val="dk1"/>
                        </a:solidFill>
                        <a:latin typeface="Open Sans"/>
                        <a:ea typeface="Open Sans"/>
                        <a:cs typeface="Open Sans"/>
                        <a:sym typeface="Open Sans"/>
                      </a:endParaRPr>
                    </a:p>
                    <a:p>
                      <a:pPr marL="457200" lvl="0" indent="-304800" algn="l" rtl="0">
                        <a:spcBef>
                          <a:spcPts val="0"/>
                        </a:spcBef>
                        <a:spcAft>
                          <a:spcPts val="0"/>
                        </a:spcAft>
                        <a:buClr>
                          <a:schemeClr val="dk1"/>
                        </a:buClr>
                        <a:buSzPts val="1200"/>
                        <a:buFont typeface="Open Sans"/>
                        <a:buChar char="●"/>
                      </a:pPr>
                      <a:r>
                        <a:rPr lang="en" sz="1200" b="0" i="0" u="none" strike="noStrike" cap="none" dirty="0">
                          <a:solidFill>
                            <a:schemeClr val="dk1"/>
                          </a:solidFill>
                          <a:effectLst/>
                          <a:latin typeface="Open Sans" panose="020B0606030504020204" pitchFamily="34" charset="0"/>
                          <a:ea typeface="Open Sans" panose="020B0606030504020204" pitchFamily="34" charset="0"/>
                          <a:cs typeface="Open Sans" panose="020B0606030504020204" pitchFamily="34" charset="0"/>
                          <a:sym typeface="Open Sans"/>
                        </a:rPr>
                        <a:t>D</a:t>
                      </a:r>
                      <a:r>
                        <a:rPr lang="en-US" sz="1200" b="0" i="0" u="none" strike="noStrike" cap="non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elay</a:t>
                      </a:r>
                      <a:r>
                        <a:rPr lang="en-US" sz="1200" b="0" i="0" u="none" strike="noStrike" cap="non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 in receiving inventory data from the Stefano family is causing a bottleneck.</a:t>
                      </a:r>
                    </a:p>
                    <a:p>
                      <a:pPr marL="457200" marR="0" lvl="0" indent="-304800" algn="l" defTabSz="914400" rtl="0" eaLnBrk="1" fontAlgn="auto" latinLnBrk="0" hangingPunct="1">
                        <a:lnSpc>
                          <a:spcPct val="100000"/>
                        </a:lnSpc>
                        <a:spcBef>
                          <a:spcPts val="0"/>
                        </a:spcBef>
                        <a:spcAft>
                          <a:spcPts val="0"/>
                        </a:spcAft>
                        <a:buClr>
                          <a:schemeClr val="dk1"/>
                        </a:buClr>
                        <a:buSzPts val="1200"/>
                        <a:buFont typeface="Open Sans"/>
                        <a:buChar char="●"/>
                        <a:tabLst/>
                        <a:defRPr/>
                      </a:pPr>
                      <a:r>
                        <a:rPr lang="en-US" sz="1200" b="0" i="0" u="none" strike="noStrike" cap="non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This delay is affecting the input inventory data task and subsequent training of Stefano's on the platform.</a:t>
                      </a: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227" name="Google Shape;227;p37"/>
          <p:cNvGraphicFramePr/>
          <p:nvPr>
            <p:extLst>
              <p:ext uri="{D42A27DB-BD31-4B8C-83A1-F6EECF244321}">
                <p14:modId xmlns:p14="http://schemas.microsoft.com/office/powerpoint/2010/main" val="2074253893"/>
              </p:ext>
            </p:extLst>
          </p:nvPr>
        </p:nvGraphicFramePr>
        <p:xfrm>
          <a:off x="264900" y="2959750"/>
          <a:ext cx="7242600" cy="1127700"/>
        </p:xfrm>
        <a:graphic>
          <a:graphicData uri="http://schemas.openxmlformats.org/drawingml/2006/table">
            <a:tbl>
              <a:tblPr>
                <a:noFill/>
                <a:tableStyleId>{C82BA829-6A89-494B-93C7-34DF5BC7DE1F}</a:tableStyleId>
              </a:tblPr>
              <a:tblGrid>
                <a:gridCol w="7242600">
                  <a:extLst>
                    <a:ext uri="{9D8B030D-6E8A-4147-A177-3AD203B41FA5}">
                      <a16:colId xmlns:a16="http://schemas.microsoft.com/office/drawing/2014/main" val="20000"/>
                    </a:ext>
                  </a:extLst>
                </a:gridCol>
              </a:tblGrid>
              <a:tr h="346975">
                <a:tc>
                  <a:txBody>
                    <a:bodyPr/>
                    <a:lstStyle/>
                    <a:p>
                      <a:pPr marL="0" lvl="0" indent="0" algn="l" rtl="0">
                        <a:spcBef>
                          <a:spcPts val="0"/>
                        </a:spcBef>
                        <a:spcAft>
                          <a:spcPts val="0"/>
                        </a:spcAft>
                        <a:buNone/>
                      </a:pPr>
                      <a:r>
                        <a:rPr lang="en" b="1">
                          <a:solidFill>
                            <a:schemeClr val="lt1"/>
                          </a:solidFill>
                          <a:latin typeface="Open Sans"/>
                          <a:ea typeface="Open Sans"/>
                          <a:cs typeface="Open Sans"/>
                          <a:sym typeface="Open Sans"/>
                        </a:rPr>
                        <a:t>Project Summary</a:t>
                      </a:r>
                      <a:endParaRPr>
                        <a:solidFill>
                          <a:schemeClr val="dk1"/>
                        </a:solidFill>
                        <a:latin typeface="Open Sans Light"/>
                        <a:ea typeface="Open Sans Light"/>
                        <a:cs typeface="Open Sans Light"/>
                        <a:sym typeface="Open Sans Light"/>
                      </a:endParaRPr>
                    </a:p>
                  </a:txBody>
                  <a:tcPr marL="91425" marR="91425" marT="91425" marB="91425">
                    <a:solidFill>
                      <a:srgbClr val="02B3E4"/>
                    </a:solidFill>
                  </a:tcPr>
                </a:tc>
                <a:extLst>
                  <a:ext uri="{0D108BD9-81ED-4DB2-BD59-A6C34878D82A}">
                    <a16:rowId xmlns:a16="http://schemas.microsoft.com/office/drawing/2014/main" val="10000"/>
                  </a:ext>
                </a:extLst>
              </a:tr>
              <a:tr h="717075">
                <a:tc>
                  <a:txBody>
                    <a:bodyPr/>
                    <a:lstStyle/>
                    <a:p>
                      <a:pPr marL="0" lvl="0" indent="0" algn="l" rtl="0">
                        <a:spcBef>
                          <a:spcPts val="0"/>
                        </a:spcBef>
                        <a:spcAft>
                          <a:spcPts val="0"/>
                        </a:spcAft>
                        <a:buNone/>
                      </a:pPr>
                      <a:r>
                        <a:rPr lang="en-US" sz="1200" b="0" i="0" u="none" strike="noStrike" cap="non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The project aims to digitize The Stefano Shop's operations and sales within 12 weeks. We have built the storefront and integrated social media channels, but are currently facing delays due to missing inventory data.</a:t>
                      </a:r>
                      <a:endParaRPr sz="11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228" name="Google Shape;228;p37"/>
          <p:cNvGraphicFramePr/>
          <p:nvPr>
            <p:extLst>
              <p:ext uri="{D42A27DB-BD31-4B8C-83A1-F6EECF244321}">
                <p14:modId xmlns:p14="http://schemas.microsoft.com/office/powerpoint/2010/main" val="1309067294"/>
              </p:ext>
            </p:extLst>
          </p:nvPr>
        </p:nvGraphicFramePr>
        <p:xfrm>
          <a:off x="264900" y="1990175"/>
          <a:ext cx="7242600" cy="792420"/>
        </p:xfrm>
        <a:graphic>
          <a:graphicData uri="http://schemas.openxmlformats.org/drawingml/2006/table">
            <a:tbl>
              <a:tblPr>
                <a:noFill/>
                <a:tableStyleId>{C82BA829-6A89-494B-93C7-34DF5BC7DE1F}</a:tableStyleId>
              </a:tblPr>
              <a:tblGrid>
                <a:gridCol w="3621300">
                  <a:extLst>
                    <a:ext uri="{9D8B030D-6E8A-4147-A177-3AD203B41FA5}">
                      <a16:colId xmlns:a16="http://schemas.microsoft.com/office/drawing/2014/main" val="20000"/>
                    </a:ext>
                  </a:extLst>
                </a:gridCol>
                <a:gridCol w="3621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US" sz="14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Digitizing The Stefano Shop</a:t>
                      </a:r>
                      <a:endParaRPr dirty="0">
                        <a:latin typeface="Open Sans Light" panose="020B0306030504020204" pitchFamily="34" charset="0"/>
                        <a:ea typeface="Open Sans Light" panose="020B0306030504020204" pitchFamily="34" charset="0"/>
                        <a:cs typeface="Open Sans Light" panose="020B0306030504020204" pitchFamily="34" charset="0"/>
                        <a:sym typeface="Open Sans Light"/>
                      </a:endParaRPr>
                    </a:p>
                  </a:txBody>
                  <a:tcPr marL="91425" marR="91425" marT="91425" marB="91425"/>
                </a:tc>
                <a:tc>
                  <a:txBody>
                    <a:bodyPr/>
                    <a:lstStyle/>
                    <a:p>
                      <a:pPr marL="0" lvl="0" indent="0" algn="l" rtl="0">
                        <a:spcBef>
                          <a:spcPts val="0"/>
                        </a:spcBef>
                        <a:spcAft>
                          <a:spcPts val="0"/>
                        </a:spcAft>
                        <a:buNone/>
                      </a:pPr>
                      <a:r>
                        <a:rPr lang="en" dirty="0">
                          <a:latin typeface="Open Sans Light"/>
                          <a:ea typeface="Open Sans Light"/>
                          <a:cs typeface="Open Sans Light"/>
                          <a:sym typeface="Open Sans Light"/>
                        </a:rPr>
                        <a:t>Yosemite</a:t>
                      </a:r>
                      <a:endParaRPr dirty="0">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dirty="0">
                          <a:latin typeface="Open Sans Light"/>
                          <a:ea typeface="Open Sans Light"/>
                          <a:cs typeface="Open Sans Light"/>
                          <a:sym typeface="Open Sans Light"/>
                        </a:rPr>
                        <a:t>Philipp Lutz</a:t>
                      </a:r>
                      <a:endParaRPr dirty="0">
                        <a:latin typeface="Open Sans Light"/>
                        <a:ea typeface="Open Sans Light"/>
                        <a:cs typeface="Open Sans Light"/>
                        <a:sym typeface="Open Sans Light"/>
                      </a:endParaRPr>
                    </a:p>
                  </a:txBody>
                  <a:tcPr marL="91425" marR="91425" marT="91425" marB="91425"/>
                </a:tc>
                <a:tc>
                  <a:txBody>
                    <a:bodyPr/>
                    <a:lstStyle/>
                    <a:p>
                      <a:pPr marL="0" lvl="0" indent="0" algn="l" rtl="0">
                        <a:spcBef>
                          <a:spcPts val="0"/>
                        </a:spcBef>
                        <a:spcAft>
                          <a:spcPts val="0"/>
                        </a:spcAft>
                        <a:buNone/>
                      </a:pPr>
                      <a:r>
                        <a:rPr lang="en" dirty="0">
                          <a:latin typeface="Open Sans Light"/>
                          <a:ea typeface="Open Sans Light"/>
                          <a:cs typeface="Open Sans Light"/>
                          <a:sym typeface="Open Sans Light"/>
                        </a:rPr>
                        <a:t>10.07.2024</a:t>
                      </a:r>
                      <a:endParaRPr dirty="0">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Scenario 2</a:t>
            </a:r>
            <a:endParaRPr/>
          </a:p>
        </p:txBody>
      </p:sp>
      <p:sp>
        <p:nvSpPr>
          <p:cNvPr id="234" name="Google Shape;234;p38"/>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When the Engineering team began designing the recommendation engine, they informed you that the task was more complicated than anticipated. The Engineering Manager said it would take four weeks and cost an additional $3,500 to upgrade the AI service that powers the recommendation engine. That fee would have to be covered by the customer.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latin typeface="Open Sans"/>
                <a:ea typeface="Open Sans"/>
                <a:cs typeface="Open Sans"/>
                <a:sym typeface="Open Sans"/>
              </a:rPr>
              <a:t>Your task is to:</a:t>
            </a:r>
            <a:endParaRPr b="1" dirty="0">
              <a:latin typeface="Open Sans"/>
              <a:ea typeface="Open Sans"/>
              <a:cs typeface="Open Sans"/>
              <a:sym typeface="Open Sans"/>
            </a:endParaRPr>
          </a:p>
          <a:p>
            <a:pPr marL="457200" lvl="0" indent="-298450" algn="l" rtl="0">
              <a:spcBef>
                <a:spcPts val="0"/>
              </a:spcBef>
              <a:spcAft>
                <a:spcPts val="0"/>
              </a:spcAft>
              <a:buClr>
                <a:srgbClr val="0E101A"/>
              </a:buClr>
              <a:buSzPts val="1100"/>
              <a:buFont typeface="Arial"/>
              <a:buChar char="●"/>
            </a:pPr>
            <a:r>
              <a:rPr lang="en" dirty="0"/>
              <a:t>Analyze the above risk and describe how this affects the project. Address at least two different critical points of risk, like scope, cost, schedule, quality, stakeholder relationships, etc.</a:t>
            </a:r>
            <a:endParaRPr dirty="0"/>
          </a:p>
          <a:p>
            <a:pPr marL="457200" lvl="0" indent="-298450" algn="l" rtl="0">
              <a:spcBef>
                <a:spcPts val="0"/>
              </a:spcBef>
              <a:spcAft>
                <a:spcPts val="0"/>
              </a:spcAft>
              <a:buClr>
                <a:srgbClr val="0E101A"/>
              </a:buClr>
              <a:buSzPts val="1100"/>
              <a:buFont typeface="Arial"/>
              <a:buChar char="●"/>
            </a:pPr>
            <a:r>
              <a:rPr lang="en" dirty="0"/>
              <a:t>Choose a risk response strategy (see the valid strategies on the "Response Strategies" slide.)</a:t>
            </a:r>
            <a:endParaRPr dirty="0"/>
          </a:p>
          <a:p>
            <a:pPr marL="457200" lvl="0" indent="-298450" algn="l" rtl="0">
              <a:spcBef>
                <a:spcPts val="0"/>
              </a:spcBef>
              <a:spcAft>
                <a:spcPts val="0"/>
              </a:spcAft>
              <a:buClr>
                <a:srgbClr val="0E101A"/>
              </a:buClr>
              <a:buSzPts val="1100"/>
              <a:buFont typeface="Arial"/>
              <a:buChar char="●"/>
            </a:pPr>
            <a:r>
              <a:rPr lang="en" dirty="0"/>
              <a:t>Explain how you would apply the strategy in 3-5 sentences, including how it would impact the customer.</a:t>
            </a: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1000"/>
              </a:spcAft>
              <a:buNone/>
            </a:pP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Scenario 2 Response</a:t>
            </a:r>
            <a:endParaRPr/>
          </a:p>
        </p:txBody>
      </p:sp>
      <p:graphicFrame>
        <p:nvGraphicFramePr>
          <p:cNvPr id="240" name="Google Shape;240;p39"/>
          <p:cNvGraphicFramePr/>
          <p:nvPr>
            <p:extLst>
              <p:ext uri="{D42A27DB-BD31-4B8C-83A1-F6EECF244321}">
                <p14:modId xmlns:p14="http://schemas.microsoft.com/office/powerpoint/2010/main" val="4155643579"/>
              </p:ext>
            </p:extLst>
          </p:nvPr>
        </p:nvGraphicFramePr>
        <p:xfrm>
          <a:off x="264900" y="2253750"/>
          <a:ext cx="7242600" cy="5766432"/>
        </p:xfrm>
        <a:graphic>
          <a:graphicData uri="http://schemas.openxmlformats.org/drawingml/2006/table">
            <a:tbl>
              <a:tblPr>
                <a:noFill/>
                <a:tableStyleId>{C82BA829-6A89-494B-93C7-34DF5BC7DE1F}</a:tableStyleId>
              </a:tblPr>
              <a:tblGrid>
                <a:gridCol w="3621300">
                  <a:extLst>
                    <a:ext uri="{9D8B030D-6E8A-4147-A177-3AD203B41FA5}">
                      <a16:colId xmlns:a16="http://schemas.microsoft.com/office/drawing/2014/main" val="20000"/>
                    </a:ext>
                  </a:extLst>
                </a:gridCol>
                <a:gridCol w="3621300">
                  <a:extLst>
                    <a:ext uri="{9D8B030D-6E8A-4147-A177-3AD203B41FA5}">
                      <a16:colId xmlns:a16="http://schemas.microsoft.com/office/drawing/2014/main" val="20001"/>
                    </a:ext>
                  </a:extLst>
                </a:gridCol>
              </a:tblGrid>
              <a:tr h="356750">
                <a:tc gridSpan="2">
                  <a:txBody>
                    <a:bodyPr/>
                    <a:lstStyle/>
                    <a:p>
                      <a:pPr marL="0" lvl="0" indent="0" algn="l" rtl="0">
                        <a:lnSpc>
                          <a:spcPct val="115000"/>
                        </a:lnSpc>
                        <a:spcBef>
                          <a:spcPts val="0"/>
                        </a:spcBef>
                        <a:spcAft>
                          <a:spcPts val="0"/>
                        </a:spcAft>
                        <a:buNone/>
                      </a:pPr>
                      <a:r>
                        <a:rPr lang="en" sz="1800">
                          <a:solidFill>
                            <a:srgbClr val="525C65"/>
                          </a:solidFill>
                          <a:latin typeface="Open Sans"/>
                          <a:ea typeface="Open Sans"/>
                          <a:cs typeface="Open Sans"/>
                          <a:sym typeface="Open Sans"/>
                        </a:rPr>
                        <a:t>How might this risk affect the project?</a:t>
                      </a:r>
                      <a:endParaRPr sz="1800">
                        <a:solidFill>
                          <a:srgbClr val="525C65"/>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2424825">
                <a:tc gridSpan="2">
                  <a:txBody>
                    <a:bodyPr/>
                    <a:lstStyle/>
                    <a:p>
                      <a:r>
                        <a:rPr lang="en-US" sz="1800" b="1"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Risk Impact:</a:t>
                      </a:r>
                      <a:endPar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endParaRPr>
                    </a:p>
                    <a:p>
                      <a:r>
                        <a:rPr lang="en-US" sz="1800" b="1"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Cost:</a:t>
                      </a:r>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 Additional $3,500 required may exceed the budget.</a:t>
                      </a:r>
                    </a:p>
                    <a:p>
                      <a:r>
                        <a:rPr lang="en-US" sz="1800" b="1"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Schedule:</a:t>
                      </a:r>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 Extending the recommendation engine task from two to four weeks delays the project timeline.</a:t>
                      </a:r>
                    </a:p>
                    <a:p>
                      <a:r>
                        <a:rPr lang="en-US" sz="1800" b="1"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Quality:</a:t>
                      </a:r>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 Higher complexity might affect the quality if not handled properly.</a:t>
                      </a:r>
                    </a:p>
                    <a:p>
                      <a:r>
                        <a:rPr lang="en-US" sz="1800" b="1"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Stakeholder Relationships:</a:t>
                      </a:r>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 Additional costs might strain the budget-conscious Stefanos.</a:t>
                      </a: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246650">
                <a:tc>
                  <a:txBody>
                    <a:bodyPr/>
                    <a:lstStyle/>
                    <a:p>
                      <a:pPr marL="0" lvl="0" indent="0" algn="l" rtl="0">
                        <a:lnSpc>
                          <a:spcPct val="115000"/>
                        </a:lnSpc>
                        <a:spcBef>
                          <a:spcPts val="0"/>
                        </a:spcBef>
                        <a:spcAft>
                          <a:spcPts val="0"/>
                        </a:spcAft>
                        <a:buNone/>
                      </a:pPr>
                      <a:r>
                        <a:rPr lang="en" sz="1800">
                          <a:solidFill>
                            <a:srgbClr val="525C65"/>
                          </a:solidFill>
                          <a:latin typeface="Open Sans"/>
                          <a:ea typeface="Open Sans"/>
                          <a:cs typeface="Open Sans"/>
                          <a:sym typeface="Open Sans"/>
                        </a:rPr>
                        <a:t>Selected risk response strategy:</a:t>
                      </a:r>
                      <a:endParaRPr sz="1800">
                        <a:solidFill>
                          <a:srgbClr val="525C65"/>
                        </a:solidFill>
                        <a:latin typeface="Open Sans"/>
                        <a:ea typeface="Open Sans"/>
                        <a:cs typeface="Open Sans"/>
                        <a:sym typeface="Open Sans"/>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Escalate</a:t>
                      </a:r>
                      <a:endParaRPr sz="2400" dirty="0">
                        <a:solidFill>
                          <a:srgbClr val="525C65"/>
                        </a:solidFill>
                        <a:latin typeface="Open Sans Light" panose="020B0306030504020204" pitchFamily="34" charset="0"/>
                        <a:ea typeface="Open Sans Light" panose="020B0306030504020204" pitchFamily="34" charset="0"/>
                        <a:cs typeface="Open Sans Light" panose="020B0306030504020204" pitchFamily="34" charset="0"/>
                        <a:sym typeface="Open Sans"/>
                      </a:endParaRPr>
                    </a:p>
                  </a:txBody>
                  <a:tcPr marL="91425" marR="91425" marT="91425" marB="91425">
                    <a:lnL w="9525" cap="flat" cmpd="sng">
                      <a:solidFill>
                        <a:srgbClr val="9E9E9E"/>
                      </a:solidFill>
                      <a:prstDash val="solid"/>
                      <a:round/>
                      <a:headEnd type="none" w="sm" len="sm"/>
                      <a:tailEnd type="none" w="sm" len="sm"/>
                    </a:lnL>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226650">
                <a:tc gridSpan="2">
                  <a:txBody>
                    <a:bodyPr/>
                    <a:lstStyle/>
                    <a:p>
                      <a:pPr marL="0" lvl="0" indent="0" algn="l" rtl="0">
                        <a:spcBef>
                          <a:spcPts val="0"/>
                        </a:spcBef>
                        <a:spcAft>
                          <a:spcPts val="0"/>
                        </a:spcAft>
                        <a:buNone/>
                      </a:pPr>
                      <a:r>
                        <a:rPr lang="en" sz="1800">
                          <a:solidFill>
                            <a:srgbClr val="525C65"/>
                          </a:solidFill>
                          <a:latin typeface="Open Sans"/>
                          <a:ea typeface="Open Sans"/>
                          <a:cs typeface="Open Sans"/>
                          <a:sym typeface="Open Sans"/>
                        </a:rPr>
                        <a:t>Explain below how you would apply the strategy.</a:t>
                      </a:r>
                      <a:endParaRPr sz="1800" i="1">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3"/>
                  </a:ext>
                </a:extLst>
              </a:tr>
              <a:tr h="1927425">
                <a:tc gridSpan="2">
                  <a:txBody>
                    <a:bodyPr/>
                    <a:lstStyle/>
                    <a:p>
                      <a:pPr marL="0" lvl="0" indent="0" algn="l" rtl="0">
                        <a:spcBef>
                          <a:spcPts val="0"/>
                        </a:spcBef>
                        <a:spcAft>
                          <a:spcPts val="0"/>
                        </a:spcAft>
                        <a:buNone/>
                      </a:pPr>
                      <a:r>
                        <a:rPr lang="en-US" sz="1800" b="1"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Application:</a:t>
                      </a:r>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 Escalate the cost issue to Lou, the Program Manager, to seek additional funding or negotiate the scope. Communicate transparently with the Stefano family about the unforeseen complexity and cost, emphasizing the long-term benefits of the upgraded recommendation engine.</a:t>
                      </a:r>
                      <a:endParaRPr sz="2400" dirty="0">
                        <a:solidFill>
                          <a:srgbClr val="525C65"/>
                        </a:solidFill>
                        <a:latin typeface="Open Sans Light" panose="020B0306030504020204" pitchFamily="34" charset="0"/>
                        <a:ea typeface="Open Sans Light" panose="020B0306030504020204" pitchFamily="34" charset="0"/>
                        <a:cs typeface="Open Sans Light" panose="020B0306030504020204" pitchFamily="34" charset="0"/>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0"/>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Five:</a:t>
            </a:r>
            <a:endParaRPr/>
          </a:p>
          <a:p>
            <a:pPr marL="0" lvl="0" indent="0" algn="l" rtl="0">
              <a:spcBef>
                <a:spcPts val="0"/>
              </a:spcBef>
              <a:spcAft>
                <a:spcPts val="0"/>
              </a:spcAft>
              <a:buNone/>
            </a:pPr>
            <a:r>
              <a:rPr lang="en"/>
              <a:t>Knowledge Documentation</a:t>
            </a:r>
            <a:endParaRPr/>
          </a:p>
        </p:txBody>
      </p:sp>
      <p:sp>
        <p:nvSpPr>
          <p:cNvPr id="246" name="Google Shape;246;p40"/>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Knowledge Documentation</a:t>
            </a:r>
            <a:endParaRPr/>
          </a:p>
        </p:txBody>
      </p:sp>
      <p:sp>
        <p:nvSpPr>
          <p:cNvPr id="252" name="Google Shape;252;p41"/>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1000"/>
              </a:spcBef>
              <a:spcAft>
                <a:spcPts val="1000"/>
              </a:spcAft>
              <a:buClr>
                <a:schemeClr val="dk1"/>
              </a:buClr>
              <a:buSzPts val="1100"/>
              <a:buFont typeface="Arial"/>
              <a:buNone/>
            </a:pPr>
            <a:r>
              <a:rPr lang="en"/>
              <a:t>Throughout the project and before its closure, you asked the team to create documentation for the company Yosemite and the customer. The documentation list is partially filled out; </a:t>
            </a:r>
            <a:r>
              <a:rPr lang="en" b="1">
                <a:latin typeface="Open Sans"/>
                <a:ea typeface="Open Sans"/>
                <a:cs typeface="Open Sans"/>
                <a:sym typeface="Open Sans"/>
              </a:rPr>
              <a:t>your task is to fill in the missing information.</a:t>
            </a:r>
            <a:r>
              <a:rPr lang="en"/>
              <a:t> You can also add more documentation tasks to the list, as there are many more things that can be written down. To have a complete project plan, consider adding these tasks to your Gantt chart/Trello board.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Knowledge Documentation</a:t>
            </a:r>
            <a:endParaRPr/>
          </a:p>
        </p:txBody>
      </p:sp>
      <p:graphicFrame>
        <p:nvGraphicFramePr>
          <p:cNvPr id="258" name="Google Shape;258;p42"/>
          <p:cNvGraphicFramePr/>
          <p:nvPr>
            <p:extLst>
              <p:ext uri="{D42A27DB-BD31-4B8C-83A1-F6EECF244321}">
                <p14:modId xmlns:p14="http://schemas.microsoft.com/office/powerpoint/2010/main" val="3358410945"/>
              </p:ext>
            </p:extLst>
          </p:nvPr>
        </p:nvGraphicFramePr>
        <p:xfrm>
          <a:off x="264900" y="1896200"/>
          <a:ext cx="7242600" cy="7931775"/>
        </p:xfrm>
        <a:graphic>
          <a:graphicData uri="http://schemas.openxmlformats.org/drawingml/2006/table">
            <a:tbl>
              <a:tblPr>
                <a:noFill/>
                <a:tableStyleId>{C82BA829-6A89-494B-93C7-34DF5BC7DE1F}</a:tableStyleId>
              </a:tblPr>
              <a:tblGrid>
                <a:gridCol w="1810650">
                  <a:extLst>
                    <a:ext uri="{9D8B030D-6E8A-4147-A177-3AD203B41FA5}">
                      <a16:colId xmlns:a16="http://schemas.microsoft.com/office/drawing/2014/main" val="20000"/>
                    </a:ext>
                  </a:extLst>
                </a:gridCol>
                <a:gridCol w="987100">
                  <a:extLst>
                    <a:ext uri="{9D8B030D-6E8A-4147-A177-3AD203B41FA5}">
                      <a16:colId xmlns:a16="http://schemas.microsoft.com/office/drawing/2014/main" val="20001"/>
                    </a:ext>
                  </a:extLst>
                </a:gridCol>
                <a:gridCol w="1786425">
                  <a:extLst>
                    <a:ext uri="{9D8B030D-6E8A-4147-A177-3AD203B41FA5}">
                      <a16:colId xmlns:a16="http://schemas.microsoft.com/office/drawing/2014/main" val="20002"/>
                    </a:ext>
                  </a:extLst>
                </a:gridCol>
                <a:gridCol w="2658425">
                  <a:extLst>
                    <a:ext uri="{9D8B030D-6E8A-4147-A177-3AD203B41FA5}">
                      <a16:colId xmlns:a16="http://schemas.microsoft.com/office/drawing/2014/main" val="20003"/>
                    </a:ext>
                  </a:extLst>
                </a:gridCol>
              </a:tblGrid>
              <a:tr h="979500">
                <a:tc>
                  <a:txBody>
                    <a:bodyPr/>
                    <a:lstStyle/>
                    <a:p>
                      <a:pPr marL="0" lvl="0" indent="0" algn="ctr" rtl="0">
                        <a:spcBef>
                          <a:spcPts val="0"/>
                        </a:spcBef>
                        <a:spcAft>
                          <a:spcPts val="0"/>
                        </a:spcAft>
                        <a:buNone/>
                      </a:pPr>
                      <a:r>
                        <a:rPr lang="en" sz="1200" dirty="0">
                          <a:solidFill>
                            <a:schemeClr val="lt1"/>
                          </a:solidFill>
                          <a:latin typeface="Open Sans"/>
                          <a:ea typeface="Open Sans"/>
                          <a:cs typeface="Open Sans"/>
                          <a:sym typeface="Open Sans"/>
                        </a:rPr>
                        <a:t>Task</a:t>
                      </a:r>
                      <a:endParaRPr sz="1200" dirty="0">
                        <a:solidFill>
                          <a:schemeClr val="lt1"/>
                        </a:solidFill>
                        <a:latin typeface="Open Sans"/>
                        <a:ea typeface="Open Sans"/>
                        <a:cs typeface="Open Sans"/>
                        <a:sym typeface="Open Sans"/>
                      </a:endParaRPr>
                    </a:p>
                  </a:txBody>
                  <a:tcPr marL="91425" marR="91425" marT="91425" marB="91425" anchor="ctr">
                    <a:solidFill>
                      <a:srgbClr val="02B3E4"/>
                    </a:solidFill>
                  </a:tcPr>
                </a:tc>
                <a:tc>
                  <a:txBody>
                    <a:bodyPr/>
                    <a:lstStyle/>
                    <a:p>
                      <a:pPr marL="0" lvl="0" indent="0" algn="ctr" rtl="0">
                        <a:spcBef>
                          <a:spcPts val="0"/>
                        </a:spcBef>
                        <a:spcAft>
                          <a:spcPts val="0"/>
                        </a:spcAft>
                        <a:buNone/>
                      </a:pPr>
                      <a:r>
                        <a:rPr lang="en" sz="1200" dirty="0">
                          <a:solidFill>
                            <a:schemeClr val="lt1"/>
                          </a:solidFill>
                          <a:latin typeface="Open Sans"/>
                          <a:ea typeface="Open Sans"/>
                          <a:cs typeface="Open Sans"/>
                          <a:sym typeface="Open Sans"/>
                        </a:rPr>
                        <a:t>Assignee</a:t>
                      </a:r>
                      <a:endParaRPr sz="1200" dirty="0">
                        <a:solidFill>
                          <a:schemeClr val="lt1"/>
                        </a:solidFill>
                        <a:latin typeface="Open Sans"/>
                        <a:ea typeface="Open Sans"/>
                        <a:cs typeface="Open Sans"/>
                        <a:sym typeface="Open Sans"/>
                      </a:endParaRPr>
                    </a:p>
                  </a:txBody>
                  <a:tcPr marL="91425" marR="91425" marT="91425" marB="91425" anchor="ctr">
                    <a:solidFill>
                      <a:srgbClr val="02B3E4"/>
                    </a:solidFill>
                  </a:tcPr>
                </a:tc>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Place in Timeline</a:t>
                      </a:r>
                      <a:endParaRPr sz="1200">
                        <a:solidFill>
                          <a:schemeClr val="lt1"/>
                        </a:solidFill>
                        <a:latin typeface="Open Sans"/>
                        <a:ea typeface="Open Sans"/>
                        <a:cs typeface="Open Sans"/>
                        <a:sym typeface="Open Sans"/>
                      </a:endParaRPr>
                    </a:p>
                  </a:txBody>
                  <a:tcPr marL="91425" marR="91425" marT="91425" marB="91425" anchor="ctr">
                    <a:solidFill>
                      <a:srgbClr val="02B3E4"/>
                    </a:solidFill>
                  </a:tcPr>
                </a:tc>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Reason for Documenting This Task</a:t>
                      </a:r>
                      <a:endParaRPr sz="1200">
                        <a:solidFill>
                          <a:schemeClr val="lt1"/>
                        </a:solidFill>
                        <a:latin typeface="Open Sans"/>
                        <a:ea typeface="Open Sans"/>
                        <a:cs typeface="Open Sans"/>
                        <a:sym typeface="Open Sans"/>
                      </a:endParaRPr>
                    </a:p>
                  </a:txBody>
                  <a:tcPr marL="91425" marR="91425" marT="91425" marB="91425" anchor="ctr">
                    <a:solidFill>
                      <a:srgbClr val="02B3E4"/>
                    </a:solidFill>
                  </a:tcPr>
                </a:tc>
                <a:extLst>
                  <a:ext uri="{0D108BD9-81ED-4DB2-BD59-A6C34878D82A}">
                    <a16:rowId xmlns:a16="http://schemas.microsoft.com/office/drawing/2014/main" val="10000"/>
                  </a:ext>
                </a:extLst>
              </a:tr>
              <a:tr h="1762925">
                <a:tc>
                  <a:txBody>
                    <a:bodyPr/>
                    <a:lstStyle/>
                    <a:p>
                      <a:pPr marL="0" lvl="0" indent="0" algn="ctr" rtl="0">
                        <a:spcBef>
                          <a:spcPts val="0"/>
                        </a:spcBef>
                        <a:spcAft>
                          <a:spcPts val="0"/>
                        </a:spcAft>
                        <a:buNone/>
                      </a:pPr>
                      <a:r>
                        <a:rPr lang="en" sz="120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Storefront Technical Documentation</a:t>
                      </a:r>
                      <a:endParaRPr sz="120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nchor="ctr"/>
                </a:tc>
                <a:tc>
                  <a:txBody>
                    <a:bodyPr/>
                    <a:lstStyle/>
                    <a:p>
                      <a:pPr marL="0" lvl="0" indent="0" algn="ctr" rtl="0">
                        <a:spcBef>
                          <a:spcPts val="0"/>
                        </a:spcBef>
                        <a:spcAft>
                          <a:spcPts val="0"/>
                        </a:spcAft>
                        <a:buNone/>
                      </a:pPr>
                      <a:r>
                        <a:rPr lang="en" sz="12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Aliyah</a:t>
                      </a:r>
                      <a:endParaRPr sz="12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nchor="ctr"/>
                </a:tc>
                <a:tc>
                  <a:txBody>
                    <a:bodyPr/>
                    <a:lstStyle/>
                    <a:p>
                      <a:pPr marL="0" lvl="0" indent="0" algn="ctr" rtl="0">
                        <a:spcBef>
                          <a:spcPts val="0"/>
                        </a:spcBef>
                        <a:spcAft>
                          <a:spcPts val="0"/>
                        </a:spcAft>
                        <a:buNone/>
                      </a:pPr>
                      <a:r>
                        <a:rPr lang="en" sz="12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After finishing Build Storefront task</a:t>
                      </a:r>
                      <a:endParaRPr sz="12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nchor="ctr"/>
                </a:tc>
                <a:tc>
                  <a:txBody>
                    <a:bodyPr/>
                    <a:lstStyle/>
                    <a:p>
                      <a:pPr marL="0" lvl="0" indent="0" algn="ctr" rtl="0">
                        <a:spcBef>
                          <a:spcPts val="0"/>
                        </a:spcBef>
                        <a:spcAft>
                          <a:spcPts val="0"/>
                        </a:spcAft>
                        <a:buNone/>
                      </a:pPr>
                      <a:r>
                        <a:rPr lang="en-US" sz="1200" b="0" i="0" u="none" strike="noStrike" cap="non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To ensure technical details are documented for maintenance purposes</a:t>
                      </a:r>
                      <a:endParaRPr sz="12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nchor="ctr"/>
                </a:tc>
                <a:extLst>
                  <a:ext uri="{0D108BD9-81ED-4DB2-BD59-A6C34878D82A}">
                    <a16:rowId xmlns:a16="http://schemas.microsoft.com/office/drawing/2014/main" val="10001"/>
                  </a:ext>
                </a:extLst>
              </a:tr>
              <a:tr h="1947625">
                <a:tc>
                  <a:txBody>
                    <a:bodyPr/>
                    <a:lstStyle/>
                    <a:p>
                      <a:pPr marL="0" lvl="0" indent="0" algn="ctr" rtl="0">
                        <a:spcBef>
                          <a:spcPts val="0"/>
                        </a:spcBef>
                        <a:spcAft>
                          <a:spcPts val="0"/>
                        </a:spcAft>
                        <a:buClr>
                          <a:schemeClr val="dk1"/>
                        </a:buClr>
                        <a:buSzPts val="1100"/>
                        <a:buFont typeface="Arial"/>
                        <a:buNone/>
                      </a:pPr>
                      <a:r>
                        <a:rPr lang="en" sz="12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Platform user’s manual</a:t>
                      </a:r>
                      <a:endParaRPr sz="12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Moe</a:t>
                      </a:r>
                    </a:p>
                  </a:txBody>
                  <a:tcPr marL="91425" marR="91425" marT="91425" marB="91425" anchor="ctr"/>
                </a:tc>
                <a:tc>
                  <a:txBody>
                    <a:bodyPr/>
                    <a:lstStyle/>
                    <a:p>
                      <a:pPr marL="0" lvl="0" indent="0" algn="ctr" rtl="0">
                        <a:spcBef>
                          <a:spcPts val="0"/>
                        </a:spcBef>
                        <a:spcAft>
                          <a:spcPts val="0"/>
                        </a:spcAft>
                        <a:buNone/>
                      </a:pPr>
                      <a:r>
                        <a:rPr lang="en" sz="12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Before the training the Stefanos</a:t>
                      </a:r>
                      <a:endParaRPr sz="12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 sz="12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A documentation that can be given to Stefanos as a manual</a:t>
                      </a:r>
                      <a:endParaRPr sz="12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nchor="ctr"/>
                </a:tc>
                <a:extLst>
                  <a:ext uri="{0D108BD9-81ED-4DB2-BD59-A6C34878D82A}">
                    <a16:rowId xmlns:a16="http://schemas.microsoft.com/office/drawing/2014/main" val="10002"/>
                  </a:ext>
                </a:extLst>
              </a:tr>
              <a:tr h="1626625">
                <a:tc>
                  <a:txBody>
                    <a:bodyPr/>
                    <a:lstStyle/>
                    <a:p>
                      <a:pPr marL="0" lvl="0" indent="0" algn="ctr" rtl="0">
                        <a:spcBef>
                          <a:spcPts val="0"/>
                        </a:spcBef>
                        <a:spcAft>
                          <a:spcPts val="0"/>
                        </a:spcAft>
                        <a:buNone/>
                      </a:pPr>
                      <a:r>
                        <a:rPr lang="en" sz="120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Recommendation Engine Documentation</a:t>
                      </a:r>
                      <a:endParaRPr sz="120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 sz="12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Aliyah</a:t>
                      </a:r>
                      <a:endParaRPr sz="12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nchor="ctr"/>
                </a:tc>
                <a:tc>
                  <a:txBody>
                    <a:bodyPr/>
                    <a:lstStyle/>
                    <a:p>
                      <a:pPr marL="0" lvl="0" indent="0" algn="ctr" rtl="0">
                        <a:spcBef>
                          <a:spcPts val="0"/>
                        </a:spcBef>
                        <a:spcAft>
                          <a:spcPts val="0"/>
                        </a:spcAft>
                        <a:buNone/>
                      </a:pPr>
                      <a:r>
                        <a:rPr lang="en-US" sz="1200" b="0" i="0" u="none" strike="noStrike" cap="non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After finishing recommendation engine task</a:t>
                      </a:r>
                      <a:endParaRPr sz="12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nchor="ctr"/>
                </a:tc>
                <a:tc>
                  <a:txBody>
                    <a:bodyPr/>
                    <a:lstStyle/>
                    <a:p>
                      <a:pPr marL="0" lvl="0" indent="0" algn="ctr" rtl="0">
                        <a:spcBef>
                          <a:spcPts val="0"/>
                        </a:spcBef>
                        <a:spcAft>
                          <a:spcPts val="0"/>
                        </a:spcAft>
                        <a:buNone/>
                      </a:pPr>
                      <a:r>
                        <a:rPr lang="en" sz="12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A comprehensive guide for the  end-users and maintenance teams</a:t>
                      </a:r>
                      <a:endParaRPr sz="12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nchor="ctr"/>
                </a:tc>
                <a:extLst>
                  <a:ext uri="{0D108BD9-81ED-4DB2-BD59-A6C34878D82A}">
                    <a16:rowId xmlns:a16="http://schemas.microsoft.com/office/drawing/2014/main" val="10003"/>
                  </a:ext>
                </a:extLst>
              </a:tr>
              <a:tr h="1615100">
                <a:tc>
                  <a:txBody>
                    <a:bodyPr/>
                    <a:lstStyle/>
                    <a:p>
                      <a:pPr marL="0" lvl="0" indent="0" algn="ctr" rtl="0">
                        <a:spcBef>
                          <a:spcPts val="0"/>
                        </a:spcBef>
                        <a:spcAft>
                          <a:spcPts val="0"/>
                        </a:spcAft>
                        <a:buNone/>
                      </a:pPr>
                      <a:r>
                        <a:rPr lang="en" sz="120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Lesson Learned Document</a:t>
                      </a:r>
                      <a:endParaRPr sz="120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nchor="ctr"/>
                </a:tc>
                <a:tc>
                  <a:txBody>
                    <a:bodyPr/>
                    <a:lstStyle/>
                    <a:p>
                      <a:pPr marL="0" lvl="0" indent="0" algn="ctr" rtl="0">
                        <a:spcBef>
                          <a:spcPts val="0"/>
                        </a:spcBef>
                        <a:spcAft>
                          <a:spcPts val="0"/>
                        </a:spcAft>
                        <a:buNone/>
                      </a:pPr>
                      <a:r>
                        <a:rPr lang="en" sz="12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Project Manager</a:t>
                      </a:r>
                      <a:endParaRPr sz="12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nchor="ctr"/>
                </a:tc>
                <a:tc>
                  <a:txBody>
                    <a:bodyPr/>
                    <a:lstStyle/>
                    <a:p>
                      <a:pPr marL="0" lvl="0" indent="0" algn="ctr" rtl="0">
                        <a:spcBef>
                          <a:spcPts val="0"/>
                        </a:spcBef>
                        <a:spcAft>
                          <a:spcPts val="0"/>
                        </a:spcAft>
                        <a:buNone/>
                      </a:pPr>
                      <a:r>
                        <a:rPr lang="en" sz="120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rPr>
                        <a:t>After the project is finished</a:t>
                      </a:r>
                      <a:endParaRPr sz="1200">
                        <a:solidFill>
                          <a:schemeClr val="dk1"/>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nchor="ctr"/>
                </a:tc>
                <a:tc>
                  <a:txBody>
                    <a:bodyPr/>
                    <a:lstStyle/>
                    <a:p>
                      <a:pPr fontAlgn="base"/>
                      <a:r>
                        <a:rPr lang="en-US" sz="1200" dirty="0">
                          <a:effectLst/>
                          <a:latin typeface="Open Sans" panose="020B0606030504020204" pitchFamily="34" charset="0"/>
                          <a:ea typeface="Open Sans" panose="020B0606030504020204" pitchFamily="34" charset="0"/>
                          <a:cs typeface="Open Sans" panose="020B0606030504020204" pitchFamily="34" charset="0"/>
                        </a:rPr>
                        <a:t>To capture insights and experiences for future project improvement</a:t>
                      </a:r>
                    </a:p>
                  </a:txBody>
                  <a:tcPr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Project Budget</a:t>
            </a:r>
            <a:endParaRPr/>
          </a:p>
        </p:txBody>
      </p:sp>
      <p:sp>
        <p:nvSpPr>
          <p:cNvPr id="55" name="Google Shape;55;p10"/>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Yosemite storefront, training, and documentation can be delivered for $15,000 - a tight budget for the Stefanos. So Papa Stefano asked that you include a cost-benefit analysis in the project scope to reassure him this is a good investment.</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For the cost-benefit analysis, your research shows:</a:t>
            </a:r>
            <a:endParaRPr dirty="0"/>
          </a:p>
          <a:p>
            <a:pPr marL="457200" lvl="0" indent="-298450" algn="l" rtl="0">
              <a:spcBef>
                <a:spcPts val="0"/>
              </a:spcBef>
              <a:spcAft>
                <a:spcPts val="0"/>
              </a:spcAft>
              <a:buClr>
                <a:srgbClr val="0E101A"/>
              </a:buClr>
              <a:buSzPts val="1100"/>
              <a:buFont typeface="Arial"/>
              <a:buChar char="●"/>
            </a:pPr>
            <a:r>
              <a:rPr lang="en" dirty="0"/>
              <a:t>The eCommerce industry </a:t>
            </a:r>
            <a:r>
              <a:rPr lang="en" b="1" dirty="0">
                <a:latin typeface="Open Sans"/>
                <a:ea typeface="Open Sans"/>
                <a:cs typeface="Open Sans"/>
                <a:sym typeface="Open Sans"/>
              </a:rPr>
              <a:t>discount rate is 20%</a:t>
            </a:r>
            <a:endParaRPr b="1" dirty="0">
              <a:latin typeface="Open Sans"/>
              <a:ea typeface="Open Sans"/>
              <a:cs typeface="Open Sans"/>
              <a:sym typeface="Open Sans"/>
            </a:endParaRPr>
          </a:p>
          <a:p>
            <a:pPr marL="457200" lvl="0" indent="-298450" algn="l" rtl="0">
              <a:spcBef>
                <a:spcPts val="0"/>
              </a:spcBef>
              <a:spcAft>
                <a:spcPts val="0"/>
              </a:spcAft>
              <a:buClr>
                <a:srgbClr val="0E101A"/>
              </a:buClr>
              <a:buSzPts val="1100"/>
              <a:buFont typeface="Arial"/>
              <a:buChar char="●"/>
            </a:pPr>
            <a:r>
              <a:rPr lang="en" dirty="0"/>
              <a:t>Yosemite promises a </a:t>
            </a:r>
            <a:r>
              <a:rPr lang="en" b="1" dirty="0">
                <a:latin typeface="Open Sans"/>
                <a:ea typeface="Open Sans"/>
                <a:cs typeface="Open Sans"/>
                <a:sym typeface="Open Sans"/>
              </a:rPr>
              <a:t>$36,000 increase</a:t>
            </a:r>
            <a:r>
              <a:rPr lang="en" dirty="0"/>
              <a:t> in revenue</a:t>
            </a:r>
            <a:endParaRPr dirty="0"/>
          </a:p>
          <a:p>
            <a:pPr marL="457200" lvl="0" indent="-298450" algn="l" rtl="0">
              <a:spcBef>
                <a:spcPts val="0"/>
              </a:spcBef>
              <a:spcAft>
                <a:spcPts val="0"/>
              </a:spcAft>
              <a:buClr>
                <a:srgbClr val="0E101A"/>
              </a:buClr>
              <a:buSzPts val="1100"/>
              <a:buFont typeface="Arial"/>
              <a:buChar char="●"/>
            </a:pPr>
            <a:r>
              <a:rPr lang="en" dirty="0"/>
              <a:t>The </a:t>
            </a:r>
            <a:r>
              <a:rPr lang="en" b="1" dirty="0">
                <a:latin typeface="Open Sans"/>
                <a:ea typeface="Open Sans"/>
                <a:cs typeface="Open Sans"/>
                <a:sym typeface="Open Sans"/>
              </a:rPr>
              <a:t>cost </a:t>
            </a:r>
            <a:r>
              <a:rPr lang="en" dirty="0"/>
              <a:t>of the project is </a:t>
            </a:r>
            <a:r>
              <a:rPr lang="en" b="1" dirty="0">
                <a:latin typeface="Open Sans"/>
                <a:ea typeface="Open Sans"/>
                <a:cs typeface="Open Sans"/>
                <a:sym typeface="Open Sans"/>
              </a:rPr>
              <a:t>$15,000</a:t>
            </a:r>
            <a:endParaRPr sz="1100" b="1" dirty="0">
              <a:solidFill>
                <a:srgbClr val="0E101A"/>
              </a:solidFill>
              <a:latin typeface="Arial"/>
              <a:ea typeface="Arial"/>
              <a:cs typeface="Arial"/>
              <a:sym typeface="Arial"/>
            </a:endParaRPr>
          </a:p>
          <a:p>
            <a:pPr marL="0" lvl="0" indent="0" algn="l" rtl="0">
              <a:spcBef>
                <a:spcPts val="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Yosemite teams and tasks</a:t>
            </a:r>
            <a:endParaRPr/>
          </a:p>
        </p:txBody>
      </p:sp>
      <p:sp>
        <p:nvSpPr>
          <p:cNvPr id="61" name="Google Shape;61;p11"/>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latin typeface="Open Sans"/>
                <a:ea typeface="Open Sans"/>
                <a:cs typeface="Open Sans"/>
                <a:sym typeface="Open Sans"/>
              </a:rPr>
              <a:t>Aliyah - Engineering Manager</a:t>
            </a:r>
            <a:endParaRPr b="1"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dirty="0"/>
              <a:t>Tasks: </a:t>
            </a:r>
            <a:endParaRPr dirty="0"/>
          </a:p>
          <a:p>
            <a:pPr marL="457200" lvl="0" indent="-298450" algn="l" rtl="0">
              <a:spcBef>
                <a:spcPts val="0"/>
              </a:spcBef>
              <a:spcAft>
                <a:spcPts val="0"/>
              </a:spcAft>
              <a:buClr>
                <a:srgbClr val="0E101A"/>
              </a:buClr>
              <a:buSzPts val="1100"/>
              <a:buFont typeface="Arial"/>
              <a:buChar char="●"/>
            </a:pPr>
            <a:r>
              <a:rPr lang="en" dirty="0"/>
              <a:t>Build storefront</a:t>
            </a:r>
            <a:endParaRPr dirty="0"/>
          </a:p>
          <a:p>
            <a:pPr marL="457200" lvl="0" indent="-298450" algn="l" rtl="0">
              <a:spcBef>
                <a:spcPts val="0"/>
              </a:spcBef>
              <a:spcAft>
                <a:spcPts val="0"/>
              </a:spcAft>
              <a:buClr>
                <a:srgbClr val="0E101A"/>
              </a:buClr>
              <a:buSzPts val="1100"/>
              <a:buFont typeface="Arial"/>
              <a:buChar char="●"/>
            </a:pPr>
            <a:r>
              <a:rPr lang="en" dirty="0"/>
              <a:t>Build social media integration</a:t>
            </a:r>
            <a:endParaRPr dirty="0"/>
          </a:p>
          <a:p>
            <a:pPr marL="457200" lvl="0" indent="-298450" algn="l" rtl="0">
              <a:spcBef>
                <a:spcPts val="0"/>
              </a:spcBef>
              <a:spcAft>
                <a:spcPts val="0"/>
              </a:spcAft>
              <a:buClr>
                <a:srgbClr val="0E101A"/>
              </a:buClr>
              <a:buSzPts val="1100"/>
              <a:buFont typeface="Arial"/>
              <a:buChar char="●"/>
            </a:pPr>
            <a:r>
              <a:rPr lang="en" dirty="0"/>
              <a:t>Build recommendation engine. </a:t>
            </a:r>
            <a:endParaRPr dirty="0"/>
          </a:p>
          <a:p>
            <a:pPr marL="457200" lvl="0" indent="-298450" algn="l" rtl="0">
              <a:spcBef>
                <a:spcPts val="0"/>
              </a:spcBef>
              <a:spcAft>
                <a:spcPts val="0"/>
              </a:spcAft>
              <a:buClr>
                <a:srgbClr val="0E101A"/>
              </a:buClr>
              <a:buSzPts val="1100"/>
              <a:buFont typeface="Arial"/>
              <a:buChar char="●"/>
            </a:pPr>
            <a:r>
              <a:rPr lang="en" dirty="0"/>
              <a:t>Each task takes two weeks of work. </a:t>
            </a:r>
            <a:endParaRPr dirty="0"/>
          </a:p>
          <a:p>
            <a:pPr marL="457200" lvl="0" indent="-298450" algn="l" rtl="0">
              <a:spcBef>
                <a:spcPts val="0"/>
              </a:spcBef>
              <a:spcAft>
                <a:spcPts val="0"/>
              </a:spcAft>
              <a:buClr>
                <a:srgbClr val="0E101A"/>
              </a:buClr>
              <a:buSzPts val="1100"/>
              <a:buFont typeface="Arial"/>
              <a:buChar char="●"/>
            </a:pPr>
            <a:r>
              <a:rPr lang="en" dirty="0"/>
              <a:t>Each task involves design, build, test, and release.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dirty="0">
                <a:latin typeface="Open Sans"/>
                <a:ea typeface="Open Sans"/>
                <a:cs typeface="Open Sans"/>
                <a:sym typeface="Open Sans"/>
              </a:rPr>
              <a:t>Moe - Vendor Manager</a:t>
            </a:r>
            <a:endParaRPr b="1"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dirty="0"/>
              <a:t>Tasks:</a:t>
            </a:r>
            <a:endParaRPr dirty="0"/>
          </a:p>
          <a:p>
            <a:pPr marL="457200" lvl="0" indent="-298450" algn="l" rtl="0">
              <a:spcBef>
                <a:spcPts val="0"/>
              </a:spcBef>
              <a:spcAft>
                <a:spcPts val="0"/>
              </a:spcAft>
              <a:buClr>
                <a:srgbClr val="0E101A"/>
              </a:buClr>
              <a:buSzPts val="1100"/>
              <a:buFont typeface="Arial"/>
              <a:buChar char="●"/>
            </a:pPr>
            <a:r>
              <a:rPr lang="en" dirty="0"/>
              <a:t>Inputting all inventory data after the storefront is delivered. It takes one week to add the inventory data.</a:t>
            </a:r>
            <a:endParaRPr dirty="0"/>
          </a:p>
          <a:p>
            <a:pPr marL="457200" lvl="0" indent="-298450" algn="l" rtl="0">
              <a:spcBef>
                <a:spcPts val="0"/>
              </a:spcBef>
              <a:spcAft>
                <a:spcPts val="0"/>
              </a:spcAft>
              <a:buClr>
                <a:srgbClr val="0E101A"/>
              </a:buClr>
              <a:buSzPts val="1100"/>
              <a:buFont typeface="Arial"/>
              <a:buChar char="●"/>
            </a:pPr>
            <a:r>
              <a:rPr lang="en" dirty="0"/>
              <a:t>Onboarding and training Stefano's before the store goes live. It takes one week to train them.</a:t>
            </a:r>
            <a:endParaRPr dirty="0"/>
          </a:p>
          <a:p>
            <a:pPr marL="457200" lvl="0" indent="-298450" algn="l" rtl="0">
              <a:spcBef>
                <a:spcPts val="0"/>
              </a:spcBef>
              <a:spcAft>
                <a:spcPts val="0"/>
              </a:spcAft>
              <a:buClr>
                <a:srgbClr val="0E101A"/>
              </a:buClr>
              <a:buSzPts val="1100"/>
              <a:buFont typeface="Arial"/>
              <a:buChar char="●"/>
            </a:pPr>
            <a:r>
              <a:rPr lang="en" dirty="0"/>
              <a:t>Create a custom sales report that is automatically sent to Stefanos during or after the recommendation engine is released. It takes one week to set up the reporting.</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dirty="0">
                <a:latin typeface="Open Sans"/>
                <a:ea typeface="Open Sans"/>
                <a:cs typeface="Open Sans"/>
                <a:sym typeface="Open Sans"/>
              </a:rPr>
              <a:t>Taylor - Marketing Manager</a:t>
            </a:r>
            <a:endParaRPr b="1"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dirty="0"/>
              <a:t>Tasks:</a:t>
            </a:r>
            <a:endParaRPr dirty="0"/>
          </a:p>
          <a:p>
            <a:pPr marL="457200" lvl="0" indent="-298450" algn="l" rtl="0">
              <a:spcBef>
                <a:spcPts val="0"/>
              </a:spcBef>
              <a:spcAft>
                <a:spcPts val="0"/>
              </a:spcAft>
              <a:buClr>
                <a:srgbClr val="0E101A"/>
              </a:buClr>
              <a:buSzPts val="1100"/>
              <a:buFont typeface="Arial"/>
              <a:buChar char="●"/>
            </a:pPr>
            <a:r>
              <a:rPr lang="en" dirty="0"/>
              <a:t>Creating social media channels and handing them off to Stefano's. It takes a week, but this task must occur before the social media integration by the Engineering team</a:t>
            </a:r>
            <a:r>
              <a:rPr lang="en" sz="1100" dirty="0">
                <a:solidFill>
                  <a:srgbClr val="0E101A"/>
                </a:solidFill>
                <a:latin typeface="Arial"/>
                <a:ea typeface="Arial"/>
                <a:cs typeface="Arial"/>
                <a:sym typeface="Arial"/>
              </a:rPr>
              <a:t>. </a:t>
            </a:r>
            <a:endParaRPr sz="1100" dirty="0">
              <a:solidFill>
                <a:srgbClr val="0E101A"/>
              </a:solidFill>
              <a:latin typeface="Arial"/>
              <a:ea typeface="Arial"/>
              <a:cs typeface="Arial"/>
              <a:sym typeface="Arial"/>
            </a:endParaRPr>
          </a:p>
          <a:p>
            <a:pPr marL="0" lvl="0" indent="0" algn="l" rtl="0">
              <a:spcBef>
                <a:spcPts val="0"/>
              </a:spcBef>
              <a:spcAft>
                <a:spcPts val="16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 Stefano Family</a:t>
            </a:r>
            <a:endParaRPr/>
          </a:p>
        </p:txBody>
      </p:sp>
      <p:sp>
        <p:nvSpPr>
          <p:cNvPr id="67" name="Google Shape;67;p12"/>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b="1" dirty="0">
                <a:latin typeface="Open Sans"/>
                <a:ea typeface="Open Sans"/>
                <a:cs typeface="Open Sans"/>
                <a:sym typeface="Open Sans"/>
              </a:rPr>
              <a:t>Papa Stefano</a:t>
            </a:r>
            <a:r>
              <a:rPr lang="en" dirty="0"/>
              <a:t> has a strong presence in the family business but listens to Mama Stefano when making business decisions. He manages the floor and is averse to new technology. While he understands it’s time to modernize the shopping experience and wants to gain new customers, he’s wary of going over budget.  </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Clr>
                <a:schemeClr val="dk1"/>
              </a:buClr>
              <a:buSzPts val="1100"/>
              <a:buFont typeface="Arial"/>
              <a:buNone/>
            </a:pPr>
            <a:r>
              <a:rPr lang="en" b="1" dirty="0">
                <a:latin typeface="Open Sans"/>
                <a:ea typeface="Open Sans"/>
                <a:cs typeface="Open Sans"/>
                <a:sym typeface="Open Sans"/>
              </a:rPr>
              <a:t>Mama Stefano</a:t>
            </a:r>
            <a:r>
              <a:rPr lang="en" dirty="0"/>
              <a:t> keeps spreadsheets to track inventory and has convinced Papa to work with Yosemite. Her primary focus is on back-end administrative tasks of the business. Mama is more concerned about preparing the store for Christmas shoppers in time. </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Clr>
                <a:schemeClr val="dk1"/>
              </a:buClr>
              <a:buSzPts val="1100"/>
              <a:buFont typeface="Arial"/>
              <a:buNone/>
            </a:pPr>
            <a:r>
              <a:rPr lang="en" b="1" dirty="0">
                <a:latin typeface="Open Sans"/>
                <a:ea typeface="Open Sans"/>
                <a:cs typeface="Open Sans"/>
                <a:sym typeface="Open Sans"/>
              </a:rPr>
              <a:t>Junior Stefano</a:t>
            </a:r>
            <a:r>
              <a:rPr lang="en" dirty="0"/>
              <a:t> is a high school student still learning about the family business. Junior creates social media posts on her own accounts for the store. Sees value in taking full advantage of Yosemite’s services.</a:t>
            </a:r>
            <a:endParaRPr dirty="0"/>
          </a:p>
          <a:p>
            <a:pPr marL="0" lvl="0" indent="0" algn="l" rtl="0">
              <a:lnSpc>
                <a:spcPct val="100000"/>
              </a:lnSpc>
              <a:spcBef>
                <a:spcPts val="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Yosemite team</a:t>
            </a:r>
            <a:endParaRPr/>
          </a:p>
        </p:txBody>
      </p:sp>
      <p:sp>
        <p:nvSpPr>
          <p:cNvPr id="73" name="Google Shape;73;p13"/>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dirty="0">
                <a:latin typeface="Open Sans"/>
                <a:ea typeface="Open Sans"/>
                <a:cs typeface="Open Sans"/>
                <a:sym typeface="Open Sans"/>
              </a:rPr>
              <a:t>Moe </a:t>
            </a:r>
            <a:r>
              <a:rPr lang="en" dirty="0"/>
              <a:t>is the Yosemite Vendor Manager; he tends to be enthusiastic about upselling customers with additional services, not mindful of budget. Moe primarily focuses on promoting and coordinating Yosemite's services, which is part of the overall project. Additionally, this project is one of many he works on. </a:t>
            </a: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r>
              <a:rPr lang="en" b="1" dirty="0">
                <a:latin typeface="Open Sans"/>
                <a:ea typeface="Open Sans"/>
                <a:cs typeface="Open Sans"/>
                <a:sym typeface="Open Sans"/>
              </a:rPr>
              <a:t>Aliyah </a:t>
            </a:r>
            <a:r>
              <a:rPr lang="en" dirty="0"/>
              <a:t>is the Yosemite Engineering Manager, experienced and skilled. She prefers to work in Agile sprints but understands that not all customers can keep up with that pace. Her expertise in developing and implementing technical solutions enables her to guide the project's timeline and execution strategy, making her vital in determining the project's overall direction and progress.</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None/>
            </a:pPr>
            <a:r>
              <a:rPr lang="en" b="1" dirty="0">
                <a:latin typeface="Open Sans"/>
                <a:ea typeface="Open Sans"/>
                <a:cs typeface="Open Sans"/>
                <a:sym typeface="Open Sans"/>
              </a:rPr>
              <a:t>Taylor</a:t>
            </a:r>
            <a:r>
              <a:rPr lang="en" dirty="0"/>
              <a:t>, the Yosemite Marketing Manager, tends to take on too many assignments and can delay completing tasks. Taylor often needs to be informed of their assignments ahead of time. His role and contributions are limited to supporting the implementation of this project's marketing plans. </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Clr>
                <a:schemeClr val="dk1"/>
              </a:buClr>
              <a:buSzPts val="1100"/>
              <a:buFont typeface="Arial"/>
              <a:buNone/>
            </a:pPr>
            <a:r>
              <a:rPr lang="en" b="1" dirty="0">
                <a:latin typeface="Open Sans"/>
                <a:ea typeface="Open Sans"/>
                <a:cs typeface="Open Sans"/>
                <a:sym typeface="Open Sans"/>
              </a:rPr>
              <a:t>Lou </a:t>
            </a:r>
            <a:r>
              <a:rPr lang="en" dirty="0"/>
              <a:t>is the Yosemite Small Business Program Manager and oversees all accounts under the Small Business category. You report directly to Lou. Lou only keeps a high-level overview of this project and its progress. He wants to showcase your project to the entire company if all goes well and expect regular communication, especially when things go wrong.</a:t>
            </a:r>
            <a:endParaRPr dirty="0"/>
          </a:p>
          <a:p>
            <a:pPr marL="0" marR="0" lvl="0" indent="0" algn="l" rtl="0">
              <a:lnSpc>
                <a:spcPct val="100000"/>
              </a:lnSpc>
              <a:spcBef>
                <a:spcPts val="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One:</a:t>
            </a:r>
            <a:endParaRPr/>
          </a:p>
          <a:p>
            <a:pPr marL="0" lvl="0" indent="0" algn="l" rtl="0">
              <a:spcBef>
                <a:spcPts val="0"/>
              </a:spcBef>
              <a:spcAft>
                <a:spcPts val="0"/>
              </a:spcAft>
              <a:buNone/>
            </a:pPr>
            <a:r>
              <a:rPr lang="en"/>
              <a:t>Project Scope</a:t>
            </a:r>
            <a:endParaRPr/>
          </a:p>
        </p:txBody>
      </p:sp>
      <p:sp>
        <p:nvSpPr>
          <p:cNvPr id="79" name="Google Shape;79;p14"/>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Objectives, milestones, and resources</a:t>
            </a:r>
            <a:endParaRPr/>
          </a:p>
        </p:txBody>
      </p:sp>
      <p:graphicFrame>
        <p:nvGraphicFramePr>
          <p:cNvPr id="85" name="Google Shape;85;p15"/>
          <p:cNvGraphicFramePr/>
          <p:nvPr>
            <p:extLst>
              <p:ext uri="{D42A27DB-BD31-4B8C-83A1-F6EECF244321}">
                <p14:modId xmlns:p14="http://schemas.microsoft.com/office/powerpoint/2010/main" val="3567593055"/>
              </p:ext>
            </p:extLst>
          </p:nvPr>
        </p:nvGraphicFramePr>
        <p:xfrm>
          <a:off x="264900" y="2253750"/>
          <a:ext cx="7242600" cy="5898577"/>
        </p:xfrm>
        <a:graphic>
          <a:graphicData uri="http://schemas.openxmlformats.org/drawingml/2006/table">
            <a:tbl>
              <a:tblPr>
                <a:noFill/>
                <a:tableStyleId>{C82BA829-6A89-494B-93C7-34DF5BC7DE1F}</a:tableStyleId>
              </a:tblPr>
              <a:tblGrid>
                <a:gridCol w="724260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Clr>
                          <a:schemeClr val="dk1"/>
                        </a:buClr>
                        <a:buSzPts val="1100"/>
                        <a:buFont typeface="Arial"/>
                        <a:buNone/>
                      </a:pPr>
                      <a:r>
                        <a:rPr lang="en" sz="1800" dirty="0">
                          <a:solidFill>
                            <a:srgbClr val="525C65"/>
                          </a:solidFill>
                          <a:latin typeface="Open Sans"/>
                          <a:ea typeface="Open Sans"/>
                          <a:cs typeface="Open Sans"/>
                          <a:sym typeface="Open Sans"/>
                        </a:rPr>
                        <a:t>Describe the business objectives of the project in 1-2 sentences</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1195800">
                <a:tc>
                  <a:txBody>
                    <a:bodyPr/>
                    <a:lstStyle/>
                    <a:p>
                      <a:pPr marL="0" lvl="0" indent="0" algn="l" rtl="0">
                        <a:spcBef>
                          <a:spcPts val="0"/>
                        </a:spcBef>
                        <a:spcAft>
                          <a:spcPts val="0"/>
                        </a:spcAft>
                        <a:buClr>
                          <a:schemeClr val="dk1"/>
                        </a:buClr>
                        <a:buSzPts val="1100"/>
                        <a:buFont typeface="Arial"/>
                        <a:buNone/>
                      </a:pPr>
                      <a:r>
                        <a:rPr lang="en-US" sz="1800" b="1"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Business Objectives:</a:t>
                      </a:r>
                      <a:br>
                        <a:rPr lang="en-US" sz="1800" b="1"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br>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The primary business goal is to digitize The Stefano Shop's operations and sales, completing the project within 12 weeks.</a:t>
                      </a:r>
                      <a:endParaRPr lang="en-US" sz="2400" i="0" dirty="0">
                        <a:latin typeface="Open Sans Light" panose="020B0306030504020204" pitchFamily="34" charset="0"/>
                        <a:ea typeface="Open Sans Light" panose="020B0306030504020204" pitchFamily="34" charset="0"/>
                        <a:cs typeface="Open Sans Light" panose="020B0306030504020204" pitchFamily="34" charset="0"/>
                      </a:endParaRPr>
                    </a:p>
                  </a:txBody>
                  <a:tcPr marL="91425" marR="91425" marT="91425" marB="91425"/>
                </a:tc>
                <a:extLst>
                  <a:ext uri="{0D108BD9-81ED-4DB2-BD59-A6C34878D82A}">
                    <a16:rowId xmlns:a16="http://schemas.microsoft.com/office/drawing/2014/main" val="10001"/>
                  </a:ext>
                </a:extLst>
              </a:tr>
              <a:tr h="0">
                <a:tc>
                  <a:txBody>
                    <a:bodyPr/>
                    <a:lstStyle/>
                    <a:p>
                      <a:pPr marL="0" lvl="0" indent="0" algn="l" rtl="0">
                        <a:lnSpc>
                          <a:spcPct val="115000"/>
                        </a:lnSpc>
                        <a:spcBef>
                          <a:spcPts val="0"/>
                        </a:spcBef>
                        <a:spcAft>
                          <a:spcPts val="0"/>
                        </a:spcAft>
                        <a:buClr>
                          <a:schemeClr val="dk1"/>
                        </a:buClr>
                        <a:buSzPts val="1100"/>
                        <a:buFont typeface="Arial"/>
                        <a:buNone/>
                      </a:pPr>
                      <a:r>
                        <a:rPr lang="en" sz="1800">
                          <a:solidFill>
                            <a:srgbClr val="525C65"/>
                          </a:solidFill>
                          <a:latin typeface="Open Sans"/>
                          <a:ea typeface="Open Sans"/>
                          <a:cs typeface="Open Sans"/>
                          <a:sym typeface="Open Sans"/>
                        </a:rPr>
                        <a:t>List at least 3 project milestones</a:t>
                      </a:r>
                      <a:endParaRPr sz="180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1440446">
                <a:tc>
                  <a:txBody>
                    <a:bodyPr/>
                    <a:lstStyle/>
                    <a:p>
                      <a:r>
                        <a:rPr lang="en-US" sz="1800" b="1"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Project Milestones:</a:t>
                      </a:r>
                      <a:endPar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endParaRPr>
                    </a:p>
                    <a:p>
                      <a:pPr marL="285750" indent="-285750">
                        <a:buFont typeface="Arial" panose="020B0604020202020204" pitchFamily="34" charset="0"/>
                        <a:buChar char="•"/>
                      </a:pPr>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Build a storefront on the platform.</a:t>
                      </a:r>
                    </a:p>
                    <a:p>
                      <a:pPr marL="285750" indent="-285750">
                        <a:buFont typeface="Arial" panose="020B0604020202020204" pitchFamily="34" charset="0"/>
                        <a:buChar char="•"/>
                      </a:pPr>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Integrate social media.</a:t>
                      </a:r>
                    </a:p>
                    <a:p>
                      <a:pPr marL="285750" indent="-285750">
                        <a:buFont typeface="Arial" panose="020B0604020202020204" pitchFamily="34" charset="0"/>
                        <a:buChar char="•"/>
                      </a:pPr>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Develop a recommendation engine.</a:t>
                      </a:r>
                    </a:p>
                  </a:txBody>
                  <a:tcPr marL="91425" marR="91425" marT="91425" marB="91425"/>
                </a:tc>
                <a:extLst>
                  <a:ext uri="{0D108BD9-81ED-4DB2-BD59-A6C34878D82A}">
                    <a16:rowId xmlns:a16="http://schemas.microsoft.com/office/drawing/2014/main" val="10003"/>
                  </a:ext>
                </a:extLst>
              </a:tr>
              <a:tr h="270625">
                <a:tc>
                  <a:txBody>
                    <a:bodyPr/>
                    <a:lstStyle/>
                    <a:p>
                      <a:pPr marL="0" lvl="0" indent="0" algn="l" rtl="0">
                        <a:lnSpc>
                          <a:spcPct val="115000"/>
                        </a:lnSpc>
                        <a:spcBef>
                          <a:spcPts val="0"/>
                        </a:spcBef>
                        <a:spcAft>
                          <a:spcPts val="0"/>
                        </a:spcAft>
                        <a:buClr>
                          <a:schemeClr val="dk1"/>
                        </a:buClr>
                        <a:buSzPts val="1100"/>
                        <a:buFont typeface="Arial"/>
                        <a:buNone/>
                      </a:pPr>
                      <a:r>
                        <a:rPr lang="en" sz="1800" dirty="0">
                          <a:solidFill>
                            <a:srgbClr val="525C65"/>
                          </a:solidFill>
                          <a:latin typeface="Open Sans"/>
                          <a:ea typeface="Open Sans"/>
                          <a:cs typeface="Open Sans"/>
                          <a:sym typeface="Open Sans"/>
                        </a:rPr>
                        <a:t>List the resources you have access to as the project manager, including the budget</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r h="1511345">
                <a:tc>
                  <a:txBody>
                    <a:bodyPr/>
                    <a:lstStyle/>
                    <a:p>
                      <a:r>
                        <a:rPr lang="en-US" sz="1800" b="1"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Resources:</a:t>
                      </a:r>
                      <a:endPar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endParaRPr>
                    </a:p>
                    <a:p>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Budget: $15,000</a:t>
                      </a:r>
                    </a:p>
                    <a:p>
                      <a:r>
                        <a:rPr lang="en-US" sz="1800" b="0" i="0" u="none" strike="noStrike" cap="non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sym typeface="Arial"/>
                        </a:rPr>
                        <a:t>Yosemite team: Engineering Manager (Aliyah), Vendor Manager (Moe), Marketing Manager (Taylor), Program Manager (Lou)</a:t>
                      </a: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TotalTime>
  <Words>3708</Words>
  <Application>Microsoft Office PowerPoint</Application>
  <PresentationFormat>Custom</PresentationFormat>
  <Paragraphs>415</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Open Sans</vt:lpstr>
      <vt:lpstr>Helvetica Neue</vt:lpstr>
      <vt:lpstr>Arial</vt:lpstr>
      <vt:lpstr>Open Sans Light</vt:lpstr>
      <vt:lpstr>Simple Light</vt:lpstr>
      <vt:lpstr>From Methodology to Execution</vt:lpstr>
      <vt:lpstr>Project Scenario</vt:lpstr>
      <vt:lpstr>Overview</vt:lpstr>
      <vt:lpstr>Project Budget</vt:lpstr>
      <vt:lpstr>Yosemite teams and tasks</vt:lpstr>
      <vt:lpstr>The Stefano Family</vt:lpstr>
      <vt:lpstr>Yosemite team</vt:lpstr>
      <vt:lpstr>Step One: Project Scope</vt:lpstr>
      <vt:lpstr>Objectives, milestones, and resources</vt:lpstr>
      <vt:lpstr>Cost-Benefit Analysis</vt:lpstr>
      <vt:lpstr>Timing and Methodology</vt:lpstr>
      <vt:lpstr>Step Two: Identify Your Stakeholders and Team</vt:lpstr>
      <vt:lpstr>Power-Influence Classifications</vt:lpstr>
      <vt:lpstr>Power-Influence Classification Grid</vt:lpstr>
      <vt:lpstr>RACI Chart</vt:lpstr>
      <vt:lpstr>RACI Chart Sample Solution</vt:lpstr>
      <vt:lpstr>RACI Chart</vt:lpstr>
      <vt:lpstr>Step Three: Create a Project Plan</vt:lpstr>
      <vt:lpstr>Create a Project Plan</vt:lpstr>
      <vt:lpstr>Instructions based on your method</vt:lpstr>
      <vt:lpstr>Project Plan Details</vt:lpstr>
      <vt:lpstr>Additional Instructions for the Waterfall Project Plan</vt:lpstr>
      <vt:lpstr>Additional Instructions for the Agile Project Plan</vt:lpstr>
      <vt:lpstr>Additional Instructions for the Agile Project Plan - Trello</vt:lpstr>
      <vt:lpstr>Additional Instructions for the Agile Project Plan</vt:lpstr>
      <vt:lpstr>Step Four: Risk and Response</vt:lpstr>
      <vt:lpstr>Risk Response Strategies</vt:lpstr>
      <vt:lpstr>Risk Scenario 1</vt:lpstr>
      <vt:lpstr>Risk Scenario 1 Response</vt:lpstr>
      <vt:lpstr>Status Report</vt:lpstr>
      <vt:lpstr>Risk Scenario 1 - Status Report</vt:lpstr>
      <vt:lpstr>Risk Scenario 2</vt:lpstr>
      <vt:lpstr>Risk Scenario 2 Response</vt:lpstr>
      <vt:lpstr>Step Five: Knowledge Documentation</vt:lpstr>
      <vt:lpstr>Knowledge Documentation</vt:lpstr>
      <vt:lpstr>Knowledge Documentation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Methodology to Execution</dc:title>
  <cp:lastModifiedBy>Pluto -</cp:lastModifiedBy>
  <cp:revision>12</cp:revision>
  <dcterms:modified xsi:type="dcterms:W3CDTF">2024-05-18T11:30:59Z</dcterms:modified>
</cp:coreProperties>
</file>