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blo" initials="p" lastIdx="1" clrIdx="0">
    <p:extLst>
      <p:ext uri="{19B8F6BF-5375-455C-9EA6-DF929625EA0E}">
        <p15:presenceInfo xmlns:p15="http://schemas.microsoft.com/office/powerpoint/2012/main" userId="pab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oleObject" Target="file:///C:\Users\pablo\Desktop\Project_2\Project2.xlsx" TargetMode="External"/><Relationship Id="rId4" Type="http://schemas.openxmlformats.org/officeDocument/2006/relationships/image" Target="../media/image2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0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</a:rPr>
              <a:t>Total Revenues (2012-2016):</a:t>
            </a:r>
            <a:br>
              <a:rPr lang="en-US" sz="1200" b="0" i="0" u="none" strike="noStrike" baseline="0" dirty="0">
                <a:effectLst/>
              </a:rPr>
            </a:br>
            <a:r>
              <a:rPr lang="en-US" sz="1200" b="0" i="0" u="none" strike="noStrike" baseline="0" dirty="0">
                <a:effectLst/>
              </a:rPr>
              <a:t>Health Care vs. IT Sector</a:t>
            </a:r>
            <a:br>
              <a:rPr lang="en-US" sz="1200" b="0" i="0" u="none" strike="noStrike" baseline="0" dirty="0">
                <a:effectLst/>
              </a:rPr>
            </a:br>
            <a:endParaRPr lang="en-US" sz="500" dirty="0"/>
          </a:p>
        </c:rich>
      </c:tx>
      <c:layout>
        <c:manualLayout>
          <c:xMode val="edge"/>
          <c:yMode val="edge"/>
          <c:x val="0.2815755904957688"/>
          <c:y val="3.71935819826856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9975619029502389E-2"/>
          <c:y val="3.4778363600859209E-2"/>
          <c:w val="0.93002434566261794"/>
          <c:h val="0.8942063463529412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'Task 1'!$C$14</c:f>
              <c:strCache>
                <c:ptCount val="1"/>
                <c:pt idx="0">
                  <c:v>Min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'Task 1'!$A$15:$B$24</c:f>
              <c:multiLvlStrCache>
                <c:ptCount val="10"/>
                <c:lvl>
                  <c:pt idx="0">
                    <c:v>2012</c:v>
                  </c:pt>
                  <c:pt idx="1">
                    <c:v>2013</c:v>
                  </c:pt>
                  <c:pt idx="2">
                    <c:v>2014</c:v>
                  </c:pt>
                  <c:pt idx="3">
                    <c:v>2015</c:v>
                  </c:pt>
                  <c:pt idx="4">
                    <c:v>2016</c:v>
                  </c:pt>
                  <c:pt idx="5">
                    <c:v>2012</c:v>
                  </c:pt>
                  <c:pt idx="6">
                    <c:v>2013</c:v>
                  </c:pt>
                  <c:pt idx="7">
                    <c:v>2014</c:v>
                  </c:pt>
                  <c:pt idx="8">
                    <c:v>2015</c:v>
                  </c:pt>
                  <c:pt idx="9">
                    <c:v>2016</c:v>
                  </c:pt>
                </c:lvl>
                <c:lvl>
                  <c:pt idx="0">
                    <c:v>Health Care</c:v>
                  </c:pt>
                  <c:pt idx="5">
                    <c:v>Information Technology</c:v>
                  </c:pt>
                </c:lvl>
              </c:multiLvlStrCache>
            </c:multiLvlStrRef>
          </c:cat>
          <c:val>
            <c:numRef>
              <c:f>'Task 1'!$C$15:$C$24</c:f>
              <c:numCache>
                <c:formatCode>0,,,</c:formatCode>
                <c:ptCount val="10"/>
                <c:pt idx="0">
                  <c:v>1293338000</c:v>
                </c:pt>
                <c:pt idx="1">
                  <c:v>1211975000</c:v>
                </c:pt>
                <c:pt idx="2">
                  <c:v>580415000</c:v>
                </c:pt>
                <c:pt idx="3">
                  <c:v>1032336000</c:v>
                </c:pt>
                <c:pt idx="4">
                  <c:v>1966814000</c:v>
                </c:pt>
                <c:pt idx="5">
                  <c:v>873592000</c:v>
                </c:pt>
                <c:pt idx="6">
                  <c:v>965087000</c:v>
                </c:pt>
                <c:pt idx="7">
                  <c:v>1010117000</c:v>
                </c:pt>
                <c:pt idx="8">
                  <c:v>1059366000</c:v>
                </c:pt>
                <c:pt idx="9">
                  <c:v>1423936000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DC-4E10-BDF2-DE9036C97E10}"/>
            </c:ext>
          </c:extLst>
        </c:ser>
        <c:ser>
          <c:idx val="1"/>
          <c:order val="1"/>
          <c:tx>
            <c:strRef>
              <c:f>'Task 1'!$D$14</c:f>
              <c:strCache>
                <c:ptCount val="1"/>
                <c:pt idx="0">
                  <c:v>Q1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Ref>
                <c:f>'Task 1'!$D$15:$D$24</c:f>
                <c:numCache>
                  <c:formatCode>General</c:formatCode>
                  <c:ptCount val="10"/>
                  <c:pt idx="0">
                    <c:v>3178362000</c:v>
                  </c:pt>
                  <c:pt idx="1">
                    <c:v>1489549000</c:v>
                  </c:pt>
                  <c:pt idx="2">
                    <c:v>2290663500</c:v>
                  </c:pt>
                  <c:pt idx="3">
                    <c:v>2373691250</c:v>
                  </c:pt>
                  <c:pt idx="4">
                    <c:v>1054361000</c:v>
                  </c:pt>
                  <c:pt idx="5">
                    <c:v>1967294250</c:v>
                  </c:pt>
                  <c:pt idx="6">
                    <c:v>1802303500</c:v>
                  </c:pt>
                  <c:pt idx="7">
                    <c:v>1854656000</c:v>
                  </c:pt>
                  <c:pt idx="8">
                    <c:v>2207631000</c:v>
                  </c:pt>
                  <c:pt idx="9">
                    <c:v>1994329000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'Task 1'!$A$15:$B$24</c:f>
              <c:multiLvlStrCache>
                <c:ptCount val="10"/>
                <c:lvl>
                  <c:pt idx="0">
                    <c:v>2012</c:v>
                  </c:pt>
                  <c:pt idx="1">
                    <c:v>2013</c:v>
                  </c:pt>
                  <c:pt idx="2">
                    <c:v>2014</c:v>
                  </c:pt>
                  <c:pt idx="3">
                    <c:v>2015</c:v>
                  </c:pt>
                  <c:pt idx="4">
                    <c:v>2016</c:v>
                  </c:pt>
                  <c:pt idx="5">
                    <c:v>2012</c:v>
                  </c:pt>
                  <c:pt idx="6">
                    <c:v>2013</c:v>
                  </c:pt>
                  <c:pt idx="7">
                    <c:v>2014</c:v>
                  </c:pt>
                  <c:pt idx="8">
                    <c:v>2015</c:v>
                  </c:pt>
                  <c:pt idx="9">
                    <c:v>2016</c:v>
                  </c:pt>
                </c:lvl>
                <c:lvl>
                  <c:pt idx="0">
                    <c:v>Health Care</c:v>
                  </c:pt>
                  <c:pt idx="5">
                    <c:v>Information Technology</c:v>
                  </c:pt>
                </c:lvl>
              </c:multiLvlStrCache>
            </c:multiLvlStrRef>
          </c:cat>
          <c:val>
            <c:numRef>
              <c:f>'Task 1'!$D$15:$D$24</c:f>
              <c:numCache>
                <c:formatCode>0,,,</c:formatCode>
                <c:ptCount val="10"/>
                <c:pt idx="0">
                  <c:v>3178362000</c:v>
                </c:pt>
                <c:pt idx="1">
                  <c:v>1489549000</c:v>
                </c:pt>
                <c:pt idx="2">
                  <c:v>2290663500</c:v>
                </c:pt>
                <c:pt idx="3">
                  <c:v>2373691250</c:v>
                </c:pt>
                <c:pt idx="4">
                  <c:v>1054361000</c:v>
                </c:pt>
                <c:pt idx="5">
                  <c:v>1967294250</c:v>
                </c:pt>
                <c:pt idx="6">
                  <c:v>1802303500</c:v>
                </c:pt>
                <c:pt idx="7">
                  <c:v>1854656000</c:v>
                </c:pt>
                <c:pt idx="8">
                  <c:v>2207631000</c:v>
                </c:pt>
                <c:pt idx="9">
                  <c:v>1994329000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DC-4E10-BDF2-DE9036C97E10}"/>
            </c:ext>
          </c:extLst>
        </c:ser>
        <c:ser>
          <c:idx val="2"/>
          <c:order val="2"/>
          <c:tx>
            <c:strRef>
              <c:f>'Task 1'!$E$14</c:f>
              <c:strCache>
                <c:ptCount val="1"/>
                <c:pt idx="0">
                  <c:v>Median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cap="rnd">
                <a:noFill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DC-4E10-BDF2-DE9036C97E10}"/>
              </c:ext>
            </c:extLst>
          </c:dPt>
          <c:cat>
            <c:multiLvlStrRef>
              <c:f>'Task 1'!$A$15:$B$24</c:f>
              <c:multiLvlStrCache>
                <c:ptCount val="10"/>
                <c:lvl>
                  <c:pt idx="0">
                    <c:v>2012</c:v>
                  </c:pt>
                  <c:pt idx="1">
                    <c:v>2013</c:v>
                  </c:pt>
                  <c:pt idx="2">
                    <c:v>2014</c:v>
                  </c:pt>
                  <c:pt idx="3">
                    <c:v>2015</c:v>
                  </c:pt>
                  <c:pt idx="4">
                    <c:v>2016</c:v>
                  </c:pt>
                  <c:pt idx="5">
                    <c:v>2012</c:v>
                  </c:pt>
                  <c:pt idx="6">
                    <c:v>2013</c:v>
                  </c:pt>
                  <c:pt idx="7">
                    <c:v>2014</c:v>
                  </c:pt>
                  <c:pt idx="8">
                    <c:v>2015</c:v>
                  </c:pt>
                  <c:pt idx="9">
                    <c:v>2016</c:v>
                  </c:pt>
                </c:lvl>
                <c:lvl>
                  <c:pt idx="0">
                    <c:v>Health Care</c:v>
                  </c:pt>
                  <c:pt idx="5">
                    <c:v>Information Technology</c:v>
                  </c:pt>
                </c:lvl>
              </c:multiLvlStrCache>
            </c:multiLvlStrRef>
          </c:cat>
          <c:val>
            <c:numRef>
              <c:f>'Task 1'!$E$15:$E$24</c:f>
              <c:numCache>
                <c:formatCode>0,,,</c:formatCode>
                <c:ptCount val="10"/>
                <c:pt idx="0">
                  <c:v>4468267000</c:v>
                </c:pt>
                <c:pt idx="1">
                  <c:v>4444476000</c:v>
                </c:pt>
                <c:pt idx="2">
                  <c:v>5574921500</c:v>
                </c:pt>
                <c:pt idx="3">
                  <c:v>6550972750</c:v>
                </c:pt>
                <c:pt idx="4">
                  <c:v>1853038500</c:v>
                </c:pt>
                <c:pt idx="5">
                  <c:v>1559813750</c:v>
                </c:pt>
                <c:pt idx="6">
                  <c:v>1901709500</c:v>
                </c:pt>
                <c:pt idx="7">
                  <c:v>2147227000</c:v>
                </c:pt>
                <c:pt idx="8">
                  <c:v>1992315000</c:v>
                </c:pt>
                <c:pt idx="9">
                  <c:v>3248951000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DC-4E10-BDF2-DE9036C97E10}"/>
            </c:ext>
          </c:extLst>
        </c:ser>
        <c:ser>
          <c:idx val="3"/>
          <c:order val="3"/>
          <c:tx>
            <c:strRef>
              <c:f>'Task 1'!$F$14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0DC-4E10-BDF2-DE9036C97E10}"/>
              </c:ext>
            </c:extLst>
          </c:dPt>
          <c:errBars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31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arrow" w="med" len="lg"/>
                <a:tailEnd type="arrow" w="med" len="lg"/>
              </a:ln>
              <a:effectLst/>
            </c:spPr>
          </c:errBars>
          <c:cat>
            <c:multiLvlStrRef>
              <c:f>'Task 1'!$A$15:$B$24</c:f>
              <c:multiLvlStrCache>
                <c:ptCount val="10"/>
                <c:lvl>
                  <c:pt idx="0">
                    <c:v>2012</c:v>
                  </c:pt>
                  <c:pt idx="1">
                    <c:v>2013</c:v>
                  </c:pt>
                  <c:pt idx="2">
                    <c:v>2014</c:v>
                  </c:pt>
                  <c:pt idx="3">
                    <c:v>2015</c:v>
                  </c:pt>
                  <c:pt idx="4">
                    <c:v>2016</c:v>
                  </c:pt>
                  <c:pt idx="5">
                    <c:v>2012</c:v>
                  </c:pt>
                  <c:pt idx="6">
                    <c:v>2013</c:v>
                  </c:pt>
                  <c:pt idx="7">
                    <c:v>2014</c:v>
                  </c:pt>
                  <c:pt idx="8">
                    <c:v>2015</c:v>
                  </c:pt>
                  <c:pt idx="9">
                    <c:v>2016</c:v>
                  </c:pt>
                </c:lvl>
                <c:lvl>
                  <c:pt idx="0">
                    <c:v>Health Care</c:v>
                  </c:pt>
                  <c:pt idx="5">
                    <c:v>Information Technology</c:v>
                  </c:pt>
                </c:lvl>
              </c:multiLvlStrCache>
            </c:multiLvlStrRef>
          </c:cat>
          <c:val>
            <c:numRef>
              <c:f>'Task 1'!$F$15:$F$24</c:f>
              <c:numCache>
                <c:formatCode>General</c:formatCode>
                <c:ptCount val="10"/>
                <c:pt idx="0" formatCode="0,,,">
                  <c:v>7098596400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0DC-4E10-BDF2-DE9036C97E10}"/>
            </c:ext>
          </c:extLst>
        </c:ser>
        <c:ser>
          <c:idx val="4"/>
          <c:order val="4"/>
          <c:tx>
            <c:strRef>
              <c:f>'Task 1'!$G$14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'Task 1'!$N$15:$N$24</c:f>
                <c:numCache>
                  <c:formatCode>General</c:formatCode>
                  <c:ptCount val="10"/>
                  <c:pt idx="0">
                    <c:v>42447200000</c:v>
                  </c:pt>
                  <c:pt idx="1">
                    <c:v>103265500000</c:v>
                  </c:pt>
                  <c:pt idx="2">
                    <c:v>117237000000</c:v>
                  </c:pt>
                  <c:pt idx="3">
                    <c:v>156210750000</c:v>
                  </c:pt>
                  <c:pt idx="4">
                    <c:v>175774000000</c:v>
                  </c:pt>
                  <c:pt idx="5">
                    <c:v>97110950000</c:v>
                  </c:pt>
                  <c:pt idx="6">
                    <c:v>161951900000</c:v>
                  </c:pt>
                  <c:pt idx="7">
                    <c:v>170329000000</c:v>
                  </c:pt>
                  <c:pt idx="8">
                    <c:v>221007000000</c:v>
                  </c:pt>
                  <c:pt idx="9">
                    <c:v>202645000000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multiLvlStrRef>
              <c:f>'Task 1'!$A$15:$B$24</c:f>
              <c:multiLvlStrCache>
                <c:ptCount val="10"/>
                <c:lvl>
                  <c:pt idx="0">
                    <c:v>2012</c:v>
                  </c:pt>
                  <c:pt idx="1">
                    <c:v>2013</c:v>
                  </c:pt>
                  <c:pt idx="2">
                    <c:v>2014</c:v>
                  </c:pt>
                  <c:pt idx="3">
                    <c:v>2015</c:v>
                  </c:pt>
                  <c:pt idx="4">
                    <c:v>2016</c:v>
                  </c:pt>
                  <c:pt idx="5">
                    <c:v>2012</c:v>
                  </c:pt>
                  <c:pt idx="6">
                    <c:v>2013</c:v>
                  </c:pt>
                  <c:pt idx="7">
                    <c:v>2014</c:v>
                  </c:pt>
                  <c:pt idx="8">
                    <c:v>2015</c:v>
                  </c:pt>
                  <c:pt idx="9">
                    <c:v>2016</c:v>
                  </c:pt>
                </c:lvl>
                <c:lvl>
                  <c:pt idx="0">
                    <c:v>Health Care</c:v>
                  </c:pt>
                  <c:pt idx="5">
                    <c:v>Information Technology</c:v>
                  </c:pt>
                </c:lvl>
              </c:multiLvlStrCache>
            </c:multiLvlStrRef>
          </c:cat>
          <c:val>
            <c:numRef>
              <c:f>'Task 1'!$G$15:$G$24</c:f>
              <c:numCache>
                <c:formatCode>0,,,</c:formatCode>
                <c:ptCount val="10"/>
                <c:pt idx="0">
                  <c:v>3011436600</c:v>
                </c:pt>
                <c:pt idx="1">
                  <c:v>12077500000</c:v>
                </c:pt>
                <c:pt idx="2">
                  <c:v>11709000000</c:v>
                </c:pt>
                <c:pt idx="3">
                  <c:v>12877250000</c:v>
                </c:pt>
                <c:pt idx="4">
                  <c:v>10235786500</c:v>
                </c:pt>
                <c:pt idx="5">
                  <c:v>1362350000</c:v>
                </c:pt>
                <c:pt idx="6">
                  <c:v>4289000000</c:v>
                </c:pt>
                <c:pt idx="7">
                  <c:v>7454000000</c:v>
                </c:pt>
                <c:pt idx="8">
                  <c:v>7448688000</c:v>
                </c:pt>
                <c:pt idx="9">
                  <c:v>6326784000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0DC-4E10-BDF2-DE9036C97E10}"/>
            </c:ext>
          </c:extLst>
        </c:ser>
        <c:ser>
          <c:idx val="5"/>
          <c:order val="5"/>
          <c:tx>
            <c:strRef>
              <c:f>'Task 1'!$H$14</c:f>
              <c:strCache>
                <c:ptCount val="1"/>
                <c:pt idx="0">
                  <c:v>Mean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31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 type="arrow" w="sm" len="lg"/>
                <a:tailEnd type="arrow" w="sm" len="lg"/>
              </a:ln>
              <a:effectLst>
                <a:glow>
                  <a:schemeClr val="accent1"/>
                </a:glow>
                <a:outerShdw dist="50800" sx="1000" sy="1000" algn="ctr" rotWithShape="0">
                  <a:srgbClr val="000000"/>
                </a:outerShdw>
                <a:softEdge rad="0"/>
              </a:effectLst>
            </c:spPr>
          </c:errBars>
          <c:cat>
            <c:multiLvlStrRef>
              <c:f>'Task 1'!$A$15:$B$24</c:f>
              <c:multiLvlStrCache>
                <c:ptCount val="10"/>
                <c:lvl>
                  <c:pt idx="0">
                    <c:v>2012</c:v>
                  </c:pt>
                  <c:pt idx="1">
                    <c:v>2013</c:v>
                  </c:pt>
                  <c:pt idx="2">
                    <c:v>2014</c:v>
                  </c:pt>
                  <c:pt idx="3">
                    <c:v>2015</c:v>
                  </c:pt>
                  <c:pt idx="4">
                    <c:v>2016</c:v>
                  </c:pt>
                  <c:pt idx="5">
                    <c:v>2012</c:v>
                  </c:pt>
                  <c:pt idx="6">
                    <c:v>2013</c:v>
                  </c:pt>
                  <c:pt idx="7">
                    <c:v>2014</c:v>
                  </c:pt>
                  <c:pt idx="8">
                    <c:v>2015</c:v>
                  </c:pt>
                  <c:pt idx="9">
                    <c:v>2016</c:v>
                  </c:pt>
                </c:lvl>
                <c:lvl>
                  <c:pt idx="0">
                    <c:v>Health Care</c:v>
                  </c:pt>
                  <c:pt idx="5">
                    <c:v>Information Technology</c:v>
                  </c:pt>
                </c:lvl>
              </c:multiLvlStrCache>
            </c:multiLvlStrRef>
          </c:cat>
          <c:val>
            <c:numRef>
              <c:f>'Task 1'!$H$15:$H$24</c:f>
              <c:numCache>
                <c:formatCode>0,,,</c:formatCode>
                <c:ptCount val="10"/>
                <c:pt idx="1">
                  <c:v>1383700510.638298</c:v>
                </c:pt>
                <c:pt idx="2">
                  <c:v>2469128148.9361687</c:v>
                </c:pt>
                <c:pt idx="3">
                  <c:v>3381724391.304348</c:v>
                </c:pt>
                <c:pt idx="4">
                  <c:v>18925110333.333332</c:v>
                </c:pt>
                <c:pt idx="5">
                  <c:v>4958312611.1111107</c:v>
                </c:pt>
                <c:pt idx="6">
                  <c:v>6458850654.545454</c:v>
                </c:pt>
                <c:pt idx="7">
                  <c:v>3189224807.0175438</c:v>
                </c:pt>
                <c:pt idx="8">
                  <c:v>3565091186.4406776</c:v>
                </c:pt>
                <c:pt idx="9">
                  <c:v>5772224707.3170738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0DC-4E10-BDF2-DE9036C97E10}"/>
            </c:ext>
          </c:extLst>
        </c:ser>
        <c:ser>
          <c:idx val="6"/>
          <c:order val="6"/>
          <c:tx>
            <c:strRef>
              <c:f>'Task 1'!$I$14</c:f>
              <c:strCache>
                <c:ptCount val="1"/>
                <c:pt idx="0">
                  <c:v>Positive SD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1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Ref>
                <c:f>'Task 1'!$N$2:$N$11</c:f>
                <c:numCache>
                  <c:formatCode>General</c:formatCode>
                  <c:ptCount val="10"/>
                  <c:pt idx="0">
                    <c:v>16581043577.21344</c:v>
                  </c:pt>
                  <c:pt idx="1">
                    <c:v>30815922555.271191</c:v>
                  </c:pt>
                  <c:pt idx="2">
                    <c:v>33627656087.531284</c:v>
                  </c:pt>
                  <c:pt idx="3">
                    <c:v>40513527092.822792</c:v>
                  </c:pt>
                  <c:pt idx="4">
                    <c:v>58933117025.21347</c:v>
                  </c:pt>
                  <c:pt idx="5">
                    <c:v>22803883541.063774</c:v>
                  </c:pt>
                  <c:pt idx="6">
                    <c:v>30888289848.321236</c:v>
                  </c:pt>
                  <c:pt idx="7">
                    <c:v>29782802196.955063</c:v>
                  </c:pt>
                  <c:pt idx="8">
                    <c:v>34179080271.57608</c:v>
                  </c:pt>
                  <c:pt idx="9">
                    <c:v>36059626857.690277</c:v>
                  </c:pt>
                </c:numCache>
              </c:numRef>
            </c:minus>
            <c:spPr>
              <a:noFill/>
              <a:ln w="15875" cap="flat" cmpd="sng" algn="ctr">
                <a:solidFill>
                  <a:srgbClr val="FF0000"/>
                </a:solidFill>
                <a:prstDash val="sysDot"/>
                <a:round/>
                <a:headEnd type="arrow" w="lg" len="sm"/>
                <a:tailEnd type="arrow" w="lg" len="sm"/>
              </a:ln>
              <a:effectLst>
                <a:glow>
                  <a:schemeClr val="accent1">
                    <a:alpha val="0"/>
                  </a:schemeClr>
                </a:glow>
                <a:outerShdw algn="ctr" rotWithShape="0">
                  <a:srgbClr val="000000"/>
                </a:outerShdw>
                <a:softEdge rad="0"/>
              </a:effectLst>
            </c:spPr>
          </c:errBars>
          <c:cat>
            <c:multiLvlStrRef>
              <c:f>'Task 1'!$A$15:$B$24</c:f>
              <c:multiLvlStrCache>
                <c:ptCount val="10"/>
                <c:lvl>
                  <c:pt idx="0">
                    <c:v>2012</c:v>
                  </c:pt>
                  <c:pt idx="1">
                    <c:v>2013</c:v>
                  </c:pt>
                  <c:pt idx="2">
                    <c:v>2014</c:v>
                  </c:pt>
                  <c:pt idx="3">
                    <c:v>2015</c:v>
                  </c:pt>
                  <c:pt idx="4">
                    <c:v>2016</c:v>
                  </c:pt>
                  <c:pt idx="5">
                    <c:v>2012</c:v>
                  </c:pt>
                  <c:pt idx="6">
                    <c:v>2013</c:v>
                  </c:pt>
                  <c:pt idx="7">
                    <c:v>2014</c:v>
                  </c:pt>
                  <c:pt idx="8">
                    <c:v>2015</c:v>
                  </c:pt>
                  <c:pt idx="9">
                    <c:v>2016</c:v>
                  </c:pt>
                </c:lvl>
                <c:lvl>
                  <c:pt idx="0">
                    <c:v>Health Care</c:v>
                  </c:pt>
                  <c:pt idx="5">
                    <c:v>Information Technology</c:v>
                  </c:pt>
                </c:lvl>
              </c:multiLvlStrCache>
            </c:multiLvlStrRef>
          </c:cat>
          <c:val>
            <c:numRef>
              <c:f>'Task 1'!$I$15:$I$24</c:f>
              <c:numCache>
                <c:formatCode>0,,,</c:formatCode>
                <c:ptCount val="10"/>
                <c:pt idx="0">
                  <c:v>13569606977.21344</c:v>
                </c:pt>
                <c:pt idx="1">
                  <c:v>30815922555.271187</c:v>
                </c:pt>
                <c:pt idx="2">
                  <c:v>33627656087.531284</c:v>
                </c:pt>
                <c:pt idx="3">
                  <c:v>40513527092.822784</c:v>
                </c:pt>
                <c:pt idx="4">
                  <c:v>58933117025.21347</c:v>
                </c:pt>
                <c:pt idx="5">
                  <c:v>22803883541.063774</c:v>
                </c:pt>
                <c:pt idx="6">
                  <c:v>30888289848.321236</c:v>
                </c:pt>
                <c:pt idx="7">
                  <c:v>29782802196.955067</c:v>
                </c:pt>
                <c:pt idx="8">
                  <c:v>34179080271.576077</c:v>
                </c:pt>
                <c:pt idx="9">
                  <c:v>36059626857.690277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0DC-4E10-BDF2-DE9036C97E10}"/>
            </c:ext>
          </c:extLst>
        </c:ser>
        <c:ser>
          <c:idx val="7"/>
          <c:order val="7"/>
          <c:tx>
            <c:strRef>
              <c:f>'Task 1'!$J$14</c:f>
              <c:strCache>
                <c:ptCount val="1"/>
                <c:pt idx="0">
                  <c:v>Max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cust"/>
            <c:noEndCap val="0"/>
            <c:plus>
              <c:numLit>
                <c:formatCode>General</c:formatCode>
                <c:ptCount val="1"/>
                <c:pt idx="0">
                  <c:v>0</c:v>
                </c:pt>
              </c:numLit>
            </c:plus>
            <c:minus>
              <c:numRef>
                <c:f>'Task 1'!$J$15:$J$24</c:f>
                <c:numCache>
                  <c:formatCode>General</c:formatCode>
                  <c:ptCount val="10"/>
                  <c:pt idx="0">
                    <c:v>28877593022.78656</c:v>
                  </c:pt>
                  <c:pt idx="1">
                    <c:v>71065876934.090515</c:v>
                  </c:pt>
                  <c:pt idx="2">
                    <c:v>81140215763.532547</c:v>
                  </c:pt>
                  <c:pt idx="3">
                    <c:v>112315498515.87286</c:v>
                  </c:pt>
                  <c:pt idx="4">
                    <c:v>97915772641.453201</c:v>
                  </c:pt>
                  <c:pt idx="5">
                    <c:v>69348753847.825119</c:v>
                  </c:pt>
                  <c:pt idx="6">
                    <c:v>124604759497.1333</c:v>
                  </c:pt>
                  <c:pt idx="7">
                    <c:v>137356972996.02739</c:v>
                  </c:pt>
                  <c:pt idx="8">
                    <c:v>183262828541.98325</c:v>
                  </c:pt>
                  <c:pt idx="9">
                    <c:v>160813148434.99265</c:v>
                  </c:pt>
                </c:numCache>
              </c:numRef>
            </c:minus>
            <c:spPr>
              <a:noFill/>
              <a:ln w="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 type="none" w="sm" len="med"/>
                <a:tailEnd type="diamond" w="sm" len="sm"/>
              </a:ln>
              <a:effectLst/>
            </c:spPr>
          </c:errBars>
          <c:cat>
            <c:multiLvlStrRef>
              <c:f>'Task 1'!$A$15:$B$24</c:f>
              <c:multiLvlStrCache>
                <c:ptCount val="10"/>
                <c:lvl>
                  <c:pt idx="0">
                    <c:v>2012</c:v>
                  </c:pt>
                  <c:pt idx="1">
                    <c:v>2013</c:v>
                  </c:pt>
                  <c:pt idx="2">
                    <c:v>2014</c:v>
                  </c:pt>
                  <c:pt idx="3">
                    <c:v>2015</c:v>
                  </c:pt>
                  <c:pt idx="4">
                    <c:v>2016</c:v>
                  </c:pt>
                  <c:pt idx="5">
                    <c:v>2012</c:v>
                  </c:pt>
                  <c:pt idx="6">
                    <c:v>2013</c:v>
                  </c:pt>
                  <c:pt idx="7">
                    <c:v>2014</c:v>
                  </c:pt>
                  <c:pt idx="8">
                    <c:v>2015</c:v>
                  </c:pt>
                  <c:pt idx="9">
                    <c:v>2016</c:v>
                  </c:pt>
                </c:lvl>
                <c:lvl>
                  <c:pt idx="0">
                    <c:v>Health Care</c:v>
                  </c:pt>
                  <c:pt idx="5">
                    <c:v>Information Technology</c:v>
                  </c:pt>
                </c:lvl>
              </c:multiLvlStrCache>
            </c:multiLvlStrRef>
          </c:cat>
          <c:val>
            <c:numRef>
              <c:f>'Task 1'!$J$15:$J$24</c:f>
              <c:numCache>
                <c:formatCode>0,,,</c:formatCode>
                <c:ptCount val="10"/>
                <c:pt idx="0">
                  <c:v>28877593022.78656</c:v>
                </c:pt>
                <c:pt idx="1">
                  <c:v>71065876934.090515</c:v>
                </c:pt>
                <c:pt idx="2">
                  <c:v>81140215763.532547</c:v>
                </c:pt>
                <c:pt idx="3">
                  <c:v>112315498515.87286</c:v>
                </c:pt>
                <c:pt idx="4">
                  <c:v>97915772641.453201</c:v>
                </c:pt>
                <c:pt idx="5">
                  <c:v>69348753847.825119</c:v>
                </c:pt>
                <c:pt idx="6">
                  <c:v>124604759497.1333</c:v>
                </c:pt>
                <c:pt idx="7">
                  <c:v>137356972996.02739</c:v>
                </c:pt>
                <c:pt idx="8">
                  <c:v>183262828541.98325</c:v>
                </c:pt>
                <c:pt idx="9">
                  <c:v>160813148434.99265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0DC-4E10-BDF2-DE9036C97E10}"/>
            </c:ext>
          </c:extLst>
        </c:ser>
        <c:ser>
          <c:idx val="9"/>
          <c:order val="8"/>
          <c:tx>
            <c:v>positiv SD</c:v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val>
            <c:numLit>
              <c:formatCode>General</c:formatCode>
              <c:ptCount val="1"/>
              <c:pt idx="0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C-00DC-4E10-BDF2-DE9036C97E10}"/>
            </c:ext>
          </c:extLst>
        </c:ser>
        <c:ser>
          <c:idx val="8"/>
          <c:order val="9"/>
          <c:tx>
            <c:v>standard deviation</c:v>
          </c:tx>
          <c:spPr>
            <a:blipFill dpi="0" rotWithShape="1">
              <a:blip xmlns:r="http://schemas.openxmlformats.org/officeDocument/2006/relationships" r:embed="rId4"/>
              <a:srcRect/>
              <a:stretch>
                <a:fillRect/>
              </a:stretch>
            </a:blipFill>
            <a:ln>
              <a:noFill/>
              <a:prstDash val="solid"/>
              <a:round/>
            </a:ln>
            <a:effectLst>
              <a:glow>
                <a:schemeClr val="accent1"/>
              </a:glow>
              <a:outerShdw dist="50800" algn="ctr" rotWithShape="0">
                <a:srgbClr val="000000">
                  <a:alpha val="43137"/>
                </a:srgbClr>
              </a:outerShdw>
            </a:effectLst>
          </c:spPr>
          <c:invertIfNegative val="1"/>
          <c:pictureOptions>
            <c:pictureFormat val="stretch"/>
          </c:pictureOptions>
          <c:val>
            <c:numLit>
              <c:formatCode>General</c:formatCode>
              <c:ptCount val="1"/>
              <c:pt idx="0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D-00DC-4E10-BDF2-DE9036C97E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"/>
        <c:overlap val="100"/>
        <c:axId val="1243142687"/>
        <c:axId val="1860168479"/>
      </c:barChart>
      <c:catAx>
        <c:axId val="12431426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600" b="1" i="0" u="none" strike="noStrike" baseline="0" dirty="0">
                    <a:effectLst/>
                  </a:rPr>
                  <a:t>Data in Years</a:t>
                </a:r>
                <a:endParaRPr lang="en-US" sz="600" b="1" dirty="0"/>
              </a:p>
            </c:rich>
          </c:tx>
          <c:layout>
            <c:manualLayout>
              <c:xMode val="edge"/>
              <c:yMode val="edge"/>
              <c:x val="0.47062884500299224"/>
              <c:y val="0.959100761570005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0168479"/>
        <c:crosses val="autoZero"/>
        <c:auto val="1"/>
        <c:lblAlgn val="ctr"/>
        <c:lblOffset val="100"/>
        <c:noMultiLvlLbl val="0"/>
      </c:catAx>
      <c:valAx>
        <c:axId val="1860168479"/>
        <c:scaling>
          <c:orientation val="minMax"/>
          <c:max val="234999999999.99997"/>
          <c:min val="3.0000000000000024E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bevel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1" i="0" u="none" strike="noStrike" baseline="0" dirty="0">
                    <a:effectLst/>
                  </a:rPr>
                  <a:t>Amounts in Billion $</a:t>
                </a:r>
              </a:p>
              <a:p>
                <a:pPr>
                  <a:defRPr sz="800" b="1"/>
                </a:pPr>
                <a:endParaRPr lang="en-US" sz="800" b="1" dirty="0"/>
              </a:p>
            </c:rich>
          </c:tx>
          <c:layout>
            <c:manualLayout>
              <c:xMode val="edge"/>
              <c:yMode val="edge"/>
              <c:x val="0"/>
              <c:y val="0.338014059753954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,,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142687"/>
        <c:crosses val="autoZero"/>
        <c:crossBetween val="between"/>
        <c:majorUnit val="20000000000"/>
      </c:valAx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9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70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8.75053533395279E-2"/>
          <c:y val="0.18110460196576189"/>
          <c:w val="0.26298917746528355"/>
          <c:h val="0.12185868645446853"/>
        </c:manualLayout>
      </c:layout>
      <c:overlay val="0"/>
      <c:spPr>
        <a:noFill/>
        <a:ln>
          <a:noFill/>
        </a:ln>
        <a:effectLst>
          <a:outerShdw blurRad="50800" dist="508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5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700" b="1" dirty="0">
                <a:latin typeface="Open Sans"/>
                <a:ea typeface="Open Sans"/>
                <a:cs typeface="Open Sans"/>
                <a:sym typeface="Open Sans"/>
              </a:rPr>
              <a:t>Total Revenue Comparison:</a:t>
            </a:r>
            <a:br>
              <a:rPr lang="en-US" sz="700" b="1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 dirty="0">
                <a:latin typeface="Open Sans"/>
                <a:ea typeface="Open Sans"/>
                <a:cs typeface="Open Sans"/>
                <a:sym typeface="Open Sans"/>
              </a:rPr>
              <a:t>The maximum total revenue in the IT sector ($233,715,000,000) surpassed that in the Health Care sector ($190,884,000,000).</a:t>
            </a:r>
            <a:br>
              <a:rPr lang="en-US" sz="700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 dirty="0">
                <a:latin typeface="Open Sans"/>
                <a:ea typeface="Open Sans"/>
                <a:cs typeface="Open Sans"/>
                <a:sym typeface="Open Sans"/>
              </a:rPr>
              <a:t>The average total revenue in the Health Care sector exceeded the average total revenue in the IT sector, particularly in the last year ($34,035,110,333 &gt; $18,766,224,707).</a:t>
            </a:r>
            <a:br>
              <a:rPr lang="en-US" sz="700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 dirty="0">
                <a:latin typeface="Open Sans"/>
                <a:ea typeface="Open Sans"/>
                <a:cs typeface="Open Sans"/>
                <a:sym typeface="Open Sans"/>
              </a:rPr>
              <a:t>The Interquartile Range (IQR) of total revenue in the Health Care sector was greater than the IQR in the IT sector, especially in the first year ($14,578,300,000 &gt; $2,922,163,750).</a:t>
            </a:r>
            <a:br>
              <a:rPr lang="en-US" sz="700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 dirty="0">
                <a:latin typeface="Open Sans"/>
                <a:ea typeface="Open Sans"/>
                <a:cs typeface="Open Sans"/>
                <a:sym typeface="Open Sans"/>
              </a:rPr>
              <a:t>The range of total revenue in the IT sector exceeded that of the Health Care sector, for example, in the last year ($214,215,964,000 &gt; $188,917,186,000).</a:t>
            </a:r>
            <a:br>
              <a:rPr lang="en-US" sz="700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 b="1" dirty="0">
                <a:latin typeface="Open Sans"/>
                <a:ea typeface="Open Sans"/>
                <a:cs typeface="Open Sans"/>
                <a:sym typeface="Open Sans"/>
              </a:rPr>
              <a:t>Variability in Health Care Sector:</a:t>
            </a:r>
            <a:br>
              <a:rPr lang="en-US" sz="700" b="1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 dirty="0">
                <a:latin typeface="Open Sans"/>
                <a:ea typeface="Open Sans"/>
                <a:cs typeface="Open Sans"/>
                <a:sym typeface="Open Sans"/>
              </a:rPr>
              <a:t>The standard deviation of total revenue in the Health Care sector has increased by more than 3.5 times, rising from $16,581,043,577 in 2012 to $58,933,117,025 in the last year.</a:t>
            </a:r>
            <a:br>
              <a:rPr lang="en-US" sz="700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 dirty="0">
                <a:latin typeface="Open Sans"/>
                <a:ea typeface="Open Sans"/>
                <a:cs typeface="Open Sans"/>
                <a:sym typeface="Open Sans"/>
              </a:rPr>
              <a:t>In the last year, it is now over 63% larger compared to the IT sector ($36,059,626,858).</a:t>
            </a:r>
            <a:br>
              <a:rPr lang="en-US" sz="700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 dirty="0">
                <a:latin typeface="Open Sans"/>
                <a:ea typeface="Open Sans"/>
                <a:cs typeface="Open Sans"/>
                <a:sym typeface="Open Sans"/>
              </a:rPr>
              <a:t>This could suggest potential differences in the diversity or stability of revenues between the sectors.</a:t>
            </a:r>
            <a:br>
              <a:rPr lang="en-US" sz="700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 b="1" dirty="0">
                <a:latin typeface="Open Sans"/>
                <a:ea typeface="Open Sans"/>
                <a:cs typeface="Open Sans"/>
                <a:sym typeface="Open Sans"/>
              </a:rPr>
              <a:t>Median Trends:</a:t>
            </a:r>
            <a:br>
              <a:rPr lang="en-US" sz="700" b="1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 dirty="0">
                <a:latin typeface="Open Sans"/>
                <a:ea typeface="Open Sans"/>
                <a:cs typeface="Open Sans"/>
                <a:sym typeface="Open Sans"/>
              </a:rPr>
              <a:t>In the IT sector, the median of the total revenue increases steadily over the years.</a:t>
            </a:r>
            <a:br>
              <a:rPr lang="en-US" sz="700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 dirty="0">
                <a:latin typeface="Open Sans"/>
                <a:ea typeface="Open Sans"/>
                <a:cs typeface="Open Sans"/>
                <a:sym typeface="Open Sans"/>
              </a:rPr>
              <a:t>In contrast, the Health sector exhibits significant fluctuations over the years, dropping from $9,957,000,000 in 2015 to just over half that amount in 2016, totaling $4,874,213,500.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Comparative Financial Analysis: Sectors in Transformation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81B552D-8CB2-798E-C449-DC844A6455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555746"/>
              </p:ext>
            </p:extLst>
          </p:nvPr>
        </p:nvGraphicFramePr>
        <p:xfrm>
          <a:off x="394500" y="1418450"/>
          <a:ext cx="41775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285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Open Sans</vt:lpstr>
      <vt:lpstr>Arial</vt:lpstr>
      <vt:lpstr>Simple Light</vt:lpstr>
      <vt:lpstr>Comparative Financial Analysis: Sectors in Transformation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pablo</cp:lastModifiedBy>
  <cp:revision>17</cp:revision>
  <dcterms:modified xsi:type="dcterms:W3CDTF">2023-11-29T19:58:00Z</dcterms:modified>
</cp:coreProperties>
</file>