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83838"/>
    <a:srgbClr val="F29454"/>
    <a:srgbClr val="E9967A"/>
    <a:srgbClr val="F7A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7"/>
    <p:restoredTop sz="70000"/>
  </p:normalViewPr>
  <p:slideViewPr>
    <p:cSldViewPr snapToGrid="0" snapToObjects="1">
      <p:cViewPr varScale="1">
        <p:scale>
          <a:sx n="84" d="100"/>
          <a:sy n="84" d="100"/>
        </p:scale>
        <p:origin x="1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4B000-43D0-B849-B917-13F038CF6510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F8CD-AE28-184B-BEE9-04223E2487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030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1578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public 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serialized</a:t>
            </a:r>
            <a:r>
              <a:rPr kumimoji="1" lang="ko-Kore-KR" altLang="en-US" dirty="0"/>
              <a:t>필드 했을 때 유니티 상에서는 나오지만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스크립트에서 보면 프라이빗은 안나옴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유니티에서는 </a:t>
            </a:r>
            <a:r>
              <a:rPr kumimoji="1" lang="en-US" altLang="ko-Kore-KR" dirty="0"/>
              <a:t>public </a:t>
            </a:r>
            <a:r>
              <a:rPr kumimoji="1" lang="ko-Kore-KR" altLang="en-US" dirty="0"/>
              <a:t>을 권장함 왜냐하면 성능의 향상이 있다고 함</a:t>
            </a:r>
            <a:endParaRPr kumimoji="1" lang="en-US" altLang="ko-Kore-KR" dirty="0"/>
          </a:p>
          <a:p>
            <a:r>
              <a:rPr kumimoji="1" lang="ko-Kore-KR" altLang="en-US" dirty="0"/>
              <a:t>근데 </a:t>
            </a:r>
            <a:r>
              <a:rPr kumimoji="1" lang="en-US" altLang="ko-Kore-KR" dirty="0"/>
              <a:t>public </a:t>
            </a:r>
            <a:r>
              <a:rPr kumimoji="1" lang="ko-Kore-KR" altLang="en-US" dirty="0"/>
              <a:t>으로 하면 객체지향설계 중 캡슐화에 어긋남 그래서 </a:t>
            </a:r>
            <a:r>
              <a:rPr kumimoji="1" lang="en-US" altLang="ko-Kore-KR" dirty="0"/>
              <a:t>private </a:t>
            </a:r>
            <a:r>
              <a:rPr kumimoji="1" lang="ko-Kore-KR" altLang="en-US" dirty="0"/>
              <a:t>를 써야한다는 사람도 있음</a:t>
            </a:r>
            <a:endParaRPr kumimoji="1" lang="en-US" altLang="ko-Kore-KR" dirty="0"/>
          </a:p>
          <a:p>
            <a:r>
              <a:rPr kumimoji="1" lang="en-US" altLang="ko-KR" dirty="0"/>
              <a:t>-&gt; public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하면 </a:t>
            </a:r>
            <a:r>
              <a:rPr kumimoji="1" lang="ko-KR" altLang="en-US" dirty="0" err="1"/>
              <a:t>다른데에서</a:t>
            </a:r>
            <a:r>
              <a:rPr kumimoji="1" lang="ko-KR" altLang="en-US" dirty="0"/>
              <a:t> 접근할 수 있어서 헷갈릴 수 있음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게임 디바이스를 생각했을 때 안좋은 기기 사용될 것 같으면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ublic </a:t>
            </a:r>
            <a:r>
              <a:rPr kumimoji="1" lang="ko-KR" altLang="en-US" dirty="0"/>
              <a:t>을 써보자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시간 남으면 코드 정리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518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카메라 이동</a:t>
            </a: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Transform target;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Vector3 offset;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Start is called before the first frame update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Awake()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 =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transform.position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target.position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Update is called once per frame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Update()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transform.position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target.position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offset;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628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모든</a:t>
            </a:r>
            <a:r>
              <a:rPr kumimoji="1" lang="ko-KR" altLang="en-US" dirty="0"/>
              <a:t> 오브젝트에는 반드시 </a:t>
            </a:r>
            <a:r>
              <a:rPr kumimoji="1" lang="en-US" altLang="ko-KR" dirty="0"/>
              <a:t>transform </a:t>
            </a:r>
            <a:r>
              <a:rPr kumimoji="1" lang="ko-KR" altLang="en-US" dirty="0"/>
              <a:t>이 있음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대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있음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Transform tr;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ore-KR" altLang="en-US" dirty="0">
                <a:sym typeface="Wingdings" pitchFamily="2" charset="2"/>
              </a:rPr>
              <a:t>어차피</a:t>
            </a:r>
            <a:r>
              <a:rPr kumimoji="1" lang="ko-KR" altLang="en-US" dirty="0">
                <a:sym typeface="Wingdings" pitchFamily="2" charset="2"/>
              </a:rPr>
              <a:t> 모든 오브젝트에는 </a:t>
            </a:r>
            <a:r>
              <a:rPr kumimoji="1" lang="ko-KR" altLang="en-US" dirty="0" err="1">
                <a:sym typeface="Wingdings" pitchFamily="2" charset="2"/>
              </a:rPr>
              <a:t>트랜스폼이</a:t>
            </a:r>
            <a:r>
              <a:rPr kumimoji="1" lang="ko-KR" altLang="en-US" dirty="0">
                <a:sym typeface="Wingdings" pitchFamily="2" charset="2"/>
              </a:rPr>
              <a:t> 있기 때문에 </a:t>
            </a:r>
            <a:r>
              <a:rPr kumimoji="1" lang="ko-KR" altLang="en-US" dirty="0" err="1">
                <a:sym typeface="Wingdings" pitchFamily="2" charset="2"/>
              </a:rPr>
              <a:t>유니티에서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transform </a:t>
            </a:r>
            <a:r>
              <a:rPr kumimoji="1" lang="ko-KR" altLang="en-US" dirty="0">
                <a:sym typeface="Wingdings" pitchFamily="2" charset="2"/>
              </a:rPr>
              <a:t>이라는 변수를 </a:t>
            </a:r>
            <a:r>
              <a:rPr kumimoji="1" lang="ko-KR" altLang="en-US" dirty="0" err="1">
                <a:sym typeface="Wingdings" pitchFamily="2" charset="2"/>
              </a:rPr>
              <a:t>만들어놓음</a:t>
            </a:r>
            <a:endParaRPr kumimoji="1" lang="en-US" altLang="ko-KR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endParaRPr kumimoji="1" lang="en-US" altLang="ko-KR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R" dirty="0">
                <a:sym typeface="Wingdings" pitchFamily="2" charset="2"/>
              </a:rPr>
              <a:t>position </a:t>
            </a:r>
            <a:r>
              <a:rPr kumimoji="1" lang="ko-KR" altLang="en-US" dirty="0">
                <a:sym typeface="Wingdings" pitchFamily="2" charset="2"/>
              </a:rPr>
              <a:t>바꿔보기</a:t>
            </a:r>
            <a:endParaRPr kumimoji="1" lang="en-US" altLang="ko-KR" dirty="0">
              <a:sym typeface="Wingdings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transform.position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Vector3(5, 0 ,0);</a:t>
            </a:r>
          </a:p>
          <a:p>
            <a:pPr marL="171450" indent="-171450">
              <a:buFont typeface="Wingdings" pitchFamily="2" charset="2"/>
              <a:buChar char="à"/>
            </a:pPr>
            <a:endParaRPr kumimoji="1" lang="en-US" altLang="ko-KR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endParaRPr kumimoji="1" lang="en-US" altLang="ko-KR" dirty="0">
              <a:sym typeface="Wingdings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transform.Translate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(Vector3)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lang="en-US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</a:t>
            </a:r>
            <a:r>
              <a:rPr lang="ko-Kore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말그대로 이동시켜주는 함수임 근데 매개변수로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벡터값이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들어감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endParaRPr lang="en-US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lang="en-US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a = 3; //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값만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있는것은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스칼라값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여기에다가 방향까지 있으면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벡터값</a:t>
            </a: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itchFamily="2" charset="2"/>
              <a:buChar char="à"/>
            </a:pP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388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백터의</a:t>
            </a:r>
            <a:r>
              <a:rPr kumimoji="1" lang="ko-KR" altLang="en-US" dirty="0"/>
              <a:t> 연산은 그냥 좌표 더하기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차원도 똑같음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Vector3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Vector3(3,0,0);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transform.Translate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</a:t>
            </a:r>
            <a:r>
              <a:rPr lang="en-US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계속 움직이게 해보기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문제임</a:t>
            </a: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766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키보드에는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가지 이벤트가 있음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누르기 시작할 때</a:t>
            </a:r>
            <a:endParaRPr kumimoji="1" lang="en-US" altLang="ko-Kore-KR" dirty="0"/>
          </a:p>
          <a:p>
            <a:r>
              <a:rPr kumimoji="1" lang="ko-Kore-KR" altLang="en-US" dirty="0"/>
              <a:t>누르고 있을 때</a:t>
            </a:r>
            <a:endParaRPr kumimoji="1" lang="en-US" altLang="ko-Kore-KR" dirty="0"/>
          </a:p>
          <a:p>
            <a:r>
              <a:rPr kumimoji="1" lang="ko-Kore-KR" altLang="en-US" dirty="0"/>
              <a:t>손을 뗄 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Input : </a:t>
            </a:r>
            <a:r>
              <a:rPr kumimoji="1" lang="ko-Kore-KR" altLang="en-US" dirty="0"/>
              <a:t>게임 내 입력을 관리하는 클래스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Input.GetKey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KeyCode.E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누르는 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Input.GetKeyDown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KeyCode.E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누르기 시작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Input.GetKeyUp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KeyCode.E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 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이걸로 한번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누르면 움직이기 해보기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키를 하나씩 하면 안돼요 와이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키가 바뀐다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코드를 다 고쳐야 되거든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다른거씀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Input.GetButton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("")){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누르는 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Input.GetButtonDown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("")){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누르기 시작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Input.GetButtonUp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("")){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 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-&gt; project setting -&gt; input manager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세팅 가능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Input.GetButton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("Horizontal")){</a:t>
            </a:r>
          </a:p>
          <a:p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Debug.Log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누르는 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Input.GetAxis</a:t>
            </a:r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("Horizontal"));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-1</a:t>
            </a:r>
            <a:r>
              <a:rPr lang="ko-Kore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ore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부드럽게 올라감</a:t>
            </a:r>
            <a:endParaRPr lang="en-US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getAxisRaw</a:t>
            </a:r>
            <a:r>
              <a:rPr lang="en-US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ko-Kore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부드럽게 ㄴㄴ</a:t>
            </a:r>
            <a:endParaRPr lang="en-US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ore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활용해 오브젝트 움직여보기</a:t>
            </a:r>
            <a:endParaRPr lang="en" altLang="ko-Kore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dirty="0"/>
          </a:p>
          <a:p>
            <a:pPr marL="228600" indent="-228600">
              <a:buAutoNum type="arabicPeriod"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402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문제 정답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근데 이렇게 하면 문제가 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620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223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구진 컴퓨터는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0m </a:t>
            </a:r>
            <a:r>
              <a:rPr kumimoji="1" lang="ko-KR" altLang="en-US" dirty="0"/>
              <a:t>가고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좋은컴퓨터는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60m </a:t>
            </a:r>
            <a:r>
              <a:rPr kumimoji="1" lang="ko-KR" altLang="en-US" dirty="0"/>
              <a:t>가면 그래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48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1414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델타타임을 곱해서 실제적으로 결과값은 똑같이 나옴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안좋은 컴퓨터에서는 뚝뚝 끊길 수 있지만 실제로 간 거리는 똑같이 됨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실습</a:t>
            </a:r>
            <a:endParaRPr kumimoji="1" lang="en-US" altLang="ko-KR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ore-KR" dirty="0">
                <a:sym typeface="Wingdings" pitchFamily="2" charset="2"/>
              </a:rPr>
              <a:t>translate </a:t>
            </a:r>
            <a:r>
              <a:rPr kumimoji="1" lang="ko-Kore-KR" altLang="en-US" dirty="0">
                <a:sym typeface="Wingdings" pitchFamily="2" charset="2"/>
              </a:rPr>
              <a:t>함수는 벡터에 곱하고</a:t>
            </a:r>
            <a:r>
              <a:rPr kumimoji="1" lang="en-US" altLang="ko-Kore-KR" dirty="0">
                <a:sym typeface="Wingdings" pitchFamily="2" charset="2"/>
              </a:rPr>
              <a:t>, </a:t>
            </a:r>
            <a:r>
              <a:rPr kumimoji="1" lang="ko-Kore-KR" altLang="en-US" dirty="0">
                <a:sym typeface="Wingdings" pitchFamily="2" charset="2"/>
              </a:rPr>
              <a:t>벡터함수에는 시간에 곱함</a:t>
            </a:r>
            <a:endParaRPr kumimoji="1" lang="en-US" altLang="ko-Kore-KR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endParaRPr kumimoji="1" lang="en-US" altLang="ko-Kore-KR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ore-KR" altLang="en-US" dirty="0">
                <a:sym typeface="Wingdings" pitchFamily="2" charset="2"/>
              </a:rPr>
              <a:t>스피드 설정</a:t>
            </a:r>
            <a:endParaRPr kumimoji="1" lang="en-US" altLang="ko-Kore-KR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ore-KR" dirty="0">
                <a:sym typeface="Wingdings" pitchFamily="2" charset="2"/>
              </a:rPr>
              <a:t>public </a:t>
            </a:r>
            <a:r>
              <a:rPr kumimoji="1" lang="ko-Kore-KR" altLang="en-US" dirty="0">
                <a:sym typeface="Wingdings" pitchFamily="2" charset="2"/>
              </a:rPr>
              <a:t>과 </a:t>
            </a:r>
            <a:r>
              <a:rPr kumimoji="1" lang="en-US" altLang="ko-Kore-KR" dirty="0">
                <a:sym typeface="Wingdings" pitchFamily="2" charset="2"/>
              </a:rPr>
              <a:t>serialized field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5F8CD-AE28-184B-BEE9-04223E24876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07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9F12-A6FA-7A44-A1ED-642E7441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BEE8A-7972-9347-B915-737D72AF5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356E9-B259-0A4F-8E71-07ACE6F1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7E49A-AFE3-D04C-9105-06E52120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6E217-78E2-A247-A0A5-E32D3F79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8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B69D9-CC0C-004B-9ECA-F5117394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E4492-B9A7-4B40-8F13-A03E59DD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93B6E-860C-1447-8BAB-1594F5BF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0106D-A1E7-5A47-AA48-8B5C082A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0A1DA-90F5-2B47-BC1E-287BABF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52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78B5D-2AF9-3748-A9F5-A99CC9571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265CA-2213-1F48-9799-D9400C61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FE0D-4279-1B4F-8E06-C3FC9CD7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CBFB9-1DC5-2545-92D3-27FB39F3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3EB05-BC4B-FC41-9E89-94E09318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AF35-6F78-A145-9743-13B7D86D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5BD3D-3A9B-654E-A5CF-03B65883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02E15-C938-CE44-9CDF-C78C423E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2C946-6D41-A649-84DC-B1F6507B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82E7C-0BB1-5442-A73B-4F448A0B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4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5BBF3-626D-E44F-83B4-F9E42B9E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84045-6CA0-3B45-989D-D0A4C417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3674F-1BBD-CE46-9FAC-12280D47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812D3-CA27-6E42-BE49-A84DCE69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DCBB4-7055-514F-8AF9-84BA1A0B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40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1C85-0BAD-EC4E-87E2-B6C35F4E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DC49-D0FB-244F-8F55-FC4493D45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2C62D-F0ED-894E-9920-B0BB9508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44DB5-C4F6-1941-9668-B70D912A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051A2-4B3D-2546-9BE1-228388A3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EE349-49A7-ED45-9EC4-D9B8CE25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3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2BCF-7FC8-DF40-A6DC-7DC23F8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0FBA5-C297-234C-BE2F-49A2101B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B1BEA-4E5D-694C-905A-3ED2FE3B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4901C6-2C7D-EB45-BB1D-1C6A0683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50B29-B4C0-A843-8E10-4B83765F3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ABBA0-87AD-694B-89E2-4D1261B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41F8A-81CB-4349-BB8A-05B50F82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9D29C-D745-234C-BC87-3807AEC0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1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B67D-333B-E84B-98F6-6B096C9D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F95F8-5659-B644-8BBF-550A7CFB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6A24CD-965B-E24E-BA9E-26E4F75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35C84-569F-5246-A914-A3DB34C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62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0410B2-D3FA-8E46-9907-1DDCEA83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34D84B-45FB-8343-BD7B-8032182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72BEE-2FEA-8342-B58D-2DF3EAAA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550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1BAF-E720-C44B-B3D0-80DF94F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CA953-3746-6B42-AE46-35F043C5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F5E1-2FBD-F648-A801-C72190275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2ACA3-C204-2948-BF0E-E186D1F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0D7D1-8B8A-DF43-8BEB-E4C132AD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3D153-B41C-3045-B6C4-BFA47922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2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CC096-C3D9-FA41-975E-A8E16228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732D96-9ED0-0B4F-B7D8-32B8CE87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0B7C3-9E1C-084E-8649-D5A187B2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C8B89-5B9E-7D4C-9AB4-80946977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10B2F-81E0-6F4B-AC87-9B0724DD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F0A06-941C-874E-B293-84C0F2EE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8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90A3BC-7629-2741-AA7D-695EFC54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8A4B9-058B-CB45-A59E-B2B43E6D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1A1C3-508B-704F-B43E-A67CEFE56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BEA1-CA0D-D74B-AE5E-8B8AC0CE6D59}" type="datetimeFigureOut">
              <a:rPr kumimoji="1" lang="ko-Kore-KR" altLang="en-US" smtClean="0"/>
              <a:t>2022. 3. 31.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8CFB0-3E44-074D-AD91-9898A790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FE7F5-40DB-8648-96AA-9B240006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039F-0CB8-ED40-9DF1-D18DFEE448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8E0743-A69B-B24E-BE71-52E5BECA7052}"/>
              </a:ext>
            </a:extLst>
          </p:cNvPr>
          <p:cNvGrpSpPr/>
          <p:nvPr/>
        </p:nvGrpSpPr>
        <p:grpSpPr>
          <a:xfrm>
            <a:off x="2176742" y="2823953"/>
            <a:ext cx="7838516" cy="1210094"/>
            <a:chOff x="2721078" y="2234154"/>
            <a:chExt cx="7838516" cy="12100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72A5AD-0109-934A-8C96-4508CF88C798}"/>
                </a:ext>
              </a:extLst>
            </p:cNvPr>
            <p:cNvSpPr txBox="1"/>
            <p:nvPr/>
          </p:nvSpPr>
          <p:spPr>
            <a:xfrm>
              <a:off x="4083141" y="2674807"/>
              <a:ext cx="64764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b="1" dirty="0">
                  <a:latin typeface="+mj-ea"/>
                  <a:ea typeface="+mj-ea"/>
                </a:rPr>
                <a:t>3</a:t>
              </a:r>
              <a:r>
                <a:rPr kumimoji="1" lang="ko-KR" altLang="en-US" sz="4400" b="1" dirty="0">
                  <a:latin typeface="+mj-ea"/>
                  <a:ea typeface="+mj-ea"/>
                </a:rPr>
                <a:t>주차 </a:t>
              </a:r>
              <a:r>
                <a:rPr kumimoji="1" lang="en-US" altLang="ko-KR" sz="4400" b="1" dirty="0">
                  <a:latin typeface="+mj-ea"/>
                  <a:ea typeface="+mj-ea"/>
                </a:rPr>
                <a:t>–</a:t>
              </a:r>
              <a:r>
                <a:rPr kumimoji="1" lang="ko-KR" altLang="en-US" sz="4400" b="1" dirty="0">
                  <a:latin typeface="+mj-ea"/>
                  <a:ea typeface="+mj-ea"/>
                </a:rPr>
                <a:t> 오브젝트의 이동</a:t>
              </a:r>
              <a:endParaRPr kumimoji="1" lang="ko-Kore-KR" altLang="en-US" sz="4400" b="1" dirty="0"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4C178E-08F8-6742-972D-8C35EEA8E506}"/>
                </a:ext>
              </a:extLst>
            </p:cNvPr>
            <p:cNvSpPr txBox="1"/>
            <p:nvPr/>
          </p:nvSpPr>
          <p:spPr>
            <a:xfrm>
              <a:off x="4083141" y="2234154"/>
              <a:ext cx="3332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solidFill>
                    <a:srgbClr val="E9967A"/>
                  </a:solidFill>
                  <a:latin typeface="+mj-ea"/>
                  <a:ea typeface="+mj-ea"/>
                </a:rPr>
                <a:t>유니티로</a:t>
              </a:r>
              <a:r>
                <a:rPr kumimoji="1" lang="ko-KR" altLang="en-US" sz="1600" b="1" dirty="0">
                  <a:solidFill>
                    <a:srgbClr val="E9967A"/>
                  </a:solidFill>
                  <a:latin typeface="+mj-ea"/>
                  <a:ea typeface="+mj-ea"/>
                </a:rPr>
                <a:t> 만드는 나만의 가상세계</a:t>
              </a:r>
              <a:r>
                <a:rPr kumimoji="1" lang="en-US" altLang="ko-KR" sz="1600" b="1" dirty="0">
                  <a:solidFill>
                    <a:srgbClr val="E9967A"/>
                  </a:solidFill>
                  <a:latin typeface="+mj-ea"/>
                  <a:ea typeface="+mj-ea"/>
                </a:rPr>
                <a:t>!</a:t>
              </a:r>
              <a:endParaRPr kumimoji="1" lang="ko-Kore-KR" altLang="en-US" sz="1600" b="1" dirty="0">
                <a:solidFill>
                  <a:srgbClr val="E9967A"/>
                </a:solidFill>
                <a:latin typeface="+mj-ea"/>
                <a:ea typeface="+mj-ea"/>
              </a:endParaRPr>
            </a:p>
          </p:txBody>
        </p:sp>
        <p:pic>
          <p:nvPicPr>
            <p:cNvPr id="8" name="그림 7" descr="텍스트, 표지판, 어두운이(가) 표시된 사진&#10;&#10;자동 생성된 설명">
              <a:extLst>
                <a:ext uri="{FF2B5EF4-FFF2-40B4-BE49-F238E27FC236}">
                  <a16:creationId xmlns:a16="http://schemas.microsoft.com/office/drawing/2014/main" id="{9C50CF71-CF0C-9C42-BFE5-385CADE13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1078" y="2234154"/>
              <a:ext cx="1172195" cy="1204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0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9B041-0271-684E-8B90-2267EF4F9F4D}"/>
              </a:ext>
            </a:extLst>
          </p:cNvPr>
          <p:cNvSpPr txBox="1"/>
          <p:nvPr/>
        </p:nvSpPr>
        <p:spPr>
          <a:xfrm>
            <a:off x="2816255" y="2505670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400" b="1" dirty="0">
                <a:solidFill>
                  <a:srgbClr val="FF0000"/>
                </a:solidFill>
                <a:latin typeface="+mj-ea"/>
                <a:ea typeface="+mj-ea"/>
              </a:rPr>
              <a:t>public</a:t>
            </a:r>
            <a:r>
              <a:rPr kumimoji="1" lang="en-US" altLang="ko-Kore-KR" sz="5400" b="1" dirty="0">
                <a:latin typeface="+mj-ea"/>
                <a:ea typeface="+mj-ea"/>
              </a:rPr>
              <a:t>    vs    </a:t>
            </a:r>
            <a:r>
              <a:rPr kumimoji="1" lang="en-US" altLang="ko-Kore-KR" sz="5400" b="1" dirty="0">
                <a:solidFill>
                  <a:srgbClr val="FF0000"/>
                </a:solidFill>
                <a:latin typeface="+mj-ea"/>
                <a:ea typeface="+mj-ea"/>
              </a:rPr>
              <a:t>private</a:t>
            </a:r>
            <a:endParaRPr kumimoji="1" lang="ko-Kore-KR" altLang="en-US" sz="5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DA5DF-F238-E04F-9263-C7836175B67E}"/>
              </a:ext>
            </a:extLst>
          </p:cNvPr>
          <p:cNvSpPr txBox="1"/>
          <p:nvPr/>
        </p:nvSpPr>
        <p:spPr>
          <a:xfrm>
            <a:off x="2522863" y="3658647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+mj-ea"/>
                <a:ea typeface="+mj-ea"/>
              </a:rPr>
              <a:t>스크립트 간 참조 가능</a:t>
            </a:r>
            <a:endParaRPr kumimoji="1" lang="en-US" altLang="ko-Kore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+mj-ea"/>
                <a:ea typeface="+mj-ea"/>
              </a:rPr>
              <a:t>성능 향상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98E38-7FD8-9D4A-9A85-33BD13D41293}"/>
              </a:ext>
            </a:extLst>
          </p:cNvPr>
          <p:cNvSpPr txBox="1"/>
          <p:nvPr/>
        </p:nvSpPr>
        <p:spPr>
          <a:xfrm>
            <a:off x="6993875" y="3658646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+mj-ea"/>
                <a:ea typeface="+mj-ea"/>
              </a:rPr>
              <a:t>스크립트 간 참조 불가능</a:t>
            </a:r>
            <a:endParaRPr kumimoji="1" lang="en-US" altLang="ko-Kore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+mj-ea"/>
                <a:ea typeface="+mj-ea"/>
              </a:rPr>
              <a:t>성능 하락</a:t>
            </a:r>
          </a:p>
        </p:txBody>
      </p:sp>
    </p:spTree>
    <p:extLst>
      <p:ext uri="{BB962C8B-B14F-4D97-AF65-F5344CB8AC3E}">
        <p14:creationId xmlns:p14="http://schemas.microsoft.com/office/powerpoint/2010/main" val="326723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1B27D4-9488-174A-B909-CBA8BBE1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58" y="1956373"/>
            <a:ext cx="7401683" cy="29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0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BB6B606-A5A2-D44B-9DA0-0AA6F08DBADD}"/>
              </a:ext>
            </a:extLst>
          </p:cNvPr>
          <p:cNvSpPr/>
          <p:nvPr/>
        </p:nvSpPr>
        <p:spPr>
          <a:xfrm>
            <a:off x="-88900" y="-50800"/>
            <a:ext cx="12496800" cy="7023100"/>
          </a:xfrm>
          <a:prstGeom prst="rect">
            <a:avLst/>
          </a:prstGeom>
          <a:solidFill>
            <a:srgbClr val="38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B11600A4-8C61-1348-B818-CC5681587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9"/>
          <a:stretch/>
        </p:blipFill>
        <p:spPr>
          <a:xfrm>
            <a:off x="1848126" y="2463800"/>
            <a:ext cx="8622748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쇼지이(가) 표시된 사진&#10;&#10;자동 생성된 설명">
            <a:extLst>
              <a:ext uri="{FF2B5EF4-FFF2-40B4-BE49-F238E27FC236}">
                <a16:creationId xmlns:a16="http://schemas.microsoft.com/office/drawing/2014/main" id="{5AB4F79F-7D5E-BE49-8C79-53F7F192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76" y="1698583"/>
            <a:ext cx="5067648" cy="3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키보드, 실내, 검은색이(가) 표시된 사진&#10;&#10;자동 생성된 설명">
            <a:extLst>
              <a:ext uri="{FF2B5EF4-FFF2-40B4-BE49-F238E27FC236}">
                <a16:creationId xmlns:a16="http://schemas.microsoft.com/office/drawing/2014/main" id="{ADD915AD-4D37-D34B-9CC2-819ED449B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876" y="1719319"/>
            <a:ext cx="6946900" cy="37719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4396B3-CCF7-C745-9685-2300DCDE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556109">
            <a:off x="6284907" y="2934687"/>
            <a:ext cx="1601674" cy="16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2EDDED-CF8B-5C42-B9D1-6F8F404BE26C}"/>
              </a:ext>
            </a:extLst>
          </p:cNvPr>
          <p:cNvSpPr/>
          <p:nvPr/>
        </p:nvSpPr>
        <p:spPr>
          <a:xfrm>
            <a:off x="-132202" y="-110169"/>
            <a:ext cx="12460077" cy="707282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526C93E-2739-324C-97B9-BCEB7976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178050"/>
            <a:ext cx="9347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전자기기, 옅은이(가) 표시된 사진&#10;&#10;자동 생성된 설명">
            <a:extLst>
              <a:ext uri="{FF2B5EF4-FFF2-40B4-BE49-F238E27FC236}">
                <a16:creationId xmlns:a16="http://schemas.microsoft.com/office/drawing/2014/main" id="{5A6E3872-58CD-7E44-96E0-BB6C41E8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79" y="1178679"/>
            <a:ext cx="3808164" cy="2856123"/>
          </a:xfrm>
          <a:prstGeom prst="rect">
            <a:avLst/>
          </a:prstGeom>
        </p:spPr>
      </p:pic>
      <p:pic>
        <p:nvPicPr>
          <p:cNvPr id="5" name="그림 4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2A46C04A-A9D5-BA44-A139-915503DF6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93" y="1178679"/>
            <a:ext cx="3813070" cy="2856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7C274-DB60-5240-8504-DB358382DE79}"/>
              </a:ext>
            </a:extLst>
          </p:cNvPr>
          <p:cNvSpPr txBox="1"/>
          <p:nvPr/>
        </p:nvSpPr>
        <p:spPr>
          <a:xfrm>
            <a:off x="2862674" y="4234857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+mn-ea"/>
              </a:rPr>
              <a:t>1</a:t>
            </a:r>
            <a:r>
              <a:rPr kumimoji="1" lang="en-US" altLang="ko-KR" sz="2000" b="1" dirty="0">
                <a:latin typeface="+mn-ea"/>
              </a:rPr>
              <a:t>0</a:t>
            </a:r>
            <a:r>
              <a:rPr kumimoji="1" lang="ko-KR" altLang="en-US" sz="2000" b="1" dirty="0">
                <a:latin typeface="+mn-ea"/>
              </a:rPr>
              <a:t>프레임</a:t>
            </a:r>
            <a:endParaRPr kumimoji="1" lang="ko-Kore-KR" altLang="en-US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01265-5E1D-5C4C-82AE-C0486CDD10F3}"/>
              </a:ext>
            </a:extLst>
          </p:cNvPr>
          <p:cNvSpPr txBox="1"/>
          <p:nvPr/>
        </p:nvSpPr>
        <p:spPr>
          <a:xfrm>
            <a:off x="8084941" y="4234857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+mn-ea"/>
              </a:rPr>
              <a:t>60</a:t>
            </a:r>
            <a:r>
              <a:rPr kumimoji="1" lang="ko-KR" altLang="en-US" sz="2000" b="1" dirty="0">
                <a:latin typeface="+mn-ea"/>
              </a:rPr>
              <a:t>프레임</a:t>
            </a:r>
            <a:endParaRPr kumimoji="1" lang="ko-Kore-KR" altLang="en-US" sz="2000" b="1" dirty="0"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A1CE60-CB5A-DD47-B599-BD66C3913052}"/>
              </a:ext>
            </a:extLst>
          </p:cNvPr>
          <p:cNvGrpSpPr/>
          <p:nvPr/>
        </p:nvGrpSpPr>
        <p:grpSpPr>
          <a:xfrm>
            <a:off x="1225239" y="4634968"/>
            <a:ext cx="4693875" cy="400110"/>
            <a:chOff x="1402125" y="4634968"/>
            <a:chExt cx="4693875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127E7-4708-9842-BBAD-661B468228BB}"/>
                </a:ext>
              </a:extLst>
            </p:cNvPr>
            <p:cNvSpPr txBox="1"/>
            <p:nvPr/>
          </p:nvSpPr>
          <p:spPr>
            <a:xfrm>
              <a:off x="2033221" y="4634968"/>
              <a:ext cx="406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+mn-ea"/>
                </a:rPr>
                <a:t>1</a:t>
              </a:r>
              <a:r>
                <a:rPr kumimoji="1" lang="ko-KR" altLang="en-US" sz="2000" b="1" dirty="0">
                  <a:latin typeface="+mn-ea"/>
                </a:rPr>
                <a:t>초에 </a:t>
              </a:r>
              <a:r>
                <a:rPr kumimoji="1" lang="en-US" altLang="ko-KR" sz="2000" b="1" dirty="0">
                  <a:latin typeface="+mn-ea"/>
                </a:rPr>
                <a:t>update</a:t>
              </a:r>
              <a:r>
                <a:rPr kumimoji="1" lang="ko-KR" altLang="en-US" sz="2000" b="1" dirty="0">
                  <a:latin typeface="+mn-ea"/>
                </a:rPr>
                <a:t>함수가 </a:t>
              </a:r>
              <a:r>
                <a:rPr kumimoji="1" lang="en-US" altLang="ko-KR" sz="2000" b="1" dirty="0">
                  <a:latin typeface="+mn-ea"/>
                </a:rPr>
                <a:t>10</a:t>
              </a:r>
              <a:r>
                <a:rPr kumimoji="1" lang="ko-KR" altLang="en-US" sz="2000" b="1" dirty="0">
                  <a:latin typeface="+mn-ea"/>
                </a:rPr>
                <a:t>번 실행됨</a:t>
              </a:r>
              <a:endParaRPr kumimoji="1" lang="ko-Kore-KR" altLang="en-US" sz="2000" b="1" dirty="0">
                <a:latin typeface="+mn-ea"/>
              </a:endParaRPr>
            </a:p>
          </p:txBody>
        </p:sp>
        <p:sp>
          <p:nvSpPr>
            <p:cNvPr id="10" name="오른쪽 화살표[R] 9">
              <a:extLst>
                <a:ext uri="{FF2B5EF4-FFF2-40B4-BE49-F238E27FC236}">
                  <a16:creationId xmlns:a16="http://schemas.microsoft.com/office/drawing/2014/main" id="{D0D69906-41C4-6D41-8049-68CEA63F3978}"/>
                </a:ext>
              </a:extLst>
            </p:cNvPr>
            <p:cNvSpPr/>
            <p:nvPr/>
          </p:nvSpPr>
          <p:spPr>
            <a:xfrm>
              <a:off x="1402125" y="4734995"/>
              <a:ext cx="612045" cy="20005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83FBB2-51EB-EC4C-A4B9-B947D02C5F07}"/>
              </a:ext>
            </a:extLst>
          </p:cNvPr>
          <p:cNvGrpSpPr/>
          <p:nvPr/>
        </p:nvGrpSpPr>
        <p:grpSpPr>
          <a:xfrm>
            <a:off x="6445398" y="4634967"/>
            <a:ext cx="4693875" cy="400110"/>
            <a:chOff x="1402125" y="4634968"/>
            <a:chExt cx="4693875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B1AD7F-FB60-304A-A636-EC514005C652}"/>
                </a:ext>
              </a:extLst>
            </p:cNvPr>
            <p:cNvSpPr txBox="1"/>
            <p:nvPr/>
          </p:nvSpPr>
          <p:spPr>
            <a:xfrm>
              <a:off x="2033221" y="4634968"/>
              <a:ext cx="406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+mn-ea"/>
                </a:rPr>
                <a:t>1</a:t>
              </a:r>
              <a:r>
                <a:rPr kumimoji="1" lang="ko-KR" altLang="en-US" sz="2000" b="1" dirty="0">
                  <a:latin typeface="+mn-ea"/>
                </a:rPr>
                <a:t>초에 </a:t>
              </a:r>
              <a:r>
                <a:rPr kumimoji="1" lang="en-US" altLang="ko-KR" sz="2000" b="1" dirty="0">
                  <a:latin typeface="+mn-ea"/>
                </a:rPr>
                <a:t>update</a:t>
              </a:r>
              <a:r>
                <a:rPr kumimoji="1" lang="ko-KR" altLang="en-US" sz="2000" b="1" dirty="0">
                  <a:latin typeface="+mn-ea"/>
                </a:rPr>
                <a:t>함수가 </a:t>
              </a:r>
              <a:r>
                <a:rPr kumimoji="1" lang="en-US" altLang="ko-KR" sz="2000" b="1" dirty="0">
                  <a:latin typeface="+mn-ea"/>
                </a:rPr>
                <a:t>60</a:t>
              </a:r>
              <a:r>
                <a:rPr kumimoji="1" lang="ko-KR" altLang="en-US" sz="2000" b="1" dirty="0">
                  <a:latin typeface="+mn-ea"/>
                </a:rPr>
                <a:t>번 실행됨</a:t>
              </a:r>
              <a:endParaRPr kumimoji="1" lang="ko-Kore-KR" altLang="en-US" sz="2000" b="1" dirty="0">
                <a:latin typeface="+mn-ea"/>
              </a:endParaRPr>
            </a:p>
          </p:txBody>
        </p:sp>
        <p:sp>
          <p:nvSpPr>
            <p:cNvPr id="14" name="오른쪽 화살표[R] 13">
              <a:extLst>
                <a:ext uri="{FF2B5EF4-FFF2-40B4-BE49-F238E27FC236}">
                  <a16:creationId xmlns:a16="http://schemas.microsoft.com/office/drawing/2014/main" id="{45F69AAC-CE1B-EE4F-AA67-E8F60E178758}"/>
                </a:ext>
              </a:extLst>
            </p:cNvPr>
            <p:cNvSpPr/>
            <p:nvPr/>
          </p:nvSpPr>
          <p:spPr>
            <a:xfrm>
              <a:off x="1402125" y="4734995"/>
              <a:ext cx="612045" cy="20005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2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전자기기, 옅은이(가) 표시된 사진&#10;&#10;자동 생성된 설명">
            <a:extLst>
              <a:ext uri="{FF2B5EF4-FFF2-40B4-BE49-F238E27FC236}">
                <a16:creationId xmlns:a16="http://schemas.microsoft.com/office/drawing/2014/main" id="{7FABAB76-6A45-2B43-B1AD-C504199F9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2" y="3777529"/>
            <a:ext cx="2157310" cy="1617983"/>
          </a:xfrm>
          <a:prstGeom prst="rect">
            <a:avLst/>
          </a:prstGeom>
        </p:spPr>
      </p:pic>
      <p:pic>
        <p:nvPicPr>
          <p:cNvPr id="5" name="그림 4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6B0C5CAC-C613-5949-A34A-E7D717769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4" y="1090670"/>
            <a:ext cx="2161068" cy="16187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3DD794-7AA3-2A46-8F76-84ADBEC5A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98346" y="1342961"/>
            <a:ext cx="2032120" cy="1672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0CB2A7-4E01-FC49-BEC7-BC56D443A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98346" y="3996031"/>
            <a:ext cx="2018113" cy="16613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9F771C-9FDF-CD47-96AD-C871944EF345}"/>
              </a:ext>
            </a:extLst>
          </p:cNvPr>
          <p:cNvSpPr/>
          <p:nvPr/>
        </p:nvSpPr>
        <p:spPr>
          <a:xfrm>
            <a:off x="-176270" y="-121186"/>
            <a:ext cx="12647364" cy="7116897"/>
          </a:xfrm>
          <a:prstGeom prst="rect">
            <a:avLst/>
          </a:prstGeom>
          <a:solidFill>
            <a:schemeClr val="tx1">
              <a:alpha val="7962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0C999-B1AA-C245-81C5-985EF131BFA8}"/>
              </a:ext>
            </a:extLst>
          </p:cNvPr>
          <p:cNvSpPr txBox="1"/>
          <p:nvPr/>
        </p:nvSpPr>
        <p:spPr>
          <a:xfrm>
            <a:off x="2748885" y="3108016"/>
            <a:ext cx="6797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이동거리를 공평하게 해야됨</a:t>
            </a:r>
            <a:r>
              <a:rPr kumimoji="1" lang="en-US" altLang="ko-Kore-KR" sz="4000" b="1" dirty="0">
                <a:solidFill>
                  <a:schemeClr val="bg1"/>
                </a:solidFill>
                <a:latin typeface="+mj-ea"/>
                <a:ea typeface="+mj-ea"/>
              </a:rPr>
              <a:t>!</a:t>
            </a:r>
            <a:endParaRPr kumimoji="1" lang="ko-Kore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638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787 L 0.12969 -0.00787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486 L 0.46979 -0.00486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6D7DF29-9D6A-5F48-9CF6-2E474836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92" y="1101152"/>
            <a:ext cx="7518400" cy="2959100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C7D86EC-608D-8C4F-B521-60884FFFCD39}"/>
              </a:ext>
            </a:extLst>
          </p:cNvPr>
          <p:cNvCxnSpPr/>
          <p:nvPr/>
        </p:nvCxnSpPr>
        <p:spPr>
          <a:xfrm>
            <a:off x="2985571" y="3429000"/>
            <a:ext cx="37677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44FDA-D349-5A47-B6EE-46D2023A22D6}"/>
              </a:ext>
            </a:extLst>
          </p:cNvPr>
          <p:cNvSpPr txBox="1"/>
          <p:nvPr/>
        </p:nvSpPr>
        <p:spPr>
          <a:xfrm>
            <a:off x="2985571" y="4902507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</a:rPr>
              <a:t>0 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</a:rPr>
              <a:t>프레임은 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</a:rPr>
              <a:t>초에 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</a:rPr>
              <a:t>번 실행됨 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 </a:t>
            </a:r>
            <a:r>
              <a:rPr kumimoji="1" lang="ko-KR" altLang="en-US" b="1" dirty="0" err="1">
                <a:solidFill>
                  <a:srgbClr val="FF0000"/>
                </a:solidFill>
                <a:latin typeface="+mn-ea"/>
                <a:sym typeface="Wingdings" pitchFamily="2" charset="2"/>
              </a:rPr>
              <a:t>델타타임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: 1 / 10</a:t>
            </a:r>
            <a:endParaRPr kumimoji="1" lang="ko-Kore-KR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0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전자기기, 옅은이(가) 표시된 사진&#10;&#10;자동 생성된 설명">
            <a:extLst>
              <a:ext uri="{FF2B5EF4-FFF2-40B4-BE49-F238E27FC236}">
                <a16:creationId xmlns:a16="http://schemas.microsoft.com/office/drawing/2014/main" id="{7FABAB76-6A45-2B43-B1AD-C504199F9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2" y="3777529"/>
            <a:ext cx="2157310" cy="1617983"/>
          </a:xfrm>
          <a:prstGeom prst="rect">
            <a:avLst/>
          </a:prstGeom>
        </p:spPr>
      </p:pic>
      <p:pic>
        <p:nvPicPr>
          <p:cNvPr id="5" name="그림 4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6B0C5CAC-C613-5949-A34A-E7D717769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4" y="1090670"/>
            <a:ext cx="2161068" cy="16187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3DD794-7AA3-2A46-8F76-84ADBEC5A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98346" y="1342961"/>
            <a:ext cx="2032120" cy="1672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0CB2A7-4E01-FC49-BEC7-BC56D443A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98346" y="3996031"/>
            <a:ext cx="2018113" cy="16613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4DA9EC-C463-2342-AA14-7F4EC3855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854119" y="1342961"/>
            <a:ext cx="2032120" cy="1672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1FD1D3-D526-8243-A956-8B922B9BC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31208" y="3996031"/>
            <a:ext cx="2018113" cy="1661376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82DAA256-1DA5-624F-A3E8-0B80AF16554D}"/>
              </a:ext>
            </a:extLst>
          </p:cNvPr>
          <p:cNvCxnSpPr>
            <a:endCxn id="11" idx="2"/>
          </p:cNvCxnSpPr>
          <p:nvPr/>
        </p:nvCxnSpPr>
        <p:spPr>
          <a:xfrm>
            <a:off x="4076241" y="3015868"/>
            <a:ext cx="2793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E4BE1CC-530D-E348-B2F9-1F409A47EE02}"/>
              </a:ext>
            </a:extLst>
          </p:cNvPr>
          <p:cNvCxnSpPr>
            <a:cxnSpLocks/>
          </p:cNvCxnSpPr>
          <p:nvPr/>
        </p:nvCxnSpPr>
        <p:spPr>
          <a:xfrm>
            <a:off x="4133497" y="5619767"/>
            <a:ext cx="6585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5DD6B-083C-424D-9D62-BCE4D5FD1440}"/>
              </a:ext>
            </a:extLst>
          </p:cNvPr>
          <p:cNvSpPr txBox="1"/>
          <p:nvPr/>
        </p:nvSpPr>
        <p:spPr>
          <a:xfrm>
            <a:off x="5171685" y="2814831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0m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AB4FD-1D86-214E-8FF7-ACDAF4C729BC}"/>
              </a:ext>
            </a:extLst>
          </p:cNvPr>
          <p:cNvSpPr txBox="1"/>
          <p:nvPr/>
        </p:nvSpPr>
        <p:spPr>
          <a:xfrm>
            <a:off x="7070783" y="5435101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60m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1D168-0D14-C246-A67F-47019D3609E9}"/>
              </a:ext>
            </a:extLst>
          </p:cNvPr>
          <p:cNvSpPr txBox="1"/>
          <p:nvPr/>
        </p:nvSpPr>
        <p:spPr>
          <a:xfrm>
            <a:off x="1292074" y="281483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+mn-ea"/>
              </a:rPr>
              <a:t>10</a:t>
            </a:r>
            <a:r>
              <a:rPr kumimoji="1" lang="ko-Kore-KR" altLang="en-US" sz="1400" dirty="0">
                <a:latin typeface="+mn-ea"/>
              </a:rPr>
              <a:t>프레임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67E90-51A6-1443-91BF-73A9D5777563}"/>
              </a:ext>
            </a:extLst>
          </p:cNvPr>
          <p:cNvSpPr txBox="1"/>
          <p:nvPr/>
        </p:nvSpPr>
        <p:spPr>
          <a:xfrm>
            <a:off x="1294115" y="5474734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+mn-ea"/>
              </a:rPr>
              <a:t>6</a:t>
            </a:r>
            <a:r>
              <a:rPr kumimoji="1" lang="en-US" altLang="ko-Kore-KR" sz="1400" dirty="0">
                <a:latin typeface="+mn-ea"/>
              </a:rPr>
              <a:t>0</a:t>
            </a:r>
            <a:r>
              <a:rPr kumimoji="1" lang="ko-Kore-KR" altLang="en-US" sz="1400" dirty="0">
                <a:latin typeface="+mn-ea"/>
              </a:rPr>
              <a:t>프레임</a:t>
            </a:r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59AF8D64-3A1B-6643-9B0D-309A28E94F98}"/>
              </a:ext>
            </a:extLst>
          </p:cNvPr>
          <p:cNvSpPr/>
          <p:nvPr/>
        </p:nvSpPr>
        <p:spPr>
          <a:xfrm>
            <a:off x="4927416" y="3364292"/>
            <a:ext cx="603050" cy="1625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AABCD-6FA9-7C4A-AFA0-B0FA377A16D8}"/>
              </a:ext>
            </a:extLst>
          </p:cNvPr>
          <p:cNvSpPr txBox="1"/>
          <p:nvPr/>
        </p:nvSpPr>
        <p:spPr>
          <a:xfrm>
            <a:off x="5599797" y="3282084"/>
            <a:ext cx="2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 </a:t>
            </a:r>
            <a:r>
              <a:rPr kumimoji="1" lang="ko-KR" altLang="en-US" dirty="0"/>
              <a:t>* </a:t>
            </a:r>
            <a:r>
              <a:rPr kumimoji="1" lang="en-US" altLang="ko-KR" dirty="0"/>
              <a:t>1 / 10 = 1</a:t>
            </a:r>
            <a:endParaRPr kumimoji="1" lang="ko-Kore-KR" altLang="en-US" dirty="0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51F55955-0CCD-FF4A-A68C-AADAB073537B}"/>
              </a:ext>
            </a:extLst>
          </p:cNvPr>
          <p:cNvSpPr/>
          <p:nvPr/>
        </p:nvSpPr>
        <p:spPr>
          <a:xfrm>
            <a:off x="5999836" y="5984562"/>
            <a:ext cx="603050" cy="1625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41568-652E-DC4A-9A88-4245D3D509A9}"/>
              </a:ext>
            </a:extLst>
          </p:cNvPr>
          <p:cNvSpPr txBox="1"/>
          <p:nvPr/>
        </p:nvSpPr>
        <p:spPr>
          <a:xfrm>
            <a:off x="6672217" y="5902354"/>
            <a:ext cx="2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60 </a:t>
            </a:r>
            <a:r>
              <a:rPr kumimoji="1" lang="ko-KR" altLang="en-US" dirty="0"/>
              <a:t>* </a:t>
            </a:r>
            <a:r>
              <a:rPr kumimoji="1" lang="en-US" altLang="ko-KR" dirty="0"/>
              <a:t>1 / 60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049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549</Words>
  <Application>Microsoft Macintosh PowerPoint</Application>
  <PresentationFormat>와이드스크린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14</cp:revision>
  <dcterms:created xsi:type="dcterms:W3CDTF">2022-03-03T08:05:23Z</dcterms:created>
  <dcterms:modified xsi:type="dcterms:W3CDTF">2022-03-31T07:32:47Z</dcterms:modified>
</cp:coreProperties>
</file>