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5" r:id="rId10"/>
    <p:sldId id="270" r:id="rId11"/>
    <p:sldId id="271" r:id="rId12"/>
    <p:sldId id="272" r:id="rId13"/>
    <p:sldId id="274" r:id="rId14"/>
    <p:sldId id="278" r:id="rId15"/>
    <p:sldId id="279" r:id="rId16"/>
    <p:sldId id="276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454"/>
    <a:srgbClr val="E9967A"/>
    <a:srgbClr val="1E1E1E"/>
    <a:srgbClr val="F7AB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66067"/>
  </p:normalViewPr>
  <p:slideViewPr>
    <p:cSldViewPr snapToGrid="0" snapToObjects="1">
      <p:cViewPr varScale="1">
        <p:scale>
          <a:sx n="101" d="100"/>
          <a:sy n="101" d="100"/>
        </p:scale>
        <p:origin x="181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4B000-43D0-B849-B917-13F038CF6510}" type="datetimeFigureOut">
              <a:rPr kumimoji="1" lang="ko-Kore-KR" altLang="en-US" smtClean="0"/>
              <a:t>2022. 3. 26.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5F8CD-AE28-184B-BEE9-04223E2487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0305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5F8CD-AE28-184B-BEE9-04223E248764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1578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특별한</a:t>
            </a:r>
            <a:r>
              <a:rPr kumimoji="1" lang="ko-KR" altLang="en-US" dirty="0"/>
              <a:t> 목적의 작업을 수행하기 위한 코드의 집합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5F8CD-AE28-184B-BEE9-04223E248764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8809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5F8CD-AE28-184B-BEE9-04223E248764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5528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5F8CD-AE28-184B-BEE9-04223E248764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7225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5F8CD-AE28-184B-BEE9-04223E248764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2517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밑에거는</a:t>
            </a:r>
            <a:r>
              <a:rPr kumimoji="1" lang="ko-KR" altLang="en-US" dirty="0"/>
              <a:t> 실체화 되어있다 </a:t>
            </a:r>
            <a:r>
              <a:rPr kumimoji="1" lang="en-US" altLang="ko-KR" dirty="0"/>
              <a:t>--&gt;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객체라고함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 err="1"/>
              <a:t>위에거같이</a:t>
            </a:r>
            <a:r>
              <a:rPr kumimoji="1" lang="ko-KR" altLang="en-US" dirty="0"/>
              <a:t> 객체들이 어떤 데이터를 갖고 어떤 연산을 하는지 </a:t>
            </a:r>
            <a:r>
              <a:rPr kumimoji="1" lang="ko-KR" altLang="en-US" dirty="0" err="1"/>
              <a:t>정의해둔곳</a:t>
            </a:r>
            <a:r>
              <a:rPr kumimoji="1" lang="ko-KR" altLang="en-US" dirty="0"/>
              <a:t> 클래스</a:t>
            </a:r>
            <a:endParaRPr kumimoji="1" lang="en-US" altLang="ko-KR" dirty="0"/>
          </a:p>
          <a:p>
            <a:endParaRPr kumimoji="1" lang="en-US" altLang="ko-Kore-KR" dirty="0"/>
          </a:p>
          <a:p>
            <a:b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bubble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color;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damage;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 range;</a:t>
            </a:r>
          </a:p>
          <a:p>
            <a:b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explode(){</a:t>
            </a:r>
          </a:p>
          <a:p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Debug.Log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펑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!");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만들고 </a:t>
            </a:r>
            <a:r>
              <a:rPr kumimoji="1" lang="ko-KR" altLang="en-US" dirty="0" err="1"/>
              <a:t>원래있던곳에서</a:t>
            </a:r>
            <a:r>
              <a:rPr kumimoji="1" lang="ko-KR" altLang="en-US" dirty="0"/>
              <a:t> 해보기</a:t>
            </a:r>
            <a:r>
              <a:rPr kumimoji="1" lang="en-US" altLang="ko-KR" dirty="0"/>
              <a:t> </a:t>
            </a:r>
            <a:r>
              <a:rPr kumimoji="1" lang="en-US" altLang="ko-KR" dirty="0">
                <a:sym typeface="Wingdings" pitchFamily="2" charset="2"/>
              </a:rPr>
              <a:t> </a:t>
            </a:r>
            <a:r>
              <a:rPr kumimoji="1" lang="ko-KR" altLang="en-US" dirty="0">
                <a:sym typeface="Wingdings" pitchFamily="2" charset="2"/>
              </a:rPr>
              <a:t>아무것도 접근 안됨</a:t>
            </a:r>
            <a:r>
              <a:rPr kumimoji="1" lang="en-US" altLang="ko-KR" dirty="0">
                <a:sym typeface="Wingdings" pitchFamily="2" charset="2"/>
              </a:rPr>
              <a:t>.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private </a:t>
            </a:r>
            <a:r>
              <a:rPr kumimoji="1" lang="ko-KR" altLang="en-US" dirty="0">
                <a:sym typeface="Wingdings" pitchFamily="2" charset="2"/>
              </a:rPr>
              <a:t>숨어있던 거임</a:t>
            </a:r>
            <a:endParaRPr kumimoji="1" lang="en-US" altLang="ko-KR" dirty="0">
              <a:sym typeface="Wingdings" pitchFamily="2" charset="2"/>
            </a:endParaRPr>
          </a:p>
          <a:p>
            <a:endParaRPr kumimoji="1" lang="en-US" altLang="ko-Kore-KR" dirty="0">
              <a:sym typeface="Wingdings" pitchFamily="2" charset="2"/>
            </a:endParaRPr>
          </a:p>
          <a:p>
            <a:r>
              <a:rPr kumimoji="1" lang="ko-KR" altLang="en-US" dirty="0">
                <a:sym typeface="Wingdings" pitchFamily="2" charset="2"/>
              </a:rPr>
              <a:t>뒤에 </a:t>
            </a:r>
            <a:r>
              <a:rPr kumimoji="1" lang="en-US" altLang="ko-KR" dirty="0">
                <a:sym typeface="Wingdings" pitchFamily="2" charset="2"/>
              </a:rPr>
              <a:t>: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 err="1">
                <a:sym typeface="Wingdings" pitchFamily="2" charset="2"/>
              </a:rPr>
              <a:t>monobehavior</a:t>
            </a:r>
            <a:r>
              <a:rPr kumimoji="1" lang="en-US" altLang="ko-KR" dirty="0">
                <a:sym typeface="Wingdings" pitchFamily="2" charset="2"/>
              </a:rPr>
              <a:t> </a:t>
            </a:r>
            <a:r>
              <a:rPr kumimoji="1" lang="ko-KR" altLang="en-US" dirty="0">
                <a:sym typeface="Wingdings" pitchFamily="2" charset="2"/>
              </a:rPr>
              <a:t>뭔가요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5F8CD-AE28-184B-BEE9-04223E248764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8914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5F8CD-AE28-184B-BEE9-04223E248764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6114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일반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슬라임의</a:t>
            </a:r>
            <a:r>
              <a:rPr kumimoji="1" lang="ko-KR" altLang="en-US" dirty="0"/>
              <a:t> 특성을 가지고 있으면서 거대 </a:t>
            </a:r>
            <a:r>
              <a:rPr kumimoji="1" lang="ko-KR" altLang="en-US" dirty="0" err="1"/>
              <a:t>슬라임은</a:t>
            </a:r>
            <a:r>
              <a:rPr kumimoji="1" lang="ko-KR" altLang="en-US" dirty="0"/>
              <a:t> 자신만의 특별한 스킬을 쓸 수 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이처럼 상속은 부모 클래스의 모든 멤버 변수와 멤버 함수를 물려받아 새로운 클래스를 </a:t>
            </a:r>
            <a:r>
              <a:rPr kumimoji="1" lang="ko-KR" altLang="en-US" dirty="0" err="1"/>
              <a:t>작성하는것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클래스 작성하고 원래 파일에서 자식클래스에서 </a:t>
            </a:r>
            <a:r>
              <a:rPr kumimoji="1" lang="ko-KR" altLang="en-US" dirty="0" err="1"/>
              <a:t>부모클래스</a:t>
            </a:r>
            <a:r>
              <a:rPr kumimoji="1" lang="ko-KR" altLang="en-US" dirty="0"/>
              <a:t> 멤버 </a:t>
            </a:r>
            <a:r>
              <a:rPr kumimoji="1" lang="ko-KR" altLang="en-US" dirty="0" err="1"/>
              <a:t>접근하는거</a:t>
            </a:r>
            <a:r>
              <a:rPr kumimoji="1" lang="ko-KR" altLang="en-US" dirty="0"/>
              <a:t> 보여주기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5F8CD-AE28-184B-BEE9-04223E248764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78724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awake : </a:t>
            </a:r>
            <a:r>
              <a:rPr kumimoji="1" lang="ko-KR" altLang="en-US" dirty="0"/>
              <a:t>게임 오브젝트 생성할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최초실행</a:t>
            </a:r>
            <a:r>
              <a:rPr kumimoji="1" lang="ko-KR" altLang="en-US" dirty="0"/>
              <a:t> </a:t>
            </a:r>
            <a:r>
              <a:rPr kumimoji="1" lang="en-US" altLang="ko-KR" dirty="0"/>
              <a:t>// enable </a:t>
            </a:r>
            <a:r>
              <a:rPr kumimoji="1" lang="ko-KR" altLang="en-US" dirty="0"/>
              <a:t>되지않았을 때도 실행됨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awake </a:t>
            </a:r>
            <a:r>
              <a:rPr kumimoji="1" lang="ko-KR" altLang="en-US" dirty="0" err="1"/>
              <a:t>간의순서가</a:t>
            </a:r>
            <a:r>
              <a:rPr kumimoji="1" lang="ko-KR" altLang="en-US" dirty="0"/>
              <a:t> 정해지지 않음</a:t>
            </a:r>
            <a:endParaRPr kumimoji="1" lang="en-US" altLang="ko-Kore-KR" dirty="0"/>
          </a:p>
          <a:p>
            <a:r>
              <a:rPr kumimoji="1" lang="en-US" altLang="ko-Kore-KR" dirty="0" err="1"/>
              <a:t>onenable</a:t>
            </a:r>
            <a:r>
              <a:rPr kumimoji="1" lang="en-US" altLang="ko-Kore-KR" dirty="0"/>
              <a:t> :</a:t>
            </a:r>
            <a:r>
              <a:rPr kumimoji="1" lang="ko-KR" altLang="en-US" dirty="0"/>
              <a:t> 게임 오브젝트가 활성화 되었을 때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활성화 할 때마다 초기화 해줄 필요가 있을 때 </a:t>
            </a:r>
            <a:r>
              <a:rPr kumimoji="1" lang="en-US" altLang="ko-KR" dirty="0">
                <a:sym typeface="Wingdings" pitchFamily="2" charset="2"/>
              </a:rPr>
              <a:t>or</a:t>
            </a:r>
            <a:r>
              <a:rPr kumimoji="1" lang="ko-KR" altLang="en-US" dirty="0">
                <a:sym typeface="Wingdings" pitchFamily="2" charset="2"/>
              </a:rPr>
              <a:t> 매번 새롭게 갱신해야 하는 정보가 있으면</a:t>
            </a:r>
            <a:r>
              <a:rPr kumimoji="1" lang="en-US" altLang="ko-KR" dirty="0">
                <a:sym typeface="Wingdings" pitchFamily="2" charset="2"/>
              </a:rPr>
              <a:t>;;;</a:t>
            </a:r>
            <a:r>
              <a:rPr kumimoji="1" lang="ko-KR" altLang="en-US" dirty="0">
                <a:sym typeface="Wingdings" pitchFamily="2" charset="2"/>
              </a:rPr>
              <a:t> 딱 한번만 처리하고 싶은 일이 있으면 </a:t>
            </a:r>
            <a:r>
              <a:rPr kumimoji="1" lang="en-US" altLang="ko-KR" dirty="0">
                <a:sym typeface="Wingdings" pitchFamily="2" charset="2"/>
              </a:rPr>
              <a:t>awake </a:t>
            </a:r>
            <a:r>
              <a:rPr kumimoji="1" lang="ko-KR" altLang="en-US" dirty="0">
                <a:sym typeface="Wingdings" pitchFamily="2" charset="2"/>
              </a:rPr>
              <a:t>혹은 </a:t>
            </a:r>
            <a:r>
              <a:rPr kumimoji="1" lang="en-US" altLang="ko-KR" dirty="0">
                <a:sym typeface="Wingdings" pitchFamily="2" charset="2"/>
              </a:rPr>
              <a:t>start</a:t>
            </a:r>
            <a:endParaRPr kumimoji="1" lang="en-US" altLang="ko-Kore-KR" dirty="0"/>
          </a:p>
          <a:p>
            <a:r>
              <a:rPr kumimoji="1" lang="en-US" altLang="ko-Kore-KR" dirty="0"/>
              <a:t>start :</a:t>
            </a:r>
            <a:r>
              <a:rPr kumimoji="1" lang="ko-KR" altLang="en-US" dirty="0"/>
              <a:t>업데이트 시작 직전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최초 실행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 err="1"/>
              <a:t>fixedUpdate</a:t>
            </a:r>
            <a:r>
              <a:rPr kumimoji="1" lang="en-US" altLang="ko-Kore-KR" dirty="0"/>
              <a:t> :</a:t>
            </a:r>
            <a:r>
              <a:rPr kumimoji="1" lang="ko-KR" altLang="en-US" dirty="0"/>
              <a:t> 물리 연산 업데이트 주기가 고정돼 </a:t>
            </a:r>
            <a:r>
              <a:rPr kumimoji="1" lang="en-US" altLang="ko-KR" dirty="0" err="1"/>
              <a:t>cpu</a:t>
            </a:r>
            <a:r>
              <a:rPr kumimoji="1" lang="ko-KR" altLang="en-US" dirty="0"/>
              <a:t> 많이 사용</a:t>
            </a:r>
            <a:r>
              <a:rPr kumimoji="1" lang="en-US" altLang="ko-KR" dirty="0"/>
              <a:t> : update</a:t>
            </a:r>
            <a:r>
              <a:rPr kumimoji="1" lang="ko-KR" altLang="en-US" dirty="0"/>
              <a:t>는 불규칙한 </a:t>
            </a:r>
            <a:r>
              <a:rPr kumimoji="1" lang="ko-KR" altLang="en-US" dirty="0" err="1"/>
              <a:t>호출임으로</a:t>
            </a:r>
            <a:r>
              <a:rPr kumimoji="1" lang="ko-KR" altLang="en-US" dirty="0"/>
              <a:t> 물리엔진 </a:t>
            </a:r>
            <a:r>
              <a:rPr kumimoji="1" lang="ko-KR" altLang="en-US" dirty="0" err="1"/>
              <a:t>충돌거사</a:t>
            </a:r>
            <a:r>
              <a:rPr kumimoji="1" lang="ko-KR" altLang="en-US" dirty="0"/>
              <a:t> 등이 제대로 안될 수 있음</a:t>
            </a:r>
            <a:endParaRPr kumimoji="1" lang="en-US" altLang="ko-Kore-KR" dirty="0"/>
          </a:p>
          <a:p>
            <a:r>
              <a:rPr kumimoji="1" lang="en-US" altLang="ko-Kore-KR" dirty="0"/>
              <a:t>update :</a:t>
            </a:r>
            <a:r>
              <a:rPr kumimoji="1" lang="ko-KR" altLang="en-US" dirty="0"/>
              <a:t> 게임 </a:t>
            </a:r>
            <a:r>
              <a:rPr kumimoji="1" lang="ko-KR" altLang="en-US" dirty="0" err="1"/>
              <a:t>로직</a:t>
            </a:r>
            <a:r>
              <a:rPr kumimoji="1" lang="ko-KR" altLang="en-US" dirty="0"/>
              <a:t> 업데이트</a:t>
            </a:r>
            <a:endParaRPr kumimoji="1" lang="en-US" altLang="ko-Kore-KR" dirty="0"/>
          </a:p>
          <a:p>
            <a:r>
              <a:rPr kumimoji="1" lang="en-US" altLang="ko-Kore-KR" dirty="0" err="1"/>
              <a:t>lateupdate</a:t>
            </a:r>
            <a:r>
              <a:rPr kumimoji="1" lang="en-US" altLang="ko-Kore-KR" dirty="0"/>
              <a:t> :</a:t>
            </a:r>
            <a:r>
              <a:rPr kumimoji="1" lang="ko-KR" altLang="en-US" dirty="0"/>
              <a:t> 모든 업데이트 끝난 후</a:t>
            </a:r>
            <a:r>
              <a:rPr kumimoji="1" lang="en-US" altLang="ko-KR" dirty="0"/>
              <a:t> </a:t>
            </a:r>
            <a:r>
              <a:rPr kumimoji="1" lang="en-US" altLang="ko-KR" dirty="0">
                <a:sym typeface="Wingdings" pitchFamily="2" charset="2"/>
              </a:rPr>
              <a:t> </a:t>
            </a:r>
            <a:r>
              <a:rPr kumimoji="1" lang="ko-KR" altLang="en-US" dirty="0">
                <a:sym typeface="Wingdings" pitchFamily="2" charset="2"/>
              </a:rPr>
              <a:t>후처리</a:t>
            </a:r>
            <a:r>
              <a:rPr kumimoji="1" lang="en-US" altLang="ko-KR" dirty="0">
                <a:sym typeface="Wingdings" pitchFamily="2" charset="2"/>
              </a:rPr>
              <a:t>(</a:t>
            </a:r>
            <a:r>
              <a:rPr kumimoji="1" lang="ko-KR" altLang="en-US" dirty="0">
                <a:sym typeface="Wingdings" pitchFamily="2" charset="2"/>
              </a:rPr>
              <a:t>카메라 </a:t>
            </a:r>
            <a:r>
              <a:rPr kumimoji="1" lang="ko-KR" altLang="en-US" dirty="0" err="1">
                <a:sym typeface="Wingdings" pitchFamily="2" charset="2"/>
              </a:rPr>
              <a:t>따라오는거</a:t>
            </a:r>
            <a:r>
              <a:rPr kumimoji="1" lang="en-US" altLang="ko-KR" dirty="0">
                <a:sym typeface="Wingdings" pitchFamily="2" charset="2"/>
              </a:rPr>
              <a:t>)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 err="1"/>
              <a:t>ondisable</a:t>
            </a:r>
            <a:r>
              <a:rPr kumimoji="1" lang="en-US" altLang="ko-Kore-KR" dirty="0"/>
              <a:t> :</a:t>
            </a:r>
            <a:r>
              <a:rPr kumimoji="1" lang="ko-KR" altLang="en-US" dirty="0"/>
              <a:t> 게임 오브젝트가 비활성화 되었을 때</a:t>
            </a:r>
            <a:endParaRPr kumimoji="1" lang="en-US" altLang="ko-Kore-KR" dirty="0"/>
          </a:p>
          <a:p>
            <a:r>
              <a:rPr kumimoji="1" lang="en-US" altLang="ko-Kore-KR" dirty="0" err="1"/>
              <a:t>ondestroy</a:t>
            </a:r>
            <a:r>
              <a:rPr kumimoji="1" lang="en-US" altLang="ko-Kore-KR" dirty="0"/>
              <a:t> :</a:t>
            </a:r>
            <a:r>
              <a:rPr kumimoji="1" lang="ko-KR" altLang="en-US" dirty="0"/>
              <a:t> 게임 오브젝트가 삭제될 때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여러 스크립트 간에 서로 값을 참조한다면 </a:t>
            </a:r>
            <a:r>
              <a:rPr kumimoji="1" lang="en-US" altLang="ko-KR" dirty="0"/>
              <a:t>awake, start </a:t>
            </a:r>
            <a:r>
              <a:rPr kumimoji="1" lang="ko-KR" altLang="en-US" dirty="0"/>
              <a:t>처리 부분을 잘 생각하고 작성</a:t>
            </a:r>
            <a:endParaRPr kumimoji="1" lang="en-US" altLang="ko-KR" dirty="0"/>
          </a:p>
          <a:p>
            <a:r>
              <a:rPr kumimoji="1" lang="ko-KR" altLang="en-US" dirty="0"/>
              <a:t>스크립트 </a:t>
            </a:r>
            <a:r>
              <a:rPr kumimoji="1" lang="en-US" altLang="ko-KR" dirty="0"/>
              <a:t>a</a:t>
            </a:r>
            <a:r>
              <a:rPr kumimoji="1" lang="ko-KR" altLang="en-US" dirty="0"/>
              <a:t>는 초기화가 필요하고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b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a</a:t>
            </a:r>
            <a:r>
              <a:rPr kumimoji="1" lang="ko-KR" altLang="en-US" dirty="0"/>
              <a:t>의 초기화 된 값을 가지고 온다면 </a:t>
            </a:r>
            <a:r>
              <a:rPr kumimoji="1" lang="en-US" altLang="ko-KR" dirty="0"/>
              <a:t>a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awake b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start</a:t>
            </a:r>
            <a:endParaRPr kumimoji="1" lang="en-US" altLang="ko-Kore-KR" dirty="0"/>
          </a:p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5F8CD-AE28-184B-BEE9-04223E248764}" type="slidenum">
              <a:rPr kumimoji="1" lang="ko-Kore-KR" altLang="en-US" smtClean="0"/>
              <a:t>28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5198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5F8CD-AE28-184B-BEE9-04223E248764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9517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게임</a:t>
            </a:r>
            <a:r>
              <a:rPr kumimoji="1" lang="ko-KR" altLang="en-US" dirty="0"/>
              <a:t>을 연극이라고 치면 소품도 필요하고 의상도 필요하고 등장인물도 </a:t>
            </a:r>
            <a:r>
              <a:rPr kumimoji="1" lang="ko-KR" altLang="en-US" dirty="0" err="1"/>
              <a:t>필요한것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처럼</a:t>
            </a:r>
            <a:r>
              <a:rPr kumimoji="1" lang="ko-KR" altLang="en-US" dirty="0"/>
              <a:t> 게임에도 배경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아이템 등등 필요함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 err="1"/>
              <a:t>유니티에서</a:t>
            </a:r>
            <a:r>
              <a:rPr kumimoji="1" lang="ko-KR" altLang="en-US" dirty="0"/>
              <a:t> 오브젝트 만들어보기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5F8CD-AE28-184B-BEE9-04223E248764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5693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dirty="0"/>
              <a:t>스크립트</a:t>
            </a:r>
            <a:r>
              <a:rPr kumimoji="1" lang="ko-KR" altLang="en-US" dirty="0"/>
              <a:t> 만들어 보기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Start </a:t>
            </a:r>
            <a:r>
              <a:rPr kumimoji="1" lang="ko-KR" altLang="en-US" dirty="0"/>
              <a:t>에다가 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Debug.Log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("hello unity!");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치기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저장하고 </a:t>
            </a:r>
            <a:r>
              <a:rPr kumimoji="1"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유니티상에서</a:t>
            </a:r>
            <a:r>
              <a:rPr kumimoji="1"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적용 됐는지 확인</a:t>
            </a:r>
            <a:r>
              <a:rPr kumimoji="1"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스크립트를 실행시키려면 게임 오브젝트안에 </a:t>
            </a:r>
            <a:r>
              <a:rPr kumimoji="1"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넣어줘야함</a:t>
            </a:r>
            <a:r>
              <a:rPr kumimoji="1"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kumimoji="1"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아무곳에나</a:t>
            </a:r>
            <a:r>
              <a:rPr kumimoji="1"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넣고 실행시키기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5F8CD-AE28-184B-BEE9-04223E248764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4224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변수의</a:t>
            </a:r>
            <a:r>
              <a:rPr kumimoji="1" lang="ko-KR" altLang="en-US" dirty="0"/>
              <a:t> 선언과 초기화 호출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5F8CD-AE28-184B-BEE9-04223E248764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316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관련된</a:t>
            </a:r>
            <a:r>
              <a:rPr kumimoji="1" lang="ko-KR" altLang="en-US" dirty="0"/>
              <a:t> 데이터를 </a:t>
            </a:r>
            <a:r>
              <a:rPr kumimoji="1" lang="ko-KR" altLang="en-US" dirty="0" err="1"/>
              <a:t>그룹지어서</a:t>
            </a:r>
            <a:r>
              <a:rPr kumimoji="1" lang="ko-KR" altLang="en-US" dirty="0"/>
              <a:t> 사용할 수 있음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string[] 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mosters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{"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골렘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"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주황버섯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"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슬라임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string[] monsters = new string[3]{}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Debug.Log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mosters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[0]);</a:t>
            </a:r>
          </a:p>
          <a:p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Debug.Log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mosters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[1]);</a:t>
            </a:r>
          </a:p>
          <a:p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Debug.Log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mosters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[2]);</a:t>
            </a:r>
          </a:p>
          <a:p>
            <a:endParaRPr lang="en" altLang="ko-Kore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주의할 점은 인덱스는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부터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시작</a:t>
            </a:r>
            <a:endParaRPr lang="en" altLang="ko-Kore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int[] levels = new int[3];</a:t>
            </a:r>
          </a:p>
          <a:p>
            <a:b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levels[0] = 1;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levels[1] = 10;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levels[2] = 40;</a:t>
            </a:r>
          </a:p>
          <a:p>
            <a:endParaRPr lang="en" altLang="ko-Kore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" altLang="ko-Kore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5F8CD-AE28-184B-BEE9-04223E248764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6210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이렇게 하고 한번 </a:t>
            </a:r>
            <a:r>
              <a:rPr kumimoji="1" lang="ko-KR" altLang="en-US" dirty="0" err="1"/>
              <a:t>실행해보기</a:t>
            </a:r>
            <a:r>
              <a:rPr kumimoji="1" lang="ko-KR" altLang="en-US" dirty="0"/>
              <a:t>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null </a:t>
            </a:r>
            <a:r>
              <a:rPr kumimoji="1" lang="ko-KR" altLang="en-US" dirty="0">
                <a:sym typeface="Wingdings" pitchFamily="2" charset="2"/>
              </a:rPr>
              <a:t>도 포함됨</a:t>
            </a:r>
            <a:endParaRPr kumimoji="1" lang="en-US" altLang="ko-KR" dirty="0">
              <a:sym typeface="Wingdings" pitchFamily="2" charset="2"/>
            </a:endParaRPr>
          </a:p>
          <a:p>
            <a:endParaRPr kumimoji="1" lang="en-US" altLang="ko-Kore-KR" dirty="0">
              <a:sym typeface="Wingdings" pitchFamily="2" charset="2"/>
            </a:endParaRP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List&lt;string&gt; monsters = new List&lt;string&gt;();</a:t>
            </a:r>
          </a:p>
          <a:p>
            <a:b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monsters.Add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슬라임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monsters.Add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골렘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monsters.Add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주황버섯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Debug.Log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(monsters[0]);</a:t>
            </a:r>
          </a:p>
          <a:p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Debug.Log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(monsters[1]);</a:t>
            </a:r>
          </a:p>
          <a:p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Debug.Log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(monsters[2]);</a:t>
            </a:r>
          </a:p>
          <a:p>
            <a:b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monsters.RemoveAt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(0);</a:t>
            </a:r>
          </a:p>
          <a:p>
            <a:b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Debug.Log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(monsters[0]);</a:t>
            </a:r>
          </a:p>
          <a:p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Debug.Log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(monsters[1]);</a:t>
            </a:r>
          </a:p>
          <a:p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Debug.Log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(monsters[2]);</a:t>
            </a:r>
          </a:p>
          <a:p>
            <a:endParaRPr lang="en" altLang="ko-Kore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에러남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배열과의 차이 배열은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null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이 남는데 리스트는 그 부분이 그냥 사라짐</a:t>
            </a:r>
            <a:endParaRPr lang="en" altLang="ko-Kore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5F8CD-AE28-184B-BEE9-04223E248764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5697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foreach(string monster in monsters){</a:t>
            </a:r>
          </a:p>
          <a:p>
            <a:r>
              <a:rPr kumimoji="1" lang="en-US" altLang="ko-Kore-KR" dirty="0"/>
              <a:t>    </a:t>
            </a:r>
            <a:r>
              <a:rPr kumimoji="1" lang="en-US" altLang="ko-Kore-KR" dirty="0" err="1"/>
              <a:t>debug.log</a:t>
            </a:r>
            <a:r>
              <a:rPr kumimoji="1" lang="en-US" altLang="ko-Kore-KR" dirty="0"/>
              <a:t>(monster);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}</a:t>
            </a:r>
          </a:p>
          <a:p>
            <a:endParaRPr kumimoji="1" lang="en-US" altLang="ko-Kore-KR" dirty="0"/>
          </a:p>
          <a:p>
            <a:r>
              <a:rPr kumimoji="1" lang="ko-KR" altLang="en-US" dirty="0" err="1"/>
              <a:t>그룹형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변수안에</a:t>
            </a:r>
            <a:r>
              <a:rPr kumimoji="1" lang="ko-KR" altLang="en-US" dirty="0"/>
              <a:t> 있는걸 하나씩 끄집어 내서 사용</a:t>
            </a:r>
            <a:endParaRPr kumimoji="1" lang="en-US" altLang="ko-Kore-KR" dirty="0"/>
          </a:p>
          <a:p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5F8CD-AE28-184B-BEE9-04223E248764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20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5F8CD-AE28-184B-BEE9-04223E248764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4115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59F12-A6FA-7A44-A1ED-642E7441B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EBEE8A-7972-9347-B915-737D72AF5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356E9-B259-0A4F-8E71-07ACE6F1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BEA1-CA0D-D74B-AE5E-8B8AC0CE6D59}" type="datetimeFigureOut">
              <a:rPr kumimoji="1" lang="ko-Kore-KR" altLang="en-US" smtClean="0"/>
              <a:t>2022. 3. 26.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27E49A-AFE3-D04C-9105-06E52120B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6E217-78E2-A247-A0A5-E32D3F79D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039F-0CB8-ED40-9DF1-D18DFEE448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681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B69D9-CC0C-004B-9ECA-F51173947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CE4492-B9A7-4B40-8F13-A03E59DD1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E93B6E-860C-1447-8BAB-1594F5BF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BEA1-CA0D-D74B-AE5E-8B8AC0CE6D59}" type="datetimeFigureOut">
              <a:rPr kumimoji="1" lang="ko-Kore-KR" altLang="en-US" smtClean="0"/>
              <a:t>2022. 3. 26.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E0106D-A1E7-5A47-AA48-8B5C082A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90A1DA-90F5-2B47-BC1E-287BABF7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039F-0CB8-ED40-9DF1-D18DFEE448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529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A78B5D-2AF9-3748-A9F5-A99CC9571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0265CA-2213-1F48-9799-D9400C61B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4FE0D-4279-1B4F-8E06-C3FC9CD7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BEA1-CA0D-D74B-AE5E-8B8AC0CE6D59}" type="datetimeFigureOut">
              <a:rPr kumimoji="1" lang="ko-Kore-KR" altLang="en-US" smtClean="0"/>
              <a:t>2022. 3. 26.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DCBFB9-1DC5-2545-92D3-27FB39F3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73EB05-BC4B-FC41-9E89-94E09318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039F-0CB8-ED40-9DF1-D18DFEE448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537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8AF35-6F78-A145-9743-13B7D86D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65BD3D-3A9B-654E-A5CF-03B65883B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102E15-C938-CE44-9CDF-C78C423E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BEA1-CA0D-D74B-AE5E-8B8AC0CE6D59}" type="datetimeFigureOut">
              <a:rPr kumimoji="1" lang="ko-Kore-KR" altLang="en-US" smtClean="0"/>
              <a:t>2022. 3. 26.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D2C946-6D41-A649-84DC-B1F6507B0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82E7C-0BB1-5442-A73B-4F448A0B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039F-0CB8-ED40-9DF1-D18DFEE448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847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5BBF3-626D-E44F-83B4-F9E42B9E6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984045-6CA0-3B45-989D-D0A4C417D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3674F-1BBD-CE46-9FAC-12280D47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BEA1-CA0D-D74B-AE5E-8B8AC0CE6D59}" type="datetimeFigureOut">
              <a:rPr kumimoji="1" lang="ko-Kore-KR" altLang="en-US" smtClean="0"/>
              <a:t>2022. 3. 26.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8812D3-CA27-6E42-BE49-A84DCE69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6DCBB4-7055-514F-8AF9-84BA1A0BB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039F-0CB8-ED40-9DF1-D18DFEE448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140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41C85-0BAD-EC4E-87E2-B6C35F4E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0DC49-D0FB-244F-8F55-FC4493D45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2C62D-F0ED-894E-9920-B0BB95087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644DB5-C4F6-1941-9668-B70D912A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BEA1-CA0D-D74B-AE5E-8B8AC0CE6D59}" type="datetimeFigureOut">
              <a:rPr kumimoji="1" lang="ko-Kore-KR" altLang="en-US" smtClean="0"/>
              <a:t>2022. 3. 26.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D051A2-4B3D-2546-9BE1-228388A3C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5EE349-49A7-ED45-9EC4-D9B8CE25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039F-0CB8-ED40-9DF1-D18DFEE448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731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B2BCF-7FC8-DF40-A6DC-7DC23F8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E0FBA5-C297-234C-BE2F-49A2101BC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AB1BEA-4E5D-694C-905A-3ED2FE3BD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4901C6-2C7D-EB45-BB1D-1C6A06838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150B29-B4C0-A843-8E10-4B83765F3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3ABBA0-87AD-694B-89E2-4D1261B6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BEA1-CA0D-D74B-AE5E-8B8AC0CE6D59}" type="datetimeFigureOut">
              <a:rPr kumimoji="1" lang="ko-Kore-KR" altLang="en-US" smtClean="0"/>
              <a:t>2022. 3. 26.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41F8A-81CB-4349-BB8A-05B50F82C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B9D29C-D745-234C-BC87-3807AEC0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039F-0CB8-ED40-9DF1-D18DFEE448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12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5B67D-333B-E84B-98F6-6B096C9D2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CF95F8-5659-B644-8BBF-550A7CFB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BEA1-CA0D-D74B-AE5E-8B8AC0CE6D59}" type="datetimeFigureOut">
              <a:rPr kumimoji="1" lang="ko-Kore-KR" altLang="en-US" smtClean="0"/>
              <a:t>2022. 3. 26.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6A24CD-965B-E24E-BA9E-26E4F752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B35C84-569F-5246-A914-A3DB34C3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039F-0CB8-ED40-9DF1-D18DFEE448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626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0410B2-D3FA-8E46-9907-1DDCEA83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BEA1-CA0D-D74B-AE5E-8B8AC0CE6D59}" type="datetimeFigureOut">
              <a:rPr kumimoji="1" lang="ko-Kore-KR" altLang="en-US" smtClean="0"/>
              <a:t>2022. 3. 26.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34D84B-45FB-8343-BD7B-80321825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972BEE-2FEA-8342-B58D-2DF3EAAA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039F-0CB8-ED40-9DF1-D18DFEE448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550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51BAF-E720-C44B-B3D0-80DF94FD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ECA953-3746-6B42-AE46-35F043C51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02F5E1-2FBD-F648-A801-C72190275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D2ACA3-C204-2948-BF0E-E186D1FA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BEA1-CA0D-D74B-AE5E-8B8AC0CE6D59}" type="datetimeFigureOut">
              <a:rPr kumimoji="1" lang="ko-Kore-KR" altLang="en-US" smtClean="0"/>
              <a:t>2022. 3. 26.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60D7D1-8B8A-DF43-8BEB-E4C132AD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D3D153-B41C-3045-B6C4-BFA47922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039F-0CB8-ED40-9DF1-D18DFEE448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523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CC096-C3D9-FA41-975E-A8E162283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732D96-9ED0-0B4F-B7D8-32B8CE87D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70B7C3-9E1C-084E-8649-D5A187B25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FC8B89-5B9E-7D4C-9AB4-80946977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BEA1-CA0D-D74B-AE5E-8B8AC0CE6D59}" type="datetimeFigureOut">
              <a:rPr kumimoji="1" lang="ko-Kore-KR" altLang="en-US" smtClean="0"/>
              <a:t>2022. 3. 26.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10B2F-81E0-6F4B-AC87-9B0724DD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7F0A06-941C-874E-B293-84C0F2EE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039F-0CB8-ED40-9DF1-D18DFEE448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87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90A3BC-7629-2741-AA7D-695EFC54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98A4B9-058B-CB45-A59E-B2B43E6DA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1A1C3-508B-704F-B43E-A67CEFE56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DBEA1-CA0D-D74B-AE5E-8B8AC0CE6D59}" type="datetimeFigureOut">
              <a:rPr kumimoji="1" lang="ko-Kore-KR" altLang="en-US" smtClean="0"/>
              <a:t>2022. 3. 26.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B8CFB0-3E44-074D-AD91-9898A7900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FE7F5-40DB-8648-96AA-9B240006A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9039F-0CB8-ED40-9DF1-D18DFEE448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5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68E0743-A69B-B24E-BE71-52E5BECA7052}"/>
              </a:ext>
            </a:extLst>
          </p:cNvPr>
          <p:cNvGrpSpPr/>
          <p:nvPr/>
        </p:nvGrpSpPr>
        <p:grpSpPr>
          <a:xfrm>
            <a:off x="606601" y="2674180"/>
            <a:ext cx="10978798" cy="1210094"/>
            <a:chOff x="2721078" y="2234154"/>
            <a:chExt cx="10978798" cy="12100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72A5AD-0109-934A-8C96-4508CF88C798}"/>
                </a:ext>
              </a:extLst>
            </p:cNvPr>
            <p:cNvSpPr txBox="1"/>
            <p:nvPr/>
          </p:nvSpPr>
          <p:spPr>
            <a:xfrm>
              <a:off x="4083141" y="2674807"/>
              <a:ext cx="961673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4400" b="1" dirty="0">
                  <a:latin typeface="+mj-ea"/>
                  <a:ea typeface="+mj-ea"/>
                </a:rPr>
                <a:t>2</a:t>
              </a:r>
              <a:r>
                <a:rPr kumimoji="1" lang="ko-KR" altLang="en-US" sz="4400" b="1" dirty="0">
                  <a:latin typeface="+mj-ea"/>
                  <a:ea typeface="+mj-ea"/>
                </a:rPr>
                <a:t>주차 </a:t>
              </a:r>
              <a:r>
                <a:rPr kumimoji="1" lang="en-US" altLang="ko-KR" sz="4400" b="1" dirty="0">
                  <a:latin typeface="+mj-ea"/>
                  <a:ea typeface="+mj-ea"/>
                </a:rPr>
                <a:t>–</a:t>
              </a:r>
              <a:r>
                <a:rPr kumimoji="1" lang="ko-KR" altLang="en-US" sz="4400" b="1" dirty="0">
                  <a:latin typeface="+mj-ea"/>
                  <a:ea typeface="+mj-ea"/>
                </a:rPr>
                <a:t> </a:t>
              </a:r>
              <a:r>
                <a:rPr kumimoji="1" lang="en-US" altLang="ko-KR" sz="4400" b="1" dirty="0">
                  <a:latin typeface="+mj-ea"/>
                  <a:ea typeface="+mj-ea"/>
                </a:rPr>
                <a:t>C# </a:t>
              </a:r>
              <a:r>
                <a:rPr kumimoji="1" lang="ko-KR" altLang="en-US" sz="4400" b="1" dirty="0">
                  <a:latin typeface="+mj-ea"/>
                  <a:ea typeface="+mj-ea"/>
                </a:rPr>
                <a:t>문법</a:t>
              </a:r>
              <a:r>
                <a:rPr kumimoji="1" lang="en-US" altLang="ko-KR" sz="4400" b="1" dirty="0">
                  <a:latin typeface="+mj-ea"/>
                  <a:ea typeface="+mj-ea"/>
                </a:rPr>
                <a:t>,</a:t>
              </a:r>
              <a:r>
                <a:rPr kumimoji="1" lang="ko-KR" altLang="en-US" sz="4400" b="1" dirty="0">
                  <a:latin typeface="+mj-ea"/>
                  <a:ea typeface="+mj-ea"/>
                </a:rPr>
                <a:t> 게임 오브젝트 흐름</a:t>
              </a:r>
              <a:endParaRPr kumimoji="1" lang="ko-Kore-KR" altLang="en-US" sz="4400" b="1" dirty="0"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14C178E-08F8-6742-972D-8C35EEA8E506}"/>
                </a:ext>
              </a:extLst>
            </p:cNvPr>
            <p:cNvSpPr txBox="1"/>
            <p:nvPr/>
          </p:nvSpPr>
          <p:spPr>
            <a:xfrm>
              <a:off x="4083141" y="2234154"/>
              <a:ext cx="3332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600" b="1" dirty="0">
                  <a:solidFill>
                    <a:srgbClr val="E9967A"/>
                  </a:solidFill>
                  <a:latin typeface="+mj-ea"/>
                  <a:ea typeface="+mj-ea"/>
                </a:rPr>
                <a:t>유니티로</a:t>
              </a:r>
              <a:r>
                <a:rPr kumimoji="1" lang="ko-KR" altLang="en-US" sz="1600" b="1" dirty="0">
                  <a:solidFill>
                    <a:srgbClr val="E9967A"/>
                  </a:solidFill>
                  <a:latin typeface="+mj-ea"/>
                  <a:ea typeface="+mj-ea"/>
                </a:rPr>
                <a:t> 만드는 나만의 가상세계</a:t>
              </a:r>
              <a:r>
                <a:rPr kumimoji="1" lang="en-US" altLang="ko-KR" sz="1600" b="1" dirty="0">
                  <a:solidFill>
                    <a:srgbClr val="E9967A"/>
                  </a:solidFill>
                  <a:latin typeface="+mj-ea"/>
                  <a:ea typeface="+mj-ea"/>
                </a:rPr>
                <a:t>!</a:t>
              </a:r>
              <a:endParaRPr kumimoji="1" lang="ko-Kore-KR" altLang="en-US" sz="1600" b="1" dirty="0">
                <a:solidFill>
                  <a:srgbClr val="E9967A"/>
                </a:solidFill>
                <a:latin typeface="+mj-ea"/>
                <a:ea typeface="+mj-ea"/>
              </a:endParaRPr>
            </a:p>
          </p:txBody>
        </p:sp>
        <p:pic>
          <p:nvPicPr>
            <p:cNvPr id="8" name="그림 7" descr="텍스트, 표지판, 어두운이(가) 표시된 사진&#10;&#10;자동 생성된 설명">
              <a:extLst>
                <a:ext uri="{FF2B5EF4-FFF2-40B4-BE49-F238E27FC236}">
                  <a16:creationId xmlns:a16="http://schemas.microsoft.com/office/drawing/2014/main" id="{9C50CF71-CF0C-9C42-BFE5-385CADE13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21078" y="2234154"/>
              <a:ext cx="1172195" cy="12044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3100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자동장치이(가) 표시된 사진&#10;&#10;자동 생성된 설명">
            <a:extLst>
              <a:ext uri="{FF2B5EF4-FFF2-40B4-BE49-F238E27FC236}">
                <a16:creationId xmlns:a16="http://schemas.microsoft.com/office/drawing/2014/main" id="{FFCAB5A4-76CE-A34F-AA84-DAFB0D82B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550" y="1876747"/>
            <a:ext cx="2222500" cy="1981200"/>
          </a:xfrm>
          <a:prstGeom prst="rect">
            <a:avLst/>
          </a:prstGeom>
        </p:spPr>
      </p:pic>
      <p:pic>
        <p:nvPicPr>
          <p:cNvPr id="7" name="그림 6" descr="클립아트이(가) 표시된 사진&#10;&#10;자동 생성된 설명">
            <a:extLst>
              <a:ext uri="{FF2B5EF4-FFF2-40B4-BE49-F238E27FC236}">
                <a16:creationId xmlns:a16="http://schemas.microsoft.com/office/drawing/2014/main" id="{74A98A45-1A99-EC49-9E90-A86801003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868" y="1946003"/>
            <a:ext cx="1935028" cy="1935028"/>
          </a:xfrm>
          <a:prstGeom prst="rect">
            <a:avLst/>
          </a:prstGeom>
        </p:spPr>
      </p:pic>
      <p:pic>
        <p:nvPicPr>
          <p:cNvPr id="9" name="그림 8" descr="클립아트이(가) 표시된 사진&#10;&#10;자동 생성된 설명">
            <a:extLst>
              <a:ext uri="{FF2B5EF4-FFF2-40B4-BE49-F238E27FC236}">
                <a16:creationId xmlns:a16="http://schemas.microsoft.com/office/drawing/2014/main" id="{899E7148-239B-B347-9816-BF7E983CC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714" y="1899833"/>
            <a:ext cx="1971539" cy="19350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712452-C205-6942-AE57-0153D47CD7AD}"/>
              </a:ext>
            </a:extLst>
          </p:cNvPr>
          <p:cNvSpPr txBox="1"/>
          <p:nvPr/>
        </p:nvSpPr>
        <p:spPr>
          <a:xfrm>
            <a:off x="3147917" y="4773479"/>
            <a:ext cx="5896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800" b="1" dirty="0">
                <a:latin typeface="+mj-ea"/>
                <a:ea typeface="+mj-ea"/>
              </a:rPr>
              <a:t>몬스터들의</a:t>
            </a:r>
            <a:r>
              <a:rPr kumimoji="1" lang="ko-KR" altLang="en-US" sz="2800" b="1" dirty="0">
                <a:latin typeface="+mj-ea"/>
                <a:ea typeface="+mj-ea"/>
              </a:rPr>
              <a:t> 이름을 저장하고 싶다</a:t>
            </a:r>
            <a:r>
              <a:rPr kumimoji="1" lang="en-US" altLang="ko-KR" sz="2800" b="1" dirty="0">
                <a:latin typeface="+mj-ea"/>
                <a:ea typeface="+mj-ea"/>
              </a:rPr>
              <a:t>..!</a:t>
            </a:r>
            <a:endParaRPr kumimoji="1" lang="ko-Kore-KR" altLang="en-US" sz="2800" b="1" dirty="0">
              <a:latin typeface="+mj-ea"/>
              <a:ea typeface="+mj-ea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E87DA24D-5B56-AC42-8850-3069E5501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6413" y="-333163"/>
            <a:ext cx="12318413" cy="842838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4B4852-0BDE-E049-BDA9-DB02A2535250}"/>
              </a:ext>
            </a:extLst>
          </p:cNvPr>
          <p:cNvSpPr/>
          <p:nvPr/>
        </p:nvSpPr>
        <p:spPr>
          <a:xfrm>
            <a:off x="-126413" y="-449451"/>
            <a:ext cx="12540555" cy="8725546"/>
          </a:xfrm>
          <a:prstGeom prst="rect">
            <a:avLst/>
          </a:prstGeom>
          <a:solidFill>
            <a:schemeClr val="tx1">
              <a:alpha val="7275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864B18-B1E8-6048-8E75-7861395A542F}"/>
              </a:ext>
            </a:extLst>
          </p:cNvPr>
          <p:cNvSpPr txBox="1"/>
          <p:nvPr/>
        </p:nvSpPr>
        <p:spPr>
          <a:xfrm>
            <a:off x="1303774" y="3136612"/>
            <a:ext cx="9458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하지만</a:t>
            </a:r>
            <a:r>
              <a:rPr kumimoji="1"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 몬스터의 종류가 </a:t>
            </a:r>
            <a:r>
              <a:rPr kumimoji="1"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100</a:t>
            </a:r>
            <a:r>
              <a:rPr kumimoji="1"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가지</a:t>
            </a:r>
            <a:r>
              <a:rPr kumimoji="1"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kumimoji="1"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1000</a:t>
            </a:r>
            <a:r>
              <a:rPr kumimoji="1"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가지라면</a:t>
            </a:r>
            <a:r>
              <a:rPr kumimoji="1"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…</a:t>
            </a:r>
            <a:endParaRPr kumimoji="1" lang="ko-Kore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3912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C35AF8-AC63-1643-AF3F-3A0246D6445A}"/>
              </a:ext>
            </a:extLst>
          </p:cNvPr>
          <p:cNvSpPr/>
          <p:nvPr/>
        </p:nvSpPr>
        <p:spPr>
          <a:xfrm>
            <a:off x="2836190" y="4572000"/>
            <a:ext cx="1115878" cy="1115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4D5094-7A49-274F-A57E-A0543867823D}"/>
              </a:ext>
            </a:extLst>
          </p:cNvPr>
          <p:cNvSpPr/>
          <p:nvPr/>
        </p:nvSpPr>
        <p:spPr>
          <a:xfrm>
            <a:off x="3952068" y="4572000"/>
            <a:ext cx="1115878" cy="1115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4BBCF8-CD5A-2545-ABB7-0749CAD3A310}"/>
              </a:ext>
            </a:extLst>
          </p:cNvPr>
          <p:cNvSpPr/>
          <p:nvPr/>
        </p:nvSpPr>
        <p:spPr>
          <a:xfrm>
            <a:off x="5067946" y="4572000"/>
            <a:ext cx="1115878" cy="1115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3AE999-5506-F849-B7F5-DCED531EC820}"/>
              </a:ext>
            </a:extLst>
          </p:cNvPr>
          <p:cNvSpPr/>
          <p:nvPr/>
        </p:nvSpPr>
        <p:spPr>
          <a:xfrm>
            <a:off x="6183824" y="4572000"/>
            <a:ext cx="1115878" cy="1115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757755-CC83-6B44-82B1-99BEF0AEF9CE}"/>
              </a:ext>
            </a:extLst>
          </p:cNvPr>
          <p:cNvSpPr/>
          <p:nvPr/>
        </p:nvSpPr>
        <p:spPr>
          <a:xfrm>
            <a:off x="7299702" y="4572000"/>
            <a:ext cx="1115878" cy="1115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6C16BE-36F9-AF46-A074-C7605119E654}"/>
              </a:ext>
            </a:extLst>
          </p:cNvPr>
          <p:cNvSpPr/>
          <p:nvPr/>
        </p:nvSpPr>
        <p:spPr>
          <a:xfrm>
            <a:off x="8415580" y="4572000"/>
            <a:ext cx="1115878" cy="1115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B7266A-9D3E-C345-932B-FC1251B8BA9A}"/>
              </a:ext>
            </a:extLst>
          </p:cNvPr>
          <p:cNvSpPr txBox="1"/>
          <p:nvPr/>
        </p:nvSpPr>
        <p:spPr>
          <a:xfrm>
            <a:off x="3070963" y="49452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골렘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8A7DC-49BC-5C4A-8944-11FE522FAB8E}"/>
              </a:ext>
            </a:extLst>
          </p:cNvPr>
          <p:cNvSpPr txBox="1"/>
          <p:nvPr/>
        </p:nvSpPr>
        <p:spPr>
          <a:xfrm>
            <a:off x="4071425" y="49659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슬라임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DD7227-F7F5-974D-82BE-0C7E62A21EBB}"/>
              </a:ext>
            </a:extLst>
          </p:cNvPr>
          <p:cNvSpPr txBox="1"/>
          <p:nvPr/>
        </p:nvSpPr>
        <p:spPr>
          <a:xfrm>
            <a:off x="5045438" y="496983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주황</a:t>
            </a:r>
            <a:r>
              <a:rPr kumimoji="1" lang="ko-KR" altLang="en-US" dirty="0"/>
              <a:t> 버섯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70DEB1-FBB2-7B46-A702-E99065404330}"/>
              </a:ext>
            </a:extLst>
          </p:cNvPr>
          <p:cNvSpPr/>
          <p:nvPr/>
        </p:nvSpPr>
        <p:spPr>
          <a:xfrm>
            <a:off x="3549112" y="1170122"/>
            <a:ext cx="1115878" cy="1115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5D5B24-E80E-7648-BE14-0FDE757F6491}"/>
              </a:ext>
            </a:extLst>
          </p:cNvPr>
          <p:cNvSpPr txBox="1"/>
          <p:nvPr/>
        </p:nvSpPr>
        <p:spPr>
          <a:xfrm>
            <a:off x="3783885" y="15433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골렘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1AEE5F-6D2F-E84B-811E-DD526D39536A}"/>
              </a:ext>
            </a:extLst>
          </p:cNvPr>
          <p:cNvSpPr/>
          <p:nvPr/>
        </p:nvSpPr>
        <p:spPr>
          <a:xfrm>
            <a:off x="5530312" y="1170122"/>
            <a:ext cx="1115878" cy="1115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7A1A87-1328-124B-92FD-66963AA3A817}"/>
              </a:ext>
            </a:extLst>
          </p:cNvPr>
          <p:cNvSpPr txBox="1"/>
          <p:nvPr/>
        </p:nvSpPr>
        <p:spPr>
          <a:xfrm>
            <a:off x="5649669" y="15640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슬라임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AB71DB-D004-5241-99AE-2573A67DDA59}"/>
              </a:ext>
            </a:extLst>
          </p:cNvPr>
          <p:cNvSpPr/>
          <p:nvPr/>
        </p:nvSpPr>
        <p:spPr>
          <a:xfrm>
            <a:off x="7454685" y="1170122"/>
            <a:ext cx="1115878" cy="1115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AFED5F-A0A2-F94D-985A-A05D11AE4806}"/>
              </a:ext>
            </a:extLst>
          </p:cNvPr>
          <p:cNvSpPr txBox="1"/>
          <p:nvPr/>
        </p:nvSpPr>
        <p:spPr>
          <a:xfrm>
            <a:off x="7432177" y="156795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주황</a:t>
            </a:r>
            <a:r>
              <a:rPr kumimoji="1" lang="ko-KR" altLang="en-US" dirty="0"/>
              <a:t> 버섯</a:t>
            </a:r>
            <a:endParaRPr kumimoji="1" lang="ko-Kore-KR" altLang="en-US" dirty="0"/>
          </a:p>
        </p:txBody>
      </p:sp>
      <p:sp>
        <p:nvSpPr>
          <p:cNvPr id="19" name="아래쪽 화살표[D] 18">
            <a:extLst>
              <a:ext uri="{FF2B5EF4-FFF2-40B4-BE49-F238E27FC236}">
                <a16:creationId xmlns:a16="http://schemas.microsoft.com/office/drawing/2014/main" id="{C494F6A4-BA44-DD48-BEE9-E8BC71313D72}"/>
              </a:ext>
            </a:extLst>
          </p:cNvPr>
          <p:cNvSpPr/>
          <p:nvPr/>
        </p:nvSpPr>
        <p:spPr>
          <a:xfrm>
            <a:off x="5873858" y="2712203"/>
            <a:ext cx="495945" cy="147233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61843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74C0654-826B-3041-9169-983298911D05}"/>
              </a:ext>
            </a:extLst>
          </p:cNvPr>
          <p:cNvSpPr/>
          <p:nvPr/>
        </p:nvSpPr>
        <p:spPr>
          <a:xfrm>
            <a:off x="2725857" y="2189717"/>
            <a:ext cx="1115878" cy="1115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838B93-0F6E-1C42-9DF3-8B14504CAD69}"/>
              </a:ext>
            </a:extLst>
          </p:cNvPr>
          <p:cNvSpPr/>
          <p:nvPr/>
        </p:nvSpPr>
        <p:spPr>
          <a:xfrm>
            <a:off x="3841735" y="2189717"/>
            <a:ext cx="1115878" cy="1115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4AB92E-C90D-2049-B1E4-9193FF658685}"/>
              </a:ext>
            </a:extLst>
          </p:cNvPr>
          <p:cNvSpPr/>
          <p:nvPr/>
        </p:nvSpPr>
        <p:spPr>
          <a:xfrm>
            <a:off x="4957613" y="2189717"/>
            <a:ext cx="1115878" cy="1115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E9953E-4776-E84F-8F10-09C07048A801}"/>
              </a:ext>
            </a:extLst>
          </p:cNvPr>
          <p:cNvSpPr/>
          <p:nvPr/>
        </p:nvSpPr>
        <p:spPr>
          <a:xfrm>
            <a:off x="6073491" y="2189717"/>
            <a:ext cx="1115878" cy="1115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713E49-4882-D042-A1BC-689F6A8866AB}"/>
              </a:ext>
            </a:extLst>
          </p:cNvPr>
          <p:cNvSpPr/>
          <p:nvPr/>
        </p:nvSpPr>
        <p:spPr>
          <a:xfrm>
            <a:off x="7189369" y="2189717"/>
            <a:ext cx="1115878" cy="1115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F29DE1-F2BB-5C4E-9717-AF89925F809C}"/>
              </a:ext>
            </a:extLst>
          </p:cNvPr>
          <p:cNvSpPr/>
          <p:nvPr/>
        </p:nvSpPr>
        <p:spPr>
          <a:xfrm>
            <a:off x="8305247" y="2189717"/>
            <a:ext cx="1115878" cy="1115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C41C5-3D9D-EB44-B621-F3CD8868E04E}"/>
              </a:ext>
            </a:extLst>
          </p:cNvPr>
          <p:cNvSpPr txBox="1"/>
          <p:nvPr/>
        </p:nvSpPr>
        <p:spPr>
          <a:xfrm>
            <a:off x="2960630" y="25629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골렘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DE2D23-7963-BF47-B307-9ED90C3C22AC}"/>
              </a:ext>
            </a:extLst>
          </p:cNvPr>
          <p:cNvSpPr txBox="1"/>
          <p:nvPr/>
        </p:nvSpPr>
        <p:spPr>
          <a:xfrm>
            <a:off x="3961092" y="25836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슬라임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EF6B5D-E40A-A04D-BFAE-F5F16B4A966D}"/>
              </a:ext>
            </a:extLst>
          </p:cNvPr>
          <p:cNvSpPr txBox="1"/>
          <p:nvPr/>
        </p:nvSpPr>
        <p:spPr>
          <a:xfrm>
            <a:off x="4935105" y="258755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주황</a:t>
            </a:r>
            <a:r>
              <a:rPr kumimoji="1" lang="ko-KR" altLang="en-US" dirty="0"/>
              <a:t> 버섯</a:t>
            </a:r>
            <a:endParaRPr kumimoji="1" lang="ko-Kore-KR" altLang="en-US" dirty="0"/>
          </a:p>
        </p:txBody>
      </p:sp>
      <p:pic>
        <p:nvPicPr>
          <p:cNvPr id="12" name="그림 11" descr="텍스트, 장치, 게이지, 측정기이(가) 표시된 사진&#10;&#10;자동 생성된 설명">
            <a:extLst>
              <a:ext uri="{FF2B5EF4-FFF2-40B4-BE49-F238E27FC236}">
                <a16:creationId xmlns:a16="http://schemas.microsoft.com/office/drawing/2014/main" id="{A00D6224-C074-F74B-B797-34691D232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3699554"/>
            <a:ext cx="70866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9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6FC715-9ED5-7F44-8475-B3B431FE1017}"/>
              </a:ext>
            </a:extLst>
          </p:cNvPr>
          <p:cNvSpPr txBox="1"/>
          <p:nvPr/>
        </p:nvSpPr>
        <p:spPr>
          <a:xfrm>
            <a:off x="1797675" y="3044279"/>
            <a:ext cx="8596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>
                <a:solidFill>
                  <a:srgbClr val="E9967A"/>
                </a:solidFill>
                <a:latin typeface="+mj-ea"/>
                <a:ea typeface="+mj-ea"/>
              </a:rPr>
              <a:t>3.</a:t>
            </a:r>
            <a:r>
              <a:rPr kumimoji="1" lang="ko-KR" altLang="en-US" sz="4400" b="1" dirty="0">
                <a:solidFill>
                  <a:srgbClr val="E9967A"/>
                </a:solidFill>
                <a:latin typeface="+mj-ea"/>
                <a:ea typeface="+mj-ea"/>
              </a:rPr>
              <a:t> </a:t>
            </a:r>
            <a:r>
              <a:rPr kumimoji="1" lang="ko-KR" altLang="en-US" sz="4400" b="1" dirty="0" err="1">
                <a:solidFill>
                  <a:srgbClr val="E9967A"/>
                </a:solidFill>
                <a:latin typeface="+mj-ea"/>
                <a:ea typeface="+mj-ea"/>
              </a:rPr>
              <a:t>조건문</a:t>
            </a:r>
            <a:r>
              <a:rPr kumimoji="1" lang="ko-KR" altLang="en-US" sz="4400" b="1" dirty="0">
                <a:solidFill>
                  <a:srgbClr val="E9967A"/>
                </a:solidFill>
                <a:latin typeface="+mj-ea"/>
                <a:ea typeface="+mj-ea"/>
              </a:rPr>
              <a:t> </a:t>
            </a:r>
            <a:r>
              <a:rPr kumimoji="1" lang="en-US" altLang="ko-KR" sz="4400" b="1" dirty="0">
                <a:solidFill>
                  <a:srgbClr val="E9967A"/>
                </a:solidFill>
                <a:latin typeface="+mj-ea"/>
                <a:ea typeface="+mj-ea"/>
              </a:rPr>
              <a:t>(</a:t>
            </a:r>
            <a:r>
              <a:rPr kumimoji="1" lang="ko-KR" altLang="en-US" sz="4400" b="1" dirty="0">
                <a:solidFill>
                  <a:srgbClr val="E9967A"/>
                </a:solidFill>
                <a:latin typeface="+mj-ea"/>
                <a:ea typeface="+mj-ea"/>
              </a:rPr>
              <a:t> </a:t>
            </a:r>
            <a:r>
              <a:rPr kumimoji="1" lang="en-US" altLang="ko-KR" sz="4400" b="1" dirty="0">
                <a:solidFill>
                  <a:srgbClr val="E9967A"/>
                </a:solidFill>
                <a:latin typeface="+mj-ea"/>
                <a:ea typeface="+mj-ea"/>
              </a:rPr>
              <a:t>if-else, switch-case )</a:t>
            </a:r>
            <a:endParaRPr kumimoji="1" lang="ko-Kore-KR" altLang="en-US" sz="4400" b="1" dirty="0">
              <a:solidFill>
                <a:srgbClr val="E9967A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2438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B62458-BA22-1D4C-BF61-7ACCE2F9E46F}"/>
              </a:ext>
            </a:extLst>
          </p:cNvPr>
          <p:cNvSpPr txBox="1"/>
          <p:nvPr/>
        </p:nvSpPr>
        <p:spPr>
          <a:xfrm>
            <a:off x="3223258" y="1228397"/>
            <a:ext cx="574548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latin typeface="+mj-ea"/>
                <a:ea typeface="+mj-ea"/>
              </a:rPr>
              <a:t>if(</a:t>
            </a:r>
            <a:r>
              <a:rPr kumimoji="1" lang="ko-KR" altLang="en-US" sz="2000" b="1" dirty="0">
                <a:latin typeface="+mj-ea"/>
                <a:ea typeface="+mj-ea"/>
              </a:rPr>
              <a:t>조건</a:t>
            </a:r>
            <a:r>
              <a:rPr kumimoji="1" lang="en-US" altLang="ko-KR" sz="2000" b="1" dirty="0">
                <a:latin typeface="+mj-ea"/>
                <a:ea typeface="+mj-ea"/>
              </a:rPr>
              <a:t>1){</a:t>
            </a:r>
          </a:p>
          <a:p>
            <a:r>
              <a:rPr kumimoji="1" lang="ko-KR" altLang="en-US" sz="2000" b="1" dirty="0">
                <a:latin typeface="+mj-ea"/>
                <a:ea typeface="+mj-ea"/>
              </a:rPr>
              <a:t>  </a:t>
            </a:r>
            <a:r>
              <a:rPr kumimoji="1" lang="en-US" altLang="ko-KR" sz="2000" b="1" dirty="0">
                <a:latin typeface="+mj-ea"/>
                <a:ea typeface="+mj-ea"/>
              </a:rPr>
              <a:t>//</a:t>
            </a:r>
            <a:r>
              <a:rPr kumimoji="1" lang="ko-KR" altLang="en-US" sz="2000" b="1" dirty="0">
                <a:latin typeface="+mj-ea"/>
                <a:ea typeface="+mj-ea"/>
              </a:rPr>
              <a:t> 조건</a:t>
            </a:r>
            <a:r>
              <a:rPr kumimoji="1" lang="en-US" altLang="ko-KR" sz="2000" b="1" dirty="0">
                <a:latin typeface="+mj-ea"/>
                <a:ea typeface="+mj-ea"/>
              </a:rPr>
              <a:t>1</a:t>
            </a:r>
            <a:r>
              <a:rPr kumimoji="1" lang="ko-KR" altLang="en-US" sz="2000" b="1" dirty="0">
                <a:latin typeface="+mj-ea"/>
                <a:ea typeface="+mj-ea"/>
              </a:rPr>
              <a:t>이 참이면 실행됨</a:t>
            </a:r>
            <a:endParaRPr kumimoji="1" lang="en-US" altLang="ko-KR" sz="2000" b="1" dirty="0">
              <a:latin typeface="+mj-ea"/>
              <a:ea typeface="+mj-ea"/>
            </a:endParaRPr>
          </a:p>
          <a:p>
            <a:r>
              <a:rPr kumimoji="1" lang="en-US" altLang="ko-KR" sz="2000" b="1" dirty="0">
                <a:latin typeface="+mj-ea"/>
                <a:ea typeface="+mj-ea"/>
              </a:rPr>
              <a:t>}</a:t>
            </a:r>
          </a:p>
          <a:p>
            <a:r>
              <a:rPr kumimoji="1" lang="en-US" altLang="ko-Kore-KR" sz="2000" b="1" dirty="0">
                <a:latin typeface="+mj-ea"/>
                <a:ea typeface="+mj-ea"/>
              </a:rPr>
              <a:t>else if(</a:t>
            </a:r>
            <a:r>
              <a:rPr kumimoji="1" lang="ko-KR" altLang="en-US" sz="2000" b="1" dirty="0">
                <a:latin typeface="+mj-ea"/>
                <a:ea typeface="+mj-ea"/>
              </a:rPr>
              <a:t>조건</a:t>
            </a:r>
            <a:r>
              <a:rPr kumimoji="1" lang="en-US" altLang="ko-KR" sz="2000" b="1" dirty="0">
                <a:latin typeface="+mj-ea"/>
                <a:ea typeface="+mj-ea"/>
              </a:rPr>
              <a:t>2</a:t>
            </a:r>
            <a:r>
              <a:rPr kumimoji="1" lang="en-US" altLang="ko-Kore-KR" sz="2000" b="1" dirty="0">
                <a:latin typeface="+mj-ea"/>
                <a:ea typeface="+mj-ea"/>
              </a:rPr>
              <a:t>)</a:t>
            </a:r>
            <a:r>
              <a:rPr kumimoji="1" lang="en-US" altLang="ko-KR" sz="2000" b="1" dirty="0">
                <a:latin typeface="+mj-ea"/>
                <a:ea typeface="+mj-ea"/>
              </a:rPr>
              <a:t>{</a:t>
            </a:r>
          </a:p>
          <a:p>
            <a:r>
              <a:rPr kumimoji="1" lang="ko-KR" altLang="en-US" sz="2000" b="1" dirty="0">
                <a:latin typeface="+mj-ea"/>
                <a:ea typeface="+mj-ea"/>
              </a:rPr>
              <a:t>  </a:t>
            </a:r>
            <a:r>
              <a:rPr kumimoji="1" lang="en-US" altLang="ko-KR" sz="2000" b="1" dirty="0">
                <a:latin typeface="+mj-ea"/>
                <a:ea typeface="+mj-ea"/>
              </a:rPr>
              <a:t>//</a:t>
            </a:r>
            <a:r>
              <a:rPr kumimoji="1" lang="ko-KR" altLang="en-US" sz="2000" b="1" dirty="0">
                <a:latin typeface="+mj-ea"/>
                <a:ea typeface="+mj-ea"/>
              </a:rPr>
              <a:t> 조건</a:t>
            </a:r>
            <a:r>
              <a:rPr kumimoji="1" lang="en-US" altLang="ko-KR" sz="2000" b="1" dirty="0">
                <a:latin typeface="+mj-ea"/>
                <a:ea typeface="+mj-ea"/>
              </a:rPr>
              <a:t>1</a:t>
            </a:r>
            <a:r>
              <a:rPr kumimoji="1" lang="ko-KR" altLang="en-US" sz="2000" b="1" dirty="0">
                <a:latin typeface="+mj-ea"/>
                <a:ea typeface="+mj-ea"/>
              </a:rPr>
              <a:t>이 거짓이고 조건</a:t>
            </a:r>
            <a:r>
              <a:rPr kumimoji="1" lang="en-US" altLang="ko-KR" sz="2000" b="1" dirty="0">
                <a:latin typeface="+mj-ea"/>
                <a:ea typeface="+mj-ea"/>
              </a:rPr>
              <a:t>2</a:t>
            </a:r>
            <a:r>
              <a:rPr kumimoji="1" lang="ko-KR" altLang="en-US" sz="2000" b="1" dirty="0">
                <a:latin typeface="+mj-ea"/>
                <a:ea typeface="+mj-ea"/>
              </a:rPr>
              <a:t>가 참이면 실행됨</a:t>
            </a:r>
            <a:endParaRPr kumimoji="1" lang="en-US" altLang="ko-KR" sz="2000" b="1" dirty="0">
              <a:latin typeface="+mj-ea"/>
              <a:ea typeface="+mj-ea"/>
            </a:endParaRPr>
          </a:p>
          <a:p>
            <a:r>
              <a:rPr kumimoji="1" lang="en-US" altLang="ko-KR" sz="2000" b="1" dirty="0">
                <a:latin typeface="+mj-ea"/>
                <a:ea typeface="+mj-ea"/>
              </a:rPr>
              <a:t>}</a:t>
            </a:r>
          </a:p>
          <a:p>
            <a:r>
              <a:rPr kumimoji="1" lang="en-US" altLang="ko-Kore-KR" sz="2000" b="1" dirty="0">
                <a:latin typeface="+mj-ea"/>
                <a:ea typeface="+mj-ea"/>
              </a:rPr>
              <a:t>else if(</a:t>
            </a:r>
            <a:r>
              <a:rPr kumimoji="1" lang="ko-KR" altLang="en-US" sz="2000" b="1" dirty="0">
                <a:latin typeface="+mj-ea"/>
                <a:ea typeface="+mj-ea"/>
              </a:rPr>
              <a:t>조건</a:t>
            </a:r>
            <a:r>
              <a:rPr kumimoji="1" lang="en-US" altLang="ko-KR" sz="2000" b="1" dirty="0">
                <a:latin typeface="+mj-ea"/>
                <a:ea typeface="+mj-ea"/>
              </a:rPr>
              <a:t>3</a:t>
            </a:r>
            <a:r>
              <a:rPr kumimoji="1" lang="en-US" altLang="ko-Kore-KR" sz="2000" b="1" dirty="0">
                <a:latin typeface="+mj-ea"/>
                <a:ea typeface="+mj-ea"/>
              </a:rPr>
              <a:t>)</a:t>
            </a:r>
            <a:r>
              <a:rPr kumimoji="1" lang="en-US" altLang="ko-KR" sz="2000" b="1" dirty="0">
                <a:latin typeface="+mj-ea"/>
                <a:ea typeface="+mj-ea"/>
              </a:rPr>
              <a:t>{</a:t>
            </a:r>
          </a:p>
          <a:p>
            <a:r>
              <a:rPr kumimoji="1" lang="ko-KR" altLang="en-US" sz="2000" b="1" dirty="0">
                <a:latin typeface="+mj-ea"/>
                <a:ea typeface="+mj-ea"/>
              </a:rPr>
              <a:t>  </a:t>
            </a:r>
            <a:r>
              <a:rPr kumimoji="1" lang="en-US" altLang="ko-KR" sz="2000" b="1" dirty="0">
                <a:latin typeface="+mj-ea"/>
                <a:ea typeface="+mj-ea"/>
              </a:rPr>
              <a:t>//</a:t>
            </a:r>
            <a:r>
              <a:rPr kumimoji="1" lang="ko-KR" altLang="en-US" sz="2000" b="1" dirty="0">
                <a:latin typeface="+mj-ea"/>
                <a:ea typeface="+mj-ea"/>
              </a:rPr>
              <a:t> 조건</a:t>
            </a:r>
            <a:r>
              <a:rPr kumimoji="1" lang="en-US" altLang="ko-KR" sz="2000" b="1" dirty="0">
                <a:latin typeface="+mj-ea"/>
                <a:ea typeface="+mj-ea"/>
              </a:rPr>
              <a:t>1, 2</a:t>
            </a:r>
            <a:r>
              <a:rPr kumimoji="1" lang="ko-KR" altLang="en-US" sz="2000" b="1" dirty="0">
                <a:latin typeface="+mj-ea"/>
                <a:ea typeface="+mj-ea"/>
              </a:rPr>
              <a:t>가 거짓이고 조건</a:t>
            </a:r>
            <a:r>
              <a:rPr kumimoji="1" lang="en-US" altLang="ko-KR" sz="2000" b="1" dirty="0">
                <a:latin typeface="+mj-ea"/>
                <a:ea typeface="+mj-ea"/>
              </a:rPr>
              <a:t>3</a:t>
            </a:r>
            <a:r>
              <a:rPr kumimoji="1" lang="ko-KR" altLang="en-US" sz="2000" b="1" dirty="0">
                <a:latin typeface="+mj-ea"/>
                <a:ea typeface="+mj-ea"/>
              </a:rPr>
              <a:t>이 참이면 실행됨</a:t>
            </a:r>
            <a:endParaRPr kumimoji="1" lang="en-US" altLang="ko-KR" sz="2000" b="1" dirty="0">
              <a:latin typeface="+mj-ea"/>
              <a:ea typeface="+mj-ea"/>
            </a:endParaRPr>
          </a:p>
          <a:p>
            <a:r>
              <a:rPr kumimoji="1" lang="en-US" altLang="ko-KR" sz="2000" b="1" dirty="0">
                <a:latin typeface="+mj-ea"/>
                <a:ea typeface="+mj-ea"/>
              </a:rPr>
              <a:t>}</a:t>
            </a:r>
          </a:p>
          <a:p>
            <a:r>
              <a:rPr kumimoji="1" lang="en-US" altLang="ko-KR" sz="2000" b="1" dirty="0">
                <a:latin typeface="+mj-ea"/>
                <a:ea typeface="+mj-ea"/>
              </a:rPr>
              <a:t>else{</a:t>
            </a:r>
          </a:p>
          <a:p>
            <a:r>
              <a:rPr kumimoji="1" lang="en-US" altLang="ko-KR" sz="2000" b="1" dirty="0">
                <a:latin typeface="+mj-ea"/>
                <a:ea typeface="+mj-ea"/>
              </a:rPr>
              <a:t>  // </a:t>
            </a:r>
            <a:r>
              <a:rPr kumimoji="1" lang="ko-KR" altLang="en-US" sz="2000" b="1" dirty="0">
                <a:latin typeface="+mj-ea"/>
                <a:ea typeface="+mj-ea"/>
              </a:rPr>
              <a:t>위 조건이 모두 거짓이면 실행됨</a:t>
            </a:r>
            <a:endParaRPr kumimoji="1" lang="en-US" altLang="ko-KR" sz="2000" b="1" dirty="0">
              <a:latin typeface="+mj-ea"/>
              <a:ea typeface="+mj-ea"/>
            </a:endParaRPr>
          </a:p>
          <a:p>
            <a:r>
              <a:rPr kumimoji="1" lang="en-US" altLang="ko-KR" sz="2000" b="1" dirty="0">
                <a:latin typeface="+mj-ea"/>
                <a:ea typeface="+mj-ea"/>
              </a:rPr>
              <a:t>}</a:t>
            </a:r>
          </a:p>
          <a:p>
            <a:endParaRPr kumimoji="1" lang="en-US" altLang="ko-KR" sz="2000" b="1" dirty="0">
              <a:latin typeface="+mj-ea"/>
              <a:ea typeface="+mj-ea"/>
            </a:endParaRPr>
          </a:p>
          <a:p>
            <a:endParaRPr kumimoji="1" lang="ko-Kore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02684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A04DEA-7B16-6444-B4A7-49430F514856}"/>
              </a:ext>
            </a:extLst>
          </p:cNvPr>
          <p:cNvSpPr txBox="1"/>
          <p:nvPr/>
        </p:nvSpPr>
        <p:spPr>
          <a:xfrm>
            <a:off x="3202419" y="920621"/>
            <a:ext cx="578716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latin typeface="+mj-ea"/>
                <a:ea typeface="+mj-ea"/>
              </a:rPr>
              <a:t>switch(</a:t>
            </a:r>
            <a:r>
              <a:rPr kumimoji="1" lang="ko-KR" altLang="en-US" sz="2000" b="1" dirty="0">
                <a:latin typeface="+mj-ea"/>
                <a:ea typeface="+mj-ea"/>
              </a:rPr>
              <a:t>변수</a:t>
            </a:r>
            <a:r>
              <a:rPr kumimoji="1" lang="en-US" altLang="ko-KR" sz="2000" b="1" dirty="0">
                <a:latin typeface="+mj-ea"/>
                <a:ea typeface="+mj-ea"/>
              </a:rPr>
              <a:t>){</a:t>
            </a:r>
          </a:p>
          <a:p>
            <a:r>
              <a:rPr kumimoji="1" lang="ko-KR" altLang="en-US" sz="2000" b="1" dirty="0">
                <a:latin typeface="+mj-ea"/>
                <a:ea typeface="+mj-ea"/>
              </a:rPr>
              <a:t>  </a:t>
            </a:r>
            <a:r>
              <a:rPr kumimoji="1" lang="en-US" altLang="ko-KR" sz="2000" b="1" dirty="0">
                <a:latin typeface="+mj-ea"/>
                <a:ea typeface="+mj-ea"/>
              </a:rPr>
              <a:t>case </a:t>
            </a:r>
            <a:r>
              <a:rPr kumimoji="1" lang="ko-KR" altLang="en-US" sz="2000" b="1" dirty="0">
                <a:latin typeface="+mj-ea"/>
                <a:ea typeface="+mj-ea"/>
              </a:rPr>
              <a:t>값</a:t>
            </a:r>
            <a:r>
              <a:rPr kumimoji="1" lang="en-US" altLang="ko-KR" sz="2000" b="1" dirty="0">
                <a:latin typeface="+mj-ea"/>
                <a:ea typeface="+mj-ea"/>
              </a:rPr>
              <a:t>1:</a:t>
            </a:r>
          </a:p>
          <a:p>
            <a:r>
              <a:rPr kumimoji="1" lang="en-US" altLang="ko-KR" sz="2000" b="1" dirty="0">
                <a:latin typeface="+mj-ea"/>
                <a:ea typeface="+mj-ea"/>
              </a:rPr>
              <a:t>	// </a:t>
            </a:r>
            <a:r>
              <a:rPr kumimoji="1" lang="ko-KR" altLang="en-US" sz="2000" b="1" dirty="0">
                <a:latin typeface="+mj-ea"/>
                <a:ea typeface="+mj-ea"/>
              </a:rPr>
              <a:t>변수가 값</a:t>
            </a:r>
            <a:r>
              <a:rPr kumimoji="1" lang="en-US" altLang="ko-KR" sz="2000" b="1" dirty="0">
                <a:latin typeface="+mj-ea"/>
                <a:ea typeface="+mj-ea"/>
              </a:rPr>
              <a:t>1</a:t>
            </a:r>
            <a:r>
              <a:rPr kumimoji="1" lang="ko-KR" altLang="en-US" sz="2000" b="1" dirty="0">
                <a:latin typeface="+mj-ea"/>
                <a:ea typeface="+mj-ea"/>
              </a:rPr>
              <a:t>이면 실행됨</a:t>
            </a:r>
            <a:endParaRPr kumimoji="1" lang="en-US" altLang="ko-KR" sz="2000" b="1" dirty="0">
              <a:latin typeface="+mj-ea"/>
              <a:ea typeface="+mj-ea"/>
            </a:endParaRPr>
          </a:p>
          <a:p>
            <a:r>
              <a:rPr kumimoji="1" lang="en-US" altLang="ko-KR" sz="2000" b="1" dirty="0">
                <a:latin typeface="+mj-ea"/>
                <a:ea typeface="+mj-ea"/>
              </a:rPr>
              <a:t>	break;</a:t>
            </a:r>
          </a:p>
          <a:p>
            <a:r>
              <a:rPr kumimoji="1" lang="ko-KR" altLang="en-US" sz="2000" b="1" dirty="0">
                <a:latin typeface="+mj-ea"/>
                <a:ea typeface="+mj-ea"/>
              </a:rPr>
              <a:t> </a:t>
            </a:r>
            <a:r>
              <a:rPr kumimoji="1" lang="en-US" altLang="ko-KR" sz="2000" b="1" dirty="0">
                <a:latin typeface="+mj-ea"/>
                <a:ea typeface="+mj-ea"/>
              </a:rPr>
              <a:t> case </a:t>
            </a:r>
            <a:r>
              <a:rPr kumimoji="1" lang="ko-KR" altLang="en-US" sz="2000" b="1" dirty="0">
                <a:latin typeface="+mj-ea"/>
                <a:ea typeface="+mj-ea"/>
              </a:rPr>
              <a:t>값</a:t>
            </a:r>
            <a:r>
              <a:rPr kumimoji="1" lang="en-US" altLang="ko-KR" sz="2000" b="1" dirty="0">
                <a:latin typeface="+mj-ea"/>
                <a:ea typeface="+mj-ea"/>
              </a:rPr>
              <a:t>2:</a:t>
            </a:r>
          </a:p>
          <a:p>
            <a:r>
              <a:rPr kumimoji="1" lang="en-US" altLang="ko-KR" sz="2000" b="1" dirty="0">
                <a:latin typeface="+mj-ea"/>
                <a:ea typeface="+mj-ea"/>
              </a:rPr>
              <a:t>	</a:t>
            </a:r>
            <a:r>
              <a:rPr kumimoji="1" lang="en-US" altLang="ko-KR" sz="2000" b="1" dirty="0">
                <a:latin typeface="+mj-ea"/>
              </a:rPr>
              <a:t>// </a:t>
            </a:r>
            <a:r>
              <a:rPr kumimoji="1" lang="ko-KR" altLang="en-US" sz="2000" b="1" dirty="0">
                <a:latin typeface="+mj-ea"/>
              </a:rPr>
              <a:t>변수가 값</a:t>
            </a:r>
            <a:r>
              <a:rPr kumimoji="1" lang="en-US" altLang="ko-KR" sz="2000" b="1" dirty="0">
                <a:latin typeface="+mj-ea"/>
              </a:rPr>
              <a:t>2</a:t>
            </a:r>
            <a:r>
              <a:rPr kumimoji="1" lang="ko-KR" altLang="en-US" sz="2000" b="1" dirty="0">
                <a:latin typeface="+mj-ea"/>
              </a:rPr>
              <a:t>이면 실행됨</a:t>
            </a:r>
            <a:endParaRPr kumimoji="1" lang="en-US" altLang="ko-KR" sz="2000" b="1" dirty="0">
              <a:latin typeface="+mj-ea"/>
              <a:ea typeface="+mj-ea"/>
            </a:endParaRPr>
          </a:p>
          <a:p>
            <a:r>
              <a:rPr kumimoji="1" lang="en-US" altLang="ko-KR" sz="2000" b="1" dirty="0">
                <a:latin typeface="+mj-ea"/>
                <a:ea typeface="+mj-ea"/>
              </a:rPr>
              <a:t>	break;</a:t>
            </a:r>
          </a:p>
          <a:p>
            <a:r>
              <a:rPr kumimoji="1" lang="ko-KR" altLang="en-US" sz="2000" b="1" dirty="0">
                <a:latin typeface="+mj-ea"/>
                <a:ea typeface="+mj-ea"/>
              </a:rPr>
              <a:t>  </a:t>
            </a:r>
            <a:r>
              <a:rPr kumimoji="1" lang="en-US" altLang="ko-KR" sz="2000" b="1" dirty="0">
                <a:latin typeface="+mj-ea"/>
                <a:ea typeface="+mj-ea"/>
              </a:rPr>
              <a:t>case </a:t>
            </a:r>
            <a:r>
              <a:rPr kumimoji="1" lang="ko-KR" altLang="en-US" sz="2000" b="1" dirty="0">
                <a:latin typeface="+mj-ea"/>
                <a:ea typeface="+mj-ea"/>
              </a:rPr>
              <a:t>값</a:t>
            </a:r>
            <a:r>
              <a:rPr kumimoji="1" lang="en-US" altLang="ko-KR" sz="2000" b="1" dirty="0">
                <a:latin typeface="+mj-ea"/>
                <a:ea typeface="+mj-ea"/>
              </a:rPr>
              <a:t>3:</a:t>
            </a:r>
          </a:p>
          <a:p>
            <a:r>
              <a:rPr kumimoji="1" lang="en-US" altLang="ko-KR" sz="2000" b="1" dirty="0">
                <a:latin typeface="+mj-ea"/>
                <a:ea typeface="+mj-ea"/>
              </a:rPr>
              <a:t>	</a:t>
            </a:r>
            <a:r>
              <a:rPr kumimoji="1" lang="en-US" altLang="ko-KR" sz="2000" b="1" dirty="0">
                <a:latin typeface="+mj-ea"/>
              </a:rPr>
              <a:t>// </a:t>
            </a:r>
            <a:r>
              <a:rPr kumimoji="1" lang="ko-KR" altLang="en-US" sz="2000" b="1" dirty="0">
                <a:latin typeface="+mj-ea"/>
              </a:rPr>
              <a:t>변수가 값</a:t>
            </a:r>
            <a:r>
              <a:rPr kumimoji="1" lang="en-US" altLang="ko-KR" sz="2000" b="1" dirty="0">
                <a:latin typeface="+mj-ea"/>
              </a:rPr>
              <a:t>3</a:t>
            </a:r>
            <a:r>
              <a:rPr kumimoji="1" lang="ko-KR" altLang="en-US" sz="2000" b="1" dirty="0">
                <a:latin typeface="+mj-ea"/>
              </a:rPr>
              <a:t>이면 실행됨</a:t>
            </a:r>
            <a:endParaRPr kumimoji="1" lang="en-US" altLang="ko-KR" sz="2000" b="1" dirty="0">
              <a:latin typeface="+mj-ea"/>
              <a:ea typeface="+mj-ea"/>
            </a:endParaRPr>
          </a:p>
          <a:p>
            <a:r>
              <a:rPr kumimoji="1" lang="en-US" altLang="ko-KR" sz="2000" b="1" dirty="0">
                <a:latin typeface="+mj-ea"/>
                <a:ea typeface="+mj-ea"/>
              </a:rPr>
              <a:t>	break;</a:t>
            </a:r>
          </a:p>
          <a:p>
            <a:r>
              <a:rPr kumimoji="1" lang="ko-KR" altLang="en-US" sz="2000" b="1" dirty="0">
                <a:latin typeface="+mj-ea"/>
                <a:ea typeface="+mj-ea"/>
              </a:rPr>
              <a:t>  </a:t>
            </a:r>
            <a:r>
              <a:rPr kumimoji="1" lang="en-US" altLang="ko-KR" sz="2000" b="1" dirty="0">
                <a:latin typeface="+mj-ea"/>
                <a:ea typeface="+mj-ea"/>
              </a:rPr>
              <a:t>default :</a:t>
            </a:r>
          </a:p>
          <a:p>
            <a:r>
              <a:rPr kumimoji="1" lang="en-US" altLang="ko-KR" sz="2000" b="1" dirty="0">
                <a:latin typeface="+mj-ea"/>
              </a:rPr>
              <a:t>	// </a:t>
            </a:r>
            <a:r>
              <a:rPr kumimoji="1" lang="ko-KR" altLang="en-US" sz="2000" b="1" dirty="0">
                <a:latin typeface="+mj-ea"/>
              </a:rPr>
              <a:t>변수가 값</a:t>
            </a:r>
            <a:r>
              <a:rPr kumimoji="1" lang="en-US" altLang="ko-KR" sz="2000" b="1" dirty="0">
                <a:latin typeface="+mj-ea"/>
              </a:rPr>
              <a:t>1, </a:t>
            </a:r>
            <a:r>
              <a:rPr kumimoji="1" lang="ko-KR" altLang="en-US" sz="2000" b="1" dirty="0">
                <a:latin typeface="+mj-ea"/>
              </a:rPr>
              <a:t>값</a:t>
            </a:r>
            <a:r>
              <a:rPr kumimoji="1" lang="en-US" altLang="ko-KR" sz="2000" b="1" dirty="0">
                <a:latin typeface="+mj-ea"/>
              </a:rPr>
              <a:t>2,</a:t>
            </a:r>
            <a:r>
              <a:rPr kumimoji="1" lang="ko-KR" altLang="en-US" sz="2000" b="1" dirty="0">
                <a:latin typeface="+mj-ea"/>
              </a:rPr>
              <a:t> 값</a:t>
            </a:r>
            <a:r>
              <a:rPr kumimoji="1" lang="en-US" altLang="ko-KR" sz="2000" b="1" dirty="0">
                <a:latin typeface="+mj-ea"/>
              </a:rPr>
              <a:t>3</a:t>
            </a:r>
            <a:r>
              <a:rPr kumimoji="1" lang="ko-KR" altLang="en-US" sz="2000" b="1" dirty="0">
                <a:latin typeface="+mj-ea"/>
              </a:rPr>
              <a:t>이 아니면 실행됨</a:t>
            </a:r>
            <a:endParaRPr kumimoji="1" lang="en-US" altLang="ko-KR" sz="2000" b="1" dirty="0">
              <a:latin typeface="+mj-ea"/>
              <a:ea typeface="+mj-ea"/>
            </a:endParaRPr>
          </a:p>
          <a:p>
            <a:r>
              <a:rPr kumimoji="1" lang="en-US" altLang="ko-KR" sz="2000" b="1" dirty="0">
                <a:latin typeface="+mj-ea"/>
                <a:ea typeface="+mj-ea"/>
              </a:rPr>
              <a:t>	break;</a:t>
            </a:r>
          </a:p>
          <a:p>
            <a:r>
              <a:rPr kumimoji="1" lang="en-US" altLang="ko-KR" sz="2000" b="1" dirty="0">
                <a:latin typeface="+mj-ea"/>
                <a:ea typeface="+mj-ea"/>
              </a:rPr>
              <a:t>}</a:t>
            </a:r>
          </a:p>
          <a:p>
            <a:endParaRPr kumimoji="1" lang="en-US" altLang="ko-KR" sz="2000" b="1" dirty="0">
              <a:latin typeface="+mj-ea"/>
              <a:ea typeface="+mj-ea"/>
            </a:endParaRPr>
          </a:p>
          <a:p>
            <a:endParaRPr kumimoji="1" lang="ko-Kore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51979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6FC715-9ED5-7F44-8475-B3B431FE1017}"/>
              </a:ext>
            </a:extLst>
          </p:cNvPr>
          <p:cNvSpPr txBox="1"/>
          <p:nvPr/>
        </p:nvSpPr>
        <p:spPr>
          <a:xfrm>
            <a:off x="967448" y="3044279"/>
            <a:ext cx="10257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>
                <a:solidFill>
                  <a:srgbClr val="E9967A"/>
                </a:solidFill>
                <a:latin typeface="+mj-ea"/>
                <a:ea typeface="+mj-ea"/>
              </a:rPr>
              <a:t>4.</a:t>
            </a:r>
            <a:r>
              <a:rPr kumimoji="1" lang="ko-KR" altLang="en-US" sz="4400" b="1" dirty="0">
                <a:solidFill>
                  <a:srgbClr val="E9967A"/>
                </a:solidFill>
                <a:latin typeface="+mj-ea"/>
                <a:ea typeface="+mj-ea"/>
              </a:rPr>
              <a:t> </a:t>
            </a:r>
            <a:r>
              <a:rPr kumimoji="1" lang="ko-KR" altLang="en-US" sz="4400" b="1" dirty="0" err="1">
                <a:solidFill>
                  <a:srgbClr val="E9967A"/>
                </a:solidFill>
                <a:latin typeface="+mj-ea"/>
                <a:ea typeface="+mj-ea"/>
              </a:rPr>
              <a:t>반복문</a:t>
            </a:r>
            <a:r>
              <a:rPr kumimoji="1" lang="ko-KR" altLang="en-US" sz="4400" b="1" dirty="0">
                <a:solidFill>
                  <a:srgbClr val="E9967A"/>
                </a:solidFill>
                <a:latin typeface="+mj-ea"/>
                <a:ea typeface="+mj-ea"/>
              </a:rPr>
              <a:t> </a:t>
            </a:r>
            <a:r>
              <a:rPr kumimoji="1" lang="en-US" altLang="ko-KR" sz="4400" b="1" dirty="0">
                <a:solidFill>
                  <a:srgbClr val="E9967A"/>
                </a:solidFill>
                <a:latin typeface="+mj-ea"/>
                <a:ea typeface="+mj-ea"/>
              </a:rPr>
              <a:t>(</a:t>
            </a:r>
            <a:r>
              <a:rPr kumimoji="1" lang="ko-KR" altLang="en-US" sz="4400" b="1" dirty="0">
                <a:solidFill>
                  <a:srgbClr val="E9967A"/>
                </a:solidFill>
                <a:latin typeface="+mj-ea"/>
                <a:ea typeface="+mj-ea"/>
              </a:rPr>
              <a:t> </a:t>
            </a:r>
            <a:r>
              <a:rPr kumimoji="1" lang="en-US" altLang="ko-KR" sz="4400" b="1" dirty="0">
                <a:solidFill>
                  <a:srgbClr val="E9967A"/>
                </a:solidFill>
                <a:latin typeface="+mj-ea"/>
                <a:ea typeface="+mj-ea"/>
              </a:rPr>
              <a:t>while, for, foreach, break )</a:t>
            </a:r>
            <a:endParaRPr kumimoji="1" lang="ko-Kore-KR" altLang="en-US" sz="4400" b="1" dirty="0">
              <a:solidFill>
                <a:srgbClr val="E9967A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73994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69DFCC-1520-8F46-BA8C-4EAB886FDECC}"/>
              </a:ext>
            </a:extLst>
          </p:cNvPr>
          <p:cNvSpPr txBox="1"/>
          <p:nvPr/>
        </p:nvSpPr>
        <p:spPr>
          <a:xfrm>
            <a:off x="4596230" y="2613392"/>
            <a:ext cx="29995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latin typeface="+mj-ea"/>
                <a:ea typeface="+mj-ea"/>
              </a:rPr>
              <a:t>while(</a:t>
            </a:r>
            <a:r>
              <a:rPr kumimoji="1" lang="ko-KR" altLang="en-US" sz="2000" b="1" dirty="0">
                <a:latin typeface="+mj-ea"/>
                <a:ea typeface="+mj-ea"/>
              </a:rPr>
              <a:t>조건</a:t>
            </a:r>
            <a:r>
              <a:rPr kumimoji="1" lang="en-US" altLang="ko-KR" sz="2000" b="1" dirty="0">
                <a:latin typeface="+mj-ea"/>
                <a:ea typeface="+mj-ea"/>
              </a:rPr>
              <a:t>){</a:t>
            </a:r>
          </a:p>
          <a:p>
            <a:r>
              <a:rPr kumimoji="1" lang="ko-KR" altLang="en-US" sz="2000" b="1" dirty="0">
                <a:latin typeface="+mj-ea"/>
                <a:ea typeface="+mj-ea"/>
              </a:rPr>
              <a:t>    </a:t>
            </a:r>
            <a:r>
              <a:rPr kumimoji="1" lang="en-US" altLang="ko-KR" sz="2000" b="1" dirty="0">
                <a:latin typeface="+mj-ea"/>
                <a:ea typeface="+mj-ea"/>
              </a:rPr>
              <a:t>//</a:t>
            </a:r>
            <a:r>
              <a:rPr kumimoji="1" lang="ko-KR" altLang="en-US" sz="2000" b="1" dirty="0">
                <a:latin typeface="+mj-ea"/>
                <a:ea typeface="+mj-ea"/>
              </a:rPr>
              <a:t>조건이 참이면 실행</a:t>
            </a:r>
            <a:endParaRPr kumimoji="1" lang="en-US" altLang="ko-KR" sz="2000" b="1" dirty="0">
              <a:latin typeface="+mj-ea"/>
              <a:ea typeface="+mj-ea"/>
            </a:endParaRPr>
          </a:p>
          <a:p>
            <a:r>
              <a:rPr kumimoji="1" lang="en-US" altLang="ko-KR" sz="2000" b="1" dirty="0">
                <a:latin typeface="+mj-ea"/>
                <a:ea typeface="+mj-ea"/>
              </a:rPr>
              <a:t>}</a:t>
            </a:r>
          </a:p>
          <a:p>
            <a:endParaRPr kumimoji="1" lang="en-US" altLang="ko-KR" sz="2000" b="1" dirty="0">
              <a:latin typeface="+mj-ea"/>
              <a:ea typeface="+mj-ea"/>
            </a:endParaRPr>
          </a:p>
          <a:p>
            <a:endParaRPr kumimoji="1" lang="ko-Kore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6105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A2A2ED-3C15-4A45-A1E2-BC893A79599C}"/>
              </a:ext>
            </a:extLst>
          </p:cNvPr>
          <p:cNvSpPr txBox="1"/>
          <p:nvPr/>
        </p:nvSpPr>
        <p:spPr>
          <a:xfrm>
            <a:off x="4516080" y="2613392"/>
            <a:ext cx="31598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latin typeface="+mj-ea"/>
                <a:ea typeface="+mj-ea"/>
              </a:rPr>
              <a:t>for(</a:t>
            </a:r>
            <a:r>
              <a:rPr kumimoji="1" lang="ko-KR" altLang="en-US" sz="2000" b="1" dirty="0">
                <a:latin typeface="+mj-ea"/>
                <a:ea typeface="+mj-ea"/>
              </a:rPr>
              <a:t>초기화</a:t>
            </a:r>
            <a:r>
              <a:rPr kumimoji="1" lang="en-US" altLang="ko-KR" sz="2000" b="1" dirty="0">
                <a:latin typeface="+mj-ea"/>
                <a:ea typeface="+mj-ea"/>
              </a:rPr>
              <a:t>;</a:t>
            </a:r>
            <a:r>
              <a:rPr kumimoji="1" lang="ko-KR" altLang="en-US" sz="2000" b="1" dirty="0">
                <a:latin typeface="+mj-ea"/>
                <a:ea typeface="+mj-ea"/>
              </a:rPr>
              <a:t> 조건</a:t>
            </a:r>
            <a:r>
              <a:rPr kumimoji="1" lang="en-US" altLang="ko-KR" sz="2000" b="1" dirty="0">
                <a:latin typeface="+mj-ea"/>
                <a:ea typeface="+mj-ea"/>
              </a:rPr>
              <a:t>;</a:t>
            </a:r>
            <a:r>
              <a:rPr kumimoji="1" lang="ko-KR" altLang="en-US" sz="2000" b="1" dirty="0">
                <a:latin typeface="+mj-ea"/>
                <a:ea typeface="+mj-ea"/>
              </a:rPr>
              <a:t> </a:t>
            </a:r>
            <a:r>
              <a:rPr kumimoji="1" lang="ko-KR" altLang="en-US" sz="2000" b="1" dirty="0" err="1">
                <a:latin typeface="+mj-ea"/>
                <a:ea typeface="+mj-ea"/>
              </a:rPr>
              <a:t>증감식</a:t>
            </a:r>
            <a:r>
              <a:rPr kumimoji="1" lang="en-US" altLang="ko-KR" sz="2000" b="1" dirty="0">
                <a:latin typeface="+mj-ea"/>
                <a:ea typeface="+mj-ea"/>
              </a:rPr>
              <a:t>){</a:t>
            </a:r>
          </a:p>
          <a:p>
            <a:r>
              <a:rPr kumimoji="1" lang="ko-KR" altLang="en-US" sz="2000" b="1" dirty="0">
                <a:latin typeface="+mj-ea"/>
                <a:ea typeface="+mj-ea"/>
              </a:rPr>
              <a:t>    </a:t>
            </a:r>
            <a:r>
              <a:rPr kumimoji="1" lang="en-US" altLang="ko-KR" sz="2000" b="1" dirty="0">
                <a:latin typeface="+mj-ea"/>
                <a:ea typeface="+mj-ea"/>
              </a:rPr>
              <a:t>//</a:t>
            </a:r>
            <a:r>
              <a:rPr kumimoji="1" lang="ko-KR" altLang="en-US" sz="2000" b="1" dirty="0">
                <a:latin typeface="+mj-ea"/>
                <a:ea typeface="+mj-ea"/>
              </a:rPr>
              <a:t>조건이 참이면 실행</a:t>
            </a:r>
            <a:endParaRPr kumimoji="1" lang="en-US" altLang="ko-KR" sz="2000" b="1" dirty="0">
              <a:latin typeface="+mj-ea"/>
              <a:ea typeface="+mj-ea"/>
            </a:endParaRPr>
          </a:p>
          <a:p>
            <a:r>
              <a:rPr kumimoji="1" lang="en-US" altLang="ko-KR" sz="2000" b="1" dirty="0">
                <a:latin typeface="+mj-ea"/>
                <a:ea typeface="+mj-ea"/>
              </a:rPr>
              <a:t>}</a:t>
            </a:r>
          </a:p>
          <a:p>
            <a:endParaRPr kumimoji="1" lang="en-US" altLang="ko-KR" sz="2000" b="1" dirty="0">
              <a:latin typeface="+mj-ea"/>
              <a:ea typeface="+mj-ea"/>
            </a:endParaRPr>
          </a:p>
          <a:p>
            <a:endParaRPr kumimoji="1" lang="ko-Kore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91421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295236-4863-A448-9190-FAFFAA82B64D}"/>
              </a:ext>
            </a:extLst>
          </p:cNvPr>
          <p:cNvSpPr txBox="1"/>
          <p:nvPr/>
        </p:nvSpPr>
        <p:spPr>
          <a:xfrm>
            <a:off x="4225937" y="2613392"/>
            <a:ext cx="37401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latin typeface="+mj-ea"/>
                <a:ea typeface="+mj-ea"/>
              </a:rPr>
              <a:t>foreach( </a:t>
            </a:r>
            <a:r>
              <a:rPr kumimoji="1" lang="ko-KR" altLang="en-US" sz="2000" b="1" dirty="0">
                <a:latin typeface="+mj-ea"/>
                <a:ea typeface="+mj-ea"/>
              </a:rPr>
              <a:t>변수 </a:t>
            </a:r>
            <a:r>
              <a:rPr kumimoji="1" lang="en-US" altLang="ko-KR" sz="2000" b="1" dirty="0">
                <a:latin typeface="+mj-ea"/>
                <a:ea typeface="+mj-ea"/>
              </a:rPr>
              <a:t>in </a:t>
            </a:r>
            <a:r>
              <a:rPr kumimoji="1" lang="ko-KR" altLang="en-US" sz="2000" b="1" dirty="0" err="1">
                <a:latin typeface="+mj-ea"/>
                <a:ea typeface="+mj-ea"/>
              </a:rPr>
              <a:t>그룹형</a:t>
            </a:r>
            <a:r>
              <a:rPr kumimoji="1" lang="ko-KR" altLang="en-US" sz="2000" b="1" dirty="0">
                <a:latin typeface="+mj-ea"/>
                <a:ea typeface="+mj-ea"/>
              </a:rPr>
              <a:t> 변수</a:t>
            </a:r>
            <a:r>
              <a:rPr kumimoji="1" lang="en-US" altLang="ko-KR" sz="2000" b="1" dirty="0">
                <a:latin typeface="+mj-ea"/>
                <a:ea typeface="+mj-ea"/>
              </a:rPr>
              <a:t>){</a:t>
            </a:r>
          </a:p>
          <a:p>
            <a:r>
              <a:rPr kumimoji="1" lang="ko-KR" altLang="en-US" sz="2000" b="1" dirty="0">
                <a:latin typeface="+mj-ea"/>
                <a:ea typeface="+mj-ea"/>
              </a:rPr>
              <a:t>    </a:t>
            </a:r>
            <a:r>
              <a:rPr kumimoji="1" lang="en-US" altLang="ko-KR" sz="2000" b="1" dirty="0">
                <a:latin typeface="+mj-ea"/>
                <a:ea typeface="+mj-ea"/>
              </a:rPr>
              <a:t>//</a:t>
            </a:r>
            <a:r>
              <a:rPr kumimoji="1" lang="ko-KR" altLang="en-US" sz="2000" b="1" dirty="0">
                <a:latin typeface="+mj-ea"/>
                <a:ea typeface="+mj-ea"/>
              </a:rPr>
              <a:t> </a:t>
            </a:r>
            <a:r>
              <a:rPr kumimoji="1" lang="ko-KR" altLang="en-US" sz="2000" b="1" dirty="0" err="1">
                <a:latin typeface="+mj-ea"/>
                <a:ea typeface="+mj-ea"/>
              </a:rPr>
              <a:t>그룹형</a:t>
            </a:r>
            <a:r>
              <a:rPr kumimoji="1" lang="ko-KR" altLang="en-US" sz="2000" b="1" dirty="0">
                <a:latin typeface="+mj-ea"/>
                <a:ea typeface="+mj-ea"/>
              </a:rPr>
              <a:t> 변수 탐색</a:t>
            </a:r>
            <a:endParaRPr kumimoji="1" lang="en-US" altLang="ko-KR" sz="2000" b="1" dirty="0">
              <a:latin typeface="+mj-ea"/>
              <a:ea typeface="+mj-ea"/>
            </a:endParaRPr>
          </a:p>
          <a:p>
            <a:r>
              <a:rPr kumimoji="1" lang="en-US" altLang="ko-KR" sz="2000" b="1" dirty="0">
                <a:latin typeface="+mj-ea"/>
                <a:ea typeface="+mj-ea"/>
              </a:rPr>
              <a:t>}</a:t>
            </a:r>
          </a:p>
          <a:p>
            <a:endParaRPr kumimoji="1" lang="en-US" altLang="ko-KR" sz="2000" b="1" dirty="0">
              <a:latin typeface="+mj-ea"/>
              <a:ea typeface="+mj-ea"/>
            </a:endParaRPr>
          </a:p>
          <a:p>
            <a:endParaRPr kumimoji="1" lang="ko-Kore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6661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노란색, 실내, 다채로운, 오렌지이(가) 표시된 사진&#10;&#10;자동 생성된 설명">
            <a:extLst>
              <a:ext uri="{FF2B5EF4-FFF2-40B4-BE49-F238E27FC236}">
                <a16:creationId xmlns:a16="http://schemas.microsoft.com/office/drawing/2014/main" id="{D7C87A4C-C78D-0E46-84E0-EAE2B350D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710" y="-221675"/>
            <a:ext cx="12377390" cy="7578437"/>
          </a:xfrm>
          <a:prstGeom prst="rect">
            <a:avLst/>
          </a:prstGeom>
        </p:spPr>
      </p:pic>
      <p:pic>
        <p:nvPicPr>
          <p:cNvPr id="7" name="그림 6" descr="다채로운, 자동판매기이(가) 표시된 사진&#10;&#10;자동 생성된 설명">
            <a:extLst>
              <a:ext uri="{FF2B5EF4-FFF2-40B4-BE49-F238E27FC236}">
                <a16:creationId xmlns:a16="http://schemas.microsoft.com/office/drawing/2014/main" id="{C138EF22-AA21-4B45-8F9C-6434140FB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710" y="-221676"/>
            <a:ext cx="12377390" cy="757843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72A1836-0BE0-134F-8624-55AC5F9202E4}"/>
              </a:ext>
            </a:extLst>
          </p:cNvPr>
          <p:cNvSpPr/>
          <p:nvPr/>
        </p:nvSpPr>
        <p:spPr>
          <a:xfrm>
            <a:off x="-140677" y="-221676"/>
            <a:ext cx="12490357" cy="766583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732159-20F0-3043-8A55-1C3ABC5CCCA6}"/>
              </a:ext>
            </a:extLst>
          </p:cNvPr>
          <p:cNvSpPr txBox="1"/>
          <p:nvPr/>
        </p:nvSpPr>
        <p:spPr>
          <a:xfrm>
            <a:off x="4066834" y="2926287"/>
            <a:ext cx="38731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4400" b="1" dirty="0">
                <a:solidFill>
                  <a:schemeClr val="bg1"/>
                </a:solidFill>
                <a:latin typeface="+mj-ea"/>
                <a:ea typeface="+mj-ea"/>
              </a:rPr>
              <a:t>장면</a:t>
            </a:r>
            <a:r>
              <a:rPr kumimoji="1" lang="ko-KR" altLang="en-US" sz="44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ko-KR" sz="4400" b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kumimoji="1" lang="ko-KR" altLang="en-US" sz="44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ko-KR" sz="4400" b="1" dirty="0">
                <a:solidFill>
                  <a:schemeClr val="bg1"/>
                </a:solidFill>
                <a:latin typeface="+mj-ea"/>
                <a:ea typeface="+mj-ea"/>
              </a:rPr>
              <a:t>Scene )</a:t>
            </a:r>
            <a:endParaRPr kumimoji="1" lang="ko-Kore-KR" altLang="en-US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780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C7D268-CF71-AA42-BC8B-437DCB3A1E49}"/>
              </a:ext>
            </a:extLst>
          </p:cNvPr>
          <p:cNvSpPr txBox="1"/>
          <p:nvPr/>
        </p:nvSpPr>
        <p:spPr>
          <a:xfrm>
            <a:off x="5102779" y="3044279"/>
            <a:ext cx="19864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>
                <a:solidFill>
                  <a:srgbClr val="E9967A"/>
                </a:solidFill>
                <a:latin typeface="+mj-ea"/>
                <a:ea typeface="+mj-ea"/>
              </a:rPr>
              <a:t>5.</a:t>
            </a:r>
            <a:r>
              <a:rPr kumimoji="1" lang="ko-KR" altLang="en-US" sz="4400" b="1" dirty="0">
                <a:solidFill>
                  <a:srgbClr val="E9967A"/>
                </a:solidFill>
                <a:latin typeface="+mj-ea"/>
                <a:ea typeface="+mj-ea"/>
              </a:rPr>
              <a:t> 함수</a:t>
            </a:r>
            <a:endParaRPr kumimoji="1" lang="ko-Kore-KR" altLang="en-US" sz="4400" b="1" dirty="0">
              <a:solidFill>
                <a:srgbClr val="E9967A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89517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0D9B856-DB3C-0D4E-8BB5-61D6B7C96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206500"/>
            <a:ext cx="9144000" cy="444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8B24EC-7394-8847-9370-2BCAA6F84373}"/>
              </a:ext>
            </a:extLst>
          </p:cNvPr>
          <p:cNvSpPr txBox="1"/>
          <p:nvPr/>
        </p:nvSpPr>
        <p:spPr>
          <a:xfrm>
            <a:off x="7680960" y="42633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solidFill>
                  <a:srgbClr val="FF0000"/>
                </a:solidFill>
              </a:rPr>
              <a:t>반환한다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79D79-8EF6-F64C-BBC7-EEF762923094}"/>
              </a:ext>
            </a:extLst>
          </p:cNvPr>
          <p:cNvSpPr txBox="1"/>
          <p:nvPr/>
        </p:nvSpPr>
        <p:spPr>
          <a:xfrm>
            <a:off x="2849880" y="42633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solidFill>
                  <a:srgbClr val="FF0000"/>
                </a:solidFill>
              </a:rPr>
              <a:t>반환한다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4E276D-AC36-FE44-A7B7-0505BCE4DFEF}"/>
              </a:ext>
            </a:extLst>
          </p:cNvPr>
          <p:cNvSpPr txBox="1"/>
          <p:nvPr/>
        </p:nvSpPr>
        <p:spPr>
          <a:xfrm>
            <a:off x="8234958" y="10218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solidFill>
                  <a:srgbClr val="FF0000"/>
                </a:solidFill>
              </a:rPr>
              <a:t>매개변수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7C71A7-038A-5841-AC0B-E3CC9CBEFF1C}"/>
              </a:ext>
            </a:extLst>
          </p:cNvPr>
          <p:cNvSpPr txBox="1"/>
          <p:nvPr/>
        </p:nvSpPr>
        <p:spPr>
          <a:xfrm>
            <a:off x="2849880" y="10218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solidFill>
                  <a:srgbClr val="FF0000"/>
                </a:solidFill>
              </a:rPr>
              <a:t>매개변수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C5482-A527-2545-BEC9-F85A731C3041}"/>
              </a:ext>
            </a:extLst>
          </p:cNvPr>
          <p:cNvSpPr txBox="1"/>
          <p:nvPr/>
        </p:nvSpPr>
        <p:spPr>
          <a:xfrm>
            <a:off x="3733800" y="26753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solidFill>
                  <a:srgbClr val="FF0000"/>
                </a:solidFill>
              </a:rPr>
              <a:t>로직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FB5B32-B0DE-144E-8A07-6FB85C45E650}"/>
              </a:ext>
            </a:extLst>
          </p:cNvPr>
          <p:cNvSpPr txBox="1"/>
          <p:nvPr/>
        </p:nvSpPr>
        <p:spPr>
          <a:xfrm>
            <a:off x="9019788" y="26753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solidFill>
                  <a:srgbClr val="FF0000"/>
                </a:solidFill>
              </a:rPr>
              <a:t>로직</a:t>
            </a:r>
          </a:p>
        </p:txBody>
      </p:sp>
    </p:spTree>
    <p:extLst>
      <p:ext uri="{BB962C8B-B14F-4D97-AF65-F5344CB8AC3E}">
        <p14:creationId xmlns:p14="http://schemas.microsoft.com/office/powerpoint/2010/main" val="747750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7B84B70-283E-7B4C-882C-343AFFFFEDB7}"/>
              </a:ext>
            </a:extLst>
          </p:cNvPr>
          <p:cNvSpPr/>
          <p:nvPr/>
        </p:nvSpPr>
        <p:spPr>
          <a:xfrm>
            <a:off x="-285750" y="-137160"/>
            <a:ext cx="12744450" cy="6995160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1812E4C-5565-DB4F-982B-3B9EA85A4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690" y="160020"/>
            <a:ext cx="9423400" cy="6400800"/>
          </a:xfrm>
          <a:prstGeom prst="rect">
            <a:avLst/>
          </a:prstGeom>
        </p:spPr>
      </p:pic>
      <p:sp>
        <p:nvSpPr>
          <p:cNvPr id="7" name="아래쪽 화살표[D] 6">
            <a:extLst>
              <a:ext uri="{FF2B5EF4-FFF2-40B4-BE49-F238E27FC236}">
                <a16:creationId xmlns:a16="http://schemas.microsoft.com/office/drawing/2014/main" id="{36F3124C-85AD-8244-873E-840130119275}"/>
              </a:ext>
            </a:extLst>
          </p:cNvPr>
          <p:cNvSpPr/>
          <p:nvPr/>
        </p:nvSpPr>
        <p:spPr>
          <a:xfrm rot="18669980">
            <a:off x="1572895" y="1143000"/>
            <a:ext cx="240030" cy="38862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CB0259-204C-F749-A386-E62A32E1BAF0}"/>
              </a:ext>
            </a:extLst>
          </p:cNvPr>
          <p:cNvSpPr txBox="1"/>
          <p:nvPr/>
        </p:nvSpPr>
        <p:spPr>
          <a:xfrm>
            <a:off x="637108" y="9679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반환형</a:t>
            </a:r>
            <a:endParaRPr kumimoji="1" lang="ko-Kore-KR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1" name="아래쪽 화살표[D] 10">
            <a:extLst>
              <a:ext uri="{FF2B5EF4-FFF2-40B4-BE49-F238E27FC236}">
                <a16:creationId xmlns:a16="http://schemas.microsoft.com/office/drawing/2014/main" id="{BFCF5438-C7D0-A943-A444-5626D5D21FE5}"/>
              </a:ext>
            </a:extLst>
          </p:cNvPr>
          <p:cNvSpPr/>
          <p:nvPr/>
        </p:nvSpPr>
        <p:spPr>
          <a:xfrm rot="1683569">
            <a:off x="2580667" y="1142999"/>
            <a:ext cx="240030" cy="38862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40DB29-EC42-6444-8D23-FB4DE6A113F0}"/>
              </a:ext>
            </a:extLst>
          </p:cNvPr>
          <p:cNvSpPr txBox="1"/>
          <p:nvPr/>
        </p:nvSpPr>
        <p:spPr>
          <a:xfrm>
            <a:off x="2841045" y="92471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함수 이름</a:t>
            </a:r>
            <a:endParaRPr kumimoji="1" lang="ko-Kore-KR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3" name="아래쪽 화살표[D] 12">
            <a:extLst>
              <a:ext uri="{FF2B5EF4-FFF2-40B4-BE49-F238E27FC236}">
                <a16:creationId xmlns:a16="http://schemas.microsoft.com/office/drawing/2014/main" id="{BBF321CE-40BF-B546-81BE-333D9681B702}"/>
              </a:ext>
            </a:extLst>
          </p:cNvPr>
          <p:cNvSpPr/>
          <p:nvPr/>
        </p:nvSpPr>
        <p:spPr>
          <a:xfrm rot="6639142">
            <a:off x="3214424" y="1671498"/>
            <a:ext cx="240030" cy="38862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FABE86-F1BC-9D45-9846-C2CAF800886C}"/>
              </a:ext>
            </a:extLst>
          </p:cNvPr>
          <p:cNvSpPr txBox="1"/>
          <p:nvPr/>
        </p:nvSpPr>
        <p:spPr>
          <a:xfrm>
            <a:off x="3558592" y="182485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매개변수 목록</a:t>
            </a:r>
            <a:endParaRPr kumimoji="1" lang="ko-Kore-KR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3080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AD206F-7456-D94A-9DD1-AB47C071F0F3}"/>
              </a:ext>
            </a:extLst>
          </p:cNvPr>
          <p:cNvSpPr/>
          <p:nvPr/>
        </p:nvSpPr>
        <p:spPr>
          <a:xfrm>
            <a:off x="-285750" y="-137160"/>
            <a:ext cx="12744450" cy="6995160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5B1BA1-B03F-874A-8647-5338CFB8D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775" y="2006600"/>
            <a:ext cx="9423400" cy="1422400"/>
          </a:xfrm>
          <a:prstGeom prst="rect">
            <a:avLst/>
          </a:prstGeom>
        </p:spPr>
      </p:pic>
      <p:sp>
        <p:nvSpPr>
          <p:cNvPr id="5" name="아래쪽 화살표[D] 4">
            <a:extLst>
              <a:ext uri="{FF2B5EF4-FFF2-40B4-BE49-F238E27FC236}">
                <a16:creationId xmlns:a16="http://schemas.microsoft.com/office/drawing/2014/main" id="{E9CA4D8A-3797-CF44-BB8E-3B4214E7D824}"/>
              </a:ext>
            </a:extLst>
          </p:cNvPr>
          <p:cNvSpPr/>
          <p:nvPr/>
        </p:nvSpPr>
        <p:spPr>
          <a:xfrm rot="18669980">
            <a:off x="1858645" y="2040216"/>
            <a:ext cx="240030" cy="38862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9811E-7F8F-A84B-B5C8-5BC4995C8552}"/>
              </a:ext>
            </a:extLst>
          </p:cNvPr>
          <p:cNvSpPr txBox="1"/>
          <p:nvPr/>
        </p:nvSpPr>
        <p:spPr>
          <a:xfrm>
            <a:off x="922858" y="18651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반환형</a:t>
            </a:r>
            <a:endParaRPr kumimoji="1" lang="ko-Kore-KR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" name="아래쪽 화살표[D] 6">
            <a:extLst>
              <a:ext uri="{FF2B5EF4-FFF2-40B4-BE49-F238E27FC236}">
                <a16:creationId xmlns:a16="http://schemas.microsoft.com/office/drawing/2014/main" id="{0B95BD97-EF47-F246-83B7-B23D1EFA5AA8}"/>
              </a:ext>
            </a:extLst>
          </p:cNvPr>
          <p:cNvSpPr/>
          <p:nvPr/>
        </p:nvSpPr>
        <p:spPr>
          <a:xfrm rot="1683569">
            <a:off x="2866417" y="2040215"/>
            <a:ext cx="240030" cy="38862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3D2E4A-10AC-0444-A1AE-29ACCCAD9D0F}"/>
              </a:ext>
            </a:extLst>
          </p:cNvPr>
          <p:cNvSpPr txBox="1"/>
          <p:nvPr/>
        </p:nvSpPr>
        <p:spPr>
          <a:xfrm>
            <a:off x="3126795" y="182193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함수 이름</a:t>
            </a:r>
            <a:endParaRPr kumimoji="1" lang="ko-Kore-KR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9" name="아래쪽 화살표[D] 8">
            <a:extLst>
              <a:ext uri="{FF2B5EF4-FFF2-40B4-BE49-F238E27FC236}">
                <a16:creationId xmlns:a16="http://schemas.microsoft.com/office/drawing/2014/main" id="{7149D2E9-D484-7B45-8EB0-A8092D64A24B}"/>
              </a:ext>
            </a:extLst>
          </p:cNvPr>
          <p:cNvSpPr/>
          <p:nvPr/>
        </p:nvSpPr>
        <p:spPr>
          <a:xfrm rot="6639142">
            <a:off x="4617126" y="2309098"/>
            <a:ext cx="240030" cy="38862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372ABE-6463-F648-912C-CCD2732C48D8}"/>
              </a:ext>
            </a:extLst>
          </p:cNvPr>
          <p:cNvSpPr txBox="1"/>
          <p:nvPr/>
        </p:nvSpPr>
        <p:spPr>
          <a:xfrm>
            <a:off x="4961294" y="246245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매개변수 목록</a:t>
            </a:r>
            <a:endParaRPr kumimoji="1" lang="ko-Kore-KR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1" name="아래쪽 화살표[D] 10">
            <a:extLst>
              <a:ext uri="{FF2B5EF4-FFF2-40B4-BE49-F238E27FC236}">
                <a16:creationId xmlns:a16="http://schemas.microsoft.com/office/drawing/2014/main" id="{05DA9C5D-86A8-9F41-8D95-13A974A91A2E}"/>
              </a:ext>
            </a:extLst>
          </p:cNvPr>
          <p:cNvSpPr/>
          <p:nvPr/>
        </p:nvSpPr>
        <p:spPr>
          <a:xfrm rot="8986690">
            <a:off x="4203785" y="2985275"/>
            <a:ext cx="240030" cy="38862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B76C04-B71E-2B4F-9093-6FBE8A95452B}"/>
              </a:ext>
            </a:extLst>
          </p:cNvPr>
          <p:cNvSpPr txBox="1"/>
          <p:nvPr/>
        </p:nvSpPr>
        <p:spPr>
          <a:xfrm>
            <a:off x="4435061" y="33266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err="1">
                <a:solidFill>
                  <a:srgbClr val="FF0000"/>
                </a:solidFill>
                <a:latin typeface="+mj-ea"/>
                <a:ea typeface="+mj-ea"/>
              </a:rPr>
              <a:t>로직</a:t>
            </a:r>
            <a:endParaRPr kumimoji="1" lang="ko-Kore-KR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9F72A9D-7306-BC40-816D-C5C82EA1E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051" y="3884850"/>
            <a:ext cx="9423400" cy="2362200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E054B9-CD38-B549-9097-AF810A7ED0C5}"/>
              </a:ext>
            </a:extLst>
          </p:cNvPr>
          <p:cNvGrpSpPr/>
          <p:nvPr/>
        </p:nvGrpSpPr>
        <p:grpSpPr>
          <a:xfrm>
            <a:off x="7634376" y="1821934"/>
            <a:ext cx="4152900" cy="4445000"/>
            <a:chOff x="7634376" y="1821934"/>
            <a:chExt cx="4152900" cy="444500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DEA9BBF-1608-464A-9D6C-A0B9943765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54583"/>
            <a:stretch/>
          </p:blipFill>
          <p:spPr>
            <a:xfrm>
              <a:off x="7634376" y="1821934"/>
              <a:ext cx="4152900" cy="4445000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E8577CB-17D3-B249-8D05-2B2114E86900}"/>
                </a:ext>
              </a:extLst>
            </p:cNvPr>
            <p:cNvSpPr/>
            <p:nvPr/>
          </p:nvSpPr>
          <p:spPr>
            <a:xfrm>
              <a:off x="7953453" y="1852931"/>
              <a:ext cx="1766694" cy="3815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50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3C7613B-EED5-BA49-9B42-E41F16F8CC4E}"/>
                </a:ext>
              </a:extLst>
            </p:cNvPr>
            <p:cNvSpPr/>
            <p:nvPr/>
          </p:nvSpPr>
          <p:spPr>
            <a:xfrm>
              <a:off x="8648679" y="3662839"/>
              <a:ext cx="1766694" cy="3815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x + 50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655D475-710E-AB41-9567-A27D7D0A8DE4}"/>
                </a:ext>
              </a:extLst>
            </p:cNvPr>
            <p:cNvSpPr/>
            <p:nvPr/>
          </p:nvSpPr>
          <p:spPr>
            <a:xfrm>
              <a:off x="9337469" y="5621933"/>
              <a:ext cx="1766694" cy="3815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254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C4939E-F72D-874C-B165-00F991F2E0E0}"/>
              </a:ext>
            </a:extLst>
          </p:cNvPr>
          <p:cNvSpPr txBox="1"/>
          <p:nvPr/>
        </p:nvSpPr>
        <p:spPr>
          <a:xfrm>
            <a:off x="4820651" y="3044279"/>
            <a:ext cx="25506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>
                <a:solidFill>
                  <a:srgbClr val="E9967A"/>
                </a:solidFill>
                <a:latin typeface="+mj-ea"/>
                <a:ea typeface="+mj-ea"/>
              </a:rPr>
              <a:t>6.</a:t>
            </a:r>
            <a:r>
              <a:rPr kumimoji="1" lang="ko-KR" altLang="en-US" sz="4400" b="1" dirty="0">
                <a:solidFill>
                  <a:srgbClr val="E9967A"/>
                </a:solidFill>
                <a:latin typeface="+mj-ea"/>
                <a:ea typeface="+mj-ea"/>
              </a:rPr>
              <a:t> 클래스</a:t>
            </a:r>
            <a:endParaRPr kumimoji="1" lang="ko-Kore-KR" altLang="en-US" sz="4400" b="1" dirty="0">
              <a:solidFill>
                <a:srgbClr val="E9967A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000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FAA334A-73A6-7E47-9747-9F1DE57A4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821" y="712727"/>
            <a:ext cx="1738630" cy="17463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AD7863-DE9D-A840-A30F-48AAA9726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850" y="2617232"/>
            <a:ext cx="2568575" cy="2568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4DAA5C-D8EC-7D4A-8900-AE2D47A891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6261" y="2617232"/>
            <a:ext cx="2669540" cy="2669540"/>
          </a:xfrm>
          <a:prstGeom prst="rect">
            <a:avLst/>
          </a:prstGeom>
        </p:spPr>
      </p:pic>
      <p:pic>
        <p:nvPicPr>
          <p:cNvPr id="11" name="그림 10" descr="과일이(가) 표시된 사진&#10;&#10;자동 생성된 설명">
            <a:extLst>
              <a:ext uri="{FF2B5EF4-FFF2-40B4-BE49-F238E27FC236}">
                <a16:creationId xmlns:a16="http://schemas.microsoft.com/office/drawing/2014/main" id="{4245BB18-74F0-1A43-9842-FD39FB2336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4231" y="2568331"/>
            <a:ext cx="2775589" cy="27755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08F775-B414-3146-8CDF-C3AE4C70CB32}"/>
              </a:ext>
            </a:extLst>
          </p:cNvPr>
          <p:cNvSpPr txBox="1"/>
          <p:nvPr/>
        </p:nvSpPr>
        <p:spPr>
          <a:xfrm>
            <a:off x="5282082" y="246713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b="1" dirty="0"/>
              <a:t>클래스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DD6D4D-3CB3-5A4F-9CC8-731C614AA22F}"/>
              </a:ext>
            </a:extLst>
          </p:cNvPr>
          <p:cNvSpPr txBox="1"/>
          <p:nvPr/>
        </p:nvSpPr>
        <p:spPr>
          <a:xfrm>
            <a:off x="2492217" y="50311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b="1" dirty="0"/>
              <a:t>객체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E900BE-4A35-FB44-982C-C733102A8DBC}"/>
              </a:ext>
            </a:extLst>
          </p:cNvPr>
          <p:cNvSpPr txBox="1"/>
          <p:nvPr/>
        </p:nvSpPr>
        <p:spPr>
          <a:xfrm>
            <a:off x="5410323" y="494381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b="1" dirty="0"/>
              <a:t>객체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8FBA5E-B4BF-8949-84D6-D7BF4719F659}"/>
              </a:ext>
            </a:extLst>
          </p:cNvPr>
          <p:cNvSpPr txBox="1"/>
          <p:nvPr/>
        </p:nvSpPr>
        <p:spPr>
          <a:xfrm>
            <a:off x="8253211" y="494381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b="1" dirty="0"/>
              <a:t>객체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A719F3-7EEF-5247-B559-5BF5F102C938}"/>
              </a:ext>
            </a:extLst>
          </p:cNvPr>
          <p:cNvSpPr txBox="1"/>
          <p:nvPr/>
        </p:nvSpPr>
        <p:spPr>
          <a:xfrm>
            <a:off x="6869430" y="1075275"/>
            <a:ext cx="1827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+mj-ea"/>
                <a:ea typeface="+mj-ea"/>
              </a:rPr>
              <a:t>-</a:t>
            </a:r>
            <a:r>
              <a:rPr kumimoji="1" lang="ko-KR" altLang="en-US" dirty="0">
                <a:latin typeface="+mj-ea"/>
                <a:ea typeface="+mj-ea"/>
              </a:rPr>
              <a:t> </a:t>
            </a:r>
            <a:r>
              <a:rPr kumimoji="1" lang="ko-Kore-KR" altLang="en-US" dirty="0">
                <a:latin typeface="+mj-ea"/>
                <a:ea typeface="+mj-ea"/>
              </a:rPr>
              <a:t>물풍선</a:t>
            </a:r>
            <a:r>
              <a:rPr kumimoji="1" lang="ko-KR" altLang="en-US" dirty="0">
                <a:latin typeface="+mj-ea"/>
                <a:ea typeface="+mj-ea"/>
              </a:rPr>
              <a:t> 색깔</a:t>
            </a:r>
            <a:endParaRPr kumimoji="1" lang="en-US" altLang="ko-KR" dirty="0">
              <a:latin typeface="+mj-ea"/>
              <a:ea typeface="+mj-ea"/>
            </a:endParaRPr>
          </a:p>
          <a:p>
            <a:r>
              <a:rPr kumimoji="1" lang="en-US" altLang="ko-KR" dirty="0">
                <a:latin typeface="+mj-ea"/>
                <a:ea typeface="+mj-ea"/>
              </a:rPr>
              <a:t>-</a:t>
            </a:r>
            <a:r>
              <a:rPr kumimoji="1" lang="ko-KR" altLang="en-US" dirty="0">
                <a:latin typeface="+mj-ea"/>
                <a:ea typeface="+mj-ea"/>
              </a:rPr>
              <a:t> </a:t>
            </a:r>
            <a:r>
              <a:rPr kumimoji="1" lang="ko-KR" altLang="en-US" dirty="0" err="1">
                <a:latin typeface="+mj-ea"/>
                <a:ea typeface="+mj-ea"/>
              </a:rPr>
              <a:t>물풍선</a:t>
            </a:r>
            <a:r>
              <a:rPr kumimoji="1" lang="ko-KR" altLang="en-US" dirty="0">
                <a:latin typeface="+mj-ea"/>
                <a:ea typeface="+mj-ea"/>
              </a:rPr>
              <a:t> </a:t>
            </a:r>
            <a:r>
              <a:rPr kumimoji="1" lang="ko-KR" altLang="en-US" dirty="0" err="1">
                <a:latin typeface="+mj-ea"/>
                <a:ea typeface="+mj-ea"/>
              </a:rPr>
              <a:t>데미지</a:t>
            </a:r>
            <a:endParaRPr kumimoji="1" lang="en-US" altLang="ko-KR" dirty="0">
              <a:latin typeface="+mj-ea"/>
              <a:ea typeface="+mj-ea"/>
            </a:endParaRPr>
          </a:p>
          <a:p>
            <a:r>
              <a:rPr kumimoji="1" lang="en-US" altLang="ko-KR" dirty="0">
                <a:latin typeface="+mj-ea"/>
                <a:ea typeface="+mj-ea"/>
              </a:rPr>
              <a:t>-</a:t>
            </a:r>
            <a:r>
              <a:rPr kumimoji="1" lang="ko-KR" altLang="en-US" dirty="0">
                <a:latin typeface="+mj-ea"/>
                <a:ea typeface="+mj-ea"/>
              </a:rPr>
              <a:t> </a:t>
            </a:r>
            <a:r>
              <a:rPr kumimoji="1" lang="ko-KR" altLang="en-US" dirty="0" err="1">
                <a:latin typeface="+mj-ea"/>
                <a:ea typeface="+mj-ea"/>
              </a:rPr>
              <a:t>물풍선</a:t>
            </a:r>
            <a:r>
              <a:rPr kumimoji="1" lang="ko-KR" altLang="en-US" dirty="0">
                <a:latin typeface="+mj-ea"/>
                <a:ea typeface="+mj-ea"/>
              </a:rPr>
              <a:t> 범위</a:t>
            </a:r>
            <a:endParaRPr kumimoji="1" lang="ko-Kore-KR" altLang="en-US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3E555C-DCEE-8443-A91E-2E7161A83D00}"/>
              </a:ext>
            </a:extLst>
          </p:cNvPr>
          <p:cNvSpPr txBox="1"/>
          <p:nvPr/>
        </p:nvSpPr>
        <p:spPr>
          <a:xfrm>
            <a:off x="3411499" y="4380185"/>
            <a:ext cx="1737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색깔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오로라색</a:t>
            </a:r>
            <a:endParaRPr kumimoji="1" lang="en-US" altLang="ko-KR" dirty="0"/>
          </a:p>
          <a:p>
            <a:r>
              <a:rPr kumimoji="1" lang="ko-KR" altLang="en-US" dirty="0" err="1"/>
              <a:t>데미지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20</a:t>
            </a:r>
          </a:p>
          <a:p>
            <a:r>
              <a:rPr kumimoji="1" lang="ko-KR" altLang="en-US" dirty="0"/>
              <a:t>범위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7DE92B-C4B4-C548-A5D5-F8BE75AC7839}"/>
              </a:ext>
            </a:extLst>
          </p:cNvPr>
          <p:cNvSpPr txBox="1"/>
          <p:nvPr/>
        </p:nvSpPr>
        <p:spPr>
          <a:xfrm>
            <a:off x="6283491" y="4331106"/>
            <a:ext cx="1507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색깔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주황색</a:t>
            </a:r>
            <a:endParaRPr kumimoji="1" lang="en-US" altLang="ko-KR" dirty="0"/>
          </a:p>
          <a:p>
            <a:r>
              <a:rPr kumimoji="1" lang="ko-KR" altLang="en-US" dirty="0" err="1"/>
              <a:t>데미지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13</a:t>
            </a:r>
          </a:p>
          <a:p>
            <a:r>
              <a:rPr kumimoji="1" lang="ko-KR" altLang="en-US" dirty="0"/>
              <a:t>범위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9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5A53AF-1F59-3446-A979-23CEFAA00389}"/>
              </a:ext>
            </a:extLst>
          </p:cNvPr>
          <p:cNvSpPr txBox="1"/>
          <p:nvPr/>
        </p:nvSpPr>
        <p:spPr>
          <a:xfrm>
            <a:off x="9407054" y="4302561"/>
            <a:ext cx="1507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색깔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빨간색</a:t>
            </a:r>
            <a:endParaRPr kumimoji="1" lang="en-US" altLang="ko-KR" dirty="0"/>
          </a:p>
          <a:p>
            <a:r>
              <a:rPr kumimoji="1" lang="ko-KR" altLang="en-US" dirty="0" err="1"/>
              <a:t>데미지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7</a:t>
            </a:r>
          </a:p>
          <a:p>
            <a:r>
              <a:rPr kumimoji="1" lang="ko-KR" altLang="en-US" dirty="0"/>
              <a:t>범위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45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9351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8" grpId="0"/>
      <p:bldP spid="19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76E1AE-F344-454C-B802-B20CAA1D7371}"/>
              </a:ext>
            </a:extLst>
          </p:cNvPr>
          <p:cNvSpPr/>
          <p:nvPr/>
        </p:nvSpPr>
        <p:spPr>
          <a:xfrm>
            <a:off x="-285750" y="-137160"/>
            <a:ext cx="12744450" cy="6995160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99DB774-A1A6-B34F-ACE9-E98E9A623B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9"/>
          <a:stretch/>
        </p:blipFill>
        <p:spPr>
          <a:xfrm>
            <a:off x="1600200" y="1223010"/>
            <a:ext cx="8991600" cy="461264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D069B0E-E626-794B-BCA0-88D973D178A6}"/>
              </a:ext>
            </a:extLst>
          </p:cNvPr>
          <p:cNvSpPr/>
          <p:nvPr/>
        </p:nvSpPr>
        <p:spPr>
          <a:xfrm>
            <a:off x="5947410" y="1223010"/>
            <a:ext cx="2190750" cy="7200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5E62E-102B-B847-AD03-F8EA9CC9D2CC}"/>
              </a:ext>
            </a:extLst>
          </p:cNvPr>
          <p:cNvSpPr txBox="1"/>
          <p:nvPr/>
        </p:nvSpPr>
        <p:spPr>
          <a:xfrm>
            <a:off x="8263890" y="105983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solidFill>
                  <a:srgbClr val="FF0000"/>
                </a:solidFill>
              </a:rPr>
              <a:t>상속</a:t>
            </a:r>
            <a:endParaRPr kumimoji="1" lang="ko-Kore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7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6F99738-D185-BC4A-967C-15BD05151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070" y="401320"/>
            <a:ext cx="2104390" cy="1705454"/>
          </a:xfrm>
          <a:prstGeom prst="rect">
            <a:avLst/>
          </a:prstGeom>
        </p:spPr>
      </p:pic>
      <p:pic>
        <p:nvPicPr>
          <p:cNvPr id="5" name="그림 4" descr="마우스이(가) 표시된 사진&#10;&#10;자동 생성된 설명">
            <a:extLst>
              <a:ext uri="{FF2B5EF4-FFF2-40B4-BE49-F238E27FC236}">
                <a16:creationId xmlns:a16="http://schemas.microsoft.com/office/drawing/2014/main" id="{100ABF5D-935B-4C49-BB3A-E83421A9B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115" y="3704590"/>
            <a:ext cx="3416300" cy="2374900"/>
          </a:xfrm>
          <a:prstGeom prst="rect">
            <a:avLst/>
          </a:prstGeom>
        </p:spPr>
      </p:pic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75A87BAF-E6C1-5B46-99CE-664E36714081}"/>
              </a:ext>
            </a:extLst>
          </p:cNvPr>
          <p:cNvSpPr/>
          <p:nvPr/>
        </p:nvSpPr>
        <p:spPr>
          <a:xfrm>
            <a:off x="5623560" y="2274570"/>
            <a:ext cx="342900" cy="143002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3565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3AC1C327-32AA-C54C-87E8-19C3BA15D9A9}"/>
              </a:ext>
            </a:extLst>
          </p:cNvPr>
          <p:cNvSpPr/>
          <p:nvPr/>
        </p:nvSpPr>
        <p:spPr>
          <a:xfrm>
            <a:off x="1168400" y="2734733"/>
            <a:ext cx="1828800" cy="1388533"/>
          </a:xfrm>
          <a:prstGeom prst="roundRect">
            <a:avLst/>
          </a:prstGeom>
          <a:solidFill>
            <a:srgbClr val="E9967A"/>
          </a:solidFill>
          <a:ln>
            <a:solidFill>
              <a:srgbClr val="E99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초기화</a:t>
            </a:r>
            <a:endParaRPr kumimoji="1" lang="ko-Kore-KR" altLang="en-US" b="1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E844363E-E3C1-9947-8AB6-F4DCB074E4E6}"/>
              </a:ext>
            </a:extLst>
          </p:cNvPr>
          <p:cNvSpPr/>
          <p:nvPr/>
        </p:nvSpPr>
        <p:spPr>
          <a:xfrm>
            <a:off x="3928533" y="2734733"/>
            <a:ext cx="1828800" cy="1388533"/>
          </a:xfrm>
          <a:prstGeom prst="roundRect">
            <a:avLst/>
          </a:prstGeom>
          <a:solidFill>
            <a:srgbClr val="E9967A"/>
          </a:solidFill>
          <a:ln>
            <a:solidFill>
              <a:srgbClr val="E99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물리</a:t>
            </a:r>
            <a:endParaRPr kumimoji="1" lang="ko-Kore-KR" altLang="en-US" b="1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E1C22934-8C5C-5C46-806F-DA0B42919454}"/>
              </a:ext>
            </a:extLst>
          </p:cNvPr>
          <p:cNvSpPr/>
          <p:nvPr/>
        </p:nvSpPr>
        <p:spPr>
          <a:xfrm>
            <a:off x="6637867" y="2734733"/>
            <a:ext cx="1828800" cy="1388533"/>
          </a:xfrm>
          <a:prstGeom prst="roundRect">
            <a:avLst/>
          </a:prstGeom>
          <a:solidFill>
            <a:srgbClr val="E9967A"/>
          </a:solidFill>
          <a:ln>
            <a:solidFill>
              <a:srgbClr val="E99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게임 </a:t>
            </a:r>
            <a:r>
              <a:rPr kumimoji="1" lang="ko-KR" altLang="en-US" sz="2000" b="1" dirty="0" err="1"/>
              <a:t>로직</a:t>
            </a:r>
            <a:endParaRPr kumimoji="1" lang="ko-Kore-KR" altLang="en-US" b="1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A6534A1C-9350-0D4D-AA93-83A42404A7E6}"/>
              </a:ext>
            </a:extLst>
          </p:cNvPr>
          <p:cNvSpPr/>
          <p:nvPr/>
        </p:nvSpPr>
        <p:spPr>
          <a:xfrm>
            <a:off x="9313335" y="2734733"/>
            <a:ext cx="1828800" cy="1388533"/>
          </a:xfrm>
          <a:prstGeom prst="roundRect">
            <a:avLst/>
          </a:prstGeom>
          <a:solidFill>
            <a:srgbClr val="E9967A"/>
          </a:solidFill>
          <a:ln>
            <a:solidFill>
              <a:srgbClr val="E99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해체</a:t>
            </a:r>
            <a:endParaRPr kumimoji="1" lang="ko-Kore-KR" altLang="en-US" b="1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8BDC00C-7508-EA43-BD01-60988B632D61}"/>
              </a:ext>
            </a:extLst>
          </p:cNvPr>
          <p:cNvSpPr/>
          <p:nvPr/>
        </p:nvSpPr>
        <p:spPr>
          <a:xfrm>
            <a:off x="3928533" y="4343400"/>
            <a:ext cx="4538134" cy="609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프레임</a:t>
            </a:r>
            <a:endParaRPr kumimoji="1" lang="ko-Kore-KR" altLang="en-US" b="1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E66E0F46-576C-8046-9FC6-7C312FE11187}"/>
              </a:ext>
            </a:extLst>
          </p:cNvPr>
          <p:cNvSpPr/>
          <p:nvPr/>
        </p:nvSpPr>
        <p:spPr>
          <a:xfrm>
            <a:off x="2827866" y="1193799"/>
            <a:ext cx="1219201" cy="846667"/>
          </a:xfrm>
          <a:prstGeom prst="roundRect">
            <a:avLst/>
          </a:prstGeom>
          <a:solidFill>
            <a:srgbClr val="E9967A"/>
          </a:solidFill>
          <a:ln>
            <a:solidFill>
              <a:srgbClr val="E99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활성화</a:t>
            </a:r>
            <a:endParaRPr kumimoji="1" lang="ko-Kore-KR" altLang="en-US" b="1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4F5BE827-2839-C044-A631-0A3B0AF9E85B}"/>
              </a:ext>
            </a:extLst>
          </p:cNvPr>
          <p:cNvSpPr/>
          <p:nvPr/>
        </p:nvSpPr>
        <p:spPr>
          <a:xfrm>
            <a:off x="8212668" y="1193799"/>
            <a:ext cx="1354666" cy="846667"/>
          </a:xfrm>
          <a:prstGeom prst="roundRect">
            <a:avLst/>
          </a:prstGeom>
          <a:solidFill>
            <a:srgbClr val="E9967A"/>
          </a:solidFill>
          <a:ln>
            <a:solidFill>
              <a:srgbClr val="E99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비활성화</a:t>
            </a:r>
            <a:endParaRPr kumimoji="1" lang="ko-Kore-KR" altLang="en-US" b="1" dirty="0"/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027CAFF6-6BC8-8C4A-B12E-5E02ED163F20}"/>
              </a:ext>
            </a:extLst>
          </p:cNvPr>
          <p:cNvSpPr/>
          <p:nvPr/>
        </p:nvSpPr>
        <p:spPr>
          <a:xfrm>
            <a:off x="3081867" y="3251199"/>
            <a:ext cx="795867" cy="355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4B99821C-AE83-DD43-A50A-6BBB73F18270}"/>
              </a:ext>
            </a:extLst>
          </p:cNvPr>
          <p:cNvSpPr/>
          <p:nvPr/>
        </p:nvSpPr>
        <p:spPr>
          <a:xfrm>
            <a:off x="5825066" y="3276598"/>
            <a:ext cx="795867" cy="355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22B4CD66-05CA-864E-9556-D31D3213D6F1}"/>
              </a:ext>
            </a:extLst>
          </p:cNvPr>
          <p:cNvSpPr/>
          <p:nvPr/>
        </p:nvSpPr>
        <p:spPr>
          <a:xfrm>
            <a:off x="8500533" y="3251199"/>
            <a:ext cx="795867" cy="355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1FBEE250-091F-394A-8BAD-B3F7C111F3E6}"/>
              </a:ext>
            </a:extLst>
          </p:cNvPr>
          <p:cNvSpPr/>
          <p:nvPr/>
        </p:nvSpPr>
        <p:spPr>
          <a:xfrm rot="16200000">
            <a:off x="8500533" y="2311398"/>
            <a:ext cx="795867" cy="355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E1692BB3-BC69-D14B-A61A-8485321ACF04}"/>
              </a:ext>
            </a:extLst>
          </p:cNvPr>
          <p:cNvSpPr/>
          <p:nvPr/>
        </p:nvSpPr>
        <p:spPr>
          <a:xfrm rot="5400000" flipV="1">
            <a:off x="3014133" y="2311398"/>
            <a:ext cx="795867" cy="355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오른쪽 화살표[R] 14">
            <a:extLst>
              <a:ext uri="{FF2B5EF4-FFF2-40B4-BE49-F238E27FC236}">
                <a16:creationId xmlns:a16="http://schemas.microsoft.com/office/drawing/2014/main" id="{189790F8-EC6D-6D4A-86FD-230EBC4A95B6}"/>
              </a:ext>
            </a:extLst>
          </p:cNvPr>
          <p:cNvSpPr/>
          <p:nvPr/>
        </p:nvSpPr>
        <p:spPr>
          <a:xfrm flipH="1">
            <a:off x="4521200" y="1439332"/>
            <a:ext cx="3285065" cy="355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375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72273D5-6762-A04C-ADEC-460E8C66D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820" y="488950"/>
            <a:ext cx="5511800" cy="5880100"/>
          </a:xfrm>
          <a:prstGeom prst="rect">
            <a:avLst/>
          </a:prstGeom>
        </p:spPr>
      </p:pic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95A69488-7386-6946-8688-366E58AFFA57}"/>
              </a:ext>
            </a:extLst>
          </p:cNvPr>
          <p:cNvSpPr/>
          <p:nvPr/>
        </p:nvSpPr>
        <p:spPr>
          <a:xfrm>
            <a:off x="4897120" y="1572567"/>
            <a:ext cx="1869440" cy="3759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A8FABF-EB64-BB48-9740-A85B111D8963}"/>
              </a:ext>
            </a:extLst>
          </p:cNvPr>
          <p:cNvSpPr txBox="1"/>
          <p:nvPr/>
        </p:nvSpPr>
        <p:spPr>
          <a:xfrm>
            <a:off x="2175266" y="1529695"/>
            <a:ext cx="2585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latin typeface="+mj-ea"/>
                <a:ea typeface="+mj-ea"/>
              </a:rPr>
              <a:t>이게 바로 </a:t>
            </a:r>
            <a:r>
              <a:rPr kumimoji="1" lang="en-US" altLang="ko-KR" sz="2400" b="1" dirty="0">
                <a:latin typeface="+mj-ea"/>
                <a:ea typeface="+mj-ea"/>
              </a:rPr>
              <a:t>Scene!</a:t>
            </a:r>
            <a:endParaRPr kumimoji="1" lang="ko-Kore-KR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382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3D99E43-191E-B244-8DE6-F389532B2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840" y="794504"/>
            <a:ext cx="3383279" cy="33832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E2139D-65B0-6A40-9632-DBD65AEC4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959" y="1898648"/>
            <a:ext cx="1956816" cy="2042161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B837CBE-E3F9-8A42-9914-EF85F0796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8240" y="1268454"/>
            <a:ext cx="3383280" cy="2909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088AA6-C8FF-DA42-8704-34A65787349E}"/>
              </a:ext>
            </a:extLst>
          </p:cNvPr>
          <p:cNvSpPr txBox="1"/>
          <p:nvPr/>
        </p:nvSpPr>
        <p:spPr>
          <a:xfrm>
            <a:off x="2213366" y="5044953"/>
            <a:ext cx="776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b="1" dirty="0">
                <a:latin typeface="+mj-ea"/>
                <a:ea typeface="+mj-ea"/>
              </a:rPr>
              <a:t>게임</a:t>
            </a:r>
            <a:r>
              <a:rPr kumimoji="1" lang="ko-KR" altLang="en-US" sz="2400" b="1" dirty="0">
                <a:latin typeface="+mj-ea"/>
                <a:ea typeface="+mj-ea"/>
              </a:rPr>
              <a:t> 오브젝트 </a:t>
            </a:r>
            <a:r>
              <a:rPr kumimoji="1" lang="en-US" altLang="ko-KR" sz="2400" b="1" dirty="0">
                <a:latin typeface="+mj-ea"/>
                <a:ea typeface="+mj-ea"/>
              </a:rPr>
              <a:t>:</a:t>
            </a:r>
            <a:r>
              <a:rPr kumimoji="1" lang="ko-KR" altLang="en-US" sz="2400" b="1" dirty="0">
                <a:latin typeface="+mj-ea"/>
                <a:ea typeface="+mj-ea"/>
              </a:rPr>
              <a:t> </a:t>
            </a:r>
            <a:r>
              <a:rPr kumimoji="1" lang="ko-Kore-KR" altLang="en-US" sz="2400" b="1" dirty="0">
                <a:latin typeface="+mj-ea"/>
                <a:ea typeface="+mj-ea"/>
              </a:rPr>
              <a:t>캐릭터</a:t>
            </a:r>
            <a:r>
              <a:rPr kumimoji="1" lang="en-US" altLang="ko-Kore-KR" sz="2400" b="1" dirty="0">
                <a:latin typeface="+mj-ea"/>
                <a:ea typeface="+mj-ea"/>
              </a:rPr>
              <a:t>,</a:t>
            </a:r>
            <a:r>
              <a:rPr kumimoji="1" lang="ko-KR" altLang="en-US" sz="2400" b="1" dirty="0">
                <a:latin typeface="+mj-ea"/>
                <a:ea typeface="+mj-ea"/>
              </a:rPr>
              <a:t> 배경</a:t>
            </a:r>
            <a:r>
              <a:rPr kumimoji="1" lang="en-US" altLang="ko-KR" sz="2400" b="1" dirty="0">
                <a:latin typeface="+mj-ea"/>
                <a:ea typeface="+mj-ea"/>
              </a:rPr>
              <a:t>,</a:t>
            </a:r>
            <a:r>
              <a:rPr kumimoji="1" lang="ko-KR" altLang="en-US" sz="2400" b="1" dirty="0">
                <a:latin typeface="+mj-ea"/>
                <a:ea typeface="+mj-ea"/>
              </a:rPr>
              <a:t> 아이템 등등 게임의 요소</a:t>
            </a:r>
            <a:endParaRPr kumimoji="1" lang="ko-Kore-KR" altLang="en-US" sz="2400" b="1" dirty="0">
              <a:latin typeface="+mj-ea"/>
              <a:ea typeface="+mj-ea"/>
            </a:endParaRPr>
          </a:p>
        </p:txBody>
      </p:sp>
      <p:sp>
        <p:nvSpPr>
          <p:cNvPr id="11" name="모서리가 둥근 사각형 설명선[R] 10">
            <a:extLst>
              <a:ext uri="{FF2B5EF4-FFF2-40B4-BE49-F238E27FC236}">
                <a16:creationId xmlns:a16="http://schemas.microsoft.com/office/drawing/2014/main" id="{BD1E1CE2-5A10-4E49-80DA-756784C93AB7}"/>
              </a:ext>
            </a:extLst>
          </p:cNvPr>
          <p:cNvSpPr/>
          <p:nvPr/>
        </p:nvSpPr>
        <p:spPr>
          <a:xfrm>
            <a:off x="5130800" y="294640"/>
            <a:ext cx="2489200" cy="1209040"/>
          </a:xfrm>
          <a:prstGeom prst="wedgeRoundRectCallout">
            <a:avLst>
              <a:gd name="adj1" fmla="val -20833"/>
              <a:gd name="adj2" fmla="val 74265"/>
              <a:gd name="adj3" fmla="val 16667"/>
            </a:avLst>
          </a:prstGeom>
          <a:solidFill>
            <a:srgbClr val="E99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bg1"/>
                </a:solidFill>
                <a:latin typeface="+mj-ea"/>
                <a:ea typeface="+mj-ea"/>
              </a:rPr>
              <a:t>방향키로</a:t>
            </a:r>
            <a:r>
              <a:rPr kumimoji="1"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 날 조종할 수 있고</a:t>
            </a:r>
            <a:r>
              <a:rPr kumimoji="1"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kumimoji="1"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 스페이스를 누르면 </a:t>
            </a:r>
            <a:r>
              <a:rPr kumimoji="1" lang="ko-KR" altLang="en-US" b="1" dirty="0" err="1">
                <a:solidFill>
                  <a:schemeClr val="bg1"/>
                </a:solidFill>
                <a:latin typeface="+mj-ea"/>
                <a:ea typeface="+mj-ea"/>
              </a:rPr>
              <a:t>물풍선을</a:t>
            </a:r>
            <a:r>
              <a:rPr kumimoji="1"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 설치할 수 있어</a:t>
            </a:r>
            <a:r>
              <a:rPr kumimoji="1"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!</a:t>
            </a:r>
            <a:endParaRPr kumimoji="1" lang="ko-Kore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모서리가 둥근 사각형 설명선[R] 11">
            <a:extLst>
              <a:ext uri="{FF2B5EF4-FFF2-40B4-BE49-F238E27FC236}">
                <a16:creationId xmlns:a16="http://schemas.microsoft.com/office/drawing/2014/main" id="{BF3788E5-F0FF-6A42-ACE4-8A19EE527AB8}"/>
              </a:ext>
            </a:extLst>
          </p:cNvPr>
          <p:cNvSpPr/>
          <p:nvPr/>
        </p:nvSpPr>
        <p:spPr>
          <a:xfrm flipH="1">
            <a:off x="1452880" y="589280"/>
            <a:ext cx="2489200" cy="1209040"/>
          </a:xfrm>
          <a:prstGeom prst="wedgeRoundRectCallout">
            <a:avLst>
              <a:gd name="adj1" fmla="val -20833"/>
              <a:gd name="adj2" fmla="val 74265"/>
              <a:gd name="adj3" fmla="val 16667"/>
            </a:avLst>
          </a:prstGeom>
          <a:solidFill>
            <a:srgbClr val="E99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나는 설치되면 </a:t>
            </a:r>
            <a:r>
              <a:rPr kumimoji="1"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kumimoji="1" lang="ko-KR" altLang="en-US" b="1" dirty="0" err="1">
                <a:solidFill>
                  <a:schemeClr val="bg1"/>
                </a:solidFill>
                <a:latin typeface="+mj-ea"/>
                <a:ea typeface="+mj-ea"/>
              </a:rPr>
              <a:t>초후에</a:t>
            </a:r>
            <a:r>
              <a:rPr kumimoji="1"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 터진다</a:t>
            </a:r>
            <a:r>
              <a:rPr kumimoji="1"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…</a:t>
            </a:r>
            <a:endParaRPr kumimoji="1" lang="ko-Kore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C4088F-C328-B540-9E5A-FC1D5C028A80}"/>
              </a:ext>
            </a:extLst>
          </p:cNvPr>
          <p:cNvSpPr/>
          <p:nvPr/>
        </p:nvSpPr>
        <p:spPr>
          <a:xfrm>
            <a:off x="-140677" y="-221676"/>
            <a:ext cx="12490357" cy="766583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59DA0D-10A4-A448-BF33-39712F93EAC2}"/>
              </a:ext>
            </a:extLst>
          </p:cNvPr>
          <p:cNvSpPr txBox="1"/>
          <p:nvPr/>
        </p:nvSpPr>
        <p:spPr>
          <a:xfrm>
            <a:off x="3610709" y="2919728"/>
            <a:ext cx="49875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4400" b="1" dirty="0">
                <a:solidFill>
                  <a:schemeClr val="bg1"/>
                </a:solidFill>
                <a:latin typeface="+mj-ea"/>
                <a:ea typeface="+mj-ea"/>
              </a:rPr>
              <a:t>스크립트</a:t>
            </a:r>
            <a:r>
              <a:rPr kumimoji="1" lang="ko-KR" altLang="en-US" sz="44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ko-KR" sz="4400" b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kumimoji="1" lang="ko-KR" altLang="en-US" sz="44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ko-KR" sz="4400" b="1" dirty="0">
                <a:solidFill>
                  <a:schemeClr val="bg1"/>
                </a:solidFill>
                <a:latin typeface="+mj-ea"/>
                <a:ea typeface="+mj-ea"/>
              </a:rPr>
              <a:t>Script )</a:t>
            </a:r>
            <a:endParaRPr kumimoji="1" lang="ko-Kore-KR" altLang="en-US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46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CFC4C33-C33D-094A-8D71-AED0D0A2D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5946" y="-141422"/>
            <a:ext cx="13765482" cy="7140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B0AF6D-3D48-1642-8254-D64F12089435}"/>
              </a:ext>
            </a:extLst>
          </p:cNvPr>
          <p:cNvSpPr txBox="1"/>
          <p:nvPr/>
        </p:nvSpPr>
        <p:spPr>
          <a:xfrm>
            <a:off x="3667140" y="3136612"/>
            <a:ext cx="5439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스크립트를</a:t>
            </a:r>
            <a:r>
              <a:rPr kumimoji="1"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 만들어 볼까요</a:t>
            </a:r>
            <a:r>
              <a:rPr kumimoji="1"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!!?</a:t>
            </a:r>
            <a:endParaRPr kumimoji="1" lang="ko-Kore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3253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97C020-4588-E845-AAE6-883CBB7E4EC0}"/>
              </a:ext>
            </a:extLst>
          </p:cNvPr>
          <p:cNvSpPr txBox="1"/>
          <p:nvPr/>
        </p:nvSpPr>
        <p:spPr>
          <a:xfrm>
            <a:off x="3881291" y="3044279"/>
            <a:ext cx="44294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dirty="0">
                <a:solidFill>
                  <a:srgbClr val="E9967A"/>
                </a:solidFill>
                <a:latin typeface="+mj-ea"/>
                <a:ea typeface="+mj-ea"/>
              </a:rPr>
              <a:t>1</a:t>
            </a:r>
            <a:r>
              <a:rPr kumimoji="1" lang="en-US" altLang="ko-KR" sz="4400" b="1" dirty="0">
                <a:solidFill>
                  <a:srgbClr val="E9967A"/>
                </a:solidFill>
                <a:latin typeface="+mj-ea"/>
                <a:ea typeface="+mj-ea"/>
              </a:rPr>
              <a:t>.</a:t>
            </a:r>
            <a:r>
              <a:rPr kumimoji="1" lang="ko-KR" altLang="en-US" sz="4400" b="1" dirty="0">
                <a:solidFill>
                  <a:srgbClr val="E9967A"/>
                </a:solidFill>
                <a:latin typeface="+mj-ea"/>
                <a:ea typeface="+mj-ea"/>
              </a:rPr>
              <a:t> 변수와 </a:t>
            </a:r>
            <a:r>
              <a:rPr kumimoji="1" lang="ko-KR" altLang="en-US" sz="4400" b="1" dirty="0" err="1">
                <a:solidFill>
                  <a:srgbClr val="E9967A"/>
                </a:solidFill>
                <a:latin typeface="+mj-ea"/>
                <a:ea typeface="+mj-ea"/>
              </a:rPr>
              <a:t>자료형</a:t>
            </a:r>
            <a:endParaRPr kumimoji="1" lang="ko-Kore-KR" altLang="en-US" sz="4400" b="1" dirty="0">
              <a:solidFill>
                <a:srgbClr val="E9967A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45570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기기이(가) 표시된 사진&#10;&#10;자동 생성된 설명">
            <a:extLst>
              <a:ext uri="{FF2B5EF4-FFF2-40B4-BE49-F238E27FC236}">
                <a16:creationId xmlns:a16="http://schemas.microsoft.com/office/drawing/2014/main" id="{B4F09951-FB5B-FC43-BE03-8F920BF55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72" y="1495710"/>
            <a:ext cx="1336311" cy="13363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880423-0BA1-4341-9104-4D59C0DB5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27" y="3302390"/>
            <a:ext cx="1627200" cy="162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188D29-09B2-5741-9388-211E79925A5D}"/>
              </a:ext>
            </a:extLst>
          </p:cNvPr>
          <p:cNvSpPr txBox="1"/>
          <p:nvPr/>
        </p:nvSpPr>
        <p:spPr>
          <a:xfrm>
            <a:off x="2827607" y="1902255"/>
            <a:ext cx="5660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800" b="1" dirty="0">
                <a:latin typeface="+mj-ea"/>
                <a:ea typeface="+mj-ea"/>
              </a:rPr>
              <a:t>변할</a:t>
            </a:r>
            <a:r>
              <a:rPr kumimoji="1" lang="ko-KR" altLang="en-US" sz="2800" b="1" dirty="0">
                <a:latin typeface="+mj-ea"/>
                <a:ea typeface="+mj-ea"/>
              </a:rPr>
              <a:t> 수 있는 수</a:t>
            </a:r>
            <a:r>
              <a:rPr kumimoji="1" lang="en-US" altLang="ko-KR" sz="2800" b="1" dirty="0">
                <a:latin typeface="+mj-ea"/>
                <a:ea typeface="+mj-ea"/>
              </a:rPr>
              <a:t>!</a:t>
            </a:r>
            <a:r>
              <a:rPr kumimoji="1" lang="ko-KR" altLang="en-US" sz="2800" b="1" dirty="0">
                <a:latin typeface="+mj-ea"/>
                <a:ea typeface="+mj-ea"/>
              </a:rPr>
              <a:t> </a:t>
            </a:r>
            <a:r>
              <a:rPr kumimoji="1" lang="en-US" altLang="ko-KR" sz="2800" b="1" dirty="0">
                <a:latin typeface="+mj-ea"/>
                <a:ea typeface="+mj-ea"/>
              </a:rPr>
              <a:t>(</a:t>
            </a:r>
            <a:r>
              <a:rPr kumimoji="1" lang="ko-KR" altLang="en-US" sz="2800" b="1" dirty="0">
                <a:latin typeface="+mj-ea"/>
                <a:ea typeface="+mj-ea"/>
              </a:rPr>
              <a:t>수학적인</a:t>
            </a:r>
            <a:r>
              <a:rPr kumimoji="1" lang="en-US" altLang="ko-KR" sz="2800" b="1" dirty="0">
                <a:latin typeface="+mj-ea"/>
                <a:ea typeface="+mj-ea"/>
              </a:rPr>
              <a:t>?</a:t>
            </a:r>
            <a:r>
              <a:rPr kumimoji="1" lang="ko-KR" altLang="en-US" sz="2800" b="1" dirty="0">
                <a:latin typeface="+mj-ea"/>
                <a:ea typeface="+mj-ea"/>
              </a:rPr>
              <a:t> 의미</a:t>
            </a:r>
            <a:r>
              <a:rPr kumimoji="1" lang="en-US" altLang="ko-KR" sz="2800" b="1" dirty="0">
                <a:latin typeface="+mj-ea"/>
                <a:ea typeface="+mj-ea"/>
              </a:rPr>
              <a:t>)</a:t>
            </a:r>
            <a:endParaRPr kumimoji="1" lang="ko-Kore-KR" altLang="en-US" sz="2800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902C8-D531-454D-A544-F29B17AE7818}"/>
              </a:ext>
            </a:extLst>
          </p:cNvPr>
          <p:cNvSpPr txBox="1"/>
          <p:nvPr/>
        </p:nvSpPr>
        <p:spPr>
          <a:xfrm>
            <a:off x="2827607" y="3854380"/>
            <a:ext cx="8786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+mj-ea"/>
                <a:ea typeface="+mj-ea"/>
              </a:rPr>
              <a:t>하나의 값을 저장할 수 있는 공간</a:t>
            </a:r>
            <a:r>
              <a:rPr kumimoji="1" lang="en-US" altLang="ko-KR" sz="2800" b="1" dirty="0">
                <a:latin typeface="+mj-ea"/>
                <a:ea typeface="+mj-ea"/>
              </a:rPr>
              <a:t>!</a:t>
            </a:r>
            <a:r>
              <a:rPr kumimoji="1" lang="ko-KR" altLang="en-US" sz="2800" b="1" dirty="0">
                <a:latin typeface="+mj-ea"/>
                <a:ea typeface="+mj-ea"/>
              </a:rPr>
              <a:t> </a:t>
            </a:r>
            <a:r>
              <a:rPr kumimoji="1" lang="en-US" altLang="ko-KR" sz="2800" b="1" dirty="0">
                <a:latin typeface="+mj-ea"/>
                <a:ea typeface="+mj-ea"/>
              </a:rPr>
              <a:t>(</a:t>
            </a:r>
            <a:r>
              <a:rPr kumimoji="1" lang="ko-KR" altLang="en-US" sz="2800" b="1" dirty="0" err="1">
                <a:latin typeface="+mj-ea"/>
                <a:ea typeface="+mj-ea"/>
              </a:rPr>
              <a:t>컴퓨터적인</a:t>
            </a:r>
            <a:r>
              <a:rPr kumimoji="1" lang="en-US" altLang="ko-KR" sz="2800" b="1" dirty="0">
                <a:latin typeface="+mj-ea"/>
                <a:ea typeface="+mj-ea"/>
              </a:rPr>
              <a:t>?</a:t>
            </a:r>
            <a:r>
              <a:rPr kumimoji="1" lang="ko-KR" altLang="en-US" sz="2800" b="1" dirty="0">
                <a:latin typeface="+mj-ea"/>
                <a:ea typeface="+mj-ea"/>
              </a:rPr>
              <a:t> 의미</a:t>
            </a:r>
            <a:r>
              <a:rPr kumimoji="1" lang="en-US" altLang="ko-KR" sz="2800" b="1" dirty="0">
                <a:latin typeface="+mj-ea"/>
                <a:ea typeface="+mj-ea"/>
              </a:rPr>
              <a:t>)</a:t>
            </a:r>
            <a:endParaRPr kumimoji="1" lang="ko-Kore-KR" altLang="en-US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4393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364847-8734-3641-AE62-E12B82CFA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04" y="1594348"/>
            <a:ext cx="11760591" cy="366930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531701C-FA64-2645-B86F-1EAD7C92D688}"/>
              </a:ext>
            </a:extLst>
          </p:cNvPr>
          <p:cNvSpPr/>
          <p:nvPr/>
        </p:nvSpPr>
        <p:spPr>
          <a:xfrm>
            <a:off x="6611815" y="1566212"/>
            <a:ext cx="1716259" cy="675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400" dirty="0">
                <a:solidFill>
                  <a:schemeClr val="tx1"/>
                </a:solidFill>
              </a:rPr>
              <a:t>True</a:t>
            </a:r>
            <a:endParaRPr kumimoji="1" lang="ko-Kore-KR" altLang="en-US" sz="4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5843B7-9846-7445-95FD-BBC0A9A5CC1D}"/>
              </a:ext>
            </a:extLst>
          </p:cNvPr>
          <p:cNvSpPr/>
          <p:nvPr/>
        </p:nvSpPr>
        <p:spPr>
          <a:xfrm rot="20946223">
            <a:off x="7614416" y="4195250"/>
            <a:ext cx="843101" cy="344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 err="1">
                <a:solidFill>
                  <a:schemeClr val="tx1"/>
                </a:solidFill>
              </a:rPr>
              <a:t>myBool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A2E1F3-A3A3-604D-80D0-BABDCEF4A25B}"/>
              </a:ext>
            </a:extLst>
          </p:cNvPr>
          <p:cNvSpPr/>
          <p:nvPr/>
        </p:nvSpPr>
        <p:spPr>
          <a:xfrm>
            <a:off x="8439056" y="4118670"/>
            <a:ext cx="154424" cy="497870"/>
          </a:xfrm>
          <a:prstGeom prst="rect">
            <a:avLst/>
          </a:prstGeom>
          <a:solidFill>
            <a:srgbClr val="F29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119C1B41-D5B7-FB4C-92F0-81C1C206D11E}"/>
              </a:ext>
            </a:extLst>
          </p:cNvPr>
          <p:cNvCxnSpPr/>
          <p:nvPr/>
        </p:nvCxnSpPr>
        <p:spPr>
          <a:xfrm flipV="1">
            <a:off x="8431241" y="4118670"/>
            <a:ext cx="0" cy="3829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DF1559-9454-FB42-85AB-F6202D657AA8}"/>
              </a:ext>
            </a:extLst>
          </p:cNvPr>
          <p:cNvSpPr txBox="1"/>
          <p:nvPr/>
        </p:nvSpPr>
        <p:spPr>
          <a:xfrm>
            <a:off x="1177871" y="5424407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b="1" dirty="0">
                <a:latin typeface="+mj-ea"/>
                <a:ea typeface="+mj-ea"/>
              </a:rPr>
              <a:t>int</a:t>
            </a:r>
            <a:endParaRPr kumimoji="1" lang="ko-Kore-KR" altLang="en-US" sz="3600" b="1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7AE9E2-D394-0A48-9DED-283B37C89609}"/>
              </a:ext>
            </a:extLst>
          </p:cNvPr>
          <p:cNvSpPr txBox="1"/>
          <p:nvPr/>
        </p:nvSpPr>
        <p:spPr>
          <a:xfrm>
            <a:off x="3980481" y="5424407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b="1" dirty="0">
                <a:latin typeface="+mj-ea"/>
                <a:ea typeface="+mj-ea"/>
              </a:rPr>
              <a:t>float</a:t>
            </a:r>
            <a:endParaRPr kumimoji="1" lang="ko-Kore-KR" altLang="en-US" sz="3600" b="1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252EC4-8EBF-EB4B-921C-890E48CAB126}"/>
              </a:ext>
            </a:extLst>
          </p:cNvPr>
          <p:cNvSpPr txBox="1"/>
          <p:nvPr/>
        </p:nvSpPr>
        <p:spPr>
          <a:xfrm>
            <a:off x="6983286" y="5424407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b="1" dirty="0">
                <a:latin typeface="+mj-ea"/>
                <a:ea typeface="+mj-ea"/>
              </a:rPr>
              <a:t>bool</a:t>
            </a:r>
            <a:endParaRPr kumimoji="1" lang="ko-Kore-KR" altLang="en-US" sz="3600" b="1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50F508-3773-5E4C-968E-842C2FE45C3D}"/>
              </a:ext>
            </a:extLst>
          </p:cNvPr>
          <p:cNvSpPr txBox="1"/>
          <p:nvPr/>
        </p:nvSpPr>
        <p:spPr>
          <a:xfrm>
            <a:off x="10055928" y="5424407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b="1" dirty="0">
                <a:latin typeface="+mj-ea"/>
                <a:ea typeface="+mj-ea"/>
              </a:rPr>
              <a:t>string</a:t>
            </a:r>
            <a:endParaRPr kumimoji="1" lang="ko-Kore-KR" altLang="en-US" sz="3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65259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97C020-4588-E845-AAE6-883CBB7E4EC0}"/>
              </a:ext>
            </a:extLst>
          </p:cNvPr>
          <p:cNvSpPr txBox="1"/>
          <p:nvPr/>
        </p:nvSpPr>
        <p:spPr>
          <a:xfrm>
            <a:off x="2425732" y="3044279"/>
            <a:ext cx="73405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>
                <a:solidFill>
                  <a:srgbClr val="E9967A"/>
                </a:solidFill>
                <a:latin typeface="+mj-ea"/>
                <a:ea typeface="+mj-ea"/>
              </a:rPr>
              <a:t>2.</a:t>
            </a:r>
            <a:r>
              <a:rPr kumimoji="1" lang="ko-KR" altLang="en-US" sz="4400" b="1" dirty="0">
                <a:solidFill>
                  <a:srgbClr val="E9967A"/>
                </a:solidFill>
                <a:latin typeface="+mj-ea"/>
                <a:ea typeface="+mj-ea"/>
              </a:rPr>
              <a:t> </a:t>
            </a:r>
            <a:r>
              <a:rPr kumimoji="1" lang="ko-KR" altLang="en-US" sz="4400" b="1" dirty="0" err="1">
                <a:solidFill>
                  <a:srgbClr val="E9967A"/>
                </a:solidFill>
                <a:latin typeface="+mj-ea"/>
                <a:ea typeface="+mj-ea"/>
              </a:rPr>
              <a:t>그룹형</a:t>
            </a:r>
            <a:r>
              <a:rPr kumimoji="1" lang="ko-KR" altLang="en-US" sz="4400" b="1" dirty="0">
                <a:solidFill>
                  <a:srgbClr val="E9967A"/>
                </a:solidFill>
                <a:latin typeface="+mj-ea"/>
                <a:ea typeface="+mj-ea"/>
              </a:rPr>
              <a:t> 변수 </a:t>
            </a:r>
            <a:r>
              <a:rPr kumimoji="1" lang="en-US" altLang="ko-KR" sz="4400" b="1" dirty="0">
                <a:solidFill>
                  <a:srgbClr val="E9967A"/>
                </a:solidFill>
                <a:latin typeface="+mj-ea"/>
                <a:ea typeface="+mj-ea"/>
              </a:rPr>
              <a:t>(</a:t>
            </a:r>
            <a:r>
              <a:rPr kumimoji="1" lang="ko-KR" altLang="en-US" sz="4400" b="1" dirty="0">
                <a:solidFill>
                  <a:srgbClr val="E9967A"/>
                </a:solidFill>
                <a:latin typeface="+mj-ea"/>
                <a:ea typeface="+mj-ea"/>
              </a:rPr>
              <a:t> </a:t>
            </a:r>
            <a:r>
              <a:rPr kumimoji="1" lang="en-US" altLang="ko-KR" sz="4400" b="1" dirty="0">
                <a:solidFill>
                  <a:srgbClr val="E9967A"/>
                </a:solidFill>
                <a:latin typeface="+mj-ea"/>
                <a:ea typeface="+mj-ea"/>
              </a:rPr>
              <a:t>array, list )</a:t>
            </a:r>
            <a:endParaRPr kumimoji="1" lang="ko-Kore-KR" altLang="en-US" sz="4400" b="1" dirty="0">
              <a:solidFill>
                <a:srgbClr val="E9967A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379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929</Words>
  <Application>Microsoft Macintosh PowerPoint</Application>
  <PresentationFormat>와이드스크린</PresentationFormat>
  <Paragraphs>205</Paragraphs>
  <Slides>28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김동현</dc:creator>
  <cp:lastModifiedBy>김동현</cp:lastModifiedBy>
  <cp:revision>9</cp:revision>
  <dcterms:created xsi:type="dcterms:W3CDTF">2022-03-03T08:05:23Z</dcterms:created>
  <dcterms:modified xsi:type="dcterms:W3CDTF">2022-03-26T05:39:52Z</dcterms:modified>
</cp:coreProperties>
</file>