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3C"/>
    <a:srgbClr val="383838"/>
    <a:srgbClr val="1E1E1E"/>
    <a:srgbClr val="F29454"/>
    <a:srgbClr val="E9967A"/>
    <a:srgbClr val="F7A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/>
    <p:restoredTop sz="65281"/>
  </p:normalViewPr>
  <p:slideViewPr>
    <p:cSldViewPr snapToGrid="0" snapToObjects="1">
      <p:cViewPr varScale="1">
        <p:scale>
          <a:sx n="100" d="100"/>
          <a:sy n="100" d="100"/>
        </p:scale>
        <p:origin x="1224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8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4B000-43D0-B849-B917-13F038CF6510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5F8CD-AE28-184B-BEE9-04223E2487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0305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157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plane</a:t>
            </a:r>
            <a:r>
              <a:rPr kumimoji="1" lang="ko-KR" altLang="en-US" dirty="0"/>
              <a:t> 만들고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위에서 실행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안 떨어짐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물리효과</a:t>
            </a:r>
            <a:r>
              <a:rPr kumimoji="1" lang="ko-KR" altLang="en-US" dirty="0"/>
              <a:t> 부여하려면 </a:t>
            </a:r>
            <a:r>
              <a:rPr kumimoji="1" lang="ko-KR" altLang="en-US" dirty="0" err="1"/>
              <a:t>리지드바드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넣어야됨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질량 높아진다고 떨어지는 속도가 늘어나진 않음</a:t>
            </a:r>
            <a:endParaRPr kumimoji="1" lang="en-US" altLang="ko-KR" dirty="0"/>
          </a:p>
          <a:p>
            <a:r>
              <a:rPr kumimoji="1" lang="ko-Kore-KR" altLang="en-US" dirty="0"/>
              <a:t>관성이나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가속력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충돌력등이</a:t>
            </a:r>
            <a:r>
              <a:rPr kumimoji="1" lang="ko-KR" altLang="en-US" dirty="0"/>
              <a:t> 달라짐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두 오브젝트 </a:t>
            </a:r>
            <a:r>
              <a:rPr kumimoji="1" lang="ko-KR" altLang="en-US" dirty="0" err="1"/>
              <a:t>충돌시켜보기</a:t>
            </a:r>
            <a:r>
              <a:rPr kumimoji="1" lang="en-US" altLang="ko-KR" dirty="0"/>
              <a:t> 6</a:t>
            </a:r>
            <a:r>
              <a:rPr kumimoji="1" lang="ko-KR" altLang="en-US" dirty="0" err="1"/>
              <a:t>일때는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안밀리고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일때는</a:t>
            </a:r>
            <a:r>
              <a:rPr kumimoji="1" lang="ko-KR" altLang="en-US" dirty="0"/>
              <a:t> 밀림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저항은 공기의 저항이라 생각하면 됨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저항이 클수록 떨어질 때 속도 </a:t>
            </a:r>
            <a:r>
              <a:rPr kumimoji="1" lang="ko-KR" altLang="en-US" dirty="0" err="1"/>
              <a:t>줄음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두 오브젝트 동시에 떨어뜨려 보기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회전저항은</a:t>
            </a:r>
            <a:r>
              <a:rPr kumimoji="1" lang="ko-KR" altLang="en-US" dirty="0"/>
              <a:t> 회전할 때 저항을 정할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높을 수록 느리게 회전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중력 중력을 쓸지 말지 정할 수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edit, project setting, physics </a:t>
            </a:r>
            <a:r>
              <a:rPr kumimoji="1" lang="ko-KR" altLang="en-US" dirty="0"/>
              <a:t>들어가면 중력이 </a:t>
            </a:r>
            <a:r>
              <a:rPr kumimoji="1" lang="en-US" altLang="ko-KR" dirty="0"/>
              <a:t>y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-9.8</a:t>
            </a:r>
            <a:r>
              <a:rPr kumimoji="1" lang="ko-KR" altLang="en-US" dirty="0"/>
              <a:t> 로 되어있음 이걸 이용해 </a:t>
            </a:r>
            <a:r>
              <a:rPr kumimoji="1" lang="ko-KR" altLang="en-US" dirty="0" err="1"/>
              <a:t>재밌는</a:t>
            </a:r>
            <a:r>
              <a:rPr kumimoji="1" lang="ko-KR" altLang="en-US" dirty="0"/>
              <a:t> 효과를 만들 수 있음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is kinematic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물리효과</a:t>
            </a:r>
            <a:r>
              <a:rPr kumimoji="1" lang="ko-KR" altLang="en-US" dirty="0"/>
              <a:t> 적용 안함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중력이 없으면 아래로 떨어지진 않지만 다른 오브젝트의 영향 받음 부딪히게 해보기</a:t>
            </a:r>
            <a:r>
              <a:rPr kumimoji="1" lang="en-US" altLang="ko-KR" dirty="0"/>
              <a:t>-</a:t>
            </a:r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is kinematic </a:t>
            </a:r>
            <a:r>
              <a:rPr kumimoji="1" lang="ko-KR" altLang="en-US" dirty="0"/>
              <a:t>하면 그냥 </a:t>
            </a:r>
            <a:r>
              <a:rPr kumimoji="1" lang="ko-KR" altLang="en-US" dirty="0" err="1"/>
              <a:t>멈춰있음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그냥 </a:t>
            </a:r>
            <a:r>
              <a:rPr kumimoji="1" lang="ko-KR" altLang="en-US" dirty="0" err="1"/>
              <a:t>리지드바디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없는거랑</a:t>
            </a:r>
            <a:r>
              <a:rPr kumimoji="1" lang="ko-KR" altLang="en-US" dirty="0"/>
              <a:t> 똑같음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성능 때문에 </a:t>
            </a:r>
            <a:r>
              <a:rPr kumimoji="1" lang="ko-KR" altLang="en-US" dirty="0" err="1"/>
              <a:t>쓰는거임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유니티에서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씬을</a:t>
            </a:r>
            <a:r>
              <a:rPr kumimoji="1" lang="ko-KR" altLang="en-US" dirty="0"/>
              <a:t> 시작할 때 </a:t>
            </a:r>
            <a:r>
              <a:rPr kumimoji="1" lang="en-US" altLang="ko-KR" dirty="0" err="1"/>
              <a:t>rigidbody</a:t>
            </a:r>
            <a:r>
              <a:rPr kumimoji="1" lang="ko-KR" altLang="en-US" dirty="0"/>
              <a:t>가 아닌 정적 오브젝트를 확인하고 효율성을 위해 </a:t>
            </a:r>
            <a:r>
              <a:rPr kumimoji="1" lang="ko-KR" altLang="en-US" dirty="0" err="1"/>
              <a:t>다음번에</a:t>
            </a:r>
            <a:r>
              <a:rPr kumimoji="1" lang="ko-KR" altLang="en-US" dirty="0"/>
              <a:t> 확인하지 않음</a:t>
            </a:r>
            <a:endParaRPr kumimoji="1" lang="en-US" altLang="ko-KR" dirty="0"/>
          </a:p>
          <a:p>
            <a:r>
              <a:rPr kumimoji="1" lang="ko-KR" altLang="en-US" dirty="0"/>
              <a:t>정적 </a:t>
            </a:r>
            <a:r>
              <a:rPr kumimoji="1" lang="ko-KR" altLang="en-US" dirty="0" err="1"/>
              <a:t>오브젝틀를</a:t>
            </a:r>
            <a:r>
              <a:rPr kumimoji="1" lang="ko-KR" altLang="en-US" dirty="0"/>
              <a:t> 이동시킬 때 정확성을 위해 다른 모든 오브젝트를 다 확인 그래서 씀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616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탄성력이</a:t>
            </a:r>
            <a:r>
              <a:rPr kumimoji="1" lang="ko-KR" altLang="en-US" dirty="0"/>
              <a:t> 크면 더 많이 </a:t>
            </a:r>
            <a:r>
              <a:rPr kumimoji="1" lang="ko-KR" altLang="en-US" dirty="0" err="1"/>
              <a:t>튀어오름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정지 마찰력이 크면 움직이게 하기 어렵고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운동 마찰력이 크면 더 빨리 멈춤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34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콜라이더는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물리효과를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받기위한</a:t>
            </a:r>
            <a:r>
              <a:rPr kumimoji="1" lang="ko-KR" altLang="en-US" dirty="0"/>
              <a:t> 컴포넌트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콜라이더의</a:t>
            </a:r>
            <a:r>
              <a:rPr kumimoji="1" lang="ko-KR" altLang="en-US" dirty="0"/>
              <a:t> 영역이 초록색으로 되어있다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에딧해서</a:t>
            </a:r>
            <a:r>
              <a:rPr kumimoji="1" lang="ko-KR" altLang="en-US" dirty="0"/>
              <a:t> 바꿀 수 있음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충돌기준은</a:t>
            </a:r>
            <a:r>
              <a:rPr kumimoji="1" lang="ko-KR" altLang="en-US" dirty="0"/>
              <a:t> 보이는 것에 따라서가 아닌 </a:t>
            </a:r>
            <a:r>
              <a:rPr kumimoji="1" lang="ko-KR" altLang="en-US" dirty="0" err="1"/>
              <a:t>콜라이더에</a:t>
            </a:r>
            <a:r>
              <a:rPr kumimoji="1" lang="ko-KR" altLang="en-US" dirty="0"/>
              <a:t> 따른다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종류 </a:t>
            </a:r>
            <a:r>
              <a:rPr kumimoji="1" lang="ko-KR" altLang="en-US" dirty="0" err="1"/>
              <a:t>여러개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is trigger </a:t>
            </a:r>
            <a:r>
              <a:rPr kumimoji="1" lang="ko-KR" altLang="en-US" dirty="0"/>
              <a:t>되면 더 이상 충돌하지 않음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대신 통과할 때 코드를 통해 감지할 수 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OnTriggerEnter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(Collider other)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들어왔다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OnTriggerExit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(Collider other)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나갔다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OnTriggerStay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(Collider other)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들어와 있다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표준충돌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방식이기 때문에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둘중에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하나는 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rigidbody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가있어야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됨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9606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r>
              <a:rPr kumimoji="1" lang="ko-Kore-KR" altLang="en-US" dirty="0"/>
              <a:t>사람이</a:t>
            </a:r>
            <a:r>
              <a:rPr kumimoji="1" lang="ko-KR" altLang="en-US" dirty="0"/>
              <a:t> 들어가면 저기로 나와야 되는데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돼지도 들어가면 이동되면 안되잖아요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OnTriggerEnter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(Collider other)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other.tag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들어왔다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other.name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들어왔다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OnTriggerExit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(Collider other)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나갔다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OnTriggerStay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(Collider other)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들어와 있다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충돌처리에는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OnCollisionEnter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(Collision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collisionInfo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하면 바로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충돌나옴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왜냐하면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땅하고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먼저 닿아서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이거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수정해보셈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5640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점프는</a:t>
            </a:r>
            <a:r>
              <a:rPr kumimoji="1" lang="ko-KR" altLang="en-US" dirty="0"/>
              <a:t> 물리로 힘을 줘서 구현함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선언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초기화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호출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Rigidbody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rigid;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Start is called before the first frame update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Start()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 =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GetComponent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Rigidbody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rigid.AddForce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(Vector3.up * 10,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ForceMode.Impulse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Update is called once per frame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Update()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///////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jDown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Input.GetButtonDown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("Jump");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무한점프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됨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해결 해보시게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총정리 게임 만들기</a:t>
            </a:r>
            <a:endParaRPr lang="en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ore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4840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093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59F12-A6FA-7A44-A1ED-642E7441B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EBEE8A-7972-9347-B915-737D72AF5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356E9-B259-0A4F-8E71-07ACE6F1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7E49A-AFE3-D04C-9105-06E52120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6E217-78E2-A247-A0A5-E32D3F79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81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B69D9-CC0C-004B-9ECA-F5117394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E4492-B9A7-4B40-8F13-A03E59DD1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93B6E-860C-1447-8BAB-1594F5BF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0106D-A1E7-5A47-AA48-8B5C082A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0A1DA-90F5-2B47-BC1E-287BABF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529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A78B5D-2AF9-3748-A9F5-A99CC9571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0265CA-2213-1F48-9799-D9400C61B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4FE0D-4279-1B4F-8E06-C3FC9CD7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CBFB9-1DC5-2545-92D3-27FB39F3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3EB05-BC4B-FC41-9E89-94E09318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53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8AF35-6F78-A145-9743-13B7D86D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5BD3D-3A9B-654E-A5CF-03B65883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02E15-C938-CE44-9CDF-C78C423E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2C946-6D41-A649-84DC-B1F6507B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82E7C-0BB1-5442-A73B-4F448A0B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847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5BBF3-626D-E44F-83B4-F9E42B9E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84045-6CA0-3B45-989D-D0A4C417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3674F-1BBD-CE46-9FAC-12280D47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812D3-CA27-6E42-BE49-A84DCE69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DCBB4-7055-514F-8AF9-84BA1A0B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140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1C85-0BAD-EC4E-87E2-B6C35F4E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0DC49-D0FB-244F-8F55-FC4493D45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2C62D-F0ED-894E-9920-B0BB95087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44DB5-C4F6-1941-9668-B70D912A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D051A2-4B3D-2546-9BE1-228388A3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5EE349-49A7-ED45-9EC4-D9B8CE25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731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2BCF-7FC8-DF40-A6DC-7DC23F8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0FBA5-C297-234C-BE2F-49A2101B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AB1BEA-4E5D-694C-905A-3ED2FE3BD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4901C6-2C7D-EB45-BB1D-1C6A06838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150B29-B4C0-A843-8E10-4B83765F3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3ABBA0-87AD-694B-89E2-4D1261B6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41F8A-81CB-4349-BB8A-05B50F82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B9D29C-D745-234C-BC87-3807AEC0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12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5B67D-333B-E84B-98F6-6B096C9D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CF95F8-5659-B644-8BBF-550A7CFB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6A24CD-965B-E24E-BA9E-26E4F75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B35C84-569F-5246-A914-A3DB34C3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626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0410B2-D3FA-8E46-9907-1DDCEA83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34D84B-45FB-8343-BD7B-80321825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972BEE-2FEA-8342-B58D-2DF3EAAA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550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51BAF-E720-C44B-B3D0-80DF94FD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CA953-3746-6B42-AE46-35F043C5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2F5E1-2FBD-F648-A801-C72190275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D2ACA3-C204-2948-BF0E-E186D1FA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60D7D1-8B8A-DF43-8BEB-E4C132AD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D3D153-B41C-3045-B6C4-BFA47922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523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CC096-C3D9-FA41-975E-A8E16228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732D96-9ED0-0B4F-B7D8-32B8CE87D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70B7C3-9E1C-084E-8649-D5A187B25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FC8B89-5B9E-7D4C-9AB4-80946977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10B2F-81E0-6F4B-AC87-9B0724DD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F0A06-941C-874E-B293-84C0F2EE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87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90A3BC-7629-2741-AA7D-695EFC54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8A4B9-058B-CB45-A59E-B2B43E6DA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1A1C3-508B-704F-B43E-A67CEFE56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DBEA1-CA0D-D74B-AE5E-8B8AC0CE6D59}" type="datetimeFigureOut">
              <a:rPr kumimoji="1" lang="ko-Kore-KR" altLang="en-US" smtClean="0"/>
              <a:t>2022. 4. 6.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8CFB0-3E44-074D-AD91-9898A7900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FE7F5-40DB-8648-96AA-9B240006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5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68E0743-A69B-B24E-BE71-52E5BECA7052}"/>
              </a:ext>
            </a:extLst>
          </p:cNvPr>
          <p:cNvGrpSpPr/>
          <p:nvPr/>
        </p:nvGrpSpPr>
        <p:grpSpPr>
          <a:xfrm>
            <a:off x="3023127" y="2823953"/>
            <a:ext cx="6145745" cy="1210094"/>
            <a:chOff x="2721078" y="2234154"/>
            <a:chExt cx="6145745" cy="12100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72A5AD-0109-934A-8C96-4508CF88C798}"/>
                </a:ext>
              </a:extLst>
            </p:cNvPr>
            <p:cNvSpPr txBox="1"/>
            <p:nvPr/>
          </p:nvSpPr>
          <p:spPr>
            <a:xfrm>
              <a:off x="4083141" y="2674807"/>
              <a:ext cx="47836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400" b="1" dirty="0">
                  <a:latin typeface="+mj-ea"/>
                  <a:ea typeface="+mj-ea"/>
                </a:rPr>
                <a:t>4</a:t>
              </a:r>
              <a:r>
                <a:rPr kumimoji="1" lang="ko-KR" altLang="en-US" sz="4400" b="1" dirty="0">
                  <a:latin typeface="+mj-ea"/>
                  <a:ea typeface="+mj-ea"/>
                </a:rPr>
                <a:t>주차 </a:t>
              </a:r>
              <a:r>
                <a:rPr kumimoji="1" lang="en-US" altLang="ko-KR" sz="4400" b="1" dirty="0">
                  <a:latin typeface="+mj-ea"/>
                  <a:ea typeface="+mj-ea"/>
                </a:rPr>
                <a:t>–</a:t>
              </a:r>
              <a:r>
                <a:rPr kumimoji="1" lang="ko-KR" altLang="en-US" sz="4400" b="1" dirty="0">
                  <a:latin typeface="+mj-ea"/>
                  <a:ea typeface="+mj-ea"/>
                </a:rPr>
                <a:t> 물리 효과</a:t>
              </a:r>
              <a:endParaRPr kumimoji="1" lang="ko-Kore-KR" altLang="en-US" sz="4400" b="1" dirty="0"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4C178E-08F8-6742-972D-8C35EEA8E506}"/>
                </a:ext>
              </a:extLst>
            </p:cNvPr>
            <p:cNvSpPr txBox="1"/>
            <p:nvPr/>
          </p:nvSpPr>
          <p:spPr>
            <a:xfrm>
              <a:off x="4083141" y="2234154"/>
              <a:ext cx="3332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600" b="1" dirty="0">
                  <a:solidFill>
                    <a:srgbClr val="E9967A"/>
                  </a:solidFill>
                  <a:latin typeface="+mj-ea"/>
                  <a:ea typeface="+mj-ea"/>
                </a:rPr>
                <a:t>유니티로</a:t>
              </a:r>
              <a:r>
                <a:rPr kumimoji="1" lang="ko-KR" altLang="en-US" sz="1600" b="1" dirty="0">
                  <a:solidFill>
                    <a:srgbClr val="E9967A"/>
                  </a:solidFill>
                  <a:latin typeface="+mj-ea"/>
                  <a:ea typeface="+mj-ea"/>
                </a:rPr>
                <a:t> 만드는 나만의 가상세계</a:t>
              </a:r>
              <a:r>
                <a:rPr kumimoji="1" lang="en-US" altLang="ko-KR" sz="1600" b="1" dirty="0">
                  <a:solidFill>
                    <a:srgbClr val="E9967A"/>
                  </a:solidFill>
                  <a:latin typeface="+mj-ea"/>
                  <a:ea typeface="+mj-ea"/>
                </a:rPr>
                <a:t>!</a:t>
              </a:r>
              <a:endParaRPr kumimoji="1" lang="ko-Kore-KR" altLang="en-US" sz="1600" b="1" dirty="0">
                <a:solidFill>
                  <a:srgbClr val="E9967A"/>
                </a:solidFill>
                <a:latin typeface="+mj-ea"/>
                <a:ea typeface="+mj-ea"/>
              </a:endParaRPr>
            </a:p>
          </p:txBody>
        </p:sp>
        <p:pic>
          <p:nvPicPr>
            <p:cNvPr id="8" name="그림 7" descr="텍스트, 표지판, 어두운이(가) 표시된 사진&#10;&#10;자동 생성된 설명">
              <a:extLst>
                <a:ext uri="{FF2B5EF4-FFF2-40B4-BE49-F238E27FC236}">
                  <a16:creationId xmlns:a16="http://schemas.microsoft.com/office/drawing/2014/main" id="{9C50CF71-CF0C-9C42-BFE5-385CADE13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1078" y="2234154"/>
              <a:ext cx="1172195" cy="1204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10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5E197E6-6C20-6F48-B0E5-703D8BD12710}"/>
              </a:ext>
            </a:extLst>
          </p:cNvPr>
          <p:cNvSpPr/>
          <p:nvPr/>
        </p:nvSpPr>
        <p:spPr>
          <a:xfrm>
            <a:off x="-237506" y="-142504"/>
            <a:ext cx="12587844" cy="7148946"/>
          </a:xfrm>
          <a:prstGeom prst="rect">
            <a:avLst/>
          </a:prstGeom>
          <a:solidFill>
            <a:srgbClr val="383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F356364-CF87-8949-8408-840F6064DC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2"/>
          <a:stretch/>
        </p:blipFill>
        <p:spPr>
          <a:xfrm>
            <a:off x="2508886" y="1721922"/>
            <a:ext cx="7174228" cy="3458729"/>
          </a:xfrm>
          <a:prstGeom prst="rect">
            <a:avLst/>
          </a:prstGeom>
        </p:spPr>
      </p:pic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2713F864-6304-074F-A632-90E6895D6DC3}"/>
              </a:ext>
            </a:extLst>
          </p:cNvPr>
          <p:cNvSpPr/>
          <p:nvPr/>
        </p:nvSpPr>
        <p:spPr>
          <a:xfrm rot="19661510">
            <a:off x="2553040" y="1752924"/>
            <a:ext cx="223103" cy="36971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D1A9A-26DE-7942-AD19-74FBC8F34CA3}"/>
              </a:ext>
            </a:extLst>
          </p:cNvPr>
          <p:cNvSpPr txBox="1"/>
          <p:nvPr/>
        </p:nvSpPr>
        <p:spPr>
          <a:xfrm>
            <a:off x="1994510" y="14689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chemeClr val="bg1"/>
                </a:solidFill>
                <a:latin typeface="+mj-ea"/>
                <a:ea typeface="+mj-ea"/>
              </a:rPr>
              <a:t>질량</a:t>
            </a:r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CB5FFBF6-04D8-1C4F-8E65-DF761F63F1E3}"/>
              </a:ext>
            </a:extLst>
          </p:cNvPr>
          <p:cNvSpPr/>
          <p:nvPr/>
        </p:nvSpPr>
        <p:spPr>
          <a:xfrm rot="18537433">
            <a:off x="2464179" y="2227075"/>
            <a:ext cx="223103" cy="36971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BA791-256A-2E4B-8AAD-B4534F9609EF}"/>
              </a:ext>
            </a:extLst>
          </p:cNvPr>
          <p:cNvSpPr txBox="1"/>
          <p:nvPr/>
        </p:nvSpPr>
        <p:spPr>
          <a:xfrm>
            <a:off x="1815288" y="20426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chemeClr val="bg1"/>
                </a:solidFill>
                <a:latin typeface="+mj-ea"/>
                <a:ea typeface="+mj-ea"/>
              </a:rPr>
              <a:t>저항</a:t>
            </a:r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C55CAAAA-347F-7C40-AE7E-1F8080482507}"/>
              </a:ext>
            </a:extLst>
          </p:cNvPr>
          <p:cNvSpPr/>
          <p:nvPr/>
        </p:nvSpPr>
        <p:spPr>
          <a:xfrm rot="16956214">
            <a:off x="2434454" y="2720583"/>
            <a:ext cx="223103" cy="36971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9C5C99-DA5F-984F-A2E5-9FD797BCCE64}"/>
              </a:ext>
            </a:extLst>
          </p:cNvPr>
          <p:cNvSpPr txBox="1"/>
          <p:nvPr/>
        </p:nvSpPr>
        <p:spPr>
          <a:xfrm>
            <a:off x="1208538" y="263459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chemeClr val="bg1"/>
                </a:solidFill>
                <a:latin typeface="+mj-ea"/>
                <a:ea typeface="+mj-ea"/>
              </a:rPr>
              <a:t>회전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ko-Kore-KR" altLang="en-US" b="1" dirty="0">
                <a:solidFill>
                  <a:schemeClr val="bg1"/>
                </a:solidFill>
                <a:latin typeface="+mj-ea"/>
                <a:ea typeface="+mj-ea"/>
              </a:rPr>
              <a:t>저항</a:t>
            </a:r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ABFDA432-D795-6146-8416-C041C3A3F96C}"/>
              </a:ext>
            </a:extLst>
          </p:cNvPr>
          <p:cNvSpPr/>
          <p:nvPr/>
        </p:nvSpPr>
        <p:spPr>
          <a:xfrm rot="16200000">
            <a:off x="2392688" y="3086136"/>
            <a:ext cx="223103" cy="36971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7E8301-3C27-8E40-A6B6-1ADE18F2012D}"/>
              </a:ext>
            </a:extLst>
          </p:cNvPr>
          <p:cNvSpPr txBox="1"/>
          <p:nvPr/>
        </p:nvSpPr>
        <p:spPr>
          <a:xfrm>
            <a:off x="1641785" y="30714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중력</a:t>
            </a:r>
            <a:endParaRPr kumimoji="1" lang="ko-Kore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891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2A17B2-CCFD-AB48-BE0D-AEB343328A64}"/>
              </a:ext>
            </a:extLst>
          </p:cNvPr>
          <p:cNvSpPr/>
          <p:nvPr/>
        </p:nvSpPr>
        <p:spPr>
          <a:xfrm>
            <a:off x="-177800" y="-95250"/>
            <a:ext cx="12547600" cy="7048500"/>
          </a:xfrm>
          <a:prstGeom prst="rect">
            <a:avLst/>
          </a:prstGeom>
          <a:solidFill>
            <a:srgbClr val="3C3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CFD67E-B3E1-B44B-8319-37AAEE38F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808" y="2143601"/>
            <a:ext cx="6773670" cy="2444750"/>
          </a:xfrm>
          <a:prstGeom prst="rect">
            <a:avLst/>
          </a:prstGeom>
        </p:spPr>
      </p:pic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CAB7BF83-2408-0E47-977A-6044FF5D72ED}"/>
              </a:ext>
            </a:extLst>
          </p:cNvPr>
          <p:cNvSpPr/>
          <p:nvPr/>
        </p:nvSpPr>
        <p:spPr>
          <a:xfrm rot="18537433">
            <a:off x="2591367" y="2836810"/>
            <a:ext cx="223103" cy="36971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7E00D-729A-6749-9C27-9DCFA4BD4861}"/>
              </a:ext>
            </a:extLst>
          </p:cNvPr>
          <p:cNvSpPr txBox="1"/>
          <p:nvPr/>
        </p:nvSpPr>
        <p:spPr>
          <a:xfrm>
            <a:off x="1140099" y="263793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chemeClr val="bg1"/>
                </a:solidFill>
                <a:latin typeface="+mj-ea"/>
                <a:ea typeface="+mj-ea"/>
              </a:rPr>
              <a:t>운동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마찰력</a:t>
            </a:r>
            <a:endParaRPr kumimoji="1" lang="ko-Kore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DE6F3F1B-CE20-F94B-9D34-2815DAA2FE24}"/>
              </a:ext>
            </a:extLst>
          </p:cNvPr>
          <p:cNvSpPr/>
          <p:nvPr/>
        </p:nvSpPr>
        <p:spPr>
          <a:xfrm rot="16956214">
            <a:off x="2566985" y="3244142"/>
            <a:ext cx="223103" cy="36971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2E075-B1B3-7A46-A4A0-2EEF2A8462D2}"/>
              </a:ext>
            </a:extLst>
          </p:cNvPr>
          <p:cNvSpPr txBox="1"/>
          <p:nvPr/>
        </p:nvSpPr>
        <p:spPr>
          <a:xfrm>
            <a:off x="1107684" y="317076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chemeClr val="bg1"/>
                </a:solidFill>
                <a:latin typeface="+mj-ea"/>
                <a:ea typeface="+mj-ea"/>
              </a:rPr>
              <a:t>정지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마찰력</a:t>
            </a:r>
            <a:endParaRPr kumimoji="1" lang="ko-Kore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27C78EF0-C31C-284B-B497-2B41A67A7D28}"/>
              </a:ext>
            </a:extLst>
          </p:cNvPr>
          <p:cNvSpPr/>
          <p:nvPr/>
        </p:nvSpPr>
        <p:spPr>
          <a:xfrm rot="16200000">
            <a:off x="2562340" y="3594943"/>
            <a:ext cx="223103" cy="36971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A0844-FE18-6D4B-8CA3-59E1FBF80AD9}"/>
              </a:ext>
            </a:extLst>
          </p:cNvPr>
          <p:cNvSpPr txBox="1"/>
          <p:nvPr/>
        </p:nvSpPr>
        <p:spPr>
          <a:xfrm>
            <a:off x="1632989" y="35986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탄성력</a:t>
            </a:r>
            <a:endParaRPr kumimoji="1" lang="ko-Kore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743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7A219F-5571-194F-A7CD-8081291ED20E}"/>
              </a:ext>
            </a:extLst>
          </p:cNvPr>
          <p:cNvSpPr/>
          <p:nvPr/>
        </p:nvSpPr>
        <p:spPr>
          <a:xfrm>
            <a:off x="-177800" y="-203200"/>
            <a:ext cx="12547600" cy="7512050"/>
          </a:xfrm>
          <a:prstGeom prst="rect">
            <a:avLst/>
          </a:prstGeom>
          <a:solidFill>
            <a:srgbClr val="3C3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9A64F7-6C37-1643-8134-82F179D4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0" y="2571750"/>
            <a:ext cx="5435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1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ACA72C4-F381-F946-BCA5-A5D5635A8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0" y="837271"/>
            <a:ext cx="6540500" cy="5183458"/>
          </a:xfrm>
          <a:prstGeom prst="rect">
            <a:avLst/>
          </a:prstGeom>
        </p:spPr>
      </p:pic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373BADC5-E2ED-E946-9C70-1BEAF7C44D6E}"/>
              </a:ext>
            </a:extLst>
          </p:cNvPr>
          <p:cNvSpPr/>
          <p:nvPr/>
        </p:nvSpPr>
        <p:spPr>
          <a:xfrm rot="19312389">
            <a:off x="4249342" y="2957801"/>
            <a:ext cx="393700" cy="889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58B2035E-95B2-9A40-B61B-E5798DD6D464}"/>
              </a:ext>
            </a:extLst>
          </p:cNvPr>
          <p:cNvSpPr/>
          <p:nvPr/>
        </p:nvSpPr>
        <p:spPr>
          <a:xfrm rot="19151965">
            <a:off x="7861300" y="2387600"/>
            <a:ext cx="393700" cy="889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BED52-47BF-3F45-A4B2-3A41F1DACA80}"/>
              </a:ext>
            </a:extLst>
          </p:cNvPr>
          <p:cNvSpPr txBox="1"/>
          <p:nvPr/>
        </p:nvSpPr>
        <p:spPr>
          <a:xfrm>
            <a:off x="2966258" y="261516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chemeClr val="bg1"/>
                </a:solidFill>
              </a:rPr>
              <a:t>요기로</a:t>
            </a:r>
            <a:r>
              <a:rPr kumimoji="1" lang="ko-KR" altLang="en-US" b="1" dirty="0">
                <a:solidFill>
                  <a:schemeClr val="bg1"/>
                </a:solidFill>
              </a:rPr>
              <a:t> 들어가면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4D931-991F-A347-A412-D4989AD5CDA0}"/>
              </a:ext>
            </a:extLst>
          </p:cNvPr>
          <p:cNvSpPr txBox="1"/>
          <p:nvPr/>
        </p:nvSpPr>
        <p:spPr>
          <a:xfrm>
            <a:off x="6204758" y="202889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chemeClr val="bg1"/>
                </a:solidFill>
              </a:rPr>
              <a:t>요기로</a:t>
            </a:r>
            <a:r>
              <a:rPr kumimoji="1" lang="ko-KR" altLang="en-US" b="1" dirty="0">
                <a:solidFill>
                  <a:schemeClr val="bg1"/>
                </a:solidFill>
              </a:rPr>
              <a:t> 나온다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B6BE3BF-6A97-FE4B-9643-2DF50304B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063" y="2984499"/>
            <a:ext cx="1295172" cy="100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8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65BD5B-6D20-CB47-96D0-684816940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2857500"/>
            <a:ext cx="3073400" cy="3073400"/>
          </a:xfrm>
          <a:prstGeom prst="rect">
            <a:avLst/>
          </a:prstGeom>
        </p:spPr>
      </p:pic>
      <p:sp>
        <p:nvSpPr>
          <p:cNvPr id="4" name="타원형 설명선[O] 3">
            <a:extLst>
              <a:ext uri="{FF2B5EF4-FFF2-40B4-BE49-F238E27FC236}">
                <a16:creationId xmlns:a16="http://schemas.microsoft.com/office/drawing/2014/main" id="{F39AD709-6EA7-F641-8D01-5B94C9206AE2}"/>
              </a:ext>
            </a:extLst>
          </p:cNvPr>
          <p:cNvSpPr/>
          <p:nvPr/>
        </p:nvSpPr>
        <p:spPr>
          <a:xfrm>
            <a:off x="7226300" y="2032000"/>
            <a:ext cx="2362200" cy="13970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점프</a:t>
            </a:r>
            <a:r>
              <a:rPr kumimoji="1" lang="en-US" altLang="ko-Kore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7607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85 L 0 -0.49074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9074 L 0 0.00741 " pathEditMode="relative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80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474</Words>
  <Application>Microsoft Macintosh PowerPoint</Application>
  <PresentationFormat>와이드스크린</PresentationFormat>
  <Paragraphs>131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김동현</dc:creator>
  <cp:lastModifiedBy>김동현</cp:lastModifiedBy>
  <cp:revision>15</cp:revision>
  <dcterms:created xsi:type="dcterms:W3CDTF">2022-03-03T08:05:23Z</dcterms:created>
  <dcterms:modified xsi:type="dcterms:W3CDTF">2022-04-06T06:07:16Z</dcterms:modified>
</cp:coreProperties>
</file>