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71" r:id="rId2"/>
    <p:sldId id="275" r:id="rId3"/>
    <p:sldId id="273" r:id="rId4"/>
    <p:sldId id="272" r:id="rId5"/>
    <p:sldId id="27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602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1a31906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1a31906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14b0d8f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14b0d8f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граф?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14b0d8f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14b0d8f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так выглядит интернет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14b0d8f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14b0d8f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14b0dc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14b0dc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14b0dc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14b0dc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1a3190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1a3190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 критериев не для того, чтобы совпасть в одной точке!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14b0dc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14b0dc2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14b0dc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14b0dc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d82803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d82803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7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14b0dc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14b0dc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26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14b0d8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14b0d8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14b0d8f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14b0d8f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1a31906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1a31906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1a31906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1a31906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1a31906d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1a31906d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etmegooglethat.com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oyant-tools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aurenceanthony.net/softwar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rollapp.com/app/geph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file/d/1kvmP_pkq-XDQJQYMcWfJgaUC_6A8dIkc/view?usp=sharing" TargetMode="External"/><Relationship Id="rId5" Type="http://schemas.openxmlformats.org/officeDocument/2006/relationships/hyperlink" Target="https://gephi.org/users/" TargetMode="External"/><Relationship Id="rId4" Type="http://schemas.openxmlformats.org/officeDocument/2006/relationships/hyperlink" Target="https://gephi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81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Готовые инструменты для анализа данных</a:t>
            </a:r>
            <a:endParaRPr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5BD39977-C707-4F83-8A7B-1B265746B0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Семинар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19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73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Ориентированный граф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7754225" y="5075300"/>
            <a:ext cx="56112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t="3016"/>
          <a:stretch/>
        </p:blipFill>
        <p:spPr>
          <a:xfrm>
            <a:off x="1332113" y="646038"/>
            <a:ext cx="6479775" cy="454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73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Взвешенные графы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7754225" y="5075300"/>
            <a:ext cx="56112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5" y="719775"/>
            <a:ext cx="5753076" cy="46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098" y="1053000"/>
            <a:ext cx="3279623" cy="333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73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Несвязный граф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7754225" y="5075300"/>
            <a:ext cx="56112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26486"/>
          <a:stretch/>
        </p:blipFill>
        <p:spPr>
          <a:xfrm>
            <a:off x="1143000" y="923875"/>
            <a:ext cx="6858000" cy="378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888" y="35425"/>
            <a:ext cx="5090225" cy="507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24292E"/>
                </a:solidFill>
              </a:rPr>
              <a:t>Метрика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 – это результат измерений, проведенных определенным способом.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Представьте, что вы выбираете </a:t>
            </a:r>
            <a:r>
              <a:rPr lang="ru" b="1">
                <a:solidFill>
                  <a:srgbClr val="24292E"/>
                </a:solidFill>
                <a:highlight>
                  <a:srgbClr val="FFFFFF"/>
                </a:highlight>
              </a:rPr>
              <a:t>материал для реферата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 по “Философским крохам” Кьеркегора. У вас есть </a:t>
            </a:r>
            <a:r>
              <a:rPr lang="ru" b="1">
                <a:solidFill>
                  <a:srgbClr val="24292E"/>
                </a:solidFill>
                <a:highlight>
                  <a:srgbClr val="FFFFFF"/>
                </a:highlight>
              </a:rPr>
              <a:t>оригинальный текст в 50 страниц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, </a:t>
            </a:r>
            <a:r>
              <a:rPr lang="ru" b="1">
                <a:solidFill>
                  <a:srgbClr val="24292E"/>
                </a:solidFill>
                <a:highlight>
                  <a:srgbClr val="FFFFFF"/>
                </a:highlight>
              </a:rPr>
              <a:t>современная книга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 “Cumulative Index to Kierkegaard's Writings: The Works of Søren Kierkegaard” H.J. Hong и </a:t>
            </a:r>
            <a:r>
              <a:rPr lang="ru" b="1">
                <a:solidFill>
                  <a:srgbClr val="24292E"/>
                </a:solidFill>
                <a:highlight>
                  <a:srgbClr val="FFFFFF"/>
                </a:highlight>
              </a:rPr>
              <a:t>статья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 “Идея спасения в псевдонимных произведениях С. Керкегора. Очерк первый. Лестница Йоханнеса Климакуса” Д.А. Лунгиной </a:t>
            </a:r>
            <a:r>
              <a:rPr lang="ru" b="1">
                <a:solidFill>
                  <a:srgbClr val="24292E"/>
                </a:solidFill>
                <a:highlight>
                  <a:srgbClr val="FFFFFF"/>
                </a:highlight>
              </a:rPr>
              <a:t>в 100 страниц.</a:t>
            </a:r>
            <a:endParaRPr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Если метрикой для вас является </a:t>
            </a:r>
            <a:r>
              <a:rPr lang="ru" b="1">
                <a:solidFill>
                  <a:srgbClr val="24292E"/>
                </a:solidFill>
                <a:highlight>
                  <a:srgbClr val="FFFFFF"/>
                </a:highlight>
              </a:rPr>
              <a:t>количество страниц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, то вы выберете оригинальный текст, а если</a:t>
            </a:r>
            <a:r>
              <a:rPr lang="ru" b="1">
                <a:solidFill>
                  <a:srgbClr val="24292E"/>
                </a:solidFill>
                <a:highlight>
                  <a:srgbClr val="FFFFFF"/>
                </a:highlight>
              </a:rPr>
              <a:t> простота чтения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 – то статью.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ru" b="1">
                <a:solidFill>
                  <a:srgbClr val="24292E"/>
                </a:solidFill>
              </a:rPr>
              <a:t>Степень, или мощность узла (degree)</a:t>
            </a:r>
            <a:r>
              <a:rPr lang="ru">
                <a:solidFill>
                  <a:srgbClr val="24292E"/>
                </a:solidFill>
              </a:rPr>
              <a:t> – это количество его связей.</a:t>
            </a:r>
            <a:br>
              <a:rPr lang="ru">
                <a:solidFill>
                  <a:srgbClr val="24292E"/>
                </a:solidFill>
              </a:rPr>
            </a:br>
            <a:endParaRPr>
              <a:solidFill>
                <a:srgbClr val="24292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ru" b="1">
                <a:solidFill>
                  <a:srgbClr val="24292E"/>
                </a:solidFill>
              </a:rPr>
              <a:t>Взвешенная степень (weighed degree)</a:t>
            </a:r>
            <a:r>
              <a:rPr lang="ru">
                <a:solidFill>
                  <a:srgbClr val="24292E"/>
                </a:solidFill>
              </a:rPr>
              <a:t> – это количество связей узла, разделенное на общее количество связей в графе.</a:t>
            </a:r>
            <a:endParaRPr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12426"/>
          <a:stretch/>
        </p:blipFill>
        <p:spPr>
          <a:xfrm>
            <a:off x="2992700" y="2589848"/>
            <a:ext cx="2743200" cy="23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</a:rPr>
              <a:t>Важность узла можно определять разными способами:</a:t>
            </a:r>
            <a:endParaRPr>
              <a:solidFill>
                <a:srgbClr val="24292E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ru" b="1">
                <a:solidFill>
                  <a:srgbClr val="24292E"/>
                </a:solidFill>
              </a:rPr>
              <a:t>degree centrality:</a:t>
            </a:r>
            <a:r>
              <a:rPr lang="ru">
                <a:solidFill>
                  <a:srgbClr val="24292E"/>
                </a:solidFill>
              </a:rPr>
              <a:t> у кого больше связей, тот и важнее</a:t>
            </a:r>
            <a:endParaRPr>
              <a:solidFill>
                <a:srgbClr val="24292E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ru" b="1">
                <a:solidFill>
                  <a:srgbClr val="24292E"/>
                </a:solidFill>
              </a:rPr>
              <a:t>closeness centrality:</a:t>
            </a:r>
            <a:r>
              <a:rPr lang="ru">
                <a:solidFill>
                  <a:srgbClr val="24292E"/>
                </a:solidFill>
              </a:rPr>
              <a:t> чем центральнее узел (т.е. чем короче путь от него до всех остальных узлов), тем он важнее</a:t>
            </a:r>
            <a:endParaRPr>
              <a:solidFill>
                <a:srgbClr val="24292E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ru" b="1">
                <a:solidFill>
                  <a:srgbClr val="24292E"/>
                </a:solidFill>
              </a:rPr>
              <a:t>betweenness centrality: </a:t>
            </a:r>
            <a:r>
              <a:rPr lang="ru">
                <a:solidFill>
                  <a:srgbClr val="24292E"/>
                </a:solidFill>
              </a:rPr>
              <a:t>количество кратчайших путей, проходящих через узел</a:t>
            </a:r>
            <a:endParaRPr>
              <a:solidFill>
                <a:srgbClr val="24292E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ru" b="1">
                <a:solidFill>
                  <a:srgbClr val="24292E"/>
                </a:solidFill>
              </a:rPr>
              <a:t>eigencentrality:</a:t>
            </a:r>
            <a:r>
              <a:rPr lang="ru">
                <a:solidFill>
                  <a:srgbClr val="24292E"/>
                </a:solidFill>
              </a:rPr>
              <a:t> чем больше друзей у твоих друзей, тем ты важнее</a:t>
            </a:r>
            <a:endParaRPr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75" y="694725"/>
            <a:ext cx="8611450" cy="44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>
            <a:spLocks noGrp="1"/>
          </p:cNvSpPr>
          <p:nvPr>
            <p:ph type="title" idx="4294967295"/>
          </p:nvPr>
        </p:nvSpPr>
        <p:spPr>
          <a:xfrm>
            <a:off x="311700" y="298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графа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390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24292E"/>
                </a:solidFill>
              </a:rPr>
              <a:t>Коэффициент ассортативности (assortativity coefficient) </a:t>
            </a:r>
            <a:r>
              <a:rPr lang="ru">
                <a:solidFill>
                  <a:srgbClr val="24292E"/>
                </a:solidFill>
              </a:rPr>
              <a:t>определяет, с кем связаны "важные" узлы: если с другими "важными" узлами, то значение коэффициента высокое, а если нет – низкое.</a:t>
            </a:r>
            <a:endParaRPr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24292E"/>
                </a:solidFill>
              </a:rPr>
              <a:t>Коэффициент кластеризации (clustering coefficient)</a:t>
            </a:r>
            <a:r>
              <a:rPr lang="ru">
                <a:solidFill>
                  <a:srgbClr val="24292E"/>
                </a:solidFill>
              </a:rPr>
              <a:t> – степень взаимодействия между собой ближайших соседей узла, т.е. вероятность того, что ближайшие соседи узла будут связаны не только с ним, но и между собой.</a:t>
            </a:r>
            <a:endParaRPr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24292E"/>
                </a:solidFill>
              </a:rPr>
              <a:t>Плотность графа (density)</a:t>
            </a:r>
            <a:r>
              <a:rPr lang="ru">
                <a:solidFill>
                  <a:srgbClr val="24292E"/>
                </a:solidFill>
              </a:rPr>
              <a:t> – отношение числа ребер к максимально возможному. В сообществах высокий коэффициент кластеризации и высокая плотность.</a:t>
            </a:r>
            <a:endParaRPr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24292E"/>
                </a:solidFill>
              </a:rPr>
              <a:t>Модулярность (modularity)</a:t>
            </a:r>
            <a:r>
              <a:rPr lang="ru">
                <a:solidFill>
                  <a:srgbClr val="24292E"/>
                </a:solidFill>
              </a:rPr>
              <a:t> показывает, насколько при заданном разбиении графа на группы плотность связей внутри группы больше плотности связей между группами. С помощью этой метрики граф разбивается на сообщества.</a:t>
            </a:r>
            <a:endParaRPr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509E7D-B569-4E5B-8C58-07DC859E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BootCaT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4E70A9-85CB-406C-93EF-1906FD20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505961" cy="3416400"/>
          </a:xfrm>
        </p:spPr>
        <p:txBody>
          <a:bodyPr/>
          <a:lstStyle/>
          <a:p>
            <a:r>
              <a:rPr lang="ru-RU" dirty="0"/>
              <a:t>Поиск текстов по ключевым словам</a:t>
            </a:r>
          </a:p>
          <a:p>
            <a:endParaRPr lang="ru-RU" dirty="0"/>
          </a:p>
          <a:p>
            <a:r>
              <a:rPr lang="ru-RU" dirty="0"/>
              <a:t>Что-то похожее на «</a:t>
            </a:r>
            <a:r>
              <a:rPr lang="en-US" dirty="0">
                <a:hlinkClick r:id="rId2"/>
              </a:rPr>
              <a:t>Let me google that for you</a:t>
            </a:r>
            <a:r>
              <a:rPr lang="ru-RU" dirty="0"/>
              <a:t>»</a:t>
            </a:r>
          </a:p>
          <a:p>
            <a:endParaRPr lang="en-US" dirty="0"/>
          </a:p>
          <a:p>
            <a:r>
              <a:rPr lang="ru-RU" dirty="0"/>
              <a:t>Сохраняет поисковую выдачу и тексты страниц в файлы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F92BB5-67B8-40D2-AFD8-C1A4EF90FE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09B3353-DA1B-4242-A011-718A41508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36" y="935434"/>
            <a:ext cx="5412065" cy="38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3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Форматы графов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164950" y="1164700"/>
            <a:ext cx="389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24292E"/>
                </a:solidFill>
                <a:highlight>
                  <a:srgbClr val="FFFFFF"/>
                </a:highlight>
              </a:rPr>
              <a:t>Граф записывается в виде текстового (.gml) или XML-файла (.graphml, .gexf), где перечисляются все узлы, ребра и их атрибуты – например, название узла или вес ребра.</a:t>
            </a:r>
            <a:endParaRPr sz="14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50" y="2699750"/>
            <a:ext cx="3292425" cy="23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550" y="1092000"/>
            <a:ext cx="9222750" cy="39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E2D62-C3B4-47E4-B55B-38486703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Voyant</a:t>
            </a:r>
            <a:r>
              <a:rPr lang="ru-RU" dirty="0"/>
              <a:t> </a:t>
            </a:r>
            <a:r>
              <a:rPr lang="ru-RU" dirty="0" err="1"/>
              <a:t>Tools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018FB8-9A2E-4535-AE55-747025501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https://voyant-tools.org</a:t>
            </a:r>
            <a:endParaRPr lang="ru-RU" dirty="0"/>
          </a:p>
          <a:p>
            <a:r>
              <a:rPr lang="ru-RU" dirty="0"/>
              <a:t>https://</a:t>
            </a:r>
            <a:r>
              <a:rPr lang="en-US" dirty="0"/>
              <a:t>github.com/</a:t>
            </a:r>
            <a:r>
              <a:rPr lang="en-US" dirty="0" err="1"/>
              <a:t>lilaspourpre</a:t>
            </a:r>
            <a:r>
              <a:rPr lang="en-US" dirty="0"/>
              <a:t>/corpus</a:t>
            </a:r>
            <a:endParaRPr lang="ru-RU" dirty="0"/>
          </a:p>
          <a:p>
            <a:r>
              <a:rPr lang="ru-RU" dirty="0"/>
              <a:t>Облака тегов</a:t>
            </a:r>
          </a:p>
          <a:p>
            <a:r>
              <a:rPr lang="ru-RU" dirty="0"/>
              <a:t>Встречаемость слов на отрезках текста</a:t>
            </a:r>
          </a:p>
          <a:p>
            <a:r>
              <a:rPr lang="ru-RU" dirty="0"/>
              <a:t>Построение диаграмм</a:t>
            </a:r>
          </a:p>
          <a:p>
            <a:r>
              <a:rPr lang="ru-RU" dirty="0"/>
              <a:t>Частотность</a:t>
            </a:r>
          </a:p>
          <a:p>
            <a:r>
              <a:rPr lang="ru-RU" dirty="0"/>
              <a:t>Фразы, корреляции, контекст</a:t>
            </a:r>
          </a:p>
          <a:p>
            <a:r>
              <a:rPr lang="ru-RU" dirty="0"/>
              <a:t>Возможность загружать свои корпуса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3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AntConc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135322" y="704738"/>
            <a:ext cx="3696975" cy="37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http://www.laurenceanthony.net/software.html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 помощью данной программы можно производить поиск и подсчет различных элементов текста, анализировать частотность и контекст употребления словоформ, словосочетаний и морфем, сравнивать употребительность словоформ в разных текстах.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Программа может быть использована для получения привязанных к заданной предметной области словарных минимумов, списков устойчивых сочетаний (в том числе терминологических), выборок к тематическим группам слов.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8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78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Gephi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122175" y="651225"/>
            <a:ext cx="89424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24292E"/>
                </a:solidFill>
              </a:rPr>
              <a:t>Gephi</a:t>
            </a:r>
            <a:r>
              <a:rPr lang="ru">
                <a:solidFill>
                  <a:srgbClr val="24292E"/>
                </a:solidFill>
              </a:rPr>
              <a:t> – программа для визуализации графов. </a:t>
            </a:r>
            <a:endParaRPr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</a:rPr>
              <a:t>С помощью Gephi можно делать очень красивые и наглядные картинки. </a:t>
            </a:r>
            <a:endParaRPr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824" y="1461050"/>
            <a:ext cx="5444500" cy="32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100800" y="1613450"/>
            <a:ext cx="357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</a:rPr>
              <a:t>Пример из работы польского специалиста по стилометрии Яна Рыбицки – хронология романов Ч. Диккенса, построенная по наиболее частотным словам в тексте.</a:t>
            </a:r>
            <a:endParaRPr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100800" y="3720725"/>
            <a:ext cx="52779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accent5"/>
                </a:solidFill>
                <a:hlinkClick r:id="rId4"/>
              </a:rPr>
              <a:t>Скачать</a:t>
            </a:r>
            <a:endParaRPr sz="1800">
              <a:solidFill>
                <a:srgbClr val="24292E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Инструкция по работе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6"/>
              </a:rPr>
              <a:t>Помощь в установке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Работать онлайн: </a:t>
            </a:r>
            <a:r>
              <a:rPr lang="ru" sz="1800" u="sng">
                <a:solidFill>
                  <a:schemeClr val="hlink"/>
                </a:solidFill>
                <a:hlinkClick r:id="rId7"/>
              </a:rPr>
              <a:t>rollapp.com/app/gephi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1439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Графы и социальные сети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Семинар 6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граф?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Граф, или сеть – это модель, состоящая из узлов и связей между ними, или </a:t>
            </a:r>
            <a:r>
              <a:rPr lang="ru" b="1">
                <a:solidFill>
                  <a:srgbClr val="24292E"/>
                </a:solidFill>
                <a:highlight>
                  <a:srgbClr val="FFFFFF"/>
                </a:highlight>
              </a:rPr>
              <a:t>вершин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 и </a:t>
            </a:r>
            <a:r>
              <a:rPr lang="ru" b="1">
                <a:solidFill>
                  <a:srgbClr val="24292E"/>
                </a:solidFill>
              </a:rPr>
              <a:t>ребер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. </a:t>
            </a:r>
            <a:b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</a:b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По-английски это называется nodes (vertices) и </a:t>
            </a:r>
            <a:r>
              <a:rPr lang="ru">
                <a:solidFill>
                  <a:srgbClr val="24292E"/>
                </a:solidFill>
              </a:rPr>
              <a:t>edges</a:t>
            </a:r>
            <a:r>
              <a:rPr lang="ru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150" y="2439125"/>
            <a:ext cx="5575724" cy="23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граф?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4292E"/>
                </a:solidFill>
              </a:rPr>
              <a:t>Узлы в графах могут группироваться в сообщества. </a:t>
            </a:r>
            <a:br>
              <a:rPr lang="ru">
                <a:solidFill>
                  <a:srgbClr val="24292E"/>
                </a:solidFill>
              </a:rPr>
            </a:br>
            <a:r>
              <a:rPr lang="ru" b="1">
                <a:solidFill>
                  <a:srgbClr val="24292E"/>
                </a:solidFill>
              </a:rPr>
              <a:t>Сообщество</a:t>
            </a:r>
            <a:r>
              <a:rPr lang="ru">
                <a:solidFill>
                  <a:srgbClr val="24292E"/>
                </a:solidFill>
              </a:rPr>
              <a:t> – это плотный подграф, где все (или почти все) узлы связаны между собой. </a:t>
            </a:r>
            <a:br>
              <a:rPr lang="ru">
                <a:solidFill>
                  <a:srgbClr val="24292E"/>
                </a:solidFill>
              </a:rPr>
            </a:br>
            <a:br>
              <a:rPr lang="ru">
                <a:solidFill>
                  <a:srgbClr val="24292E"/>
                </a:solidFill>
              </a:rPr>
            </a:br>
            <a:r>
              <a:rPr lang="ru">
                <a:solidFill>
                  <a:srgbClr val="24292E"/>
                </a:solidFill>
              </a:rPr>
              <a:t>Графы бывают:</a:t>
            </a:r>
            <a:endParaRPr>
              <a:solidFill>
                <a:srgbClr val="24292E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ru" b="1">
                <a:solidFill>
                  <a:srgbClr val="24292E"/>
                </a:solidFill>
              </a:rPr>
              <a:t>ориентированные и неориентированные</a:t>
            </a:r>
            <a:r>
              <a:rPr lang="ru">
                <a:solidFill>
                  <a:srgbClr val="24292E"/>
                </a:solidFill>
              </a:rPr>
              <a:t> (связи-стрелочки vs обычные связи): можно пойти только в определенную сторону/обе</a:t>
            </a:r>
            <a:endParaRPr>
              <a:solidFill>
                <a:srgbClr val="24292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ru" b="1">
                <a:solidFill>
                  <a:srgbClr val="24292E"/>
                </a:solidFill>
              </a:rPr>
              <a:t>связные и несвязные</a:t>
            </a:r>
            <a:r>
              <a:rPr lang="ru">
                <a:solidFill>
                  <a:srgbClr val="24292E"/>
                </a:solidFill>
              </a:rPr>
              <a:t> (все узлы связаны vs есть узлы, которые оторваны от основного графа): </a:t>
            </a:r>
            <a:endParaRPr>
              <a:solidFill>
                <a:srgbClr val="24292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ru" b="1">
                <a:solidFill>
                  <a:srgbClr val="24292E"/>
                </a:solidFill>
              </a:rPr>
              <a:t>взвешенные и невзвешенные</a:t>
            </a:r>
            <a:r>
              <a:rPr lang="ru">
                <a:solidFill>
                  <a:srgbClr val="24292E"/>
                </a:solidFill>
              </a:rPr>
              <a:t> (связи имеют разное числовое значение или имеют одинаковое)</a:t>
            </a:r>
            <a:endParaRPr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172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Неориентированный граф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50" y="745400"/>
            <a:ext cx="5763025" cy="43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754225" y="5075300"/>
            <a:ext cx="56112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739</Words>
  <Application>Microsoft Office PowerPoint</Application>
  <PresentationFormat>Экран (16:9)</PresentationFormat>
  <Paragraphs>80</Paragraphs>
  <Slides>20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Готовые инструменты для анализа данных</vt:lpstr>
      <vt:lpstr>BootCaT</vt:lpstr>
      <vt:lpstr>Voyant Tools </vt:lpstr>
      <vt:lpstr>AntConc</vt:lpstr>
      <vt:lpstr>Gephi</vt:lpstr>
      <vt:lpstr> Графы и социальные сети</vt:lpstr>
      <vt:lpstr>Что такое граф?</vt:lpstr>
      <vt:lpstr>Что такое граф?</vt:lpstr>
      <vt:lpstr>Неориентированный граф</vt:lpstr>
      <vt:lpstr>Ориентированный граф</vt:lpstr>
      <vt:lpstr>Взвешенные графы</vt:lpstr>
      <vt:lpstr>Несвязный граф</vt:lpstr>
      <vt:lpstr>Презентация PowerPoint</vt:lpstr>
      <vt:lpstr>Презентация PowerPoint</vt:lpstr>
      <vt:lpstr>Метрики</vt:lpstr>
      <vt:lpstr>Метрики</vt:lpstr>
      <vt:lpstr>Метрики</vt:lpstr>
      <vt:lpstr>Метрики графа</vt:lpstr>
      <vt:lpstr>Презентация PowerPoint</vt:lpstr>
      <vt:lpstr>Форматы графов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Цифровая грамотность (Digital Literacy)</dc:title>
  <dc:creator>Irina</dc:creator>
  <cp:lastModifiedBy>Irina Nikishina</cp:lastModifiedBy>
  <cp:revision>6</cp:revision>
  <dcterms:modified xsi:type="dcterms:W3CDTF">2020-10-08T20:40:44Z</dcterms:modified>
</cp:coreProperties>
</file>