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7" r:id="rId2"/>
    <p:sldId id="258" r:id="rId3"/>
    <p:sldId id="259" r:id="rId4"/>
    <p:sldId id="279" r:id="rId5"/>
    <p:sldId id="278" r:id="rId6"/>
    <p:sldId id="260" r:id="rId7"/>
    <p:sldId id="281" r:id="rId8"/>
    <p:sldId id="282"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83" r:id="rId23"/>
  </p:sldIdLst>
  <p:sldSz cx="12192000" cy="6858000"/>
  <p:notesSz cx="6858000" cy="9144000"/>
  <p:embeddedFontLst>
    <p:embeddedFont>
      <p:font typeface="Tahoma" pitchFamily="34" charset="0"/>
      <p:regular r:id="rId25"/>
      <p:bold r:id="rId26"/>
    </p:embeddedFont>
    <p:embeddedFont>
      <p:font typeface="Open Sans" charset="0"/>
      <p:regular r:id="rId27"/>
      <p:bold r:id="rId28"/>
      <p:italic r:id="rId29"/>
      <p:boldItalic r:id="rId30"/>
    </p:embeddedFont>
    <p:embeddedFont>
      <p:font typeface="Open Sans Light" charset="0"/>
      <p:regular r:id="rId31"/>
      <p:bold r:id="rId32"/>
      <p:italic r:id="rId33"/>
      <p:boldItalic r:id="rId34"/>
    </p:embeddedFont>
    <p:embeddedFont>
      <p:font typeface="Calibri"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9lqPHbcS5B9emfLiLsT1YDTG2X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Quyên Trần"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FAF7DE-0EB2-4B70-997E-999922B4D5B0}">
  <a:tblStyle styleId="{AFFAF7DE-0EB2-4B70-997E-999922B4D5B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4414" autoAdjust="0"/>
  </p:normalViewPr>
  <p:slideViewPr>
    <p:cSldViewPr>
      <p:cViewPr varScale="1">
        <p:scale>
          <a:sx n="88" d="100"/>
          <a:sy n="88" d="100"/>
        </p:scale>
        <p:origin x="-437"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260413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sz="1200" b="0" i="0" u="none" strike="noStrike" cap="none" dirty="0" smtClean="0">
                <a:solidFill>
                  <a:schemeClr val="dk1"/>
                </a:solidFill>
                <a:effectLst/>
                <a:latin typeface="Calibri"/>
                <a:ea typeface="Calibri"/>
                <a:cs typeface="Calibri"/>
                <a:sym typeface="Calibri"/>
              </a:rPr>
              <a:t>Dữ liệu đạt chuẩn ở trên được đưa vào vòng for  xáo trộn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xáo trộn dữ liệu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dữ liệu được xáo trộn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tiếp tục đi vào vòng for của k-cross-validation ở đây với ( vòng for k-cross là k= 10 tương ứng  với10 vòng lặp )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sau khi lần lặp lần thứ nhất ở k - Cross thu được mô hình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sau đó so sánh tỷ lệ dự đoán đúng của mô hình này với các mô hình trước đó nếu ( đây là lần lặp đầu tiên của k-cross thì mặc định đây là mô hình tốt nhất)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và lưu lại mô hình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sau đó tiếp tục vòng lặp thứ 2 ở k-cross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sau đó thu được  mô hình ở vòng lặp 2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mang tỷ lệ dự đoán đúng của mô hình ở vòng lặp  2 đi so sánh với vòng lặp trc đó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nếu tỷ lệ dự đoán đúng tốt hơn lưu lại mô hình hiện tại và  thay thế cho mô hình trước đó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nếu trường hợp thấp hơn thì vẫn giữ nguyên mô hình  trước đó ...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sau khi trải qua 10 vòng lặp ở k-cross-validation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thu được 1 mô hình tốt nhất . --&gt; mang mô hình tốt nhất này đi so sánh với mô hình tốt nhất của vòng lặp xáo trộn trc đó (nếu đây là lần xáo trộn đầu tiên thì mặc định là mô hình tốt nhất )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và lưu lại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khi này ta kết thúc vòng lặp xáo trộn lần thứ nhất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và quay lại xáo trộn dữ liệu để bắt đầu vòng lặp thứ 2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sau khi lấy được mô hình tốt nhất ở lần xáo trộn thứ 2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sẽ mang mô hình này đi so sánh tỷ đúng với mô hình trước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nếu mô hình hiện tại tốt hơn mô hình xáo trộn trước đó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thì mô hình này sẽ được lưu lại thay thế cho mô hình trước đó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trong trường hợp mô hình hiện tại kém hơn mô hình trước đó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thì mô hình hiện tại sẽ bị loại bỏ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và vẫn giữ nguyên mô hình trước đó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sau đó tiếp  tục các vòng lặp xáo trộn tiếp theo .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sau khi xáo trộn n lần xong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núc này thu được 1 mô hình tốt nhất của lần train này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mang mô hình này đi so sánh tỷ lệ đúng với mô hình có tỷ lệ đúng tốt nhất   được lưu ở lần xây dựng trước đó . Nếu mô hình train hiện tại cao hơn tỷ lệ đúng của mô hình  train tốt nhất trước đó thì mô hình hiện tại được lưu lại thay thế mô hình tốt nhất trước đó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nếu trường hợp mô hình hiện tại tỷ lệ dự đoán đúng thấp hơn thì lại bỏ mô hình hiện tại và vẫn sử dụng mô hình tốt nhất trước đó để sử dụng và đi dự đoán .     </a:t>
            </a:r>
            <a:endParaRPr lang="en-US" sz="1200" b="0" i="0" u="none" strike="noStrike" cap="none" dirty="0" smtClean="0">
              <a:solidFill>
                <a:schemeClr val="dk1"/>
              </a:solidFill>
              <a:effectLst/>
              <a:latin typeface="Calibri"/>
              <a:ea typeface="Calibri"/>
              <a:cs typeface="Calibri"/>
              <a:sym typeface="Calibri"/>
            </a:endParaRPr>
          </a:p>
          <a:p>
            <a:pPr marL="0" lvl="0" indent="0" algn="l" rtl="0">
              <a:spcBef>
                <a:spcPts val="0"/>
              </a:spcBef>
              <a:spcAft>
                <a:spcPts val="0"/>
              </a:spcAft>
              <a:buNone/>
            </a:pPr>
            <a:endParaRPr dirty="0"/>
          </a:p>
        </p:txBody>
      </p:sp>
      <p:sp>
        <p:nvSpPr>
          <p:cNvPr id="277" name="Google Shape;27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sz="1200" b="0" i="0" u="none" strike="noStrike" cap="none" dirty="0" smtClean="0">
                <a:solidFill>
                  <a:schemeClr val="dk1"/>
                </a:solidFill>
                <a:effectLst/>
                <a:latin typeface="Calibri"/>
                <a:ea typeface="Calibri"/>
                <a:cs typeface="Calibri"/>
                <a:sym typeface="Calibri"/>
              </a:rPr>
              <a:t>Gọi mô hình tốt nhất từ file đã lưu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Lấy dữ liệu được nhập từ form người dùng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biến đổi dữ liệu chuyển dữ liệu về dạng mảng để mang đi dự đoán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dự đoán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kết quả dự đoán </a:t>
            </a:r>
            <a:r>
              <a:rPr lang="vi-VN" sz="1200" b="0" i="0" u="none" strike="noStrike" cap="none" dirty="0" smtClean="0">
                <a:solidFill>
                  <a:schemeClr val="dk1"/>
                </a:solidFill>
                <a:effectLst/>
                <a:latin typeface="Calibri"/>
                <a:ea typeface="Calibri"/>
                <a:cs typeface="Calibri"/>
                <a:sym typeface="Wingdings" pitchFamily="2" charset="2"/>
              </a:rPr>
              <a:t> </a:t>
            </a:r>
            <a:r>
              <a:rPr lang="vi-VN" sz="1200" b="0" i="0" u="none" strike="noStrike" cap="none" dirty="0" smtClean="0">
                <a:solidFill>
                  <a:schemeClr val="dk1"/>
                </a:solidFill>
                <a:effectLst/>
                <a:latin typeface="Calibri"/>
                <a:ea typeface="Calibri"/>
                <a:cs typeface="Calibri"/>
                <a:sym typeface="Calibri"/>
              </a:rPr>
              <a:t>được trả về form người dùng </a:t>
            </a:r>
            <a:endParaRPr dirty="0"/>
          </a:p>
        </p:txBody>
      </p:sp>
      <p:sp>
        <p:nvSpPr>
          <p:cNvPr id="296" name="Google Shape;29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dirty="0"/>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sz="1200" b="0" i="0" u="none" strike="noStrike" cap="none" dirty="0" smtClean="0">
                <a:solidFill>
                  <a:schemeClr val="dk1"/>
                </a:solidFill>
                <a:effectLst/>
                <a:latin typeface="Calibri"/>
                <a:ea typeface="Calibri"/>
                <a:cs typeface="Calibri"/>
                <a:sym typeface="Calibri"/>
              </a:rPr>
              <a:t>Dữ liệu đầu vào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sử dụng hàm replace (rơ pờ lết s)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thay thế các giá trị null tự ký hiệu thành giá trị null dạng chuẩn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sử dụng hàm original_data_null (ơ ris sừn nồ data null)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để trích xuất dữ liệu đầy đủ ko bị null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cho dữ liệu mới này qua điều kiện loại bỏ dữ liệu nhiễu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dữ liệu ko đủ điều kiệu </a:t>
            </a:r>
            <a:r>
              <a:rPr lang="vi-VN" sz="1200" b="0" i="0" u="none" strike="noStrike" cap="none" dirty="0" smtClean="0">
                <a:solidFill>
                  <a:schemeClr val="dk1"/>
                </a:solidFill>
                <a:effectLst/>
                <a:latin typeface="Calibri"/>
                <a:ea typeface="Calibri"/>
                <a:cs typeface="Calibri"/>
                <a:sym typeface="Wingdings"/>
              </a:rPr>
              <a:t></a:t>
            </a:r>
            <a:r>
              <a:rPr lang="vi-VN" sz="1200" b="0" i="0" u="none" strike="noStrike" cap="none" dirty="0" smtClean="0">
                <a:solidFill>
                  <a:schemeClr val="dk1"/>
                </a:solidFill>
                <a:effectLst/>
                <a:latin typeface="Calibri"/>
                <a:ea typeface="Calibri"/>
                <a:cs typeface="Calibri"/>
                <a:sym typeface="Calibri"/>
              </a:rPr>
              <a:t> sẽ bị loại bỏ .Dữ liệu đủ điều kiện hay Dữ liệu đạt chuẩn này được lưu vào 1 file mới để sử dụng .</a:t>
            </a:r>
            <a:endParaRPr lang="en-US" sz="1200" b="0" i="0" u="none" strike="noStrike" cap="none" dirty="0" smtClean="0">
              <a:solidFill>
                <a:schemeClr val="dk1"/>
              </a:solidFill>
              <a:effectLst/>
              <a:latin typeface="Calibri"/>
              <a:ea typeface="Calibri"/>
              <a:cs typeface="Calibri"/>
              <a:sym typeface="Calibri"/>
            </a:endParaRPr>
          </a:p>
          <a:p>
            <a:pPr marL="0" lvl="0" indent="0" algn="l" rtl="0">
              <a:spcBef>
                <a:spcPts val="0"/>
              </a:spcBef>
              <a:spcAft>
                <a:spcPts val="0"/>
              </a:spcAft>
              <a:buNone/>
            </a:pPr>
            <a:endParaRPr dirty="0"/>
          </a:p>
        </p:txBody>
      </p:sp>
      <p:sp>
        <p:nvSpPr>
          <p:cNvPr id="190" name="Google Shape;19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êu đề và Nội dung" type="obj">
  <p:cSld name="OBJECT">
    <p:spTree>
      <p:nvGrpSpPr>
        <p:cNvPr id="1" name="Shape 15"/>
        <p:cNvGrpSpPr/>
        <p:nvPr/>
      </p:nvGrpSpPr>
      <p:grpSpPr>
        <a:xfrm>
          <a:off x="0" y="0"/>
          <a:ext cx="0" cy="0"/>
          <a:chOff x="0" y="0"/>
          <a:chExt cx="0" cy="0"/>
        </a:xfrm>
      </p:grpSpPr>
      <p:sp>
        <p:nvSpPr>
          <p:cNvPr id="16" name="Google Shape;1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êu đề Dọc và Văn bản" type="vertTitleAndTx">
  <p:cSld name="VERTICAL_TITLE_AND_VERTICAL_TEXT">
    <p:spTree>
      <p:nvGrpSpPr>
        <p:cNvPr id="1" name="Shape 78"/>
        <p:cNvGrpSpPr/>
        <p:nvPr/>
      </p:nvGrpSpPr>
      <p:grpSpPr>
        <a:xfrm>
          <a:off x="0" y="0"/>
          <a:ext cx="0" cy="0"/>
          <a:chOff x="0" y="0"/>
          <a:chExt cx="0" cy="0"/>
        </a:xfrm>
      </p:grpSpPr>
      <p:sp>
        <p:nvSpPr>
          <p:cNvPr id="79" name="Google Shape;79;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êu đề Bản chiếu" type="title">
  <p:cSld name="TITLE">
    <p:spTree>
      <p:nvGrpSpPr>
        <p:cNvPr id="1" name="Shape 21"/>
        <p:cNvGrpSpPr/>
        <p:nvPr/>
      </p:nvGrpSpPr>
      <p:grpSpPr>
        <a:xfrm>
          <a:off x="0" y="0"/>
          <a:ext cx="0" cy="0"/>
          <a:chOff x="0" y="0"/>
          <a:chExt cx="0" cy="0"/>
        </a:xfrm>
      </p:grpSpPr>
      <p:sp>
        <p:nvSpPr>
          <p:cNvPr id="22" name="Google Shape;22;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Đầu trang của Phần" type="secHead">
  <p:cSld name="SECTION_HEADER">
    <p:spTree>
      <p:nvGrpSpPr>
        <p:cNvPr id="1" name="Shape 27"/>
        <p:cNvGrpSpPr/>
        <p:nvPr/>
      </p:nvGrpSpPr>
      <p:grpSpPr>
        <a:xfrm>
          <a:off x="0" y="0"/>
          <a:ext cx="0" cy="0"/>
          <a:chOff x="0" y="0"/>
          <a:chExt cx="0" cy="0"/>
        </a:xfrm>
      </p:grpSpPr>
      <p:sp>
        <p:nvSpPr>
          <p:cNvPr id="28" name="Google Shape;28;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ai Nội dung" type="twoObj">
  <p:cSld name="TWO_OBJECTS">
    <p:spTree>
      <p:nvGrpSpPr>
        <p:cNvPr id="1" name="Shape 33"/>
        <p:cNvGrpSpPr/>
        <p:nvPr/>
      </p:nvGrpSpPr>
      <p:grpSpPr>
        <a:xfrm>
          <a:off x="0" y="0"/>
          <a:ext cx="0" cy="0"/>
          <a:chOff x="0" y="0"/>
          <a:chExt cx="0" cy="0"/>
        </a:xfrm>
      </p:grpSpPr>
      <p:sp>
        <p:nvSpPr>
          <p:cNvPr id="34" name="Google Shape;34;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ép so sánh" type="twoTxTwoObj">
  <p:cSld name="TWO_OBJECTS_WITH_TEXT">
    <p:spTree>
      <p:nvGrpSpPr>
        <p:cNvPr id="1" name="Shape 40"/>
        <p:cNvGrpSpPr/>
        <p:nvPr/>
      </p:nvGrpSpPr>
      <p:grpSpPr>
        <a:xfrm>
          <a:off x="0" y="0"/>
          <a:ext cx="0" cy="0"/>
          <a:chOff x="0" y="0"/>
          <a:chExt cx="0" cy="0"/>
        </a:xfrm>
      </p:grpSpPr>
      <p:sp>
        <p:nvSpPr>
          <p:cNvPr id="41" name="Google Shape;41;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rống" type="blank">
  <p:cSld name="BLANK">
    <p:spTree>
      <p:nvGrpSpPr>
        <p:cNvPr id="1" name="Shape 54"/>
        <p:cNvGrpSpPr/>
        <p:nvPr/>
      </p:nvGrpSpPr>
      <p:grpSpPr>
        <a:xfrm>
          <a:off x="0" y="0"/>
          <a:ext cx="0" cy="0"/>
          <a:chOff x="0" y="0"/>
          <a:chExt cx="0" cy="0"/>
        </a:xfrm>
      </p:grpSpPr>
      <p:sp>
        <p:nvSpPr>
          <p:cNvPr id="55" name="Google Shape;5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ội dung với Chú thích" type="objTx">
  <p:cSld name="OBJECT_WITH_CAPTION_TEXT">
    <p:spTree>
      <p:nvGrpSpPr>
        <p:cNvPr id="1" name="Shape 58"/>
        <p:cNvGrpSpPr/>
        <p:nvPr/>
      </p:nvGrpSpPr>
      <p:grpSpPr>
        <a:xfrm>
          <a:off x="0" y="0"/>
          <a:ext cx="0" cy="0"/>
          <a:chOff x="0" y="0"/>
          <a:chExt cx="0" cy="0"/>
        </a:xfrm>
      </p:grpSpPr>
      <p:sp>
        <p:nvSpPr>
          <p:cNvPr id="59" name="Google Shape;59;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nh với Chú thích" type="picTx">
  <p:cSld name="PICTURE_WITH_CAPTION_TEXT">
    <p:spTree>
      <p:nvGrpSpPr>
        <p:cNvPr id="1" name="Shape 65"/>
        <p:cNvGrpSpPr/>
        <p:nvPr/>
      </p:nvGrpSpPr>
      <p:grpSpPr>
        <a:xfrm>
          <a:off x="0" y="0"/>
          <a:ext cx="0" cy="0"/>
          <a:chOff x="0" y="0"/>
          <a:chExt cx="0" cy="0"/>
        </a:xfrm>
      </p:grpSpPr>
      <p:sp>
        <p:nvSpPr>
          <p:cNvPr id="66" name="Google Shape;66;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êu đề và Văn bản Dọc" type="vertTx">
  <p:cSld name="VERTICAL_TEXT">
    <p:spTree>
      <p:nvGrpSpPr>
        <p:cNvPr id="1" name="Shape 72"/>
        <p:cNvGrpSpPr/>
        <p:nvPr/>
      </p:nvGrpSpPr>
      <p:grpSpPr>
        <a:xfrm>
          <a:off x="0" y="0"/>
          <a:ext cx="0" cy="0"/>
          <a:chOff x="0" y="0"/>
          <a:chExt cx="0" cy="0"/>
        </a:xfrm>
      </p:grpSpPr>
      <p:sp>
        <p:nvSpPr>
          <p:cNvPr id="73" name="Google Shape;73;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jpg"/><Relationship Id="rId1" Type="http://schemas.openxmlformats.org/officeDocument/2006/relationships/slideLayout" Target="../slideLayouts/slideLayout6.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jpg"/><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mt="60000"/>
          </a:blip>
          <a:stretch>
            <a:fillRect/>
          </a:stretch>
        </a:blipFill>
        <a:effectLst/>
      </p:bgPr>
    </p:bg>
    <p:spTree>
      <p:nvGrpSpPr>
        <p:cNvPr id="1" name="Shape 94"/>
        <p:cNvGrpSpPr/>
        <p:nvPr/>
      </p:nvGrpSpPr>
      <p:grpSpPr>
        <a:xfrm>
          <a:off x="0" y="0"/>
          <a:ext cx="0" cy="0"/>
          <a:chOff x="0" y="0"/>
          <a:chExt cx="0" cy="0"/>
        </a:xfrm>
      </p:grpSpPr>
      <p:sp>
        <p:nvSpPr>
          <p:cNvPr id="95" name="Google Shape;95;p2"/>
          <p:cNvSpPr txBox="1"/>
          <p:nvPr/>
        </p:nvSpPr>
        <p:spPr>
          <a:xfrm>
            <a:off x="1657350" y="564416"/>
            <a:ext cx="7593183"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2800" b="1" i="0" u="none" strike="noStrike" cap="none" dirty="0" smtClean="0">
                <a:solidFill>
                  <a:srgbClr val="2E75B5"/>
                </a:solidFill>
                <a:latin typeface="Tahoma"/>
                <a:ea typeface="Tahoma"/>
                <a:cs typeface="Tahoma"/>
                <a:sym typeface="Tahoma"/>
              </a:rPr>
              <a:t> </a:t>
            </a:r>
            <a:r>
              <a:rPr lang="en-US" sz="2800" b="1" i="0" u="none" strike="noStrike" cap="none" dirty="0" smtClean="0">
                <a:solidFill>
                  <a:srgbClr val="2E75B5"/>
                </a:solidFill>
                <a:latin typeface="Tahoma"/>
                <a:ea typeface="Tahoma"/>
                <a:cs typeface="Tahoma"/>
                <a:sym typeface="Tahoma"/>
              </a:rPr>
              <a:t>TRƯỜNG </a:t>
            </a:r>
            <a:r>
              <a:rPr lang="en-US" sz="2800" b="1" i="0" u="none" strike="noStrike" cap="none" dirty="0">
                <a:solidFill>
                  <a:srgbClr val="2E75B5"/>
                </a:solidFill>
                <a:latin typeface="Tahoma"/>
                <a:ea typeface="Tahoma"/>
                <a:cs typeface="Tahoma"/>
                <a:sym typeface="Tahoma"/>
              </a:rPr>
              <a:t>ĐẠI </a:t>
            </a:r>
            <a:r>
              <a:rPr lang="en-US" sz="2800" b="1" i="0" u="none" strike="noStrike" cap="none" dirty="0" smtClean="0">
                <a:solidFill>
                  <a:srgbClr val="2E75B5"/>
                </a:solidFill>
                <a:latin typeface="Tahoma"/>
                <a:ea typeface="Tahoma"/>
                <a:cs typeface="Tahoma"/>
                <a:sym typeface="Tahoma"/>
              </a:rPr>
              <a:t>HỌC </a:t>
            </a:r>
            <a:r>
              <a:rPr lang="vi-VN" sz="2800" b="1" i="0" u="none" strike="noStrike" cap="none" dirty="0" smtClean="0">
                <a:solidFill>
                  <a:srgbClr val="2E75B5"/>
                </a:solidFill>
                <a:latin typeface="Tahoma"/>
                <a:ea typeface="Tahoma"/>
                <a:cs typeface="Tahoma"/>
                <a:sym typeface="Tahoma"/>
              </a:rPr>
              <a:t>THỦY LỢI </a:t>
            </a:r>
            <a:endParaRPr dirty="0"/>
          </a:p>
          <a:p>
            <a:pPr marL="0" marR="0" lvl="0" indent="0" algn="ctr" rtl="0">
              <a:spcBef>
                <a:spcPts val="0"/>
              </a:spcBef>
              <a:spcAft>
                <a:spcPts val="0"/>
              </a:spcAft>
              <a:buNone/>
            </a:pPr>
            <a:r>
              <a:rPr lang="en-US" sz="2000" b="1" i="0" u="none" strike="noStrike" cap="none" dirty="0">
                <a:solidFill>
                  <a:srgbClr val="FFC000"/>
                </a:solidFill>
                <a:latin typeface="Tahoma"/>
                <a:ea typeface="Tahoma"/>
                <a:cs typeface="Tahoma"/>
                <a:sym typeface="Tahoma"/>
              </a:rPr>
              <a:t>KHOA CÔNG NGHỆ THÔNG TIN</a:t>
            </a:r>
            <a:endParaRPr sz="1200" dirty="0"/>
          </a:p>
        </p:txBody>
      </p:sp>
      <p:sp>
        <p:nvSpPr>
          <p:cNvPr id="97" name="Google Shape;97;p2"/>
          <p:cNvSpPr txBox="1"/>
          <p:nvPr/>
        </p:nvSpPr>
        <p:spPr>
          <a:xfrm>
            <a:off x="2953146" y="2850643"/>
            <a:ext cx="6285695"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i="0" u="none" strike="noStrike" cap="none" dirty="0">
                <a:solidFill>
                  <a:srgbClr val="FF0000"/>
                </a:solidFill>
                <a:latin typeface="Tahoma"/>
                <a:ea typeface="Tahoma"/>
                <a:cs typeface="Tahoma"/>
                <a:sym typeface="Tahoma"/>
              </a:rPr>
              <a:t>ĐỒ ÁN TỐT NGHIỆP</a:t>
            </a:r>
            <a:endParaRPr dirty="0"/>
          </a:p>
        </p:txBody>
      </p:sp>
      <p:sp>
        <p:nvSpPr>
          <p:cNvPr id="98" name="Google Shape;98;p2"/>
          <p:cNvSpPr txBox="1"/>
          <p:nvPr/>
        </p:nvSpPr>
        <p:spPr>
          <a:xfrm>
            <a:off x="4736488" y="6293584"/>
            <a:ext cx="271901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dirty="0" err="1">
                <a:solidFill>
                  <a:schemeClr val="dk1"/>
                </a:solidFill>
                <a:latin typeface="Times New Roman"/>
                <a:ea typeface="Times New Roman"/>
                <a:cs typeface="Times New Roman"/>
                <a:sym typeface="Times New Roman"/>
              </a:rPr>
              <a:t>Hà</a:t>
            </a:r>
            <a:r>
              <a:rPr lang="en-US" sz="1400" i="1" dirty="0">
                <a:solidFill>
                  <a:schemeClr val="dk1"/>
                </a:solidFill>
                <a:latin typeface="Times New Roman"/>
                <a:ea typeface="Times New Roman"/>
                <a:cs typeface="Times New Roman"/>
                <a:sym typeface="Times New Roman"/>
              </a:rPr>
              <a:t> </a:t>
            </a:r>
            <a:r>
              <a:rPr lang="en-US" sz="1400" i="1" dirty="0" err="1">
                <a:solidFill>
                  <a:schemeClr val="dk1"/>
                </a:solidFill>
                <a:latin typeface="Times New Roman"/>
                <a:ea typeface="Times New Roman"/>
                <a:cs typeface="Times New Roman"/>
                <a:sym typeface="Times New Roman"/>
              </a:rPr>
              <a:t>Nội</a:t>
            </a:r>
            <a:r>
              <a:rPr lang="en-US" sz="1400" i="1" dirty="0">
                <a:solidFill>
                  <a:schemeClr val="dk1"/>
                </a:solidFill>
                <a:latin typeface="Times New Roman"/>
                <a:ea typeface="Times New Roman"/>
                <a:cs typeface="Times New Roman"/>
                <a:sym typeface="Times New Roman"/>
              </a:rPr>
              <a:t>, </a:t>
            </a:r>
            <a:r>
              <a:rPr lang="en-US" sz="1400" i="1" dirty="0" err="1">
                <a:solidFill>
                  <a:schemeClr val="dk1"/>
                </a:solidFill>
                <a:latin typeface="Times New Roman"/>
                <a:ea typeface="Times New Roman"/>
                <a:cs typeface="Times New Roman"/>
                <a:sym typeface="Times New Roman"/>
              </a:rPr>
              <a:t>ngày</a:t>
            </a:r>
            <a:r>
              <a:rPr lang="en-US" sz="1400" i="1" dirty="0">
                <a:solidFill>
                  <a:schemeClr val="dk1"/>
                </a:solidFill>
                <a:latin typeface="Times New Roman"/>
                <a:ea typeface="Times New Roman"/>
                <a:cs typeface="Times New Roman"/>
                <a:sym typeface="Times New Roman"/>
              </a:rPr>
              <a:t> </a:t>
            </a:r>
            <a:r>
              <a:rPr lang="en-US" sz="1400" i="1" dirty="0" smtClean="0">
                <a:solidFill>
                  <a:schemeClr val="dk1"/>
                </a:solidFill>
                <a:latin typeface="Times New Roman"/>
                <a:ea typeface="Times New Roman"/>
                <a:cs typeface="Times New Roman"/>
                <a:sym typeface="Times New Roman"/>
              </a:rPr>
              <a:t>1</a:t>
            </a:r>
            <a:r>
              <a:rPr lang="vi-VN" sz="1400" i="1" dirty="0" smtClean="0">
                <a:solidFill>
                  <a:schemeClr val="dk1"/>
                </a:solidFill>
                <a:latin typeface="Times New Roman"/>
                <a:ea typeface="Times New Roman"/>
                <a:cs typeface="Times New Roman"/>
                <a:sym typeface="Times New Roman"/>
              </a:rPr>
              <a:t>1</a:t>
            </a:r>
            <a:r>
              <a:rPr lang="en-US" sz="1400" i="1" dirty="0" smtClean="0">
                <a:solidFill>
                  <a:schemeClr val="dk1"/>
                </a:solidFill>
                <a:latin typeface="Times New Roman"/>
                <a:ea typeface="Times New Roman"/>
                <a:cs typeface="Times New Roman"/>
                <a:sym typeface="Times New Roman"/>
              </a:rPr>
              <a:t> </a:t>
            </a:r>
            <a:r>
              <a:rPr lang="en-US" sz="1400" i="1" dirty="0" err="1">
                <a:solidFill>
                  <a:schemeClr val="dk1"/>
                </a:solidFill>
                <a:latin typeface="Times New Roman"/>
                <a:ea typeface="Times New Roman"/>
                <a:cs typeface="Times New Roman"/>
                <a:sym typeface="Times New Roman"/>
              </a:rPr>
              <a:t>tháng</a:t>
            </a:r>
            <a:r>
              <a:rPr lang="en-US" sz="1400" i="1" dirty="0">
                <a:solidFill>
                  <a:schemeClr val="dk1"/>
                </a:solidFill>
                <a:latin typeface="Times New Roman"/>
                <a:ea typeface="Times New Roman"/>
                <a:cs typeface="Times New Roman"/>
                <a:sym typeface="Times New Roman"/>
              </a:rPr>
              <a:t> </a:t>
            </a:r>
            <a:r>
              <a:rPr lang="vi-VN" sz="1400" i="1" dirty="0" smtClean="0">
                <a:solidFill>
                  <a:schemeClr val="dk1"/>
                </a:solidFill>
                <a:latin typeface="Times New Roman"/>
                <a:ea typeface="Times New Roman"/>
                <a:cs typeface="Times New Roman"/>
                <a:sym typeface="Times New Roman"/>
              </a:rPr>
              <a:t>1</a:t>
            </a:r>
            <a:r>
              <a:rPr lang="en-US" sz="1400" i="1" dirty="0" smtClean="0">
                <a:solidFill>
                  <a:schemeClr val="dk1"/>
                </a:solidFill>
                <a:latin typeface="Times New Roman"/>
                <a:ea typeface="Times New Roman"/>
                <a:cs typeface="Times New Roman"/>
                <a:sym typeface="Times New Roman"/>
              </a:rPr>
              <a:t> </a:t>
            </a:r>
            <a:r>
              <a:rPr lang="en-US" sz="1400" i="1" dirty="0" err="1">
                <a:solidFill>
                  <a:schemeClr val="dk1"/>
                </a:solidFill>
                <a:latin typeface="Times New Roman"/>
                <a:ea typeface="Times New Roman"/>
                <a:cs typeface="Times New Roman"/>
                <a:sym typeface="Times New Roman"/>
              </a:rPr>
              <a:t>năm</a:t>
            </a:r>
            <a:r>
              <a:rPr lang="en-US" sz="1400" i="1" dirty="0">
                <a:solidFill>
                  <a:schemeClr val="dk1"/>
                </a:solidFill>
                <a:latin typeface="Times New Roman"/>
                <a:ea typeface="Times New Roman"/>
                <a:cs typeface="Times New Roman"/>
                <a:sym typeface="Times New Roman"/>
              </a:rPr>
              <a:t> </a:t>
            </a:r>
            <a:r>
              <a:rPr lang="en-US" sz="1400" i="1" dirty="0" smtClean="0">
                <a:solidFill>
                  <a:schemeClr val="dk1"/>
                </a:solidFill>
                <a:latin typeface="Times New Roman"/>
                <a:ea typeface="Times New Roman"/>
                <a:cs typeface="Times New Roman"/>
                <a:sym typeface="Times New Roman"/>
              </a:rPr>
              <a:t>202</a:t>
            </a:r>
            <a:r>
              <a:rPr lang="vi-VN" sz="1400" i="1" dirty="0" smtClean="0">
                <a:solidFill>
                  <a:schemeClr val="dk1"/>
                </a:solidFill>
                <a:latin typeface="Times New Roman"/>
                <a:ea typeface="Times New Roman"/>
                <a:cs typeface="Times New Roman"/>
                <a:sym typeface="Times New Roman"/>
              </a:rPr>
              <a:t>3</a:t>
            </a:r>
            <a:endParaRPr dirty="0"/>
          </a:p>
        </p:txBody>
      </p:sp>
      <p:sp>
        <p:nvSpPr>
          <p:cNvPr id="99" name="Google Shape;99;p2"/>
          <p:cNvSpPr txBox="1"/>
          <p:nvPr/>
        </p:nvSpPr>
        <p:spPr>
          <a:xfrm>
            <a:off x="4112523" y="4343400"/>
            <a:ext cx="1999265" cy="170812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dirty="0" err="1">
                <a:solidFill>
                  <a:schemeClr val="accent1">
                    <a:lumMod val="75000"/>
                  </a:schemeClr>
                </a:solidFill>
                <a:latin typeface="Tahoma"/>
                <a:ea typeface="Tahoma"/>
                <a:cs typeface="Tahoma"/>
                <a:sym typeface="Tahoma"/>
              </a:rPr>
              <a:t>Giảng</a:t>
            </a:r>
            <a:r>
              <a:rPr lang="en-US" sz="1400" dirty="0">
                <a:solidFill>
                  <a:schemeClr val="accent1">
                    <a:lumMod val="75000"/>
                  </a:schemeClr>
                </a:solidFill>
                <a:latin typeface="Tahoma"/>
                <a:ea typeface="Tahoma"/>
                <a:cs typeface="Tahoma"/>
                <a:sym typeface="Tahoma"/>
              </a:rPr>
              <a:t> </a:t>
            </a:r>
            <a:r>
              <a:rPr lang="en-US" sz="1400" dirty="0" err="1">
                <a:solidFill>
                  <a:schemeClr val="accent1">
                    <a:lumMod val="75000"/>
                  </a:schemeClr>
                </a:solidFill>
                <a:latin typeface="Tahoma"/>
                <a:ea typeface="Tahoma"/>
                <a:cs typeface="Tahoma"/>
                <a:sym typeface="Tahoma"/>
              </a:rPr>
              <a:t>viên</a:t>
            </a:r>
            <a:r>
              <a:rPr lang="en-US" sz="1400" dirty="0">
                <a:solidFill>
                  <a:schemeClr val="accent1">
                    <a:lumMod val="75000"/>
                  </a:schemeClr>
                </a:solidFill>
                <a:latin typeface="Tahoma"/>
                <a:ea typeface="Tahoma"/>
                <a:cs typeface="Tahoma"/>
                <a:sym typeface="Tahoma"/>
              </a:rPr>
              <a:t> </a:t>
            </a:r>
            <a:r>
              <a:rPr lang="en-US" sz="1400" dirty="0" err="1">
                <a:solidFill>
                  <a:schemeClr val="accent1">
                    <a:lumMod val="75000"/>
                  </a:schemeClr>
                </a:solidFill>
                <a:latin typeface="Tahoma"/>
                <a:ea typeface="Tahoma"/>
                <a:cs typeface="Tahoma"/>
                <a:sym typeface="Tahoma"/>
              </a:rPr>
              <a:t>hướng</a:t>
            </a:r>
            <a:r>
              <a:rPr lang="en-US" sz="1400" dirty="0">
                <a:solidFill>
                  <a:schemeClr val="accent1">
                    <a:lumMod val="75000"/>
                  </a:schemeClr>
                </a:solidFill>
                <a:latin typeface="Tahoma"/>
                <a:ea typeface="Tahoma"/>
                <a:cs typeface="Tahoma"/>
                <a:sym typeface="Tahoma"/>
              </a:rPr>
              <a:t> </a:t>
            </a:r>
            <a:r>
              <a:rPr lang="en-US" sz="1400" dirty="0" err="1">
                <a:solidFill>
                  <a:schemeClr val="accent1">
                    <a:lumMod val="75000"/>
                  </a:schemeClr>
                </a:solidFill>
                <a:latin typeface="Tahoma"/>
                <a:ea typeface="Tahoma"/>
                <a:cs typeface="Tahoma"/>
                <a:sym typeface="Tahoma"/>
              </a:rPr>
              <a:t>dẫn</a:t>
            </a:r>
            <a:r>
              <a:rPr lang="en-US" sz="1400" dirty="0">
                <a:solidFill>
                  <a:schemeClr val="accent1">
                    <a:lumMod val="75000"/>
                  </a:schemeClr>
                </a:solidFill>
                <a:latin typeface="Tahoma"/>
                <a:ea typeface="Tahoma"/>
                <a:cs typeface="Tahoma"/>
                <a:sym typeface="Tahoma"/>
              </a:rPr>
              <a:t>:</a:t>
            </a:r>
            <a:endParaRPr dirty="0">
              <a:solidFill>
                <a:schemeClr val="accent1">
                  <a:lumMod val="75000"/>
                </a:schemeClr>
              </a:solidFill>
            </a:endParaRPr>
          </a:p>
          <a:p>
            <a:pPr marL="0" marR="0" lvl="0" indent="0" algn="l" rtl="0">
              <a:lnSpc>
                <a:spcPct val="150000"/>
              </a:lnSpc>
              <a:spcBef>
                <a:spcPts val="0"/>
              </a:spcBef>
              <a:spcAft>
                <a:spcPts val="0"/>
              </a:spcAft>
              <a:buNone/>
            </a:pPr>
            <a:r>
              <a:rPr lang="en-US" sz="1400" dirty="0" err="1">
                <a:solidFill>
                  <a:schemeClr val="accent1">
                    <a:lumMod val="75000"/>
                  </a:schemeClr>
                </a:solidFill>
                <a:latin typeface="Tahoma"/>
                <a:ea typeface="Tahoma"/>
                <a:cs typeface="Tahoma"/>
                <a:sym typeface="Tahoma"/>
              </a:rPr>
              <a:t>Sinh</a:t>
            </a:r>
            <a:r>
              <a:rPr lang="en-US" sz="1400" dirty="0">
                <a:solidFill>
                  <a:schemeClr val="accent1">
                    <a:lumMod val="75000"/>
                  </a:schemeClr>
                </a:solidFill>
                <a:latin typeface="Tahoma"/>
                <a:ea typeface="Tahoma"/>
                <a:cs typeface="Tahoma"/>
                <a:sym typeface="Tahoma"/>
              </a:rPr>
              <a:t> </a:t>
            </a:r>
            <a:r>
              <a:rPr lang="en-US" sz="1400" dirty="0" err="1">
                <a:solidFill>
                  <a:schemeClr val="accent1">
                    <a:lumMod val="75000"/>
                  </a:schemeClr>
                </a:solidFill>
                <a:latin typeface="Tahoma"/>
                <a:ea typeface="Tahoma"/>
                <a:cs typeface="Tahoma"/>
                <a:sym typeface="Tahoma"/>
              </a:rPr>
              <a:t>viên</a:t>
            </a:r>
            <a:r>
              <a:rPr lang="en-US" sz="1400" dirty="0">
                <a:solidFill>
                  <a:schemeClr val="accent1">
                    <a:lumMod val="75000"/>
                  </a:schemeClr>
                </a:solidFill>
                <a:latin typeface="Tahoma"/>
                <a:ea typeface="Tahoma"/>
                <a:cs typeface="Tahoma"/>
                <a:sym typeface="Tahoma"/>
              </a:rPr>
              <a:t> </a:t>
            </a:r>
            <a:r>
              <a:rPr lang="en-US" sz="1400" dirty="0" err="1">
                <a:solidFill>
                  <a:schemeClr val="accent1">
                    <a:lumMod val="75000"/>
                  </a:schemeClr>
                </a:solidFill>
                <a:latin typeface="Tahoma"/>
                <a:ea typeface="Tahoma"/>
                <a:cs typeface="Tahoma"/>
                <a:sym typeface="Tahoma"/>
              </a:rPr>
              <a:t>thực</a:t>
            </a:r>
            <a:r>
              <a:rPr lang="en-US" sz="1400" dirty="0">
                <a:solidFill>
                  <a:schemeClr val="accent1">
                    <a:lumMod val="75000"/>
                  </a:schemeClr>
                </a:solidFill>
                <a:latin typeface="Tahoma"/>
                <a:ea typeface="Tahoma"/>
                <a:cs typeface="Tahoma"/>
                <a:sym typeface="Tahoma"/>
              </a:rPr>
              <a:t> </a:t>
            </a:r>
            <a:r>
              <a:rPr lang="en-US" sz="1400" dirty="0" err="1">
                <a:solidFill>
                  <a:schemeClr val="accent1">
                    <a:lumMod val="75000"/>
                  </a:schemeClr>
                </a:solidFill>
                <a:latin typeface="Tahoma"/>
                <a:ea typeface="Tahoma"/>
                <a:cs typeface="Tahoma"/>
                <a:sym typeface="Tahoma"/>
              </a:rPr>
              <a:t>hiện</a:t>
            </a:r>
            <a:r>
              <a:rPr lang="en-US" sz="1400" dirty="0">
                <a:solidFill>
                  <a:schemeClr val="accent1">
                    <a:lumMod val="75000"/>
                  </a:schemeClr>
                </a:solidFill>
                <a:latin typeface="Tahoma"/>
                <a:ea typeface="Tahoma"/>
                <a:cs typeface="Tahoma"/>
                <a:sym typeface="Tahoma"/>
              </a:rPr>
              <a:t>: </a:t>
            </a:r>
            <a:endParaRPr dirty="0">
              <a:solidFill>
                <a:schemeClr val="accent1">
                  <a:lumMod val="75000"/>
                </a:schemeClr>
              </a:solidFill>
            </a:endParaRPr>
          </a:p>
          <a:p>
            <a:pPr marL="0" marR="0" lvl="0" indent="0" algn="l" rtl="0">
              <a:lnSpc>
                <a:spcPct val="150000"/>
              </a:lnSpc>
              <a:spcBef>
                <a:spcPts val="0"/>
              </a:spcBef>
              <a:spcAft>
                <a:spcPts val="0"/>
              </a:spcAft>
              <a:buNone/>
            </a:pPr>
            <a:r>
              <a:rPr lang="en-US" sz="1400" dirty="0" err="1">
                <a:solidFill>
                  <a:schemeClr val="accent1">
                    <a:lumMod val="75000"/>
                  </a:schemeClr>
                </a:solidFill>
                <a:latin typeface="Tahoma"/>
                <a:ea typeface="Tahoma"/>
                <a:cs typeface="Tahoma"/>
                <a:sym typeface="Tahoma"/>
              </a:rPr>
              <a:t>Mã</a:t>
            </a:r>
            <a:r>
              <a:rPr lang="en-US" sz="1400" dirty="0">
                <a:solidFill>
                  <a:schemeClr val="accent1">
                    <a:lumMod val="75000"/>
                  </a:schemeClr>
                </a:solidFill>
                <a:latin typeface="Tahoma"/>
                <a:ea typeface="Tahoma"/>
                <a:cs typeface="Tahoma"/>
                <a:sym typeface="Tahoma"/>
              </a:rPr>
              <a:t> </a:t>
            </a:r>
            <a:r>
              <a:rPr lang="en-US" sz="1400" dirty="0" err="1">
                <a:solidFill>
                  <a:schemeClr val="accent1">
                    <a:lumMod val="75000"/>
                  </a:schemeClr>
                </a:solidFill>
                <a:latin typeface="Tahoma"/>
                <a:ea typeface="Tahoma"/>
                <a:cs typeface="Tahoma"/>
                <a:sym typeface="Tahoma"/>
              </a:rPr>
              <a:t>sinh</a:t>
            </a:r>
            <a:r>
              <a:rPr lang="en-US" sz="1400" dirty="0">
                <a:solidFill>
                  <a:schemeClr val="accent1">
                    <a:lumMod val="75000"/>
                  </a:schemeClr>
                </a:solidFill>
                <a:latin typeface="Tahoma"/>
                <a:ea typeface="Tahoma"/>
                <a:cs typeface="Tahoma"/>
                <a:sym typeface="Tahoma"/>
              </a:rPr>
              <a:t> </a:t>
            </a:r>
            <a:r>
              <a:rPr lang="en-US" sz="1400" dirty="0" err="1">
                <a:solidFill>
                  <a:schemeClr val="accent1">
                    <a:lumMod val="75000"/>
                  </a:schemeClr>
                </a:solidFill>
                <a:latin typeface="Tahoma"/>
                <a:ea typeface="Tahoma"/>
                <a:cs typeface="Tahoma"/>
                <a:sym typeface="Tahoma"/>
              </a:rPr>
              <a:t>viên</a:t>
            </a:r>
            <a:r>
              <a:rPr lang="en-US" sz="1400" dirty="0">
                <a:solidFill>
                  <a:schemeClr val="accent1">
                    <a:lumMod val="75000"/>
                  </a:schemeClr>
                </a:solidFill>
                <a:latin typeface="Tahoma"/>
                <a:ea typeface="Tahoma"/>
                <a:cs typeface="Tahoma"/>
                <a:sym typeface="Tahoma"/>
              </a:rPr>
              <a:t>: </a:t>
            </a:r>
            <a:endParaRPr dirty="0">
              <a:solidFill>
                <a:schemeClr val="accent1">
                  <a:lumMod val="75000"/>
                </a:schemeClr>
              </a:solidFill>
            </a:endParaRPr>
          </a:p>
          <a:p>
            <a:pPr marL="0" marR="0" lvl="0" indent="0" algn="l" rtl="0">
              <a:lnSpc>
                <a:spcPct val="150000"/>
              </a:lnSpc>
              <a:spcBef>
                <a:spcPts val="0"/>
              </a:spcBef>
              <a:spcAft>
                <a:spcPts val="0"/>
              </a:spcAft>
              <a:buNone/>
            </a:pPr>
            <a:r>
              <a:rPr lang="en-US" sz="1400" dirty="0" err="1">
                <a:solidFill>
                  <a:schemeClr val="accent1">
                    <a:lumMod val="75000"/>
                  </a:schemeClr>
                </a:solidFill>
                <a:latin typeface="Tahoma"/>
                <a:ea typeface="Tahoma"/>
                <a:cs typeface="Tahoma"/>
                <a:sym typeface="Tahoma"/>
              </a:rPr>
              <a:t>Lớp</a:t>
            </a:r>
            <a:r>
              <a:rPr lang="en-US" sz="1400" dirty="0">
                <a:solidFill>
                  <a:schemeClr val="accent1">
                    <a:lumMod val="75000"/>
                  </a:schemeClr>
                </a:solidFill>
                <a:latin typeface="Tahoma"/>
                <a:ea typeface="Tahoma"/>
                <a:cs typeface="Tahoma"/>
                <a:sym typeface="Tahoma"/>
              </a:rPr>
              <a:t>: </a:t>
            </a:r>
            <a:endParaRPr dirty="0">
              <a:solidFill>
                <a:schemeClr val="accent1">
                  <a:lumMod val="75000"/>
                </a:schemeClr>
              </a:solidFill>
            </a:endParaRPr>
          </a:p>
          <a:p>
            <a:pPr marL="0" marR="0" lvl="0" indent="0" algn="l" rtl="0">
              <a:lnSpc>
                <a:spcPct val="150000"/>
              </a:lnSpc>
              <a:spcBef>
                <a:spcPts val="0"/>
              </a:spcBef>
              <a:spcAft>
                <a:spcPts val="0"/>
              </a:spcAft>
              <a:buNone/>
            </a:pPr>
            <a:r>
              <a:rPr lang="en-US" sz="1400" dirty="0" err="1">
                <a:solidFill>
                  <a:schemeClr val="accent1">
                    <a:lumMod val="75000"/>
                  </a:schemeClr>
                </a:solidFill>
                <a:latin typeface="Tahoma"/>
                <a:ea typeface="Tahoma"/>
                <a:cs typeface="Tahoma"/>
                <a:sym typeface="Tahoma"/>
              </a:rPr>
              <a:t>Khóa</a:t>
            </a:r>
            <a:r>
              <a:rPr lang="en-US" sz="1400" dirty="0">
                <a:solidFill>
                  <a:schemeClr val="accent1">
                    <a:lumMod val="75000"/>
                  </a:schemeClr>
                </a:solidFill>
                <a:latin typeface="Tahoma"/>
                <a:ea typeface="Tahoma"/>
                <a:cs typeface="Tahoma"/>
                <a:sym typeface="Tahoma"/>
              </a:rPr>
              <a:t>: </a:t>
            </a:r>
            <a:endParaRPr dirty="0">
              <a:solidFill>
                <a:schemeClr val="accent1">
                  <a:lumMod val="75000"/>
                </a:schemeClr>
              </a:solidFill>
            </a:endParaRPr>
          </a:p>
        </p:txBody>
      </p:sp>
      <p:sp>
        <p:nvSpPr>
          <p:cNvPr id="100" name="Google Shape;100;p2"/>
          <p:cNvSpPr txBox="1"/>
          <p:nvPr/>
        </p:nvSpPr>
        <p:spPr>
          <a:xfrm>
            <a:off x="6095992" y="4343400"/>
            <a:ext cx="2209807" cy="170812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vi-VN" sz="1400" dirty="0" smtClean="0">
                <a:solidFill>
                  <a:schemeClr val="accent1">
                    <a:lumMod val="75000"/>
                  </a:schemeClr>
                </a:solidFill>
                <a:latin typeface="Tahoma"/>
                <a:ea typeface="Tahoma"/>
                <a:cs typeface="Tahoma"/>
                <a:sym typeface="Tahoma"/>
              </a:rPr>
              <a:t> </a:t>
            </a:r>
            <a:r>
              <a:rPr lang="en-US" sz="1400" dirty="0" smtClean="0">
                <a:solidFill>
                  <a:schemeClr val="accent1">
                    <a:lumMod val="75000"/>
                  </a:schemeClr>
                </a:solidFill>
                <a:latin typeface="Tahoma"/>
                <a:ea typeface="Tahoma"/>
                <a:cs typeface="Tahoma"/>
                <a:sym typeface="Tahoma"/>
              </a:rPr>
              <a:t>T.S </a:t>
            </a:r>
            <a:r>
              <a:rPr lang="vi-VN" dirty="0" smtClean="0">
                <a:solidFill>
                  <a:schemeClr val="accent1">
                    <a:lumMod val="75000"/>
                  </a:schemeClr>
                </a:solidFill>
                <a:latin typeface="Tahoma"/>
                <a:ea typeface="Tahoma"/>
                <a:cs typeface="Tahoma"/>
                <a:sym typeface="Tahoma"/>
              </a:rPr>
              <a:t>Nguyễn Văn Thắng</a:t>
            </a:r>
            <a:endParaRPr sz="1400" dirty="0">
              <a:solidFill>
                <a:schemeClr val="accent1">
                  <a:lumMod val="75000"/>
                </a:schemeClr>
              </a:solidFill>
              <a:latin typeface="Tahoma"/>
              <a:ea typeface="Tahoma"/>
              <a:cs typeface="Tahoma"/>
              <a:sym typeface="Tahoma"/>
            </a:endParaRPr>
          </a:p>
          <a:p>
            <a:pPr marL="0" marR="0" lvl="0" indent="0" algn="l" rtl="0">
              <a:lnSpc>
                <a:spcPct val="150000"/>
              </a:lnSpc>
              <a:spcBef>
                <a:spcPts val="0"/>
              </a:spcBef>
              <a:spcAft>
                <a:spcPts val="0"/>
              </a:spcAft>
              <a:buNone/>
            </a:pPr>
            <a:r>
              <a:rPr lang="vi-VN" dirty="0">
                <a:solidFill>
                  <a:schemeClr val="accent1">
                    <a:lumMod val="75000"/>
                  </a:schemeClr>
                </a:solidFill>
                <a:latin typeface="Tahoma"/>
                <a:ea typeface="Tahoma"/>
                <a:cs typeface="Tahoma"/>
                <a:sym typeface="Tahoma"/>
              </a:rPr>
              <a:t> </a:t>
            </a:r>
            <a:r>
              <a:rPr lang="vi-VN" dirty="0" smtClean="0">
                <a:solidFill>
                  <a:schemeClr val="accent1">
                    <a:lumMod val="75000"/>
                  </a:schemeClr>
                </a:solidFill>
                <a:latin typeface="Tahoma"/>
                <a:ea typeface="Tahoma"/>
                <a:cs typeface="Tahoma"/>
                <a:sym typeface="Tahoma"/>
              </a:rPr>
              <a:t>Phạm Văn Tiến </a:t>
            </a:r>
            <a:endParaRPr sz="1400" dirty="0">
              <a:solidFill>
                <a:schemeClr val="accent1">
                  <a:lumMod val="75000"/>
                </a:schemeClr>
              </a:solidFill>
              <a:latin typeface="Tahoma"/>
              <a:ea typeface="Tahoma"/>
              <a:cs typeface="Tahoma"/>
              <a:sym typeface="Tahoma"/>
            </a:endParaRPr>
          </a:p>
          <a:p>
            <a:pPr marL="0" marR="0" lvl="0" indent="0" algn="l" rtl="0">
              <a:lnSpc>
                <a:spcPct val="150000"/>
              </a:lnSpc>
              <a:spcBef>
                <a:spcPts val="0"/>
              </a:spcBef>
              <a:spcAft>
                <a:spcPts val="0"/>
              </a:spcAft>
              <a:buNone/>
            </a:pPr>
            <a:r>
              <a:rPr lang="vi-VN" dirty="0">
                <a:solidFill>
                  <a:schemeClr val="accent1">
                    <a:lumMod val="75000"/>
                  </a:schemeClr>
                </a:solidFill>
                <a:latin typeface="Tahoma"/>
                <a:ea typeface="Tahoma"/>
                <a:cs typeface="Tahoma"/>
                <a:sym typeface="Tahoma"/>
              </a:rPr>
              <a:t> </a:t>
            </a:r>
            <a:r>
              <a:rPr lang="vi-VN" dirty="0" smtClean="0">
                <a:solidFill>
                  <a:schemeClr val="accent1">
                    <a:lumMod val="75000"/>
                  </a:schemeClr>
                </a:solidFill>
                <a:latin typeface="Tahoma"/>
                <a:ea typeface="Tahoma"/>
                <a:cs typeface="Tahoma"/>
                <a:sym typeface="Tahoma"/>
              </a:rPr>
              <a:t>1851061940</a:t>
            </a:r>
            <a:endParaRPr dirty="0">
              <a:solidFill>
                <a:schemeClr val="accent1">
                  <a:lumMod val="75000"/>
                </a:schemeClr>
              </a:solidFill>
            </a:endParaRPr>
          </a:p>
          <a:p>
            <a:pPr marL="0" marR="0" lvl="0" indent="0" algn="l" rtl="0">
              <a:lnSpc>
                <a:spcPct val="150000"/>
              </a:lnSpc>
              <a:spcBef>
                <a:spcPts val="0"/>
              </a:spcBef>
              <a:spcAft>
                <a:spcPts val="0"/>
              </a:spcAft>
              <a:buNone/>
            </a:pPr>
            <a:r>
              <a:rPr lang="vi-VN" dirty="0">
                <a:solidFill>
                  <a:schemeClr val="accent1">
                    <a:lumMod val="75000"/>
                  </a:schemeClr>
                </a:solidFill>
                <a:latin typeface="Tahoma"/>
                <a:ea typeface="Tahoma"/>
                <a:cs typeface="Tahoma"/>
                <a:sym typeface="Tahoma"/>
              </a:rPr>
              <a:t> </a:t>
            </a:r>
            <a:r>
              <a:rPr lang="vi-VN" dirty="0" smtClean="0">
                <a:solidFill>
                  <a:schemeClr val="accent1">
                    <a:lumMod val="75000"/>
                  </a:schemeClr>
                </a:solidFill>
                <a:latin typeface="Tahoma"/>
                <a:ea typeface="Tahoma"/>
                <a:cs typeface="Tahoma"/>
                <a:sym typeface="Tahoma"/>
              </a:rPr>
              <a:t>60TH2</a:t>
            </a:r>
            <a:endParaRPr dirty="0">
              <a:solidFill>
                <a:schemeClr val="accent1">
                  <a:lumMod val="75000"/>
                </a:schemeClr>
              </a:solidFill>
            </a:endParaRPr>
          </a:p>
          <a:p>
            <a:pPr marL="0" marR="0" lvl="0" indent="0" algn="l" rtl="0">
              <a:lnSpc>
                <a:spcPct val="150000"/>
              </a:lnSpc>
              <a:spcBef>
                <a:spcPts val="0"/>
              </a:spcBef>
              <a:spcAft>
                <a:spcPts val="0"/>
              </a:spcAft>
              <a:buNone/>
            </a:pPr>
            <a:r>
              <a:rPr lang="vi-VN" dirty="0">
                <a:solidFill>
                  <a:schemeClr val="accent1">
                    <a:lumMod val="75000"/>
                  </a:schemeClr>
                </a:solidFill>
                <a:latin typeface="Tahoma"/>
                <a:ea typeface="Tahoma"/>
                <a:cs typeface="Tahoma"/>
                <a:sym typeface="Tahoma"/>
              </a:rPr>
              <a:t> </a:t>
            </a:r>
            <a:r>
              <a:rPr lang="vi-VN" dirty="0" smtClean="0">
                <a:solidFill>
                  <a:schemeClr val="accent1">
                    <a:lumMod val="75000"/>
                  </a:schemeClr>
                </a:solidFill>
                <a:latin typeface="Tahoma"/>
                <a:ea typeface="Tahoma"/>
                <a:cs typeface="Tahoma"/>
                <a:sym typeface="Tahoma"/>
              </a:rPr>
              <a:t>K60</a:t>
            </a:r>
            <a:endParaRPr dirty="0">
              <a:solidFill>
                <a:schemeClr val="accent1">
                  <a:lumMod val="75000"/>
                </a:schemeClr>
              </a:solidFill>
            </a:endParaRPr>
          </a:p>
        </p:txBody>
      </p:sp>
      <p:sp>
        <p:nvSpPr>
          <p:cNvPr id="101" name="Google Shape;101;p2"/>
          <p:cNvSpPr txBox="1"/>
          <p:nvPr/>
        </p:nvSpPr>
        <p:spPr>
          <a:xfrm>
            <a:off x="159903" y="2474386"/>
            <a:ext cx="11525421" cy="867890"/>
          </a:xfrm>
          <a:prstGeom prst="rect">
            <a:avLst/>
          </a:prstGeom>
          <a:noFill/>
          <a:ln>
            <a:noFill/>
          </a:ln>
        </p:spPr>
        <p:txBody>
          <a:bodyPr spcFirstLastPara="1" wrap="square" lIns="91425" tIns="45700" rIns="91425" bIns="45700" anchor="t" anchorCtr="0">
            <a:spAutoFit/>
          </a:bodyPr>
          <a:lstStyle/>
          <a:p>
            <a:pPr marL="273685" lvl="0" indent="-273685" algn="ctr">
              <a:lnSpc>
                <a:spcPct val="120000"/>
              </a:lnSpc>
            </a:pPr>
            <a:r>
              <a:rPr lang="en-US" sz="2200" b="1" dirty="0">
                <a:solidFill>
                  <a:srgbClr val="FF0000"/>
                </a:solidFill>
                <a:latin typeface="Tahoma"/>
                <a:ea typeface="Tahoma"/>
                <a:cs typeface="Tahoma"/>
                <a:sym typeface="Tahoma"/>
              </a:rPr>
              <a:t>ĐỀ TÀI: </a:t>
            </a:r>
            <a:r>
              <a:rPr lang="en-US" sz="2000" b="1" dirty="0">
                <a:solidFill>
                  <a:srgbClr val="FF0000"/>
                </a:solidFill>
                <a:latin typeface="Tahoma" pitchFamily="34" charset="0"/>
                <a:ea typeface="Tahoma" pitchFamily="34" charset="0"/>
                <a:cs typeface="Tahoma" pitchFamily="34" charset="0"/>
              </a:rPr>
              <a:t>ỨNG</a:t>
            </a:r>
            <a:r>
              <a:rPr lang="vi-VN" sz="2000" b="1" dirty="0">
                <a:solidFill>
                  <a:srgbClr val="FF0000"/>
                </a:solidFill>
                <a:latin typeface="Tahoma" pitchFamily="34" charset="0"/>
                <a:ea typeface="Tahoma" pitchFamily="34" charset="0"/>
                <a:cs typeface="Tahoma" pitchFamily="34" charset="0"/>
              </a:rPr>
              <a:t> DỤNG THUẬT TOÁN AI VÀO DỰ ĐOÁN SỚM </a:t>
            </a:r>
            <a:endParaRPr lang="vi-VN" sz="2000" b="1" dirty="0" smtClean="0">
              <a:solidFill>
                <a:srgbClr val="FF0000"/>
              </a:solidFill>
              <a:latin typeface="Tahoma" pitchFamily="34" charset="0"/>
              <a:ea typeface="Tahoma" pitchFamily="34" charset="0"/>
              <a:cs typeface="Tahoma" pitchFamily="34" charset="0"/>
            </a:endParaRPr>
          </a:p>
          <a:p>
            <a:pPr marL="273685" lvl="0" indent="-273685" algn="ctr">
              <a:lnSpc>
                <a:spcPct val="120000"/>
              </a:lnSpc>
            </a:pPr>
            <a:r>
              <a:rPr lang="vi-VN" sz="2000" b="1" dirty="0" smtClean="0">
                <a:solidFill>
                  <a:srgbClr val="FF0000"/>
                </a:solidFill>
                <a:latin typeface="Tahoma" pitchFamily="34" charset="0"/>
                <a:ea typeface="Tahoma" pitchFamily="34" charset="0"/>
                <a:cs typeface="Tahoma" pitchFamily="34" charset="0"/>
              </a:rPr>
              <a:t>NGUY </a:t>
            </a:r>
            <a:r>
              <a:rPr lang="vi-VN" sz="2000" b="1" dirty="0">
                <a:solidFill>
                  <a:srgbClr val="FF0000"/>
                </a:solidFill>
                <a:latin typeface="Tahoma" pitchFamily="34" charset="0"/>
                <a:ea typeface="Tahoma" pitchFamily="34" charset="0"/>
                <a:cs typeface="Tahoma" pitchFamily="34" charset="0"/>
              </a:rPr>
              <a:t>CƠ ĐỘT </a:t>
            </a:r>
            <a:r>
              <a:rPr lang="en-GB" sz="2000" b="1" dirty="0">
                <a:solidFill>
                  <a:srgbClr val="FF0000"/>
                </a:solidFill>
                <a:latin typeface="Tahoma" pitchFamily="34" charset="0"/>
                <a:ea typeface="Tahoma" pitchFamily="34" charset="0"/>
                <a:cs typeface="Tahoma" pitchFamily="34" charset="0"/>
              </a:rPr>
              <a:t>QUỴ </a:t>
            </a:r>
            <a:r>
              <a:rPr lang="vi-VN" sz="2000" b="1" dirty="0">
                <a:solidFill>
                  <a:srgbClr val="FF0000"/>
                </a:solidFill>
                <a:latin typeface="Tahoma" pitchFamily="34" charset="0"/>
                <a:ea typeface="Tahoma" pitchFamily="34" charset="0"/>
                <a:cs typeface="Tahoma" pitchFamily="34" charset="0"/>
              </a:rPr>
              <a:t>Ở NGƯỜI GIÀ</a:t>
            </a:r>
            <a:r>
              <a:rPr lang="en-US" sz="2000" b="1" dirty="0" smtClean="0">
                <a:solidFill>
                  <a:srgbClr val="FF0000"/>
                </a:solidFill>
                <a:latin typeface="Tahoma" pitchFamily="34" charset="0"/>
                <a:ea typeface="Tahoma" pitchFamily="34" charset="0"/>
                <a:cs typeface="Tahoma" pitchFamily="34" charset="0"/>
                <a:sym typeface="Tahoma"/>
              </a:rPr>
              <a:t> </a:t>
            </a:r>
            <a:endParaRPr b="1" dirty="0">
              <a:solidFill>
                <a:srgbClr val="FF0000"/>
              </a:solidFill>
              <a:latin typeface="Tahoma" pitchFamily="34" charset="0"/>
              <a:ea typeface="Tahoma" pitchFamily="34" charset="0"/>
              <a:cs typeface="Tahoma" pitchFamily="34" charset="0"/>
            </a:endParaRPr>
          </a:p>
        </p:txBody>
      </p:sp>
      <p:sp>
        <p:nvSpPr>
          <p:cNvPr id="102"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p:cNvSpPr/>
          <p:nvPr/>
        </p:nvSpPr>
        <p:spPr>
          <a:xfrm rot="10800000">
            <a:off x="8605520" y="20415"/>
            <a:ext cx="3586480" cy="711746"/>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217894"/>
            <a:ext cx="1524000" cy="1524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32" fill="hold" nodeType="clickEffect">
                                  <p:stCondLst>
                                    <p:cond delay="0"/>
                                  </p:stCondLst>
                                  <p:childTnLst>
                                    <p:anim calcmode="lin" valueType="num">
                                      <p:cBhvr additive="base">
                                        <p:cTn id="6" dur="500"/>
                                        <p:tgtEl>
                                          <p:spTgt spid="97"/>
                                        </p:tgtEl>
                                        <p:attrNameLst>
                                          <p:attrName>ppt_w</p:attrName>
                                        </p:attrNameLst>
                                      </p:cBhvr>
                                      <p:tavLst>
                                        <p:tav tm="0">
                                          <p:val>
                                            <p:strVal val="#ppt_w"/>
                                          </p:val>
                                        </p:tav>
                                        <p:tav tm="100000">
                                          <p:val>
                                            <p:strVal val="0"/>
                                          </p:val>
                                        </p:tav>
                                      </p:tavLst>
                                    </p:anim>
                                    <p:anim calcmode="lin" valueType="num">
                                      <p:cBhvr additive="base">
                                        <p:cTn id="7" dur="500"/>
                                        <p:tgtEl>
                                          <p:spTgt spid="97"/>
                                        </p:tgtEl>
                                        <p:attrNameLst>
                                          <p:attrName>ppt_h</p:attrName>
                                        </p:attrNameLst>
                                      </p:cBhvr>
                                      <p:tavLst>
                                        <p:tav tm="0">
                                          <p:val>
                                            <p:strVal val="#ppt_h"/>
                                          </p:val>
                                        </p:tav>
                                        <p:tav tm="100000">
                                          <p:val>
                                            <p:strVal val="0"/>
                                          </p:val>
                                        </p:tav>
                                      </p:tavLst>
                                    </p:anim>
                                    <p:set>
                                      <p:cBhvr>
                                        <p:cTn id="8" dur="1" fill="hold">
                                          <p:stCondLst>
                                            <p:cond delay="500"/>
                                          </p:stCondLst>
                                        </p:cTn>
                                        <p:tgtEl>
                                          <p:spTgt spid="97"/>
                                        </p:tgtEl>
                                        <p:attrNameLst>
                                          <p:attrName>style.visibility</p:attrName>
                                        </p:attrNameLst>
                                      </p:cBhvr>
                                      <p:to>
                                        <p:strVal val="hidden"/>
                                      </p:to>
                                    </p:set>
                                  </p:childTnLst>
                                </p:cTn>
                              </p:par>
                              <p:par>
                                <p:cTn id="9" presetID="23" presetClass="entr" presetSubtype="16" fill="hold" nodeType="withEffect">
                                  <p:stCondLst>
                                    <p:cond delay="0"/>
                                  </p:stCondLst>
                                  <p:childTnLst>
                                    <p:set>
                                      <p:cBhvr>
                                        <p:cTn id="10" dur="1" fill="hold">
                                          <p:stCondLst>
                                            <p:cond delay="0"/>
                                          </p:stCondLst>
                                        </p:cTn>
                                        <p:tgtEl>
                                          <p:spTgt spid="101"/>
                                        </p:tgtEl>
                                        <p:attrNameLst>
                                          <p:attrName>style.visibility</p:attrName>
                                        </p:attrNameLst>
                                      </p:cBhvr>
                                      <p:to>
                                        <p:strVal val="visible"/>
                                      </p:to>
                                    </p:set>
                                    <p:anim calcmode="lin" valueType="num">
                                      <p:cBhvr additive="base">
                                        <p:cTn id="11" dur="500"/>
                                        <p:tgtEl>
                                          <p:spTgt spid="101"/>
                                        </p:tgtEl>
                                        <p:attrNameLst>
                                          <p:attrName>ppt_w</p:attrName>
                                        </p:attrNameLst>
                                      </p:cBhvr>
                                      <p:tavLst>
                                        <p:tav tm="0">
                                          <p:val>
                                            <p:strVal val="0"/>
                                          </p:val>
                                        </p:tav>
                                        <p:tav tm="100000">
                                          <p:val>
                                            <p:strVal val="#ppt_w"/>
                                          </p:val>
                                        </p:tav>
                                      </p:tavLst>
                                    </p:anim>
                                    <p:anim calcmode="lin" valueType="num">
                                      <p:cBhvr additive="base">
                                        <p:cTn id="12" dur="500"/>
                                        <p:tgtEl>
                                          <p:spTgt spid="10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191"/>
        <p:cNvGrpSpPr/>
        <p:nvPr/>
      </p:nvGrpSpPr>
      <p:grpSpPr>
        <a:xfrm>
          <a:off x="0" y="0"/>
          <a:ext cx="0" cy="0"/>
          <a:chOff x="0" y="0"/>
          <a:chExt cx="0" cy="0"/>
        </a:xfrm>
      </p:grpSpPr>
      <p:sp>
        <p:nvSpPr>
          <p:cNvPr id="13" name="Google Shape;110;p3"/>
          <p:cNvSpPr/>
          <p:nvPr/>
        </p:nvSpPr>
        <p:spPr>
          <a:xfrm rot="5400000">
            <a:off x="-66578" y="66578"/>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9;p3"/>
          <p:cNvSpPr txBox="1"/>
          <p:nvPr/>
        </p:nvSpPr>
        <p:spPr>
          <a:xfrm>
            <a:off x="470516" y="55092"/>
            <a:ext cx="4330084" cy="523180"/>
          </a:xfrm>
          <a:prstGeom prst="rect">
            <a:avLst/>
          </a:prstGeom>
          <a:noFill/>
          <a:ln>
            <a:noFill/>
          </a:ln>
        </p:spPr>
        <p:txBody>
          <a:bodyPr spcFirstLastPara="1" wrap="square" lIns="91425" tIns="45700" rIns="91425" bIns="45700" anchor="t" anchorCtr="0">
            <a:spAutoFit/>
          </a:bodyPr>
          <a:lstStyle/>
          <a:p>
            <a:pPr lvl="0"/>
            <a:r>
              <a:rPr lang="vi-VN" sz="2800" b="1" dirty="0" smtClean="0">
                <a:solidFill>
                  <a:schemeClr val="accent2">
                    <a:lumMod val="75000"/>
                  </a:schemeClr>
                </a:solidFill>
                <a:latin typeface="Calibri" pitchFamily="34" charset="0"/>
                <a:ea typeface="Tahoma" pitchFamily="34" charset="0"/>
                <a:cs typeface="Calibri" pitchFamily="34" charset="0"/>
              </a:rPr>
              <a:t>PHƯƠNG PHÁP XÂY DỰNG </a:t>
            </a:r>
            <a:endParaRPr b="1" dirty="0">
              <a:solidFill>
                <a:schemeClr val="accent2">
                  <a:lumMod val="75000"/>
                </a:schemeClr>
              </a:solidFill>
              <a:latin typeface="Calibri" pitchFamily="34" charset="0"/>
              <a:ea typeface="Tahoma" pitchFamily="34" charset="0"/>
              <a:cs typeface="Calibri" pitchFamily="34" charset="0"/>
            </a:endParaRPr>
          </a:p>
        </p:txBody>
      </p:sp>
      <p:sp>
        <p:nvSpPr>
          <p:cNvPr id="2" name="TextBox 1"/>
          <p:cNvSpPr txBox="1"/>
          <p:nvPr/>
        </p:nvSpPr>
        <p:spPr>
          <a:xfrm>
            <a:off x="609600" y="1112808"/>
            <a:ext cx="2217274" cy="307777"/>
          </a:xfrm>
          <a:prstGeom prst="rect">
            <a:avLst/>
          </a:prstGeom>
          <a:noFill/>
        </p:spPr>
        <p:txBody>
          <a:bodyPr wrap="none" rtlCol="0">
            <a:spAutoFit/>
          </a:bodyPr>
          <a:lstStyle/>
          <a:p>
            <a:r>
              <a:rPr lang="vi-VN" dirty="0" smtClean="0"/>
              <a:t>1. TIỀN XỬ LÝ DỮ LIỆU:</a:t>
            </a:r>
            <a:endParaRPr lang="en-US" dirty="0"/>
          </a:p>
        </p:txBody>
      </p:sp>
      <p:sp>
        <p:nvSpPr>
          <p:cNvPr id="3" name="TextBox 2"/>
          <p:cNvSpPr txBox="1"/>
          <p:nvPr/>
        </p:nvSpPr>
        <p:spPr>
          <a:xfrm>
            <a:off x="1066800" y="1597223"/>
            <a:ext cx="6418745" cy="307777"/>
          </a:xfrm>
          <a:prstGeom prst="rect">
            <a:avLst/>
          </a:prstGeom>
          <a:noFill/>
        </p:spPr>
        <p:txBody>
          <a:bodyPr wrap="none" rtlCol="0">
            <a:spAutoFit/>
          </a:bodyPr>
          <a:lstStyle/>
          <a:p>
            <a:r>
              <a:rPr lang="vi-VN" dirty="0"/>
              <a:t> Đầu tiên ta sẽ tiền xử lý dữ liệu loại bỏ các dữ liệu bị null và các dữ liệu bị </a:t>
            </a:r>
            <a:r>
              <a:rPr lang="vi-VN" dirty="0" smtClean="0"/>
              <a:t>sai. </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099" y="1981200"/>
            <a:ext cx="6190145" cy="4419600"/>
          </a:xfrm>
          <a:prstGeom prst="rect">
            <a:avLst/>
          </a:prstGeom>
        </p:spPr>
      </p:pic>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06"/>
        <p:cNvGrpSpPr/>
        <p:nvPr/>
      </p:nvGrpSpPr>
      <p:grpSpPr>
        <a:xfrm>
          <a:off x="0" y="0"/>
          <a:ext cx="0" cy="0"/>
          <a:chOff x="0" y="0"/>
          <a:chExt cx="0" cy="0"/>
        </a:xfrm>
      </p:grpSpPr>
      <p:sp>
        <p:nvSpPr>
          <p:cNvPr id="12" name="Google Shape;110;p3"/>
          <p:cNvSpPr/>
          <p:nvPr/>
        </p:nvSpPr>
        <p:spPr>
          <a:xfrm rot="5400000">
            <a:off x="-66578" y="66578"/>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109;p3"/>
          <p:cNvSpPr txBox="1"/>
          <p:nvPr/>
        </p:nvSpPr>
        <p:spPr>
          <a:xfrm>
            <a:off x="470516" y="55092"/>
            <a:ext cx="4330084" cy="523180"/>
          </a:xfrm>
          <a:prstGeom prst="rect">
            <a:avLst/>
          </a:prstGeom>
          <a:noFill/>
          <a:ln>
            <a:noFill/>
          </a:ln>
        </p:spPr>
        <p:txBody>
          <a:bodyPr spcFirstLastPara="1" wrap="square" lIns="91425" tIns="45700" rIns="91425" bIns="45700" anchor="t" anchorCtr="0">
            <a:spAutoFit/>
          </a:bodyPr>
          <a:lstStyle/>
          <a:p>
            <a:pPr lvl="0"/>
            <a:r>
              <a:rPr lang="vi-VN" sz="2800" b="1" dirty="0" smtClean="0">
                <a:solidFill>
                  <a:schemeClr val="accent2">
                    <a:lumMod val="75000"/>
                  </a:schemeClr>
                </a:solidFill>
                <a:latin typeface="Calibri" pitchFamily="34" charset="0"/>
                <a:ea typeface="Tahoma" pitchFamily="34" charset="0"/>
                <a:cs typeface="Calibri" pitchFamily="34" charset="0"/>
              </a:rPr>
              <a:t>PHƯƠNG PHÁP XÂY DỰNG </a:t>
            </a:r>
            <a:endParaRPr b="1" dirty="0">
              <a:solidFill>
                <a:schemeClr val="accent2">
                  <a:lumMod val="75000"/>
                </a:schemeClr>
              </a:solidFill>
              <a:latin typeface="Calibri" pitchFamily="34" charset="0"/>
              <a:ea typeface="Tahoma" pitchFamily="34" charset="0"/>
              <a:cs typeface="Calibri" pitchFamily="34" charset="0"/>
            </a:endParaRPr>
          </a:p>
        </p:txBody>
      </p:sp>
      <p:sp>
        <p:nvSpPr>
          <p:cNvPr id="2" name="TextBox 1"/>
          <p:cNvSpPr txBox="1"/>
          <p:nvPr/>
        </p:nvSpPr>
        <p:spPr>
          <a:xfrm>
            <a:off x="685800" y="989111"/>
            <a:ext cx="2223686" cy="307777"/>
          </a:xfrm>
          <a:prstGeom prst="rect">
            <a:avLst/>
          </a:prstGeom>
          <a:noFill/>
        </p:spPr>
        <p:txBody>
          <a:bodyPr wrap="none" rtlCol="0">
            <a:spAutoFit/>
          </a:bodyPr>
          <a:lstStyle/>
          <a:p>
            <a:r>
              <a:rPr lang="vi-VN" dirty="0" smtClean="0"/>
              <a:t>2. XÂY DỰNG MÔ HÌNH:</a:t>
            </a:r>
            <a:endParaRPr lang="en-US" dirty="0"/>
          </a:p>
        </p:txBody>
      </p:sp>
      <p:sp>
        <p:nvSpPr>
          <p:cNvPr id="3" name="TextBox 2"/>
          <p:cNvSpPr txBox="1"/>
          <p:nvPr/>
        </p:nvSpPr>
        <p:spPr>
          <a:xfrm>
            <a:off x="990600" y="1444822"/>
            <a:ext cx="5804794" cy="307777"/>
          </a:xfrm>
          <a:prstGeom prst="rect">
            <a:avLst/>
          </a:prstGeom>
          <a:noFill/>
        </p:spPr>
        <p:txBody>
          <a:bodyPr wrap="none" rtlCol="0">
            <a:spAutoFit/>
          </a:bodyPr>
          <a:lstStyle/>
          <a:p>
            <a:pPr marL="285750" indent="-285750">
              <a:buFont typeface="Wingdings" pitchFamily="2" charset="2"/>
              <a:buChar char="v"/>
            </a:pPr>
            <a:r>
              <a:rPr lang="vi-VN" dirty="0" smtClean="0"/>
              <a:t>Xây dựng mô hình với thuật toán </a:t>
            </a:r>
            <a:r>
              <a:rPr lang="en-US" dirty="0"/>
              <a:t>Support Vector Machines (SVM</a:t>
            </a:r>
            <a:r>
              <a:rPr lang="en-US" dirty="0" smtClean="0"/>
              <a:t>)</a:t>
            </a:r>
            <a:r>
              <a:rPr lang="vi-VN" dirty="0"/>
              <a:t>:</a:t>
            </a:r>
            <a:r>
              <a:rPr lang="en-US" dirty="0" smtClean="0"/>
              <a:t> </a:t>
            </a:r>
            <a:endParaRPr lang="en-US" dirty="0"/>
          </a:p>
        </p:txBody>
      </p:sp>
      <p:sp>
        <p:nvSpPr>
          <p:cNvPr id="4" name="TextBox 3"/>
          <p:cNvSpPr txBox="1"/>
          <p:nvPr/>
        </p:nvSpPr>
        <p:spPr>
          <a:xfrm>
            <a:off x="1371600" y="1828800"/>
            <a:ext cx="5618846" cy="523220"/>
          </a:xfrm>
          <a:prstGeom prst="rect">
            <a:avLst/>
          </a:prstGeom>
          <a:noFill/>
        </p:spPr>
        <p:txBody>
          <a:bodyPr wrap="none" rtlCol="0">
            <a:spAutoFit/>
          </a:bodyPr>
          <a:lstStyle/>
          <a:p>
            <a:pPr marL="285750" lvl="0" indent="-285750">
              <a:buFont typeface="Wingdings" pitchFamily="2" charset="2"/>
              <a:buChar char="Ø"/>
            </a:pPr>
            <a:r>
              <a:rPr lang="vi-VN" dirty="0"/>
              <a:t>Tỷ lệ dự đoán </a:t>
            </a:r>
            <a:r>
              <a:rPr lang="vi-VN" dirty="0" smtClean="0"/>
              <a:t>đúng khi chỉ </a:t>
            </a:r>
            <a:r>
              <a:rPr lang="vi-VN" dirty="0" smtClean="0"/>
              <a:t>sử </a:t>
            </a:r>
            <a:r>
              <a:rPr lang="vi-VN" dirty="0" smtClean="0"/>
              <a:t>dụng thuật toán SVM </a:t>
            </a:r>
            <a:r>
              <a:rPr lang="vi-VN" dirty="0"/>
              <a:t>là :</a:t>
            </a:r>
            <a:r>
              <a:rPr lang="vi-VN" b="1" dirty="0"/>
              <a:t> </a:t>
            </a:r>
            <a:r>
              <a:rPr lang="vi-VN" dirty="0"/>
              <a:t>87.255%</a:t>
            </a:r>
            <a:endParaRPr lang="en-US" dirty="0"/>
          </a:p>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599" y="2590800"/>
            <a:ext cx="7369175" cy="280511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20"/>
        <p:cNvGrpSpPr/>
        <p:nvPr/>
      </p:nvGrpSpPr>
      <p:grpSpPr>
        <a:xfrm>
          <a:off x="0" y="0"/>
          <a:ext cx="0" cy="0"/>
          <a:chOff x="0" y="0"/>
          <a:chExt cx="0" cy="0"/>
        </a:xfrm>
      </p:grpSpPr>
      <p:sp>
        <p:nvSpPr>
          <p:cNvPr id="19" name="Google Shape;110;p3"/>
          <p:cNvSpPr/>
          <p:nvPr/>
        </p:nvSpPr>
        <p:spPr>
          <a:xfrm rot="5400000">
            <a:off x="-66578" y="66578"/>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 name="Google Shape;109;p3"/>
          <p:cNvSpPr txBox="1"/>
          <p:nvPr/>
        </p:nvSpPr>
        <p:spPr>
          <a:xfrm>
            <a:off x="470516" y="55092"/>
            <a:ext cx="4330084" cy="523180"/>
          </a:xfrm>
          <a:prstGeom prst="rect">
            <a:avLst/>
          </a:prstGeom>
          <a:noFill/>
          <a:ln>
            <a:noFill/>
          </a:ln>
        </p:spPr>
        <p:txBody>
          <a:bodyPr spcFirstLastPara="1" wrap="square" lIns="91425" tIns="45700" rIns="91425" bIns="45700" anchor="t" anchorCtr="0">
            <a:spAutoFit/>
          </a:bodyPr>
          <a:lstStyle/>
          <a:p>
            <a:pPr lvl="0"/>
            <a:r>
              <a:rPr lang="vi-VN" sz="2800" b="1" dirty="0" smtClean="0">
                <a:solidFill>
                  <a:schemeClr val="accent2">
                    <a:lumMod val="75000"/>
                  </a:schemeClr>
                </a:solidFill>
                <a:latin typeface="Calibri" pitchFamily="34" charset="0"/>
                <a:ea typeface="Tahoma" pitchFamily="34" charset="0"/>
                <a:cs typeface="Calibri" pitchFamily="34" charset="0"/>
              </a:rPr>
              <a:t>PHƯƠNG PHÁP XÂY DỰNG </a:t>
            </a:r>
            <a:endParaRPr b="1" dirty="0">
              <a:solidFill>
                <a:schemeClr val="accent2">
                  <a:lumMod val="75000"/>
                </a:schemeClr>
              </a:solidFill>
              <a:latin typeface="Calibri" pitchFamily="34" charset="0"/>
              <a:ea typeface="Tahoma" pitchFamily="34" charset="0"/>
              <a:cs typeface="Calibri" pitchFamily="34" charset="0"/>
            </a:endParaRPr>
          </a:p>
        </p:txBody>
      </p:sp>
      <p:sp>
        <p:nvSpPr>
          <p:cNvPr id="21" name="TextBox 20"/>
          <p:cNvSpPr txBox="1"/>
          <p:nvPr/>
        </p:nvSpPr>
        <p:spPr>
          <a:xfrm>
            <a:off x="685800" y="989111"/>
            <a:ext cx="2223686" cy="307777"/>
          </a:xfrm>
          <a:prstGeom prst="rect">
            <a:avLst/>
          </a:prstGeom>
          <a:noFill/>
        </p:spPr>
        <p:txBody>
          <a:bodyPr wrap="none" rtlCol="0">
            <a:spAutoFit/>
          </a:bodyPr>
          <a:lstStyle/>
          <a:p>
            <a:r>
              <a:rPr lang="vi-VN" dirty="0" smtClean="0"/>
              <a:t>2. XÂY DỰNG MÔ HÌNH:</a:t>
            </a:r>
            <a:endParaRPr lang="en-US" dirty="0"/>
          </a:p>
        </p:txBody>
      </p:sp>
      <p:sp>
        <p:nvSpPr>
          <p:cNvPr id="22" name="TextBox 21"/>
          <p:cNvSpPr txBox="1"/>
          <p:nvPr/>
        </p:nvSpPr>
        <p:spPr>
          <a:xfrm>
            <a:off x="990600" y="1444822"/>
            <a:ext cx="9442008" cy="307777"/>
          </a:xfrm>
          <a:prstGeom prst="rect">
            <a:avLst/>
          </a:prstGeom>
          <a:noFill/>
        </p:spPr>
        <p:txBody>
          <a:bodyPr wrap="none" rtlCol="0">
            <a:spAutoFit/>
          </a:bodyPr>
          <a:lstStyle/>
          <a:p>
            <a:pPr marL="285750" indent="-285750">
              <a:buFont typeface="Wingdings" pitchFamily="2" charset="2"/>
              <a:buChar char="v"/>
            </a:pPr>
            <a:r>
              <a:rPr lang="vi-VN" dirty="0" smtClean="0"/>
              <a:t>Xây dựng mô hình với p</a:t>
            </a:r>
            <a:r>
              <a:rPr lang="en-US" dirty="0" err="1" smtClean="0"/>
              <a:t>hương</a:t>
            </a:r>
            <a:r>
              <a:rPr lang="en-US" dirty="0" smtClean="0"/>
              <a:t> </a:t>
            </a:r>
            <a:r>
              <a:rPr lang="en-US" dirty="0" err="1"/>
              <a:t>pháp</a:t>
            </a:r>
            <a:r>
              <a:rPr lang="en-US" dirty="0"/>
              <a:t> K-fold cross </a:t>
            </a:r>
            <a:r>
              <a:rPr lang="en-US" dirty="0" smtClean="0"/>
              <a:t>validation</a:t>
            </a:r>
            <a:r>
              <a:rPr lang="vi-VN" dirty="0" smtClean="0"/>
              <a:t> kết hợp</a:t>
            </a:r>
            <a:r>
              <a:rPr lang="en-US" dirty="0" smtClean="0"/>
              <a:t> </a:t>
            </a:r>
            <a:r>
              <a:rPr lang="vi-VN" dirty="0" smtClean="0"/>
              <a:t> thuật toán </a:t>
            </a:r>
            <a:r>
              <a:rPr lang="en-US" dirty="0"/>
              <a:t>Support Vector Machines (SVM</a:t>
            </a:r>
            <a:r>
              <a:rPr lang="en-US" dirty="0" smtClean="0"/>
              <a:t>)</a:t>
            </a:r>
            <a:r>
              <a:rPr lang="vi-VN" dirty="0"/>
              <a:t>:</a:t>
            </a:r>
            <a:r>
              <a:rPr lang="en-US" dirty="0" smtClean="0"/>
              <a:t> </a:t>
            </a:r>
            <a:endParaRPr lang="en-US" dirty="0"/>
          </a:p>
        </p:txBody>
      </p:sp>
      <p:sp>
        <p:nvSpPr>
          <p:cNvPr id="23" name="TextBox 22"/>
          <p:cNvSpPr txBox="1"/>
          <p:nvPr/>
        </p:nvSpPr>
        <p:spPr>
          <a:xfrm>
            <a:off x="1371600" y="1828800"/>
            <a:ext cx="7385355" cy="523220"/>
          </a:xfrm>
          <a:prstGeom prst="rect">
            <a:avLst/>
          </a:prstGeom>
          <a:noFill/>
        </p:spPr>
        <p:txBody>
          <a:bodyPr wrap="none" rtlCol="0">
            <a:spAutoFit/>
          </a:bodyPr>
          <a:lstStyle/>
          <a:p>
            <a:pPr marL="285750" lvl="0" indent="-285750">
              <a:buFont typeface="Wingdings" pitchFamily="2" charset="2"/>
              <a:buChar char="Ø"/>
            </a:pPr>
            <a:r>
              <a:rPr lang="vi-VN" dirty="0"/>
              <a:t>Tỷ lệ dự đoán </a:t>
            </a:r>
            <a:r>
              <a:rPr lang="vi-VN" dirty="0" smtClean="0"/>
              <a:t>đúng khi kết hợp </a:t>
            </a:r>
            <a:r>
              <a:rPr lang="en-US" dirty="0"/>
              <a:t>K-fold cross validation </a:t>
            </a:r>
            <a:r>
              <a:rPr lang="vi-VN" dirty="0" smtClean="0"/>
              <a:t>với thuật toán SVM </a:t>
            </a:r>
            <a:r>
              <a:rPr lang="vi-VN" dirty="0"/>
              <a:t>là </a:t>
            </a:r>
            <a:r>
              <a:rPr lang="vi-VN" dirty="0" smtClean="0"/>
              <a:t>: 88.235%</a:t>
            </a:r>
            <a:endParaRPr lang="en-US" dirty="0"/>
          </a:p>
          <a:p>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62" y="2667000"/>
            <a:ext cx="8916838" cy="32385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39"/>
        <p:cNvGrpSpPr/>
        <p:nvPr/>
      </p:nvGrpSpPr>
      <p:grpSpPr>
        <a:xfrm>
          <a:off x="0" y="0"/>
          <a:ext cx="0" cy="0"/>
          <a:chOff x="0" y="0"/>
          <a:chExt cx="0" cy="0"/>
        </a:xfrm>
      </p:grpSpPr>
      <p:sp>
        <p:nvSpPr>
          <p:cNvPr id="20" name="Google Shape;110;p3"/>
          <p:cNvSpPr/>
          <p:nvPr/>
        </p:nvSpPr>
        <p:spPr>
          <a:xfrm rot="5400000">
            <a:off x="-66578" y="66578"/>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109;p3"/>
          <p:cNvSpPr txBox="1"/>
          <p:nvPr/>
        </p:nvSpPr>
        <p:spPr>
          <a:xfrm>
            <a:off x="470516" y="55092"/>
            <a:ext cx="4330084" cy="523180"/>
          </a:xfrm>
          <a:prstGeom prst="rect">
            <a:avLst/>
          </a:prstGeom>
          <a:noFill/>
          <a:ln>
            <a:noFill/>
          </a:ln>
        </p:spPr>
        <p:txBody>
          <a:bodyPr spcFirstLastPara="1" wrap="square" lIns="91425" tIns="45700" rIns="91425" bIns="45700" anchor="t" anchorCtr="0">
            <a:spAutoFit/>
          </a:bodyPr>
          <a:lstStyle/>
          <a:p>
            <a:pPr lvl="0"/>
            <a:r>
              <a:rPr lang="vi-VN" sz="2800" b="1" dirty="0" smtClean="0">
                <a:solidFill>
                  <a:schemeClr val="accent2">
                    <a:lumMod val="75000"/>
                  </a:schemeClr>
                </a:solidFill>
                <a:latin typeface="Calibri" pitchFamily="34" charset="0"/>
                <a:ea typeface="Tahoma" pitchFamily="34" charset="0"/>
                <a:cs typeface="Calibri" pitchFamily="34" charset="0"/>
              </a:rPr>
              <a:t>PHƯƠNG PHÁP XÂY DỰNG </a:t>
            </a:r>
            <a:endParaRPr b="1" dirty="0">
              <a:solidFill>
                <a:schemeClr val="accent2">
                  <a:lumMod val="75000"/>
                </a:schemeClr>
              </a:solidFill>
              <a:latin typeface="Calibri" pitchFamily="34" charset="0"/>
              <a:ea typeface="Tahoma" pitchFamily="34" charset="0"/>
              <a:cs typeface="Calibri" pitchFamily="34" charset="0"/>
            </a:endParaRPr>
          </a:p>
        </p:txBody>
      </p:sp>
      <p:sp>
        <p:nvSpPr>
          <p:cNvPr id="22" name="TextBox 21"/>
          <p:cNvSpPr txBox="1"/>
          <p:nvPr/>
        </p:nvSpPr>
        <p:spPr>
          <a:xfrm>
            <a:off x="685800" y="989111"/>
            <a:ext cx="2223686" cy="307777"/>
          </a:xfrm>
          <a:prstGeom prst="rect">
            <a:avLst/>
          </a:prstGeom>
          <a:noFill/>
        </p:spPr>
        <p:txBody>
          <a:bodyPr wrap="none" rtlCol="0">
            <a:spAutoFit/>
          </a:bodyPr>
          <a:lstStyle/>
          <a:p>
            <a:r>
              <a:rPr lang="vi-VN" dirty="0" smtClean="0"/>
              <a:t>2. XÂY DỰNG MÔ HÌNH:</a:t>
            </a:r>
            <a:endParaRPr lang="en-US" dirty="0"/>
          </a:p>
        </p:txBody>
      </p:sp>
      <p:sp>
        <p:nvSpPr>
          <p:cNvPr id="23" name="TextBox 22"/>
          <p:cNvSpPr txBox="1"/>
          <p:nvPr/>
        </p:nvSpPr>
        <p:spPr>
          <a:xfrm>
            <a:off x="990600" y="1444822"/>
            <a:ext cx="9065302" cy="307777"/>
          </a:xfrm>
          <a:prstGeom prst="rect">
            <a:avLst/>
          </a:prstGeom>
          <a:noFill/>
        </p:spPr>
        <p:txBody>
          <a:bodyPr wrap="none" rtlCol="0">
            <a:spAutoFit/>
          </a:bodyPr>
          <a:lstStyle/>
          <a:p>
            <a:pPr marL="285750" indent="-285750">
              <a:buFont typeface="Wingdings" pitchFamily="2" charset="2"/>
              <a:buChar char="v"/>
            </a:pPr>
            <a:r>
              <a:rPr lang="vi-VN" dirty="0" smtClean="0"/>
              <a:t>Xây dựng mô hình với  thuật toán </a:t>
            </a:r>
            <a:r>
              <a:rPr lang="en-US" dirty="0"/>
              <a:t>Support Vector Machines (SVM</a:t>
            </a:r>
            <a:r>
              <a:rPr lang="en-US" dirty="0" smtClean="0"/>
              <a:t>)</a:t>
            </a:r>
            <a:r>
              <a:rPr lang="vi-VN" dirty="0" smtClean="0"/>
              <a:t> kết hợp xáo trộn dữ liệu đầu vào mỗi lần:</a:t>
            </a:r>
            <a:r>
              <a:rPr lang="en-US" dirty="0" smtClean="0"/>
              <a:t> </a:t>
            </a:r>
            <a:endParaRPr lang="en-US" dirty="0"/>
          </a:p>
        </p:txBody>
      </p:sp>
      <p:sp>
        <p:nvSpPr>
          <p:cNvPr id="24" name="TextBox 23"/>
          <p:cNvSpPr txBox="1"/>
          <p:nvPr/>
        </p:nvSpPr>
        <p:spPr>
          <a:xfrm>
            <a:off x="1371600" y="1828800"/>
            <a:ext cx="8260595" cy="523220"/>
          </a:xfrm>
          <a:prstGeom prst="rect">
            <a:avLst/>
          </a:prstGeom>
          <a:noFill/>
        </p:spPr>
        <p:txBody>
          <a:bodyPr wrap="none" rtlCol="0">
            <a:spAutoFit/>
          </a:bodyPr>
          <a:lstStyle/>
          <a:p>
            <a:pPr marL="285750" lvl="0" indent="-285750">
              <a:buFont typeface="Wingdings" pitchFamily="2" charset="2"/>
              <a:buChar char="Ø"/>
            </a:pPr>
            <a:r>
              <a:rPr lang="vi-VN" dirty="0"/>
              <a:t>Tỷ lệ dự đoán </a:t>
            </a:r>
            <a:r>
              <a:rPr lang="vi-VN" dirty="0" smtClean="0"/>
              <a:t>đúng của thuật toán SVM </a:t>
            </a:r>
            <a:r>
              <a:rPr lang="vi-VN" dirty="0"/>
              <a:t>kết hợp xáo trộn dữ liệu </a:t>
            </a:r>
            <a:r>
              <a:rPr lang="vi-VN" dirty="0" smtClean="0"/>
              <a:t>đầu vào 10000 lần </a:t>
            </a:r>
            <a:r>
              <a:rPr lang="vi-VN" dirty="0"/>
              <a:t>là </a:t>
            </a:r>
            <a:r>
              <a:rPr lang="vi-VN" dirty="0" smtClean="0"/>
              <a:t>: </a:t>
            </a:r>
            <a:r>
              <a:rPr lang="vi-VN" dirty="0"/>
              <a:t>95.098 %.</a:t>
            </a:r>
            <a:endParaRPr lang="en-US" dirty="0"/>
          </a:p>
          <a:p>
            <a:endParaRPr lang="en-US" dirty="0"/>
          </a:p>
        </p:txBody>
      </p:sp>
      <p:pic>
        <p:nvPicPr>
          <p:cNvPr id="26" name="Picture 25"/>
          <p:cNvPicPr/>
          <p:nvPr/>
        </p:nvPicPr>
        <p:blipFill rotWithShape="1">
          <a:blip r:embed="rId4"/>
          <a:srcRect r="27674"/>
          <a:stretch/>
        </p:blipFill>
        <p:spPr bwMode="auto">
          <a:xfrm>
            <a:off x="1397479" y="2438400"/>
            <a:ext cx="8382000" cy="35814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53640926-AAD7-44D8-BBD7-CCE9431645EC}">
              <a14:shadowObscured xmlns:a14="http://schemas.microsoft.com/office/drawing/2010/main"/>
            </a:ext>
          </a:extLst>
        </p:spPr>
      </p:pic>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59"/>
        <p:cNvGrpSpPr/>
        <p:nvPr/>
      </p:nvGrpSpPr>
      <p:grpSpPr>
        <a:xfrm>
          <a:off x="0" y="0"/>
          <a:ext cx="0" cy="0"/>
          <a:chOff x="0" y="0"/>
          <a:chExt cx="0" cy="0"/>
        </a:xfrm>
      </p:grpSpPr>
      <p:sp>
        <p:nvSpPr>
          <p:cNvPr id="19" name="Google Shape;110;p3"/>
          <p:cNvSpPr/>
          <p:nvPr/>
        </p:nvSpPr>
        <p:spPr>
          <a:xfrm rot="5400000">
            <a:off x="-66578" y="66578"/>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 name="Google Shape;109;p3"/>
          <p:cNvSpPr txBox="1"/>
          <p:nvPr/>
        </p:nvSpPr>
        <p:spPr>
          <a:xfrm>
            <a:off x="470516" y="55092"/>
            <a:ext cx="4330084" cy="523180"/>
          </a:xfrm>
          <a:prstGeom prst="rect">
            <a:avLst/>
          </a:prstGeom>
          <a:noFill/>
          <a:ln>
            <a:noFill/>
          </a:ln>
        </p:spPr>
        <p:txBody>
          <a:bodyPr spcFirstLastPara="1" wrap="square" lIns="91425" tIns="45700" rIns="91425" bIns="45700" anchor="t" anchorCtr="0">
            <a:spAutoFit/>
          </a:bodyPr>
          <a:lstStyle/>
          <a:p>
            <a:pPr lvl="0"/>
            <a:r>
              <a:rPr lang="vi-VN" sz="2800" b="1" dirty="0" smtClean="0">
                <a:solidFill>
                  <a:schemeClr val="accent2">
                    <a:lumMod val="75000"/>
                  </a:schemeClr>
                </a:solidFill>
                <a:latin typeface="Calibri" pitchFamily="34" charset="0"/>
                <a:ea typeface="Tahoma" pitchFamily="34" charset="0"/>
                <a:cs typeface="Calibri" pitchFamily="34" charset="0"/>
              </a:rPr>
              <a:t>PHƯƠNG PHÁP XÂY DỰNG </a:t>
            </a:r>
            <a:endParaRPr b="1" dirty="0">
              <a:solidFill>
                <a:schemeClr val="accent2">
                  <a:lumMod val="75000"/>
                </a:schemeClr>
              </a:solidFill>
              <a:latin typeface="Calibri" pitchFamily="34" charset="0"/>
              <a:ea typeface="Tahoma" pitchFamily="34" charset="0"/>
              <a:cs typeface="Calibri" pitchFamily="34" charset="0"/>
            </a:endParaRPr>
          </a:p>
        </p:txBody>
      </p:sp>
      <p:sp>
        <p:nvSpPr>
          <p:cNvPr id="21" name="TextBox 20"/>
          <p:cNvSpPr txBox="1"/>
          <p:nvPr/>
        </p:nvSpPr>
        <p:spPr>
          <a:xfrm>
            <a:off x="685800" y="989111"/>
            <a:ext cx="2223686" cy="307777"/>
          </a:xfrm>
          <a:prstGeom prst="rect">
            <a:avLst/>
          </a:prstGeom>
          <a:noFill/>
        </p:spPr>
        <p:txBody>
          <a:bodyPr wrap="none" rtlCol="0">
            <a:spAutoFit/>
          </a:bodyPr>
          <a:lstStyle/>
          <a:p>
            <a:r>
              <a:rPr lang="vi-VN" dirty="0" smtClean="0"/>
              <a:t>2. XÂY DỰNG MÔ HÌNH:</a:t>
            </a:r>
            <a:endParaRPr lang="en-US" dirty="0"/>
          </a:p>
        </p:txBody>
      </p:sp>
      <p:sp>
        <p:nvSpPr>
          <p:cNvPr id="22" name="TextBox 21"/>
          <p:cNvSpPr txBox="1"/>
          <p:nvPr/>
        </p:nvSpPr>
        <p:spPr>
          <a:xfrm>
            <a:off x="990600" y="1444822"/>
            <a:ext cx="9342622" cy="738664"/>
          </a:xfrm>
          <a:prstGeom prst="rect">
            <a:avLst/>
          </a:prstGeom>
          <a:noFill/>
        </p:spPr>
        <p:txBody>
          <a:bodyPr wrap="none" rtlCol="0">
            <a:spAutoFit/>
          </a:bodyPr>
          <a:lstStyle/>
          <a:p>
            <a:pPr marL="285750" indent="-285750">
              <a:lnSpc>
                <a:spcPct val="150000"/>
              </a:lnSpc>
              <a:buFont typeface="Wingdings" pitchFamily="2" charset="2"/>
              <a:buChar char="v"/>
            </a:pPr>
            <a:r>
              <a:rPr lang="vi-VN" dirty="0" smtClean="0"/>
              <a:t>Xây </a:t>
            </a:r>
            <a:r>
              <a:rPr lang="vi-VN" dirty="0"/>
              <a:t>dựng mô hình với p</a:t>
            </a:r>
            <a:r>
              <a:rPr lang="en-US" dirty="0" err="1"/>
              <a:t>hương</a:t>
            </a:r>
            <a:r>
              <a:rPr lang="en-US" dirty="0"/>
              <a:t> </a:t>
            </a:r>
            <a:r>
              <a:rPr lang="en-US" dirty="0" err="1"/>
              <a:t>pháp</a:t>
            </a:r>
            <a:r>
              <a:rPr lang="en-US" dirty="0"/>
              <a:t> K-fold cross validation</a:t>
            </a:r>
            <a:r>
              <a:rPr lang="vi-VN" dirty="0"/>
              <a:t> kết hợp</a:t>
            </a:r>
            <a:r>
              <a:rPr lang="en-US" dirty="0"/>
              <a:t> </a:t>
            </a:r>
            <a:r>
              <a:rPr lang="vi-VN" dirty="0" smtClean="0"/>
              <a:t>thuật </a:t>
            </a:r>
            <a:r>
              <a:rPr lang="vi-VN" dirty="0"/>
              <a:t>toán </a:t>
            </a:r>
            <a:r>
              <a:rPr lang="en-US" dirty="0"/>
              <a:t>Support Vector Machines (SVM) </a:t>
            </a:r>
            <a:endParaRPr lang="vi-VN" dirty="0" smtClean="0"/>
          </a:p>
          <a:p>
            <a:pPr>
              <a:lnSpc>
                <a:spcPct val="150000"/>
              </a:lnSpc>
            </a:pPr>
            <a:r>
              <a:rPr lang="vi-VN" dirty="0"/>
              <a:t> </a:t>
            </a:r>
            <a:r>
              <a:rPr lang="vi-VN" dirty="0" smtClean="0"/>
              <a:t>     cộng xáo trộn dữ liệu đầu vào mỗi lần:</a:t>
            </a:r>
            <a:r>
              <a:rPr lang="en-US" dirty="0" smtClean="0"/>
              <a:t> </a:t>
            </a:r>
            <a:endParaRPr lang="en-US" dirty="0"/>
          </a:p>
        </p:txBody>
      </p:sp>
      <p:sp>
        <p:nvSpPr>
          <p:cNvPr id="23" name="TextBox 22"/>
          <p:cNvSpPr txBox="1"/>
          <p:nvPr/>
        </p:nvSpPr>
        <p:spPr>
          <a:xfrm>
            <a:off x="1676400" y="2438400"/>
            <a:ext cx="7124066" cy="954107"/>
          </a:xfrm>
          <a:prstGeom prst="rect">
            <a:avLst/>
          </a:prstGeom>
          <a:noFill/>
        </p:spPr>
        <p:txBody>
          <a:bodyPr wrap="none" rtlCol="0">
            <a:spAutoFit/>
          </a:bodyPr>
          <a:lstStyle/>
          <a:p>
            <a:pPr marL="285750" lvl="0" indent="-285750">
              <a:lnSpc>
                <a:spcPct val="150000"/>
              </a:lnSpc>
              <a:buFont typeface="Wingdings" pitchFamily="2" charset="2"/>
              <a:buChar char="Ø"/>
            </a:pPr>
            <a:r>
              <a:rPr lang="vi-VN" dirty="0"/>
              <a:t>Tỷ lệ dự đoán đúng khi kết hợp </a:t>
            </a:r>
            <a:r>
              <a:rPr lang="en-US" dirty="0"/>
              <a:t>K-fold cross validation </a:t>
            </a:r>
            <a:r>
              <a:rPr lang="vi-VN" dirty="0"/>
              <a:t>với thuật toán SVM </a:t>
            </a:r>
            <a:r>
              <a:rPr lang="vi-VN" dirty="0" smtClean="0"/>
              <a:t>cộng với </a:t>
            </a:r>
          </a:p>
          <a:p>
            <a:pPr lvl="0">
              <a:lnSpc>
                <a:spcPct val="150000"/>
              </a:lnSpc>
            </a:pPr>
            <a:r>
              <a:rPr lang="vi-VN" dirty="0"/>
              <a:t> </a:t>
            </a:r>
            <a:r>
              <a:rPr lang="vi-VN" dirty="0" smtClean="0"/>
              <a:t>     xáo </a:t>
            </a:r>
            <a:r>
              <a:rPr lang="vi-VN" dirty="0"/>
              <a:t>trộn dữ liệu </a:t>
            </a:r>
            <a:r>
              <a:rPr lang="vi-VN" dirty="0" smtClean="0"/>
              <a:t>đầu vào 10000 lần </a:t>
            </a:r>
            <a:r>
              <a:rPr lang="vi-VN" dirty="0"/>
              <a:t>là </a:t>
            </a:r>
            <a:r>
              <a:rPr lang="vi-VN" dirty="0" smtClean="0"/>
              <a:t>: </a:t>
            </a:r>
            <a:r>
              <a:rPr lang="vi-VN" dirty="0"/>
              <a:t>97.059</a:t>
            </a:r>
            <a:r>
              <a:rPr lang="vi-VN" dirty="0" smtClean="0"/>
              <a:t>%.</a:t>
            </a:r>
            <a:endParaRPr lang="en-US" dirty="0"/>
          </a:p>
          <a:p>
            <a:endParaRPr lang="en-US" dirty="0"/>
          </a:p>
        </p:txBody>
      </p:sp>
      <p:pic>
        <p:nvPicPr>
          <p:cNvPr id="25" name="Picture 24"/>
          <p:cNvPicPr/>
          <p:nvPr/>
        </p:nvPicPr>
        <p:blipFill>
          <a:blip r:embed="rId4"/>
          <a:stretch>
            <a:fillRect/>
          </a:stretch>
        </p:blipFill>
        <p:spPr>
          <a:xfrm>
            <a:off x="1715261" y="3289096"/>
            <a:ext cx="6991709" cy="303561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78"/>
        <p:cNvGrpSpPr/>
        <p:nvPr/>
      </p:nvGrpSpPr>
      <p:grpSpPr>
        <a:xfrm>
          <a:off x="0" y="0"/>
          <a:ext cx="0" cy="0"/>
          <a:chOff x="0" y="0"/>
          <a:chExt cx="0" cy="0"/>
        </a:xfrm>
      </p:grpSpPr>
      <p:sp>
        <p:nvSpPr>
          <p:cNvPr id="17" name="Google Shape;110;p3"/>
          <p:cNvSpPr/>
          <p:nvPr/>
        </p:nvSpPr>
        <p:spPr>
          <a:xfrm rot="5400000">
            <a:off x="-66578" y="66578"/>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09;p3"/>
          <p:cNvSpPr txBox="1"/>
          <p:nvPr/>
        </p:nvSpPr>
        <p:spPr>
          <a:xfrm>
            <a:off x="470516" y="55092"/>
            <a:ext cx="4330084" cy="523180"/>
          </a:xfrm>
          <a:prstGeom prst="rect">
            <a:avLst/>
          </a:prstGeom>
          <a:noFill/>
          <a:ln>
            <a:noFill/>
          </a:ln>
        </p:spPr>
        <p:txBody>
          <a:bodyPr spcFirstLastPara="1" wrap="square" lIns="91425" tIns="45700" rIns="91425" bIns="45700" anchor="t" anchorCtr="0">
            <a:spAutoFit/>
          </a:bodyPr>
          <a:lstStyle/>
          <a:p>
            <a:pPr lvl="0"/>
            <a:r>
              <a:rPr lang="vi-VN" sz="2800" b="1" dirty="0" smtClean="0">
                <a:solidFill>
                  <a:schemeClr val="accent2">
                    <a:lumMod val="75000"/>
                  </a:schemeClr>
                </a:solidFill>
                <a:latin typeface="Calibri" pitchFamily="34" charset="0"/>
                <a:ea typeface="Tahoma" pitchFamily="34" charset="0"/>
                <a:cs typeface="Calibri" pitchFamily="34" charset="0"/>
              </a:rPr>
              <a:t>PHƯƠNG PHÁP XÂY DỰNG </a:t>
            </a:r>
            <a:endParaRPr b="1" dirty="0">
              <a:solidFill>
                <a:schemeClr val="accent2">
                  <a:lumMod val="75000"/>
                </a:schemeClr>
              </a:solidFill>
              <a:latin typeface="Calibri" pitchFamily="34" charset="0"/>
              <a:ea typeface="Tahoma" pitchFamily="34" charset="0"/>
              <a:cs typeface="Calibri" pitchFamily="34" charset="0"/>
            </a:endParaRPr>
          </a:p>
        </p:txBody>
      </p:sp>
      <p:sp>
        <p:nvSpPr>
          <p:cNvPr id="2" name="TextBox 1"/>
          <p:cNvSpPr txBox="1"/>
          <p:nvPr/>
        </p:nvSpPr>
        <p:spPr>
          <a:xfrm>
            <a:off x="685800" y="912911"/>
            <a:ext cx="2223686" cy="307777"/>
          </a:xfrm>
          <a:prstGeom prst="rect">
            <a:avLst/>
          </a:prstGeom>
          <a:noFill/>
        </p:spPr>
        <p:txBody>
          <a:bodyPr wrap="none" rtlCol="0">
            <a:spAutoFit/>
          </a:bodyPr>
          <a:lstStyle/>
          <a:p>
            <a:r>
              <a:rPr lang="vi-VN" dirty="0"/>
              <a:t>2. XÂY DỰNG MÔ </a:t>
            </a:r>
            <a:r>
              <a:rPr lang="vi-VN" dirty="0" smtClean="0"/>
              <a:t>HÌNH:</a:t>
            </a:r>
            <a:endParaRPr lang="en-US" dirty="0"/>
          </a:p>
        </p:txBody>
      </p:sp>
      <p:pic>
        <p:nvPicPr>
          <p:cNvPr id="20" name="Picture 19"/>
          <p:cNvPicPr/>
          <p:nvPr/>
        </p:nvPicPr>
        <p:blipFill>
          <a:blip r:embed="rId4">
            <a:extLst>
              <a:ext uri="{28A0092B-C50C-407E-A947-70E740481C1C}">
                <a14:useLocalDpi xmlns:a14="http://schemas.microsoft.com/office/drawing/2010/main" val="0"/>
              </a:ext>
            </a:extLst>
          </a:blip>
          <a:stretch>
            <a:fillRect/>
          </a:stretch>
        </p:blipFill>
        <p:spPr>
          <a:xfrm>
            <a:off x="3124200" y="865465"/>
            <a:ext cx="8382000" cy="576072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p:cNvSpPr txBox="1"/>
          <p:nvPr/>
        </p:nvSpPr>
        <p:spPr>
          <a:xfrm>
            <a:off x="1032515" y="1295400"/>
            <a:ext cx="1614545" cy="307777"/>
          </a:xfrm>
          <a:prstGeom prst="rect">
            <a:avLst/>
          </a:prstGeom>
          <a:noFill/>
        </p:spPr>
        <p:txBody>
          <a:bodyPr wrap="none" rtlCol="0">
            <a:spAutoFit/>
          </a:bodyPr>
          <a:lstStyle/>
          <a:p>
            <a:r>
              <a:rPr lang="vi-VN" dirty="0" smtClean="0"/>
              <a:t>Sơ đồ hoạt động :</a:t>
            </a:r>
            <a:endParaRPr lang="en-US" dirty="0"/>
          </a:p>
        </p:txBody>
      </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97"/>
        <p:cNvGrpSpPr/>
        <p:nvPr/>
      </p:nvGrpSpPr>
      <p:grpSpPr>
        <a:xfrm>
          <a:off x="0" y="0"/>
          <a:ext cx="0" cy="0"/>
          <a:chOff x="0" y="0"/>
          <a:chExt cx="0" cy="0"/>
        </a:xfrm>
      </p:grpSpPr>
      <p:sp>
        <p:nvSpPr>
          <p:cNvPr id="18" name="Google Shape;110;p3"/>
          <p:cNvSpPr/>
          <p:nvPr/>
        </p:nvSpPr>
        <p:spPr>
          <a:xfrm rot="5400000">
            <a:off x="-66578" y="66578"/>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09;p3"/>
          <p:cNvSpPr txBox="1"/>
          <p:nvPr/>
        </p:nvSpPr>
        <p:spPr>
          <a:xfrm>
            <a:off x="470516" y="55092"/>
            <a:ext cx="4330084" cy="523180"/>
          </a:xfrm>
          <a:prstGeom prst="rect">
            <a:avLst/>
          </a:prstGeom>
          <a:noFill/>
          <a:ln>
            <a:noFill/>
          </a:ln>
        </p:spPr>
        <p:txBody>
          <a:bodyPr spcFirstLastPara="1" wrap="square" lIns="91425" tIns="45700" rIns="91425" bIns="45700" anchor="t" anchorCtr="0">
            <a:spAutoFit/>
          </a:bodyPr>
          <a:lstStyle/>
          <a:p>
            <a:pPr lvl="0"/>
            <a:r>
              <a:rPr lang="vi-VN" sz="2800" b="1" dirty="0" smtClean="0">
                <a:solidFill>
                  <a:schemeClr val="accent2">
                    <a:lumMod val="75000"/>
                  </a:schemeClr>
                </a:solidFill>
                <a:latin typeface="Calibri" pitchFamily="34" charset="0"/>
                <a:ea typeface="Tahoma" pitchFamily="34" charset="0"/>
                <a:cs typeface="Calibri" pitchFamily="34" charset="0"/>
              </a:rPr>
              <a:t>PHƯƠNG PHÁP XÂY DỰNG </a:t>
            </a:r>
            <a:endParaRPr b="1" dirty="0">
              <a:solidFill>
                <a:schemeClr val="accent2">
                  <a:lumMod val="75000"/>
                </a:schemeClr>
              </a:solidFill>
              <a:latin typeface="Calibri" pitchFamily="34" charset="0"/>
              <a:ea typeface="Tahoma" pitchFamily="34" charset="0"/>
              <a:cs typeface="Calibri" pitchFamily="34" charset="0"/>
            </a:endParaRPr>
          </a:p>
        </p:txBody>
      </p:sp>
      <p:sp>
        <p:nvSpPr>
          <p:cNvPr id="20" name="TextBox 19"/>
          <p:cNvSpPr txBox="1"/>
          <p:nvPr/>
        </p:nvSpPr>
        <p:spPr>
          <a:xfrm>
            <a:off x="685800" y="912911"/>
            <a:ext cx="3871573" cy="307777"/>
          </a:xfrm>
          <a:prstGeom prst="rect">
            <a:avLst/>
          </a:prstGeom>
          <a:noFill/>
        </p:spPr>
        <p:txBody>
          <a:bodyPr wrap="none" rtlCol="0">
            <a:spAutoFit/>
          </a:bodyPr>
          <a:lstStyle/>
          <a:p>
            <a:r>
              <a:rPr lang="vi-VN" dirty="0" smtClean="0"/>
              <a:t>3. ĐƯA MÔ HÌNH LƯU TRỮ VÀO SỬ DỤNG:</a:t>
            </a:r>
            <a:endParaRPr lang="en-US" dirty="0"/>
          </a:p>
        </p:txBody>
      </p:sp>
      <p:sp>
        <p:nvSpPr>
          <p:cNvPr id="2" name="TextBox 1"/>
          <p:cNvSpPr txBox="1"/>
          <p:nvPr/>
        </p:nvSpPr>
        <p:spPr>
          <a:xfrm>
            <a:off x="914400" y="1371600"/>
            <a:ext cx="9716121" cy="954107"/>
          </a:xfrm>
          <a:prstGeom prst="rect">
            <a:avLst/>
          </a:prstGeom>
          <a:noFill/>
        </p:spPr>
        <p:txBody>
          <a:bodyPr wrap="none" rtlCol="0">
            <a:spAutoFit/>
          </a:bodyPr>
          <a:lstStyle/>
          <a:p>
            <a:pPr>
              <a:lnSpc>
                <a:spcPct val="150000"/>
              </a:lnSpc>
            </a:pPr>
            <a:r>
              <a:rPr lang="vi-VN" dirty="0" smtClean="0"/>
              <a:t>     Sử </a:t>
            </a:r>
            <a:r>
              <a:rPr lang="vi-VN" dirty="0"/>
              <a:t>dụng mô </a:t>
            </a:r>
            <a:r>
              <a:rPr lang="vi-VN" dirty="0" smtClean="0"/>
              <a:t>hình tốt nhất được </a:t>
            </a:r>
            <a:r>
              <a:rPr lang="vi-VN" dirty="0"/>
              <a:t>lưu lại để dự đoán </a:t>
            </a:r>
            <a:r>
              <a:rPr lang="vi-VN" dirty="0" smtClean="0"/>
              <a:t>mà không cần xây dựng lại mô hình sau mỗi lần sử dụng như cũ, </a:t>
            </a:r>
          </a:p>
          <a:p>
            <a:pPr>
              <a:lnSpc>
                <a:spcPct val="150000"/>
              </a:lnSpc>
            </a:pPr>
            <a:r>
              <a:rPr lang="vi-VN" dirty="0" smtClean="0"/>
              <a:t>dữ </a:t>
            </a:r>
            <a:r>
              <a:rPr lang="vi-VN" dirty="0"/>
              <a:t>liệu được truyền vào từ trong </a:t>
            </a:r>
            <a:r>
              <a:rPr lang="vi-VN" dirty="0" smtClean="0"/>
              <a:t>form </a:t>
            </a:r>
            <a:r>
              <a:rPr lang="vi-VN" dirty="0"/>
              <a:t>nhập dữ liệu </a:t>
            </a:r>
            <a:r>
              <a:rPr lang="vi-VN" dirty="0" smtClean="0"/>
              <a:t>và </a:t>
            </a:r>
            <a:r>
              <a:rPr lang="vi-VN" dirty="0"/>
              <a:t>đưa ra kết quả trả về trên form của người dùng.</a:t>
            </a:r>
            <a:endParaRPr lang="en-US" dirty="0"/>
          </a:p>
          <a:p>
            <a:endParaRPr lang="en-US" dirty="0"/>
          </a:p>
        </p:txBody>
      </p:sp>
      <p:pic>
        <p:nvPicPr>
          <p:cNvPr id="24" name="Picture 23"/>
          <p:cNvPicPr/>
          <p:nvPr/>
        </p:nvPicPr>
        <p:blipFill>
          <a:blip r:embed="rId4"/>
          <a:stretch>
            <a:fillRect/>
          </a:stretch>
        </p:blipFill>
        <p:spPr>
          <a:xfrm>
            <a:off x="2673288" y="2236433"/>
            <a:ext cx="6116715" cy="41719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17"/>
        <p:cNvGrpSpPr/>
        <p:nvPr/>
      </p:nvGrpSpPr>
      <p:grpSpPr>
        <a:xfrm>
          <a:off x="0" y="0"/>
          <a:ext cx="0" cy="0"/>
          <a:chOff x="0" y="0"/>
          <a:chExt cx="0" cy="0"/>
        </a:xfrm>
      </p:grpSpPr>
      <p:sp>
        <p:nvSpPr>
          <p:cNvPr id="10" name="Google Shape;110;p3"/>
          <p:cNvSpPr/>
          <p:nvPr/>
        </p:nvSpPr>
        <p:spPr>
          <a:xfrm rot="5400000">
            <a:off x="-66578" y="66578"/>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109;p3"/>
          <p:cNvSpPr txBox="1"/>
          <p:nvPr/>
        </p:nvSpPr>
        <p:spPr>
          <a:xfrm>
            <a:off x="470516" y="55092"/>
            <a:ext cx="4330084" cy="523180"/>
          </a:xfrm>
          <a:prstGeom prst="rect">
            <a:avLst/>
          </a:prstGeom>
          <a:noFill/>
          <a:ln>
            <a:noFill/>
          </a:ln>
        </p:spPr>
        <p:txBody>
          <a:bodyPr spcFirstLastPara="1" wrap="square" lIns="91425" tIns="45700" rIns="91425" bIns="45700" anchor="t" anchorCtr="0">
            <a:spAutoFit/>
          </a:bodyPr>
          <a:lstStyle/>
          <a:p>
            <a:pPr lvl="0"/>
            <a:r>
              <a:rPr lang="vi-VN" sz="2800" b="1" dirty="0" smtClean="0">
                <a:solidFill>
                  <a:schemeClr val="accent2">
                    <a:lumMod val="75000"/>
                  </a:schemeClr>
                </a:solidFill>
                <a:latin typeface="Calibri" pitchFamily="34" charset="0"/>
                <a:ea typeface="Tahoma" pitchFamily="34" charset="0"/>
                <a:cs typeface="Calibri" pitchFamily="34" charset="0"/>
              </a:rPr>
              <a:t>KẾT QUẢ VÀ ĐÁNH GIÁ </a:t>
            </a:r>
            <a:endParaRPr b="1" dirty="0">
              <a:solidFill>
                <a:schemeClr val="accent2">
                  <a:lumMod val="75000"/>
                </a:schemeClr>
              </a:solidFill>
              <a:latin typeface="Calibri" pitchFamily="34" charset="0"/>
              <a:ea typeface="Tahoma" pitchFamily="34" charset="0"/>
              <a:cs typeface="Calibri" pitchFamily="34" charset="0"/>
            </a:endParaRPr>
          </a:p>
        </p:txBody>
      </p:sp>
      <p:sp>
        <p:nvSpPr>
          <p:cNvPr id="12" name="TextBox 11"/>
          <p:cNvSpPr txBox="1"/>
          <p:nvPr/>
        </p:nvSpPr>
        <p:spPr>
          <a:xfrm>
            <a:off x="685800" y="912911"/>
            <a:ext cx="3518912" cy="307777"/>
          </a:xfrm>
          <a:prstGeom prst="rect">
            <a:avLst/>
          </a:prstGeom>
          <a:noFill/>
        </p:spPr>
        <p:txBody>
          <a:bodyPr wrap="none" rtlCol="0">
            <a:spAutoFit/>
          </a:bodyPr>
          <a:lstStyle/>
          <a:p>
            <a:r>
              <a:rPr lang="vi-VN" dirty="0"/>
              <a:t>1</a:t>
            </a:r>
            <a:r>
              <a:rPr lang="vi-VN" dirty="0" smtClean="0"/>
              <a:t>. KẾT QUẢ FORM DỰ ĐOÁN TẠI MÁY:</a:t>
            </a:r>
            <a:endParaRPr lang="en-US" dirty="0"/>
          </a:p>
        </p:txBody>
      </p:sp>
      <p:pic>
        <p:nvPicPr>
          <p:cNvPr id="16" name="Picture 15"/>
          <p:cNvPicPr/>
          <p:nvPr/>
        </p:nvPicPr>
        <p:blipFill rotWithShape="1">
          <a:blip r:embed="rId4"/>
          <a:srcRect l="8028" r="12763" b="7296"/>
          <a:stretch/>
        </p:blipFill>
        <p:spPr bwMode="auto">
          <a:xfrm>
            <a:off x="3124200" y="1524000"/>
            <a:ext cx="5776279" cy="417703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53640926-AAD7-44D8-BBD7-CCE9431645EC}">
              <a14:shadowObscured xmlns:a14="http://schemas.microsoft.com/office/drawing/2010/main"/>
            </a:ext>
          </a:extLst>
        </p:spPr>
      </p:pic>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29"/>
        <p:cNvGrpSpPr/>
        <p:nvPr/>
      </p:nvGrpSpPr>
      <p:grpSpPr>
        <a:xfrm>
          <a:off x="0" y="0"/>
          <a:ext cx="0" cy="0"/>
          <a:chOff x="0" y="0"/>
          <a:chExt cx="0" cy="0"/>
        </a:xfrm>
      </p:grpSpPr>
      <p:sp>
        <p:nvSpPr>
          <p:cNvPr id="9" name="Google Shape;110;p3"/>
          <p:cNvSpPr/>
          <p:nvPr/>
        </p:nvSpPr>
        <p:spPr>
          <a:xfrm rot="5400000">
            <a:off x="-66578" y="66578"/>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109;p3"/>
          <p:cNvSpPr txBox="1"/>
          <p:nvPr/>
        </p:nvSpPr>
        <p:spPr>
          <a:xfrm>
            <a:off x="470516" y="55092"/>
            <a:ext cx="4330084" cy="523180"/>
          </a:xfrm>
          <a:prstGeom prst="rect">
            <a:avLst/>
          </a:prstGeom>
          <a:noFill/>
          <a:ln>
            <a:noFill/>
          </a:ln>
        </p:spPr>
        <p:txBody>
          <a:bodyPr spcFirstLastPara="1" wrap="square" lIns="91425" tIns="45700" rIns="91425" bIns="45700" anchor="t" anchorCtr="0">
            <a:spAutoFit/>
          </a:bodyPr>
          <a:lstStyle/>
          <a:p>
            <a:pPr lvl="0"/>
            <a:r>
              <a:rPr lang="vi-VN" sz="2800" b="1" dirty="0" smtClean="0">
                <a:solidFill>
                  <a:schemeClr val="accent2">
                    <a:lumMod val="75000"/>
                  </a:schemeClr>
                </a:solidFill>
                <a:latin typeface="Calibri" pitchFamily="34" charset="0"/>
                <a:ea typeface="Tahoma" pitchFamily="34" charset="0"/>
                <a:cs typeface="Calibri" pitchFamily="34" charset="0"/>
              </a:rPr>
              <a:t>KẾT QUẢ VÀ ĐÁNH GIÁ </a:t>
            </a:r>
            <a:endParaRPr b="1" dirty="0">
              <a:solidFill>
                <a:schemeClr val="accent2">
                  <a:lumMod val="75000"/>
                </a:schemeClr>
              </a:solidFill>
              <a:latin typeface="Calibri" pitchFamily="34" charset="0"/>
              <a:ea typeface="Tahoma" pitchFamily="34" charset="0"/>
              <a:cs typeface="Calibri" pitchFamily="34" charset="0"/>
            </a:endParaRPr>
          </a:p>
        </p:txBody>
      </p:sp>
      <p:sp>
        <p:nvSpPr>
          <p:cNvPr id="11" name="TextBox 10"/>
          <p:cNvSpPr txBox="1"/>
          <p:nvPr/>
        </p:nvSpPr>
        <p:spPr>
          <a:xfrm>
            <a:off x="685800" y="912911"/>
            <a:ext cx="5077031" cy="307777"/>
          </a:xfrm>
          <a:prstGeom prst="rect">
            <a:avLst/>
          </a:prstGeom>
          <a:noFill/>
        </p:spPr>
        <p:txBody>
          <a:bodyPr wrap="none" rtlCol="0">
            <a:spAutoFit/>
          </a:bodyPr>
          <a:lstStyle/>
          <a:p>
            <a:r>
              <a:rPr lang="vi-VN" dirty="0" smtClean="0"/>
              <a:t>2. KẾT QUẢ FORM DỰ ĐOÁN TRÊN NỀN TẢNG WEBSITE:</a:t>
            </a:r>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0031" y="1447799"/>
            <a:ext cx="6705600" cy="471562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40"/>
        <p:cNvGrpSpPr/>
        <p:nvPr/>
      </p:nvGrpSpPr>
      <p:grpSpPr>
        <a:xfrm>
          <a:off x="0" y="0"/>
          <a:ext cx="0" cy="0"/>
          <a:chOff x="0" y="0"/>
          <a:chExt cx="0" cy="0"/>
        </a:xfrm>
      </p:grpSpPr>
      <p:sp>
        <p:nvSpPr>
          <p:cNvPr id="13" name="Google Shape;110;p3"/>
          <p:cNvSpPr/>
          <p:nvPr/>
        </p:nvSpPr>
        <p:spPr>
          <a:xfrm rot="5400000">
            <a:off x="-66578" y="66578"/>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09;p3"/>
          <p:cNvSpPr txBox="1"/>
          <p:nvPr/>
        </p:nvSpPr>
        <p:spPr>
          <a:xfrm>
            <a:off x="470516" y="55092"/>
            <a:ext cx="1891684" cy="523180"/>
          </a:xfrm>
          <a:prstGeom prst="rect">
            <a:avLst/>
          </a:prstGeom>
          <a:noFill/>
          <a:ln>
            <a:noFill/>
          </a:ln>
        </p:spPr>
        <p:txBody>
          <a:bodyPr spcFirstLastPara="1" wrap="square" lIns="91425" tIns="45700" rIns="91425" bIns="45700" anchor="t" anchorCtr="0">
            <a:spAutoFit/>
          </a:bodyPr>
          <a:lstStyle/>
          <a:p>
            <a:pPr lvl="0"/>
            <a:r>
              <a:rPr lang="vi-VN" sz="2800" b="1" dirty="0" smtClean="0">
                <a:solidFill>
                  <a:schemeClr val="accent2">
                    <a:lumMod val="75000"/>
                  </a:schemeClr>
                </a:solidFill>
                <a:latin typeface="Calibri" pitchFamily="34" charset="0"/>
                <a:ea typeface="Tahoma" pitchFamily="34" charset="0"/>
                <a:cs typeface="Calibri" pitchFamily="34" charset="0"/>
              </a:rPr>
              <a:t>TỔNG KẾT  </a:t>
            </a:r>
            <a:endParaRPr b="1" dirty="0">
              <a:solidFill>
                <a:schemeClr val="accent2">
                  <a:lumMod val="75000"/>
                </a:schemeClr>
              </a:solidFill>
              <a:latin typeface="Calibri" pitchFamily="34" charset="0"/>
              <a:ea typeface="Tahoma" pitchFamily="34" charset="0"/>
              <a:cs typeface="Calibri" pitchFamily="34" charset="0"/>
            </a:endParaRPr>
          </a:p>
        </p:txBody>
      </p:sp>
      <p:sp>
        <p:nvSpPr>
          <p:cNvPr id="3" name="TextBox 2"/>
          <p:cNvSpPr txBox="1"/>
          <p:nvPr/>
        </p:nvSpPr>
        <p:spPr>
          <a:xfrm>
            <a:off x="609600" y="838200"/>
            <a:ext cx="2375971" cy="307777"/>
          </a:xfrm>
          <a:prstGeom prst="rect">
            <a:avLst/>
          </a:prstGeom>
          <a:noFill/>
        </p:spPr>
        <p:txBody>
          <a:bodyPr wrap="none" rtlCol="0">
            <a:spAutoFit/>
          </a:bodyPr>
          <a:lstStyle/>
          <a:p>
            <a:r>
              <a:rPr lang="vi-VN" dirty="0" smtClean="0"/>
              <a:t>1. MỤC TIÊU ĐẠT ĐƯỢC: </a:t>
            </a:r>
            <a:endParaRPr lang="en-US" dirty="0"/>
          </a:p>
        </p:txBody>
      </p:sp>
      <p:sp>
        <p:nvSpPr>
          <p:cNvPr id="4" name="TextBox 3"/>
          <p:cNvSpPr txBox="1"/>
          <p:nvPr/>
        </p:nvSpPr>
        <p:spPr>
          <a:xfrm>
            <a:off x="1141562" y="1524000"/>
            <a:ext cx="8078638" cy="3000821"/>
          </a:xfrm>
          <a:prstGeom prst="rect">
            <a:avLst/>
          </a:prstGeom>
          <a:noFill/>
        </p:spPr>
        <p:txBody>
          <a:bodyPr wrap="square" rtlCol="0">
            <a:spAutoFit/>
          </a:bodyPr>
          <a:lstStyle/>
          <a:p>
            <a:pPr marL="285750" indent="-285750">
              <a:lnSpc>
                <a:spcPct val="150000"/>
              </a:lnSpc>
              <a:buFont typeface="Wingdings" pitchFamily="2" charset="2"/>
              <a:buChar char="ü"/>
            </a:pPr>
            <a:r>
              <a:rPr lang="vi-VN" dirty="0" smtClean="0"/>
              <a:t>Đã </a:t>
            </a:r>
            <a:r>
              <a:rPr lang="vi-VN" dirty="0"/>
              <a:t>giải quyết được bài toán Dựa trên chỉ số khám sức khỏe định kỳ của người bệnh và các triệu chứng thường  gặp của người </a:t>
            </a:r>
            <a:r>
              <a:rPr lang="vi-VN" dirty="0" smtClean="0"/>
              <a:t>bệnh để dự đoán nguy cơ đột quỵ của người bệnh .</a:t>
            </a:r>
          </a:p>
          <a:p>
            <a:pPr>
              <a:lnSpc>
                <a:spcPct val="150000"/>
              </a:lnSpc>
            </a:pPr>
            <a:endParaRPr lang="vi-VN" dirty="0" smtClean="0"/>
          </a:p>
          <a:p>
            <a:pPr>
              <a:lnSpc>
                <a:spcPct val="150000"/>
              </a:lnSpc>
            </a:pPr>
            <a:endParaRPr lang="en-US" dirty="0"/>
          </a:p>
          <a:p>
            <a:pPr marL="285750" indent="-285750">
              <a:lnSpc>
                <a:spcPct val="150000"/>
              </a:lnSpc>
              <a:buFont typeface="Wingdings" pitchFamily="2" charset="2"/>
              <a:buChar char="ü"/>
            </a:pPr>
            <a:r>
              <a:rPr lang="vi-VN" dirty="0"/>
              <a:t>X</a:t>
            </a:r>
            <a:r>
              <a:rPr lang="vi-VN" dirty="0" smtClean="0"/>
              <a:t>ây </a:t>
            </a:r>
            <a:r>
              <a:rPr lang="vi-VN" dirty="0"/>
              <a:t>dựng được </a:t>
            </a:r>
            <a:r>
              <a:rPr lang="vi-VN" dirty="0" smtClean="0"/>
              <a:t>form giao diện người dùng tại </a:t>
            </a:r>
            <a:r>
              <a:rPr lang="vi-VN" dirty="0"/>
              <a:t>máy và trên nền tảng </a:t>
            </a:r>
            <a:r>
              <a:rPr lang="vi-VN" dirty="0" smtClean="0"/>
              <a:t>website. </a:t>
            </a:r>
          </a:p>
          <a:p>
            <a:pPr>
              <a:lnSpc>
                <a:spcPct val="150000"/>
              </a:lnSpc>
            </a:pPr>
            <a:endParaRPr lang="vi-VN" dirty="0" smtClean="0"/>
          </a:p>
          <a:p>
            <a:pPr>
              <a:lnSpc>
                <a:spcPct val="150000"/>
              </a:lnSpc>
            </a:pPr>
            <a:endParaRPr lang="en-US" dirty="0"/>
          </a:p>
          <a:p>
            <a:pPr marL="285750" indent="-285750">
              <a:lnSpc>
                <a:spcPct val="150000"/>
              </a:lnSpc>
              <a:buFont typeface="Wingdings" pitchFamily="2" charset="2"/>
              <a:buChar char="ü"/>
            </a:pPr>
            <a:r>
              <a:rPr lang="vi-VN" dirty="0" smtClean="0"/>
              <a:t>Đã </a:t>
            </a:r>
            <a:r>
              <a:rPr lang="vi-VN" dirty="0"/>
              <a:t>đưa được dự án vào thực tế giúp mọi người đề có thể sử dụng miễn phí, miễn là có thiết bị kết nối mạng dù mọi người ở đâu đề có thể sử dụng.</a:t>
            </a:r>
            <a:endParaRPr lang="en-US" dirty="0"/>
          </a:p>
        </p:txBody>
      </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108"/>
        <p:cNvGrpSpPr/>
        <p:nvPr/>
      </p:nvGrpSpPr>
      <p:grpSpPr>
        <a:xfrm>
          <a:off x="0" y="0"/>
          <a:ext cx="0" cy="0"/>
          <a:chOff x="0" y="0"/>
          <a:chExt cx="0" cy="0"/>
        </a:xfrm>
      </p:grpSpPr>
      <p:sp>
        <p:nvSpPr>
          <p:cNvPr id="111" name="Google Shape;111;p3"/>
          <p:cNvSpPr txBox="1"/>
          <p:nvPr/>
        </p:nvSpPr>
        <p:spPr>
          <a:xfrm>
            <a:off x="195309" y="6390427"/>
            <a:ext cx="140397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a:solidFill>
                  <a:srgbClr val="7B7B7B"/>
                </a:solidFill>
                <a:latin typeface="Calibri"/>
                <a:ea typeface="Calibri"/>
                <a:cs typeface="Calibri"/>
                <a:sym typeface="Calibri"/>
              </a:rPr>
              <a:t>Đồ án tốt nghiệp</a:t>
            </a:r>
            <a:endParaRPr sz="1400" i="1">
              <a:solidFill>
                <a:srgbClr val="7B7B7B"/>
              </a:solidFill>
              <a:latin typeface="Calibri"/>
              <a:ea typeface="Calibri"/>
              <a:cs typeface="Calibri"/>
              <a:sym typeface="Calibri"/>
            </a:endParaRPr>
          </a:p>
        </p:txBody>
      </p:sp>
      <p:grpSp>
        <p:nvGrpSpPr>
          <p:cNvPr id="7" name="Google Shape;123;p5"/>
          <p:cNvGrpSpPr/>
          <p:nvPr/>
        </p:nvGrpSpPr>
        <p:grpSpPr>
          <a:xfrm>
            <a:off x="998554" y="794467"/>
            <a:ext cx="10194894" cy="5376300"/>
            <a:chOff x="1478383" y="794467"/>
            <a:chExt cx="10194894" cy="5376300"/>
          </a:xfrm>
        </p:grpSpPr>
        <p:sp>
          <p:nvSpPr>
            <p:cNvPr id="8" name="Google Shape;124;p5"/>
            <p:cNvSpPr/>
            <p:nvPr/>
          </p:nvSpPr>
          <p:spPr>
            <a:xfrm>
              <a:off x="1478383" y="1277371"/>
              <a:ext cx="4446163" cy="4446163"/>
            </a:xfrm>
            <a:prstGeom prst="ellipse">
              <a:avLst/>
            </a:prstGeom>
            <a:solidFill>
              <a:srgbClr val="DDE1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Google Shape;125;p5"/>
            <p:cNvSpPr/>
            <p:nvPr/>
          </p:nvSpPr>
          <p:spPr>
            <a:xfrm>
              <a:off x="1850758" y="1649746"/>
              <a:ext cx="3701413" cy="3701413"/>
            </a:xfrm>
            <a:prstGeom prst="ellipse">
              <a:avLst/>
            </a:prstGeom>
            <a:gradFill>
              <a:gsLst>
                <a:gs pos="0">
                  <a:srgbClr val="DDE1E2"/>
                </a:gs>
                <a:gs pos="100000">
                  <a:srgbClr val="FFFFFF"/>
                </a:gs>
              </a:gsLst>
              <a:lin ang="16200000" scaled="0"/>
            </a:gradFill>
            <a:ln>
              <a:noFill/>
            </a:ln>
            <a:effectLst>
              <a:outerShdw blurRad="508000" dist="76200" dir="2700000" sx="102000" sy="102000" algn="tl" rotWithShape="0">
                <a:srgbClr val="59595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126;p5"/>
            <p:cNvSpPr/>
            <p:nvPr/>
          </p:nvSpPr>
          <p:spPr>
            <a:xfrm>
              <a:off x="6844538" y="1036078"/>
              <a:ext cx="3769891" cy="803545"/>
            </a:xfrm>
            <a:prstGeom prst="roundRect">
              <a:avLst>
                <a:gd name="adj" fmla="val 50000"/>
              </a:avLst>
            </a:prstGeom>
            <a:gradFill>
              <a:gsLst>
                <a:gs pos="0">
                  <a:srgbClr val="FCB117"/>
                </a:gs>
                <a:gs pos="100000">
                  <a:srgbClr val="FFDB3F"/>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127;p5"/>
            <p:cNvSpPr/>
            <p:nvPr/>
          </p:nvSpPr>
          <p:spPr>
            <a:xfrm>
              <a:off x="7214496" y="2138529"/>
              <a:ext cx="4161933" cy="803545"/>
            </a:xfrm>
            <a:prstGeom prst="roundRect">
              <a:avLst>
                <a:gd name="adj" fmla="val 50000"/>
              </a:avLst>
            </a:prstGeom>
            <a:gradFill>
              <a:gsLst>
                <a:gs pos="0">
                  <a:srgbClr val="F05222"/>
                </a:gs>
                <a:gs pos="100000">
                  <a:srgbClr val="FBA31A"/>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28;p5"/>
            <p:cNvSpPr/>
            <p:nvPr/>
          </p:nvSpPr>
          <p:spPr>
            <a:xfrm>
              <a:off x="7459411" y="3080845"/>
              <a:ext cx="4213866" cy="803545"/>
            </a:xfrm>
            <a:prstGeom prst="roundRect">
              <a:avLst>
                <a:gd name="adj" fmla="val 50000"/>
              </a:avLst>
            </a:prstGeom>
            <a:gradFill>
              <a:gsLst>
                <a:gs pos="0">
                  <a:srgbClr val="A6228F"/>
                </a:gs>
                <a:gs pos="100000">
                  <a:srgbClr val="D3509D"/>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129;p5"/>
            <p:cNvSpPr/>
            <p:nvPr/>
          </p:nvSpPr>
          <p:spPr>
            <a:xfrm>
              <a:off x="7214496" y="4103228"/>
              <a:ext cx="4161933" cy="803545"/>
            </a:xfrm>
            <a:prstGeom prst="roundRect">
              <a:avLst>
                <a:gd name="adj" fmla="val 50000"/>
              </a:avLst>
            </a:prstGeom>
            <a:gradFill>
              <a:gsLst>
                <a:gs pos="0">
                  <a:srgbClr val="473E8F"/>
                </a:gs>
                <a:gs pos="100000">
                  <a:srgbClr val="6957A1"/>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30;p5"/>
            <p:cNvSpPr/>
            <p:nvPr/>
          </p:nvSpPr>
          <p:spPr>
            <a:xfrm>
              <a:off x="6844538" y="5125612"/>
              <a:ext cx="3769891" cy="803545"/>
            </a:xfrm>
            <a:prstGeom prst="roundRect">
              <a:avLst>
                <a:gd name="adj" fmla="val 50000"/>
              </a:avLst>
            </a:prstGeom>
            <a:gradFill>
              <a:gsLst>
                <a:gs pos="0">
                  <a:srgbClr val="00AAA9"/>
                </a:gs>
                <a:gs pos="100000">
                  <a:srgbClr val="00AED0"/>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131;p5"/>
            <p:cNvSpPr/>
            <p:nvPr/>
          </p:nvSpPr>
          <p:spPr>
            <a:xfrm>
              <a:off x="3885125" y="794467"/>
              <a:ext cx="2688152" cy="5376300"/>
            </a:xfrm>
            <a:custGeom>
              <a:avLst/>
              <a:gdLst/>
              <a:ahLst/>
              <a:cxnLst/>
              <a:rect l="l" t="t" r="r" b="b"/>
              <a:pathLst>
                <a:path w="2688152" h="5376300" extrusionOk="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a:gsLst>
                <a:gs pos="0">
                  <a:srgbClr val="FFD63A"/>
                </a:gs>
                <a:gs pos="25000">
                  <a:srgbClr val="F4941D"/>
                </a:gs>
                <a:gs pos="50000">
                  <a:srgbClr val="C74399"/>
                </a:gs>
                <a:gs pos="75000">
                  <a:srgbClr val="60509C"/>
                </a:gs>
                <a:gs pos="100000">
                  <a:srgbClr val="00ACBE"/>
                </a:gs>
              </a:gsLst>
              <a:lin ang="5400000" scaled="0"/>
            </a:gradFill>
            <a:ln w="8255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32;p5"/>
            <p:cNvSpPr/>
            <p:nvPr/>
          </p:nvSpPr>
          <p:spPr>
            <a:xfrm>
              <a:off x="5310723" y="1261625"/>
              <a:ext cx="352449" cy="352449"/>
            </a:xfrm>
            <a:prstGeom prst="ellipse">
              <a:avLst/>
            </a:prstGeom>
            <a:solidFill>
              <a:srgbClr val="FFD539"/>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133;p5"/>
            <p:cNvSpPr/>
            <p:nvPr/>
          </p:nvSpPr>
          <p:spPr>
            <a:xfrm>
              <a:off x="6122131" y="2284009"/>
              <a:ext cx="352449" cy="352449"/>
            </a:xfrm>
            <a:prstGeom prst="ellipse">
              <a:avLst/>
            </a:prstGeom>
            <a:solidFill>
              <a:srgbClr val="F9951F"/>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34;p5"/>
            <p:cNvSpPr/>
            <p:nvPr/>
          </p:nvSpPr>
          <p:spPr>
            <a:xfrm>
              <a:off x="6317588" y="3306392"/>
              <a:ext cx="352449" cy="352449"/>
            </a:xfrm>
            <a:prstGeom prst="ellipse">
              <a:avLst/>
            </a:prstGeom>
            <a:solidFill>
              <a:srgbClr val="CC499B"/>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35;p5"/>
            <p:cNvSpPr/>
            <p:nvPr/>
          </p:nvSpPr>
          <p:spPr>
            <a:xfrm>
              <a:off x="6138006" y="4328776"/>
              <a:ext cx="352449" cy="352449"/>
            </a:xfrm>
            <a:prstGeom prst="ellipse">
              <a:avLst/>
            </a:prstGeom>
            <a:solidFill>
              <a:srgbClr val="64539E"/>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 name="Google Shape;136;p5"/>
            <p:cNvSpPr/>
            <p:nvPr/>
          </p:nvSpPr>
          <p:spPr>
            <a:xfrm>
              <a:off x="5310723" y="5351159"/>
              <a:ext cx="352449" cy="352449"/>
            </a:xfrm>
            <a:prstGeom prst="ellipse">
              <a:avLst/>
            </a:prstGeom>
            <a:solidFill>
              <a:srgbClr val="00AECD"/>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1" name="Google Shape;137;p5"/>
            <p:cNvCxnSpPr>
              <a:stCxn id="16" idx="6"/>
              <a:endCxn id="10" idx="1"/>
            </p:cNvCxnSpPr>
            <p:nvPr/>
          </p:nvCxnSpPr>
          <p:spPr>
            <a:xfrm>
              <a:off x="5663172" y="1437850"/>
              <a:ext cx="1181366" cy="1"/>
            </a:xfrm>
            <a:prstGeom prst="straightConnector1">
              <a:avLst/>
            </a:prstGeom>
            <a:noFill/>
            <a:ln w="9525" cap="flat" cmpd="sng">
              <a:solidFill>
                <a:srgbClr val="BFBFBF"/>
              </a:solidFill>
              <a:prstDash val="solid"/>
              <a:miter lim="800000"/>
              <a:headEnd type="none" w="sm" len="sm"/>
              <a:tailEnd type="none" w="sm" len="sm"/>
            </a:ln>
          </p:spPr>
        </p:cxnSp>
        <p:cxnSp>
          <p:nvCxnSpPr>
            <p:cNvPr id="22" name="Google Shape;138;p5"/>
            <p:cNvCxnSpPr>
              <a:stCxn id="17" idx="6"/>
            </p:cNvCxnSpPr>
            <p:nvPr/>
          </p:nvCxnSpPr>
          <p:spPr>
            <a:xfrm flipV="1">
              <a:off x="6474580" y="2460211"/>
              <a:ext cx="739916" cy="23"/>
            </a:xfrm>
            <a:prstGeom prst="straightConnector1">
              <a:avLst/>
            </a:prstGeom>
            <a:noFill/>
            <a:ln w="9525" cap="flat" cmpd="sng">
              <a:solidFill>
                <a:srgbClr val="BFBFBF"/>
              </a:solidFill>
              <a:prstDash val="solid"/>
              <a:miter lim="800000"/>
              <a:headEnd type="none" w="sm" len="sm"/>
              <a:tailEnd type="none" w="sm" len="sm"/>
            </a:ln>
          </p:spPr>
        </p:cxnSp>
        <p:cxnSp>
          <p:nvCxnSpPr>
            <p:cNvPr id="23" name="Google Shape;139;p5"/>
            <p:cNvCxnSpPr>
              <a:stCxn id="18" idx="6"/>
              <a:endCxn id="12" idx="1"/>
            </p:cNvCxnSpPr>
            <p:nvPr/>
          </p:nvCxnSpPr>
          <p:spPr>
            <a:xfrm>
              <a:off x="6670037" y="3482617"/>
              <a:ext cx="789374" cy="1"/>
            </a:xfrm>
            <a:prstGeom prst="straightConnector1">
              <a:avLst/>
            </a:prstGeom>
            <a:noFill/>
            <a:ln w="9525" cap="flat" cmpd="sng">
              <a:solidFill>
                <a:srgbClr val="BFBFBF"/>
              </a:solidFill>
              <a:prstDash val="solid"/>
              <a:miter lim="800000"/>
              <a:headEnd type="none" w="sm" len="sm"/>
              <a:tailEnd type="none" w="sm" len="sm"/>
            </a:ln>
          </p:spPr>
        </p:cxnSp>
        <p:cxnSp>
          <p:nvCxnSpPr>
            <p:cNvPr id="24" name="Google Shape;140;p5"/>
            <p:cNvCxnSpPr>
              <a:stCxn id="19" idx="6"/>
              <a:endCxn id="13" idx="1"/>
            </p:cNvCxnSpPr>
            <p:nvPr/>
          </p:nvCxnSpPr>
          <p:spPr>
            <a:xfrm>
              <a:off x="6490455" y="4505001"/>
              <a:ext cx="724041" cy="0"/>
            </a:xfrm>
            <a:prstGeom prst="straightConnector1">
              <a:avLst/>
            </a:prstGeom>
            <a:noFill/>
            <a:ln w="9525" cap="flat" cmpd="sng">
              <a:solidFill>
                <a:srgbClr val="BFBFBF"/>
              </a:solidFill>
              <a:prstDash val="solid"/>
              <a:miter lim="800000"/>
              <a:headEnd type="none" w="sm" len="sm"/>
              <a:tailEnd type="none" w="sm" len="sm"/>
            </a:ln>
          </p:spPr>
        </p:cxnSp>
        <p:cxnSp>
          <p:nvCxnSpPr>
            <p:cNvPr id="25" name="Google Shape;141;p5"/>
            <p:cNvCxnSpPr>
              <a:stCxn id="20" idx="6"/>
              <a:endCxn id="14" idx="1"/>
            </p:cNvCxnSpPr>
            <p:nvPr/>
          </p:nvCxnSpPr>
          <p:spPr>
            <a:xfrm>
              <a:off x="5663172" y="5527384"/>
              <a:ext cx="1181366" cy="1"/>
            </a:xfrm>
            <a:prstGeom prst="straightConnector1">
              <a:avLst/>
            </a:prstGeom>
            <a:noFill/>
            <a:ln w="9525" cap="flat" cmpd="sng">
              <a:solidFill>
                <a:srgbClr val="BFBFBF"/>
              </a:solidFill>
              <a:prstDash val="solid"/>
              <a:miter lim="800000"/>
              <a:headEnd type="none" w="sm" len="sm"/>
              <a:tailEnd type="none" w="sm" len="sm"/>
            </a:ln>
          </p:spPr>
        </p:cxnSp>
        <p:sp>
          <p:nvSpPr>
            <p:cNvPr id="26" name="Google Shape;142;p5"/>
            <p:cNvSpPr/>
            <p:nvPr/>
          </p:nvSpPr>
          <p:spPr>
            <a:xfrm>
              <a:off x="6974933" y="1115905"/>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 name="Google Shape;143;p5"/>
            <p:cNvSpPr/>
            <p:nvPr/>
          </p:nvSpPr>
          <p:spPr>
            <a:xfrm>
              <a:off x="7312008" y="2220731"/>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 name="Google Shape;144;p5"/>
            <p:cNvSpPr/>
            <p:nvPr/>
          </p:nvSpPr>
          <p:spPr>
            <a:xfrm>
              <a:off x="7578866" y="3155636"/>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 name="Google Shape;145;p5"/>
            <p:cNvSpPr/>
            <p:nvPr/>
          </p:nvSpPr>
          <p:spPr>
            <a:xfrm>
              <a:off x="7296877" y="4186825"/>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 name="Google Shape;146;p5"/>
            <p:cNvSpPr/>
            <p:nvPr/>
          </p:nvSpPr>
          <p:spPr>
            <a:xfrm>
              <a:off x="6934978" y="5205439"/>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147;p5"/>
            <p:cNvSpPr/>
            <p:nvPr/>
          </p:nvSpPr>
          <p:spPr>
            <a:xfrm>
              <a:off x="1964415" y="1740532"/>
              <a:ext cx="3474097" cy="3474097"/>
            </a:xfrm>
            <a:prstGeom prst="ellipse">
              <a:avLst/>
            </a:prstGeom>
            <a:noFill/>
            <a:ln w="15875" cap="flat" cmpd="sng">
              <a:solidFill>
                <a:srgbClr val="BFBFB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148;p5"/>
            <p:cNvSpPr/>
            <p:nvPr/>
          </p:nvSpPr>
          <p:spPr>
            <a:xfrm>
              <a:off x="2018723" y="1793986"/>
              <a:ext cx="3367188" cy="3367188"/>
            </a:xfrm>
            <a:prstGeom prst="ellipse">
              <a:avLst/>
            </a:prstGeom>
            <a:noFill/>
            <a:ln w="15875" cap="flat" cmpd="sng">
              <a:solidFill>
                <a:srgbClr val="BFBFBF"/>
              </a:solidFill>
              <a:prstDash val="lgDash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 name="Google Shape;149;p5"/>
            <p:cNvSpPr/>
            <p:nvPr/>
          </p:nvSpPr>
          <p:spPr>
            <a:xfrm>
              <a:off x="3642887" y="1712814"/>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 name="Google Shape;150;p5"/>
            <p:cNvSpPr/>
            <p:nvPr/>
          </p:nvSpPr>
          <p:spPr>
            <a:xfrm>
              <a:off x="3642887" y="5128127"/>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Google Shape;151;p5"/>
            <p:cNvSpPr/>
            <p:nvPr/>
          </p:nvSpPr>
          <p:spPr>
            <a:xfrm>
              <a:off x="536435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 name="Google Shape;152;p5"/>
            <p:cNvSpPr/>
            <p:nvPr/>
          </p:nvSpPr>
          <p:spPr>
            <a:xfrm>
              <a:off x="194972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7" name="Google Shape;153;p5" descr="Single gear"/>
            <p:cNvPicPr preferRelativeResize="0"/>
            <p:nvPr/>
          </p:nvPicPr>
          <p:blipFill rotWithShape="1">
            <a:blip r:embed="rId4">
              <a:alphaModFix/>
            </a:blip>
            <a:srcRect/>
            <a:stretch/>
          </p:blipFill>
          <p:spPr>
            <a:xfrm>
              <a:off x="2565919" y="4359281"/>
              <a:ext cx="360000" cy="360000"/>
            </a:xfrm>
            <a:prstGeom prst="rect">
              <a:avLst/>
            </a:prstGeom>
            <a:noFill/>
            <a:ln>
              <a:noFill/>
            </a:ln>
          </p:spPr>
        </p:pic>
        <p:pic>
          <p:nvPicPr>
            <p:cNvPr id="38" name="Google Shape;154;p5" descr="Stopwatch"/>
            <p:cNvPicPr preferRelativeResize="0"/>
            <p:nvPr/>
          </p:nvPicPr>
          <p:blipFill rotWithShape="1">
            <a:blip r:embed="rId5">
              <a:alphaModFix/>
            </a:blip>
            <a:srcRect/>
            <a:stretch/>
          </p:blipFill>
          <p:spPr>
            <a:xfrm>
              <a:off x="2207528" y="3954903"/>
              <a:ext cx="360000" cy="360000"/>
            </a:xfrm>
            <a:prstGeom prst="rect">
              <a:avLst/>
            </a:prstGeom>
            <a:noFill/>
            <a:ln>
              <a:noFill/>
            </a:ln>
          </p:spPr>
        </p:pic>
        <p:pic>
          <p:nvPicPr>
            <p:cNvPr id="39" name="Google Shape;155;p5" descr="Lightbulb"/>
            <p:cNvPicPr preferRelativeResize="0"/>
            <p:nvPr/>
          </p:nvPicPr>
          <p:blipFill rotWithShape="1">
            <a:blip r:embed="rId6">
              <a:alphaModFix/>
            </a:blip>
            <a:srcRect/>
            <a:stretch/>
          </p:blipFill>
          <p:spPr>
            <a:xfrm>
              <a:off x="3520599" y="4701357"/>
              <a:ext cx="360000" cy="360000"/>
            </a:xfrm>
            <a:prstGeom prst="rect">
              <a:avLst/>
            </a:prstGeom>
            <a:noFill/>
            <a:ln>
              <a:noFill/>
            </a:ln>
          </p:spPr>
        </p:pic>
        <p:pic>
          <p:nvPicPr>
            <p:cNvPr id="40" name="Google Shape;156;p5" descr="Head with Gears"/>
            <p:cNvPicPr preferRelativeResize="0"/>
            <p:nvPr/>
          </p:nvPicPr>
          <p:blipFill rotWithShape="1">
            <a:blip r:embed="rId7">
              <a:alphaModFix/>
            </a:blip>
            <a:srcRect/>
            <a:stretch/>
          </p:blipFill>
          <p:spPr>
            <a:xfrm>
              <a:off x="3010956" y="4633974"/>
              <a:ext cx="360000" cy="360000"/>
            </a:xfrm>
            <a:prstGeom prst="rect">
              <a:avLst/>
            </a:prstGeom>
            <a:noFill/>
            <a:ln>
              <a:noFill/>
            </a:ln>
          </p:spPr>
        </p:pic>
        <p:sp>
          <p:nvSpPr>
            <p:cNvPr id="41" name="Google Shape;157;p5"/>
            <p:cNvSpPr/>
            <p:nvPr/>
          </p:nvSpPr>
          <p:spPr>
            <a:xfrm>
              <a:off x="4041120" y="4826944"/>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 name="Google Shape;158;p5"/>
            <p:cNvSpPr/>
            <p:nvPr/>
          </p:nvSpPr>
          <p:spPr>
            <a:xfrm>
              <a:off x="4333200" y="4709737"/>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 name="Google Shape;159;p5"/>
            <p:cNvSpPr/>
            <p:nvPr/>
          </p:nvSpPr>
          <p:spPr>
            <a:xfrm>
              <a:off x="4591554" y="4545692"/>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4" name="Google Shape;160;p5" descr="Teacher"/>
            <p:cNvPicPr preferRelativeResize="0"/>
            <p:nvPr/>
          </p:nvPicPr>
          <p:blipFill rotWithShape="1">
            <a:blip r:embed="rId8">
              <a:alphaModFix/>
            </a:blip>
            <a:srcRect/>
            <a:stretch/>
          </p:blipFill>
          <p:spPr>
            <a:xfrm>
              <a:off x="3238822" y="1826809"/>
              <a:ext cx="914400" cy="914400"/>
            </a:xfrm>
            <a:prstGeom prst="rect">
              <a:avLst/>
            </a:prstGeom>
            <a:noFill/>
            <a:ln>
              <a:noFill/>
            </a:ln>
          </p:spPr>
        </p:pic>
        <p:sp>
          <p:nvSpPr>
            <p:cNvPr id="45" name="Google Shape;161;p5"/>
            <p:cNvSpPr txBox="1"/>
            <p:nvPr/>
          </p:nvSpPr>
          <p:spPr>
            <a:xfrm>
              <a:off x="2540581" y="2885587"/>
              <a:ext cx="2310881"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400">
                <a:solidFill>
                  <a:srgbClr val="A5A5A5"/>
                </a:solidFill>
                <a:latin typeface="Open Sans"/>
                <a:ea typeface="Open Sans"/>
                <a:cs typeface="Open Sans"/>
                <a:sym typeface="Open Sans"/>
              </a:endParaRPr>
            </a:p>
          </p:txBody>
        </p:sp>
        <p:sp>
          <p:nvSpPr>
            <p:cNvPr id="46" name="Google Shape;162;p5"/>
            <p:cNvSpPr txBox="1"/>
            <p:nvPr/>
          </p:nvSpPr>
          <p:spPr>
            <a:xfrm>
              <a:off x="2607393" y="3007885"/>
              <a:ext cx="2191704"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A5A5A5"/>
                  </a:solidFill>
                  <a:latin typeface="Open Sans Light"/>
                  <a:ea typeface="Open Sans Light"/>
                  <a:cs typeface="Open Sans Light"/>
                  <a:sym typeface="Open Sans Light"/>
                </a:rPr>
                <a:t>NỘI DUNG BÁO CÁO</a:t>
              </a:r>
              <a:endParaRPr dirty="0"/>
            </a:p>
          </p:txBody>
        </p:sp>
        <p:sp>
          <p:nvSpPr>
            <p:cNvPr id="47" name="Google Shape;163;p5"/>
            <p:cNvSpPr txBox="1"/>
            <p:nvPr/>
          </p:nvSpPr>
          <p:spPr>
            <a:xfrm>
              <a:off x="7791375" y="1260536"/>
              <a:ext cx="295520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dirty="0" smtClean="0">
                  <a:solidFill>
                    <a:schemeClr val="lt1"/>
                  </a:solidFill>
                  <a:latin typeface="Arial"/>
                  <a:ea typeface="Arial"/>
                  <a:cs typeface="Arial"/>
                  <a:sym typeface="Arial"/>
                </a:rPr>
                <a:t> </a:t>
              </a:r>
              <a:r>
                <a:rPr lang="en-US" sz="1800" dirty="0" smtClean="0">
                  <a:solidFill>
                    <a:schemeClr val="lt1"/>
                  </a:solidFill>
                  <a:latin typeface="Arial"/>
                  <a:ea typeface="Arial"/>
                  <a:cs typeface="Arial"/>
                  <a:sym typeface="Arial"/>
                </a:rPr>
                <a:t>TỔNG </a:t>
              </a:r>
              <a:r>
                <a:rPr lang="en-US" sz="1800" dirty="0">
                  <a:solidFill>
                    <a:schemeClr val="lt1"/>
                  </a:solidFill>
                  <a:latin typeface="Arial"/>
                  <a:ea typeface="Arial"/>
                  <a:cs typeface="Arial"/>
                  <a:sym typeface="Arial"/>
                </a:rPr>
                <a:t>QUAN </a:t>
              </a:r>
              <a:r>
                <a:rPr lang="vi-VN" sz="1800" dirty="0" smtClean="0">
                  <a:solidFill>
                    <a:schemeClr val="lt1"/>
                  </a:solidFill>
                </a:rPr>
                <a:t>ĐỀ TÀI </a:t>
              </a:r>
              <a:endParaRPr sz="1800" dirty="0">
                <a:solidFill>
                  <a:schemeClr val="lt1"/>
                </a:solidFill>
                <a:latin typeface="Arial"/>
                <a:ea typeface="Arial"/>
                <a:cs typeface="Arial"/>
                <a:sym typeface="Arial"/>
              </a:endParaRPr>
            </a:p>
          </p:txBody>
        </p:sp>
        <p:sp>
          <p:nvSpPr>
            <p:cNvPr id="48" name="Google Shape;164;p5"/>
            <p:cNvSpPr txBox="1"/>
            <p:nvPr/>
          </p:nvSpPr>
          <p:spPr>
            <a:xfrm>
              <a:off x="7955896" y="2342640"/>
              <a:ext cx="3420533"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000" dirty="0" smtClean="0">
                  <a:solidFill>
                    <a:schemeClr val="lt1"/>
                  </a:solidFill>
                  <a:latin typeface="Open Sans"/>
                  <a:ea typeface="Open Sans"/>
                  <a:cs typeface="Open Sans"/>
                  <a:sym typeface="Open Sans"/>
                </a:rPr>
                <a:t>DỮ LIỆU VÀ THUẬT TOÁN</a:t>
              </a:r>
              <a:endParaRPr dirty="0"/>
            </a:p>
          </p:txBody>
        </p:sp>
        <p:sp>
          <p:nvSpPr>
            <p:cNvPr id="49" name="Google Shape;165;p5"/>
            <p:cNvSpPr txBox="1"/>
            <p:nvPr/>
          </p:nvSpPr>
          <p:spPr>
            <a:xfrm>
              <a:off x="8252229" y="3282173"/>
              <a:ext cx="32766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Arial"/>
                  <a:ea typeface="Arial"/>
                  <a:cs typeface="Arial"/>
                  <a:sym typeface="Arial"/>
                </a:rPr>
                <a:t>PHƯƠNG </a:t>
              </a:r>
              <a:r>
                <a:rPr lang="en-US" sz="1800" dirty="0" smtClean="0">
                  <a:solidFill>
                    <a:schemeClr val="lt1"/>
                  </a:solidFill>
                  <a:latin typeface="Arial"/>
                  <a:ea typeface="Arial"/>
                  <a:cs typeface="Arial"/>
                  <a:sym typeface="Arial"/>
                </a:rPr>
                <a:t>PHÁP</a:t>
              </a:r>
              <a:r>
                <a:rPr lang="vi-VN" sz="1800" dirty="0" smtClean="0">
                  <a:solidFill>
                    <a:schemeClr val="lt1"/>
                  </a:solidFill>
                  <a:latin typeface="Arial"/>
                  <a:ea typeface="Arial"/>
                  <a:cs typeface="Arial"/>
                  <a:sym typeface="Arial"/>
                </a:rPr>
                <a:t> XÂY DỰNG </a:t>
              </a:r>
              <a:endParaRPr dirty="0"/>
            </a:p>
          </p:txBody>
        </p:sp>
        <p:sp>
          <p:nvSpPr>
            <p:cNvPr id="50" name="Google Shape;166;p5"/>
            <p:cNvSpPr txBox="1"/>
            <p:nvPr/>
          </p:nvSpPr>
          <p:spPr>
            <a:xfrm>
              <a:off x="8099830" y="4314903"/>
              <a:ext cx="28417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1"/>
                  </a:solidFill>
                  <a:latin typeface="Arial"/>
                  <a:ea typeface="Arial"/>
                  <a:cs typeface="Arial"/>
                  <a:sym typeface="Arial"/>
                </a:rPr>
                <a:t>KẾT </a:t>
              </a:r>
              <a:r>
                <a:rPr lang="en-US" sz="1800" dirty="0" smtClean="0">
                  <a:solidFill>
                    <a:schemeClr val="lt1"/>
                  </a:solidFill>
                  <a:latin typeface="Arial"/>
                  <a:ea typeface="Arial"/>
                  <a:cs typeface="Arial"/>
                  <a:sym typeface="Arial"/>
                </a:rPr>
                <a:t>QUẢ</a:t>
              </a:r>
              <a:r>
                <a:rPr lang="vi-VN" sz="1800" dirty="0" smtClean="0">
                  <a:solidFill>
                    <a:schemeClr val="lt1"/>
                  </a:solidFill>
                  <a:latin typeface="Arial"/>
                  <a:ea typeface="Arial"/>
                  <a:cs typeface="Arial"/>
                  <a:sym typeface="Arial"/>
                </a:rPr>
                <a:t> VÀ </a:t>
              </a:r>
              <a:r>
                <a:rPr lang="vi-VN" sz="1800" dirty="0" smtClean="0">
                  <a:solidFill>
                    <a:schemeClr val="lt1"/>
                  </a:solidFill>
                </a:rPr>
                <a:t>ĐÁNH GIÁ</a:t>
              </a:r>
              <a:r>
                <a:rPr lang="vi-VN" sz="1800" dirty="0" smtClean="0">
                  <a:solidFill>
                    <a:schemeClr val="lt1"/>
                  </a:solidFill>
                  <a:latin typeface="Arial"/>
                  <a:ea typeface="Arial"/>
                  <a:cs typeface="Arial"/>
                  <a:sym typeface="Arial"/>
                </a:rPr>
                <a:t> </a:t>
              </a:r>
              <a:endParaRPr sz="1800" dirty="0">
                <a:solidFill>
                  <a:schemeClr val="lt1"/>
                </a:solidFill>
                <a:latin typeface="Arial"/>
                <a:ea typeface="Arial"/>
                <a:cs typeface="Arial"/>
                <a:sym typeface="Arial"/>
              </a:endParaRPr>
            </a:p>
          </p:txBody>
        </p:sp>
        <p:sp>
          <p:nvSpPr>
            <p:cNvPr id="51" name="Google Shape;167;p5"/>
            <p:cNvSpPr txBox="1"/>
            <p:nvPr/>
          </p:nvSpPr>
          <p:spPr>
            <a:xfrm>
              <a:off x="7743814" y="5341397"/>
              <a:ext cx="261031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lt1"/>
                  </a:solidFill>
                  <a:latin typeface="Open Sans"/>
                  <a:ea typeface="Open Sans"/>
                  <a:cs typeface="Open Sans"/>
                  <a:sym typeface="Open Sans"/>
                </a:rPr>
                <a:t>TỔNG KẾT</a:t>
              </a:r>
              <a:endParaRPr sz="1100">
                <a:solidFill>
                  <a:schemeClr val="lt1"/>
                </a:solidFill>
                <a:latin typeface="Open Sans Light"/>
                <a:ea typeface="Open Sans Light"/>
                <a:cs typeface="Open Sans Light"/>
                <a:sym typeface="Open Sans Light"/>
              </a:endParaRPr>
            </a:p>
          </p:txBody>
        </p:sp>
      </p:gr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55"/>
        <p:cNvGrpSpPr/>
        <p:nvPr/>
      </p:nvGrpSpPr>
      <p:grpSpPr>
        <a:xfrm>
          <a:off x="0" y="0"/>
          <a:ext cx="0" cy="0"/>
          <a:chOff x="0" y="0"/>
          <a:chExt cx="0" cy="0"/>
        </a:xfrm>
      </p:grpSpPr>
      <p:sp>
        <p:nvSpPr>
          <p:cNvPr id="10" name="Google Shape;110;p3"/>
          <p:cNvSpPr/>
          <p:nvPr/>
        </p:nvSpPr>
        <p:spPr>
          <a:xfrm rot="5400000">
            <a:off x="-66578" y="66578"/>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109;p3"/>
          <p:cNvSpPr txBox="1"/>
          <p:nvPr/>
        </p:nvSpPr>
        <p:spPr>
          <a:xfrm>
            <a:off x="470516" y="55092"/>
            <a:ext cx="1891684" cy="523180"/>
          </a:xfrm>
          <a:prstGeom prst="rect">
            <a:avLst/>
          </a:prstGeom>
          <a:noFill/>
          <a:ln>
            <a:noFill/>
          </a:ln>
        </p:spPr>
        <p:txBody>
          <a:bodyPr spcFirstLastPara="1" wrap="square" lIns="91425" tIns="45700" rIns="91425" bIns="45700" anchor="t" anchorCtr="0">
            <a:spAutoFit/>
          </a:bodyPr>
          <a:lstStyle/>
          <a:p>
            <a:pPr lvl="0"/>
            <a:r>
              <a:rPr lang="vi-VN" sz="2800" b="1" dirty="0" smtClean="0">
                <a:solidFill>
                  <a:schemeClr val="accent2">
                    <a:lumMod val="75000"/>
                  </a:schemeClr>
                </a:solidFill>
                <a:latin typeface="Calibri" pitchFamily="34" charset="0"/>
                <a:ea typeface="Tahoma" pitchFamily="34" charset="0"/>
                <a:cs typeface="Calibri" pitchFamily="34" charset="0"/>
              </a:rPr>
              <a:t>TỔNG KẾT  </a:t>
            </a:r>
            <a:endParaRPr b="1" dirty="0">
              <a:solidFill>
                <a:schemeClr val="accent2">
                  <a:lumMod val="75000"/>
                </a:schemeClr>
              </a:solidFill>
              <a:latin typeface="Calibri" pitchFamily="34" charset="0"/>
              <a:ea typeface="Tahoma" pitchFamily="34" charset="0"/>
              <a:cs typeface="Calibri" pitchFamily="34" charset="0"/>
            </a:endParaRPr>
          </a:p>
        </p:txBody>
      </p:sp>
      <p:sp>
        <p:nvSpPr>
          <p:cNvPr id="2" name="TextBox 1"/>
          <p:cNvSpPr txBox="1"/>
          <p:nvPr/>
        </p:nvSpPr>
        <p:spPr>
          <a:xfrm>
            <a:off x="795034" y="912911"/>
            <a:ext cx="1242648" cy="307777"/>
          </a:xfrm>
          <a:prstGeom prst="rect">
            <a:avLst/>
          </a:prstGeom>
          <a:noFill/>
        </p:spPr>
        <p:txBody>
          <a:bodyPr wrap="none" rtlCol="0">
            <a:spAutoFit/>
          </a:bodyPr>
          <a:lstStyle/>
          <a:p>
            <a:r>
              <a:rPr lang="vi-VN" dirty="0" smtClean="0"/>
              <a:t>2. HẠN CHẾ:</a:t>
            </a:r>
            <a:endParaRPr lang="en-US" dirty="0"/>
          </a:p>
        </p:txBody>
      </p:sp>
      <p:sp>
        <p:nvSpPr>
          <p:cNvPr id="4" name="TextBox 3"/>
          <p:cNvSpPr txBox="1"/>
          <p:nvPr/>
        </p:nvSpPr>
        <p:spPr>
          <a:xfrm>
            <a:off x="1066800" y="1524000"/>
            <a:ext cx="8077200" cy="2031325"/>
          </a:xfrm>
          <a:prstGeom prst="rect">
            <a:avLst/>
          </a:prstGeom>
          <a:noFill/>
        </p:spPr>
        <p:txBody>
          <a:bodyPr wrap="square" rtlCol="0">
            <a:spAutoFit/>
          </a:bodyPr>
          <a:lstStyle/>
          <a:p>
            <a:pPr marL="285750" indent="-285750">
              <a:lnSpc>
                <a:spcPct val="150000"/>
              </a:lnSpc>
              <a:buFont typeface="Wingdings" pitchFamily="2" charset="2"/>
              <a:buChar char="Ø"/>
            </a:pPr>
            <a:r>
              <a:rPr lang="vi-VN" dirty="0" smtClean="0"/>
              <a:t>Hạn </a:t>
            </a:r>
            <a:r>
              <a:rPr lang="vi-VN" dirty="0"/>
              <a:t>chế thứ 1 </a:t>
            </a:r>
            <a:r>
              <a:rPr lang="vi-VN" dirty="0" smtClean="0"/>
              <a:t>là: </a:t>
            </a:r>
            <a:r>
              <a:rPr lang="vi-VN" dirty="0"/>
              <a:t>Hạn chế về dữ liệu , </a:t>
            </a:r>
            <a:r>
              <a:rPr lang="en-US" dirty="0" err="1"/>
              <a:t>trong</a:t>
            </a:r>
            <a:r>
              <a:rPr lang="en-US" dirty="0"/>
              <a:t> </a:t>
            </a:r>
            <a:r>
              <a:rPr lang="en-US" dirty="0" err="1"/>
              <a:t>nghiên</a:t>
            </a:r>
            <a:r>
              <a:rPr lang="en-US" dirty="0"/>
              <a:t> </a:t>
            </a:r>
            <a:r>
              <a:rPr lang="en-US" dirty="0" err="1"/>
              <a:t>cứu</a:t>
            </a:r>
            <a:r>
              <a:rPr lang="en-US" dirty="0"/>
              <a:t> </a:t>
            </a:r>
            <a:r>
              <a:rPr lang="en-US" dirty="0" err="1"/>
              <a:t>này</a:t>
            </a:r>
            <a:r>
              <a:rPr lang="en-US" dirty="0"/>
              <a:t> </a:t>
            </a:r>
            <a:r>
              <a:rPr lang="en-US" dirty="0" err="1"/>
              <a:t>dữ</a:t>
            </a:r>
            <a:r>
              <a:rPr lang="en-US" dirty="0"/>
              <a:t> </a:t>
            </a:r>
            <a:r>
              <a:rPr lang="en-US" dirty="0" err="1"/>
              <a:t>liệu</a:t>
            </a:r>
            <a:r>
              <a:rPr lang="en-US" dirty="0"/>
              <a:t> </a:t>
            </a:r>
            <a:r>
              <a:rPr lang="en-US" dirty="0" err="1"/>
              <a:t>thu</a:t>
            </a:r>
            <a:r>
              <a:rPr lang="en-US" dirty="0"/>
              <a:t> </a:t>
            </a:r>
            <a:r>
              <a:rPr lang="en-US" dirty="0" err="1"/>
              <a:t>thập</a:t>
            </a:r>
            <a:r>
              <a:rPr lang="en-US" dirty="0"/>
              <a:t> </a:t>
            </a:r>
            <a:r>
              <a:rPr lang="en-US" dirty="0" err="1"/>
              <a:t>từ</a:t>
            </a:r>
            <a:r>
              <a:rPr lang="en-US" dirty="0"/>
              <a:t> </a:t>
            </a:r>
            <a:r>
              <a:rPr lang="en-US" dirty="0" err="1"/>
              <a:t>bệnh</a:t>
            </a:r>
            <a:r>
              <a:rPr lang="en-US" dirty="0"/>
              <a:t> </a:t>
            </a:r>
            <a:r>
              <a:rPr lang="en-US" dirty="0" err="1"/>
              <a:t>viện</a:t>
            </a:r>
            <a:r>
              <a:rPr lang="en-US" dirty="0"/>
              <a:t>, </a:t>
            </a:r>
            <a:r>
              <a:rPr lang="en-US" dirty="0" err="1"/>
              <a:t>người</a:t>
            </a:r>
            <a:r>
              <a:rPr lang="en-US" dirty="0"/>
              <a:t> </a:t>
            </a:r>
            <a:r>
              <a:rPr lang="en-US" dirty="0" err="1"/>
              <a:t>bệnh</a:t>
            </a:r>
            <a:r>
              <a:rPr lang="en-US" dirty="0"/>
              <a:t> </a:t>
            </a:r>
            <a:r>
              <a:rPr lang="en-US" dirty="0" err="1"/>
              <a:t>chưa</a:t>
            </a:r>
            <a:r>
              <a:rPr lang="en-US" dirty="0"/>
              <a:t> </a:t>
            </a:r>
            <a:r>
              <a:rPr lang="en-US" dirty="0" err="1"/>
              <a:t>phong</a:t>
            </a:r>
            <a:r>
              <a:rPr lang="en-US" dirty="0"/>
              <a:t> </a:t>
            </a:r>
            <a:r>
              <a:rPr lang="en-US" dirty="0" err="1"/>
              <a:t>phú</a:t>
            </a:r>
            <a:r>
              <a:rPr lang="en-US" dirty="0"/>
              <a:t> </a:t>
            </a:r>
            <a:r>
              <a:rPr lang="en-US" dirty="0" err="1"/>
              <a:t>nên</a:t>
            </a:r>
            <a:r>
              <a:rPr lang="en-US" dirty="0"/>
              <a:t> </a:t>
            </a:r>
            <a:r>
              <a:rPr lang="en-US" dirty="0" err="1"/>
              <a:t>có</a:t>
            </a:r>
            <a:r>
              <a:rPr lang="en-US" dirty="0"/>
              <a:t> </a:t>
            </a:r>
            <a:r>
              <a:rPr lang="en-US" dirty="0" err="1"/>
              <a:t>thể</a:t>
            </a:r>
            <a:r>
              <a:rPr lang="en-US" dirty="0"/>
              <a:t> </a:t>
            </a:r>
            <a:r>
              <a:rPr lang="en-US" dirty="0" err="1"/>
              <a:t>chưa</a:t>
            </a:r>
            <a:r>
              <a:rPr lang="en-US" dirty="0"/>
              <a:t> </a:t>
            </a:r>
            <a:r>
              <a:rPr lang="en-US" dirty="0" err="1"/>
              <a:t>đánh</a:t>
            </a:r>
            <a:r>
              <a:rPr lang="en-US" dirty="0"/>
              <a:t> </a:t>
            </a:r>
            <a:r>
              <a:rPr lang="en-US" dirty="0" err="1"/>
              <a:t>giá</a:t>
            </a:r>
            <a:r>
              <a:rPr lang="en-US" dirty="0"/>
              <a:t> </a:t>
            </a:r>
            <a:r>
              <a:rPr lang="en-US" dirty="0" err="1"/>
              <a:t>hết</a:t>
            </a:r>
            <a:r>
              <a:rPr lang="en-US" dirty="0"/>
              <a:t> </a:t>
            </a:r>
            <a:r>
              <a:rPr lang="en-US" dirty="0" err="1"/>
              <a:t>được</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thuật</a:t>
            </a:r>
            <a:r>
              <a:rPr lang="en-US" dirty="0"/>
              <a:t> </a:t>
            </a:r>
            <a:r>
              <a:rPr lang="en-US" dirty="0" err="1"/>
              <a:t>toán</a:t>
            </a:r>
            <a:r>
              <a:rPr lang="en-US" dirty="0"/>
              <a:t> </a:t>
            </a:r>
            <a:r>
              <a:rPr lang="en-US" dirty="0" err="1"/>
              <a:t>đề</a:t>
            </a:r>
            <a:r>
              <a:rPr lang="en-US" dirty="0"/>
              <a:t> </a:t>
            </a:r>
            <a:r>
              <a:rPr lang="en-US" dirty="0" err="1" smtClean="0"/>
              <a:t>xuất</a:t>
            </a:r>
            <a:r>
              <a:rPr lang="vi-VN" dirty="0" smtClean="0"/>
              <a:t>.</a:t>
            </a:r>
            <a:r>
              <a:rPr lang="en-US" dirty="0" smtClean="0"/>
              <a:t> </a:t>
            </a:r>
            <a:endParaRPr lang="vi-VN" dirty="0" smtClean="0"/>
          </a:p>
          <a:p>
            <a:pPr marL="285750" indent="-285750">
              <a:lnSpc>
                <a:spcPct val="150000"/>
              </a:lnSpc>
              <a:buFont typeface="Wingdings" pitchFamily="2" charset="2"/>
              <a:buChar char="Ø"/>
            </a:pPr>
            <a:endParaRPr lang="en-US" dirty="0"/>
          </a:p>
          <a:p>
            <a:pPr marL="285750" indent="-285750">
              <a:lnSpc>
                <a:spcPct val="150000"/>
              </a:lnSpc>
              <a:buFont typeface="Wingdings" pitchFamily="2" charset="2"/>
              <a:buChar char="Ø"/>
            </a:pPr>
            <a:r>
              <a:rPr lang="vi-VN" dirty="0" smtClean="0"/>
              <a:t>Hạn </a:t>
            </a:r>
            <a:r>
              <a:rPr lang="vi-VN" dirty="0"/>
              <a:t>chế thứ 2 </a:t>
            </a:r>
            <a:r>
              <a:rPr lang="vi-VN" dirty="0" smtClean="0"/>
              <a:t>là: </a:t>
            </a:r>
            <a:r>
              <a:rPr lang="vi-VN" dirty="0"/>
              <a:t>chưa xác định được phương án điều trị tốt nhất cho người bệnh (như dự án đưa AI vào dự đoán bệnh đột quỵ ở Anh được công bố mới đây vào ngày 27/12/2022 trên vtv24h</a:t>
            </a:r>
            <a:r>
              <a:rPr lang="vi-VN" dirty="0" smtClean="0"/>
              <a:t>).</a:t>
            </a:r>
            <a:endParaRPr lang="en-US" dirty="0"/>
          </a:p>
        </p:txBody>
      </p:sp>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67"/>
        <p:cNvGrpSpPr/>
        <p:nvPr/>
      </p:nvGrpSpPr>
      <p:grpSpPr>
        <a:xfrm>
          <a:off x="0" y="0"/>
          <a:ext cx="0" cy="0"/>
          <a:chOff x="0" y="0"/>
          <a:chExt cx="0" cy="0"/>
        </a:xfrm>
      </p:grpSpPr>
      <p:sp>
        <p:nvSpPr>
          <p:cNvPr id="15" name="Google Shape;110;p3"/>
          <p:cNvSpPr/>
          <p:nvPr/>
        </p:nvSpPr>
        <p:spPr>
          <a:xfrm rot="5400000">
            <a:off x="-66578" y="66578"/>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09;p3"/>
          <p:cNvSpPr txBox="1"/>
          <p:nvPr/>
        </p:nvSpPr>
        <p:spPr>
          <a:xfrm>
            <a:off x="470516" y="55092"/>
            <a:ext cx="1891684" cy="523180"/>
          </a:xfrm>
          <a:prstGeom prst="rect">
            <a:avLst/>
          </a:prstGeom>
          <a:noFill/>
          <a:ln>
            <a:noFill/>
          </a:ln>
        </p:spPr>
        <p:txBody>
          <a:bodyPr spcFirstLastPara="1" wrap="square" lIns="91425" tIns="45700" rIns="91425" bIns="45700" anchor="t" anchorCtr="0">
            <a:spAutoFit/>
          </a:bodyPr>
          <a:lstStyle/>
          <a:p>
            <a:pPr lvl="0"/>
            <a:r>
              <a:rPr lang="vi-VN" sz="2800" b="1" dirty="0" smtClean="0">
                <a:solidFill>
                  <a:schemeClr val="accent2">
                    <a:lumMod val="75000"/>
                  </a:schemeClr>
                </a:solidFill>
                <a:latin typeface="Calibri" pitchFamily="34" charset="0"/>
                <a:ea typeface="Tahoma" pitchFamily="34" charset="0"/>
                <a:cs typeface="Calibri" pitchFamily="34" charset="0"/>
              </a:rPr>
              <a:t>TỔNG KẾT  </a:t>
            </a:r>
            <a:endParaRPr b="1" dirty="0">
              <a:solidFill>
                <a:schemeClr val="accent2">
                  <a:lumMod val="75000"/>
                </a:schemeClr>
              </a:solidFill>
              <a:latin typeface="Calibri" pitchFamily="34" charset="0"/>
              <a:ea typeface="Tahoma" pitchFamily="34" charset="0"/>
              <a:cs typeface="Calibri" pitchFamily="34" charset="0"/>
            </a:endParaRPr>
          </a:p>
        </p:txBody>
      </p:sp>
      <p:sp>
        <p:nvSpPr>
          <p:cNvPr id="2" name="TextBox 1"/>
          <p:cNvSpPr txBox="1"/>
          <p:nvPr/>
        </p:nvSpPr>
        <p:spPr>
          <a:xfrm>
            <a:off x="762000" y="990600"/>
            <a:ext cx="2257349" cy="307777"/>
          </a:xfrm>
          <a:prstGeom prst="rect">
            <a:avLst/>
          </a:prstGeom>
          <a:noFill/>
        </p:spPr>
        <p:txBody>
          <a:bodyPr wrap="none" rtlCol="0">
            <a:spAutoFit/>
          </a:bodyPr>
          <a:lstStyle/>
          <a:p>
            <a:r>
              <a:rPr lang="vi-VN" dirty="0" smtClean="0"/>
              <a:t>3. HƯỚNG PHÁT TRIỂN:</a:t>
            </a:r>
            <a:endParaRPr lang="en-US" dirty="0"/>
          </a:p>
        </p:txBody>
      </p:sp>
      <p:sp>
        <p:nvSpPr>
          <p:cNvPr id="3" name="TextBox 2"/>
          <p:cNvSpPr txBox="1"/>
          <p:nvPr/>
        </p:nvSpPr>
        <p:spPr>
          <a:xfrm>
            <a:off x="1209136" y="1600200"/>
            <a:ext cx="8544464" cy="1708160"/>
          </a:xfrm>
          <a:prstGeom prst="rect">
            <a:avLst/>
          </a:prstGeom>
          <a:noFill/>
        </p:spPr>
        <p:txBody>
          <a:bodyPr wrap="square" rtlCol="0">
            <a:spAutoFit/>
          </a:bodyPr>
          <a:lstStyle/>
          <a:p>
            <a:pPr>
              <a:lnSpc>
                <a:spcPct val="150000"/>
              </a:lnSpc>
            </a:pPr>
            <a:r>
              <a:rPr lang="vi-VN" dirty="0" smtClean="0"/>
              <a:t>   </a:t>
            </a:r>
            <a:r>
              <a:rPr lang="en-US" dirty="0" err="1" smtClean="0"/>
              <a:t>Trong</a:t>
            </a:r>
            <a:r>
              <a:rPr lang="en-US" dirty="0" smtClean="0"/>
              <a:t> </a:t>
            </a:r>
            <a:r>
              <a:rPr lang="en-US" dirty="0" err="1"/>
              <a:t>tương</a:t>
            </a:r>
            <a:r>
              <a:rPr lang="en-US" dirty="0"/>
              <a:t> </a:t>
            </a:r>
            <a:r>
              <a:rPr lang="en-US" dirty="0" err="1"/>
              <a:t>lai</a:t>
            </a:r>
            <a:r>
              <a:rPr lang="en-US" dirty="0"/>
              <a:t> </a:t>
            </a:r>
            <a:r>
              <a:rPr lang="en-US" dirty="0" err="1"/>
              <a:t>em</a:t>
            </a:r>
            <a:r>
              <a:rPr lang="en-US" dirty="0"/>
              <a:t> </a:t>
            </a:r>
            <a:r>
              <a:rPr lang="en-US" dirty="0" err="1"/>
              <a:t>hy</a:t>
            </a:r>
            <a:r>
              <a:rPr lang="en-US" dirty="0"/>
              <a:t> </a:t>
            </a:r>
            <a:r>
              <a:rPr lang="en-US" dirty="0" err="1"/>
              <a:t>vọng</a:t>
            </a:r>
            <a:r>
              <a:rPr lang="en-US" dirty="0"/>
              <a:t> </a:t>
            </a:r>
            <a:r>
              <a:rPr lang="en-US" dirty="0" err="1"/>
              <a:t>sẽ</a:t>
            </a:r>
            <a:r>
              <a:rPr lang="en-US" dirty="0"/>
              <a:t> </a:t>
            </a:r>
            <a:r>
              <a:rPr lang="en-US" dirty="0" err="1"/>
              <a:t>bổ</a:t>
            </a:r>
            <a:r>
              <a:rPr lang="en-US" dirty="0"/>
              <a:t> sung </a:t>
            </a:r>
            <a:r>
              <a:rPr lang="en-US" dirty="0" err="1"/>
              <a:t>và</a:t>
            </a:r>
            <a:r>
              <a:rPr lang="en-US" dirty="0"/>
              <a:t> </a:t>
            </a:r>
            <a:r>
              <a:rPr lang="en-US" dirty="0" err="1"/>
              <a:t>nghiên</a:t>
            </a:r>
            <a:r>
              <a:rPr lang="en-US" dirty="0"/>
              <a:t> </a:t>
            </a:r>
            <a:r>
              <a:rPr lang="en-US" dirty="0" err="1"/>
              <a:t>cứu</a:t>
            </a:r>
            <a:r>
              <a:rPr lang="en-US" dirty="0"/>
              <a:t> </a:t>
            </a:r>
            <a:r>
              <a:rPr lang="en-US" dirty="0" err="1"/>
              <a:t>tiếp</a:t>
            </a:r>
            <a:r>
              <a:rPr lang="en-US" dirty="0"/>
              <a:t> </a:t>
            </a:r>
            <a:r>
              <a:rPr lang="en-US" dirty="0" err="1"/>
              <a:t>để</a:t>
            </a:r>
            <a:r>
              <a:rPr lang="en-US" dirty="0"/>
              <a:t> </a:t>
            </a:r>
            <a:r>
              <a:rPr lang="en-US" dirty="0" err="1"/>
              <a:t>nâng</a:t>
            </a:r>
            <a:r>
              <a:rPr lang="en-US" dirty="0"/>
              <a:t> </a:t>
            </a:r>
            <a:r>
              <a:rPr lang="en-US" dirty="0" err="1"/>
              <a:t>cấp</a:t>
            </a:r>
            <a:r>
              <a:rPr lang="en-US" dirty="0"/>
              <a:t> </a:t>
            </a:r>
            <a:r>
              <a:rPr lang="en-US" dirty="0" err="1"/>
              <a:t>thuật</a:t>
            </a:r>
            <a:r>
              <a:rPr lang="en-US" dirty="0"/>
              <a:t> </a:t>
            </a:r>
            <a:r>
              <a:rPr lang="en-US" dirty="0" err="1"/>
              <a:t>toán</a:t>
            </a:r>
            <a:r>
              <a:rPr lang="en-US" dirty="0"/>
              <a:t> </a:t>
            </a:r>
            <a:r>
              <a:rPr lang="en-US" dirty="0" err="1"/>
              <a:t>hơn</a:t>
            </a:r>
            <a:r>
              <a:rPr lang="en-US" dirty="0"/>
              <a:t> </a:t>
            </a:r>
            <a:r>
              <a:rPr lang="en-US" dirty="0" err="1"/>
              <a:t>nữa</a:t>
            </a:r>
            <a:r>
              <a:rPr lang="en-US" dirty="0"/>
              <a:t> </a:t>
            </a:r>
            <a:r>
              <a:rPr lang="en-US" dirty="0" err="1"/>
              <a:t>và</a:t>
            </a:r>
            <a:r>
              <a:rPr lang="en-US" dirty="0"/>
              <a:t> </a:t>
            </a:r>
            <a:r>
              <a:rPr lang="en-US" dirty="0" err="1"/>
              <a:t>biến</a:t>
            </a:r>
            <a:r>
              <a:rPr lang="en-US" dirty="0"/>
              <a:t> </a:t>
            </a:r>
            <a:r>
              <a:rPr lang="en-US" dirty="0" err="1"/>
              <a:t>nó</a:t>
            </a:r>
            <a:r>
              <a:rPr lang="en-US" dirty="0"/>
              <a:t> </a:t>
            </a:r>
            <a:r>
              <a:rPr lang="vi-VN" dirty="0"/>
              <a:t>không chỉ </a:t>
            </a:r>
            <a:r>
              <a:rPr lang="en-GB" dirty="0" err="1"/>
              <a:t>dừng</a:t>
            </a:r>
            <a:r>
              <a:rPr lang="en-GB" dirty="0"/>
              <a:t> </a:t>
            </a:r>
            <a:r>
              <a:rPr lang="en-GB" dirty="0" err="1"/>
              <a:t>lại</a:t>
            </a:r>
            <a:r>
              <a:rPr lang="en-GB" dirty="0"/>
              <a:t> ở </a:t>
            </a:r>
            <a:r>
              <a:rPr lang="en-GB" dirty="0" err="1"/>
              <a:t>dạng</a:t>
            </a:r>
            <a:r>
              <a:rPr lang="en-GB" dirty="0"/>
              <a:t> </a:t>
            </a:r>
            <a:r>
              <a:rPr lang="vi-VN" dirty="0"/>
              <a:t>một phần mềm y tế  mà </a:t>
            </a:r>
            <a:r>
              <a:rPr lang="en-GB" dirty="0"/>
              <a:t>c</a:t>
            </a:r>
            <a:r>
              <a:rPr lang="vi-VN" dirty="0"/>
              <a:t>ó thể phát triển </a:t>
            </a:r>
            <a:r>
              <a:rPr lang="en-GB" dirty="0" err="1"/>
              <a:t>để</a:t>
            </a:r>
            <a:r>
              <a:rPr lang="vi-VN" dirty="0"/>
              <a:t> trở thành 1 thành phần của 1 </a:t>
            </a:r>
            <a:r>
              <a:rPr lang="en-GB" dirty="0" err="1"/>
              <a:t>thiết</a:t>
            </a:r>
            <a:r>
              <a:rPr lang="en-GB" dirty="0"/>
              <a:t> </a:t>
            </a:r>
            <a:r>
              <a:rPr lang="en-GB" dirty="0" err="1"/>
              <a:t>bị</a:t>
            </a:r>
            <a:r>
              <a:rPr lang="vi-VN" dirty="0"/>
              <a:t> chuẩn đoán bệnh tại chỗ</a:t>
            </a:r>
            <a:r>
              <a:rPr lang="en-GB" dirty="0"/>
              <a:t> </a:t>
            </a:r>
            <a:r>
              <a:rPr lang="en-GB" dirty="0" err="1"/>
              <a:t>được</a:t>
            </a:r>
            <a:r>
              <a:rPr lang="en-GB" dirty="0"/>
              <a:t> </a:t>
            </a:r>
            <a:r>
              <a:rPr lang="en-GB" dirty="0" err="1"/>
              <a:t>sử</a:t>
            </a:r>
            <a:r>
              <a:rPr lang="en-GB" dirty="0"/>
              <a:t> </a:t>
            </a:r>
            <a:r>
              <a:rPr lang="en-GB" dirty="0" err="1"/>
              <a:t>dụng</a:t>
            </a:r>
            <a:r>
              <a:rPr lang="en-GB" dirty="0"/>
              <a:t> </a:t>
            </a:r>
            <a:r>
              <a:rPr lang="vi-VN" dirty="0"/>
              <a:t>tại các địa phương trong tương lai gần với chi phí thấp </a:t>
            </a:r>
            <a:r>
              <a:rPr lang="en-GB" dirty="0"/>
              <a:t>g</a:t>
            </a:r>
            <a:r>
              <a:rPr lang="vi-VN" dirty="0"/>
              <a:t>iúp người bệnh không cần phải đến tận bệnh viện </a:t>
            </a:r>
            <a:r>
              <a:rPr lang="en-GB" dirty="0" err="1"/>
              <a:t>để</a:t>
            </a:r>
            <a:r>
              <a:rPr lang="vi-VN" dirty="0"/>
              <a:t> thăm khám, </a:t>
            </a:r>
            <a:r>
              <a:rPr lang="en-GB" dirty="0" err="1"/>
              <a:t>đồng</a:t>
            </a:r>
            <a:r>
              <a:rPr lang="en-GB" dirty="0"/>
              <a:t> </a:t>
            </a:r>
            <a:r>
              <a:rPr lang="en-GB" dirty="0" err="1"/>
              <a:t>thời</a:t>
            </a:r>
            <a:r>
              <a:rPr lang="en-GB" dirty="0"/>
              <a:t> </a:t>
            </a:r>
            <a:r>
              <a:rPr lang="vi-VN" dirty="0"/>
              <a:t>tiết kiệm </a:t>
            </a:r>
            <a:r>
              <a:rPr lang="en-GB" dirty="0" err="1" smtClean="0"/>
              <a:t>được</a:t>
            </a:r>
            <a:r>
              <a:rPr lang="en-GB" dirty="0" smtClean="0"/>
              <a:t> </a:t>
            </a:r>
            <a:r>
              <a:rPr lang="vi-VN" dirty="0"/>
              <a:t>chi phí, thời gian</a:t>
            </a:r>
            <a:r>
              <a:rPr lang="en-GB" dirty="0"/>
              <a:t> </a:t>
            </a:r>
            <a:r>
              <a:rPr lang="en-GB" dirty="0" err="1"/>
              <a:t>và</a:t>
            </a:r>
            <a:r>
              <a:rPr lang="en-GB" dirty="0"/>
              <a:t> </a:t>
            </a:r>
            <a:r>
              <a:rPr lang="vi-VN" dirty="0"/>
              <a:t>cũng như giải quyết được vấn đề </a:t>
            </a:r>
            <a:r>
              <a:rPr lang="en-GB" dirty="0" err="1"/>
              <a:t>quá</a:t>
            </a:r>
            <a:r>
              <a:rPr lang="vi-VN" dirty="0"/>
              <a:t> tải bệnh viện </a:t>
            </a:r>
            <a:r>
              <a:rPr lang="en-GB" dirty="0"/>
              <a:t>ở </a:t>
            </a:r>
            <a:r>
              <a:rPr lang="en-GB" dirty="0" err="1"/>
              <a:t>tuyến</a:t>
            </a:r>
            <a:r>
              <a:rPr lang="en-GB" dirty="0"/>
              <a:t> </a:t>
            </a:r>
            <a:r>
              <a:rPr lang="en-GB" dirty="0" err="1"/>
              <a:t>trung</a:t>
            </a:r>
            <a:r>
              <a:rPr lang="en-GB" dirty="0"/>
              <a:t> </a:t>
            </a:r>
            <a:r>
              <a:rPr lang="en-GB" dirty="0" err="1"/>
              <a:t>ương</a:t>
            </a:r>
            <a:r>
              <a:rPr lang="vi-VN" dirty="0"/>
              <a:t> như đợt covid 19 vừa qua.</a:t>
            </a:r>
            <a:endParaRPr lang="en-US" dirty="0"/>
          </a:p>
        </p:txBody>
      </p:sp>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691"/>
            <a:ext cx="1066800" cy="992651"/>
          </a:xfrm>
          <a:prstGeom prst="rect">
            <a:avLst/>
          </a:prstGeom>
          <a:ln>
            <a:noFill/>
          </a:ln>
          <a:effectLst>
            <a:softEdge rad="112500"/>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8245" y="5745192"/>
            <a:ext cx="1042555" cy="1066800"/>
          </a:xfrm>
          <a:prstGeom prst="rect">
            <a:avLst/>
          </a:prstGeom>
          <a:ln>
            <a:noFill/>
          </a:ln>
          <a:effectLst>
            <a:softEdge rad="112500"/>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25199" y="18691"/>
            <a:ext cx="1008853" cy="935903"/>
          </a:xfrm>
          <a:prstGeom prst="rect">
            <a:avLst/>
          </a:prstGeom>
          <a:ln>
            <a:noFill/>
          </a:ln>
          <a:effectLst>
            <a:softEdge rad="112500"/>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34980" y="5638800"/>
            <a:ext cx="1219200" cy="1219200"/>
          </a:xfrm>
          <a:prstGeom prst="rect">
            <a:avLst/>
          </a:prstGeom>
          <a:ln>
            <a:noFill/>
          </a:ln>
          <a:effectLst>
            <a:softEdge rad="112500"/>
          </a:effectLst>
        </p:spPr>
      </p:pic>
      <p:sp>
        <p:nvSpPr>
          <p:cNvPr id="11" name="TextBox 10"/>
          <p:cNvSpPr txBox="1"/>
          <p:nvPr/>
        </p:nvSpPr>
        <p:spPr>
          <a:xfrm>
            <a:off x="1446499" y="2286000"/>
            <a:ext cx="8462573" cy="1508105"/>
          </a:xfrm>
          <a:prstGeom prst="rect">
            <a:avLst/>
          </a:prstGeom>
          <a:noFill/>
        </p:spPr>
        <p:txBody>
          <a:bodyPr wrap="none" rtlCol="0">
            <a:spAutoFit/>
          </a:bodyPr>
          <a:lstStyle/>
          <a:p>
            <a:pPr algn="ctr"/>
            <a:r>
              <a:rPr lang="en-US" sz="2600" b="1" i="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a:t>
            </a:r>
            <a:r>
              <a:rPr lang="vi-VN" sz="2600" b="1" i="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HÂN THÀNH CẢM ƠN QUÝ THẦY CÔ VÀ CÁC </a:t>
            </a:r>
            <a:r>
              <a:rPr lang="vi-VN" sz="26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BẠN</a:t>
            </a:r>
          </a:p>
          <a:p>
            <a:pPr algn="ctr"/>
            <a:r>
              <a:rPr lang="vi-VN" sz="26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a:p>
            <a:pPr algn="ctr"/>
            <a:r>
              <a:rPr lang="vi-VN" sz="2600" b="1" i="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ĐÃ </a:t>
            </a:r>
            <a:r>
              <a:rPr lang="vi-VN" sz="2600" b="1" i="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LẮNG NGHE bài thuyết trình của em.</a:t>
            </a:r>
            <a:endParaRPr lang="en-US" sz="2600" b="1" i="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endParaRPr lang="en-US"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8124" y="38820"/>
            <a:ext cx="1042555" cy="1066800"/>
          </a:xfrm>
          <a:prstGeom prst="rect">
            <a:avLst/>
          </a:prstGeom>
          <a:ln>
            <a:noFill/>
          </a:ln>
          <a:effectLst>
            <a:softEdge rad="112500"/>
          </a:effec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5822830"/>
            <a:ext cx="1042555" cy="1066800"/>
          </a:xfrm>
          <a:prstGeom prst="rect">
            <a:avLst/>
          </a:prstGeom>
          <a:ln>
            <a:noFill/>
          </a:ln>
          <a:effectLst>
            <a:softEdge rad="112500"/>
          </a:effec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5772509"/>
            <a:ext cx="1042555" cy="1066800"/>
          </a:xfrm>
          <a:prstGeom prst="rect">
            <a:avLst/>
          </a:prstGeom>
          <a:ln>
            <a:noFill/>
          </a:ln>
          <a:effectLst>
            <a:softEdge rad="112500"/>
          </a:effectLst>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5156" y="46695"/>
            <a:ext cx="1042555" cy="1066800"/>
          </a:xfrm>
          <a:prstGeom prst="rect">
            <a:avLst/>
          </a:prstGeom>
          <a:ln>
            <a:noFill/>
          </a:ln>
          <a:effectLst>
            <a:softEdge rad="112500"/>
          </a:effectLst>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1676" y="5825705"/>
            <a:ext cx="1042555" cy="1066800"/>
          </a:xfrm>
          <a:prstGeom prst="rect">
            <a:avLst/>
          </a:prstGeom>
          <a:ln>
            <a:noFill/>
          </a:ln>
          <a:effectLst>
            <a:softEdge rad="112500"/>
          </a:effectLst>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6253" y="18691"/>
            <a:ext cx="1042555" cy="1066800"/>
          </a:xfrm>
          <a:prstGeom prst="rect">
            <a:avLst/>
          </a:prstGeom>
          <a:ln>
            <a:noFill/>
          </a:ln>
          <a:effectLst>
            <a:softEdge rad="112500"/>
          </a:effectLst>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6434" y="1611702"/>
            <a:ext cx="1042555" cy="1066800"/>
          </a:xfrm>
          <a:prstGeom prst="rect">
            <a:avLst/>
          </a:prstGeom>
          <a:ln>
            <a:noFill/>
          </a:ln>
          <a:effectLst>
            <a:softEdge rad="112500"/>
          </a:effectLst>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2601" y="5827143"/>
            <a:ext cx="1042555" cy="1066800"/>
          </a:xfrm>
          <a:prstGeom prst="rect">
            <a:avLst/>
          </a:prstGeom>
          <a:ln>
            <a:noFill/>
          </a:ln>
          <a:effectLst>
            <a:softEdge rad="112500"/>
          </a:effectLst>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9200" y="5822830"/>
            <a:ext cx="1042555" cy="1066800"/>
          </a:xfrm>
          <a:prstGeom prst="rect">
            <a:avLst/>
          </a:prstGeom>
          <a:ln>
            <a:noFill/>
          </a:ln>
          <a:effectLst>
            <a:softEdge rad="112500"/>
          </a:effectLst>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5835769"/>
            <a:ext cx="1042555" cy="1066800"/>
          </a:xfrm>
          <a:prstGeom prst="rect">
            <a:avLst/>
          </a:prstGeom>
          <a:ln>
            <a:noFill/>
          </a:ln>
          <a:effectLst>
            <a:softEdge rad="112500"/>
          </a:effectLst>
        </p:spPr>
      </p:pic>
    </p:spTree>
    <p:extLst>
      <p:ext uri="{BB962C8B-B14F-4D97-AF65-F5344CB8AC3E}">
        <p14:creationId xmlns:p14="http://schemas.microsoft.com/office/powerpoint/2010/main" val="4294694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117"/>
        <p:cNvGrpSpPr/>
        <p:nvPr/>
      </p:nvGrpSpPr>
      <p:grpSpPr>
        <a:xfrm>
          <a:off x="0" y="0"/>
          <a:ext cx="0" cy="0"/>
          <a:chOff x="0" y="0"/>
          <a:chExt cx="0" cy="0"/>
        </a:xfrm>
      </p:grpSpPr>
      <p:sp>
        <p:nvSpPr>
          <p:cNvPr id="3" name="Google Shape;110;p3"/>
          <p:cNvSpPr/>
          <p:nvPr/>
        </p:nvSpPr>
        <p:spPr>
          <a:xfrm rot="5400000">
            <a:off x="-53878" y="53878"/>
            <a:ext cx="5782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Google Shape;109;p3"/>
          <p:cNvSpPr txBox="1"/>
          <p:nvPr/>
        </p:nvSpPr>
        <p:spPr>
          <a:xfrm>
            <a:off x="470516" y="55092"/>
            <a:ext cx="3187084" cy="523180"/>
          </a:xfrm>
          <a:prstGeom prst="rect">
            <a:avLst/>
          </a:prstGeom>
          <a:noFill/>
          <a:ln>
            <a:noFill/>
          </a:ln>
        </p:spPr>
        <p:txBody>
          <a:bodyPr spcFirstLastPara="1" wrap="square" lIns="91425" tIns="45700" rIns="91425" bIns="45700" anchor="t" anchorCtr="0">
            <a:spAutoFit/>
          </a:bodyPr>
          <a:lstStyle/>
          <a:p>
            <a:pPr lvl="0"/>
            <a:r>
              <a:rPr lang="en-US" sz="2800" b="1" dirty="0" smtClean="0">
                <a:solidFill>
                  <a:schemeClr val="accent2">
                    <a:lumMod val="75000"/>
                  </a:schemeClr>
                </a:solidFill>
                <a:latin typeface="Calibri" pitchFamily="34" charset="0"/>
                <a:ea typeface="Tahoma" pitchFamily="34" charset="0"/>
                <a:cs typeface="Calibri" pitchFamily="34" charset="0"/>
              </a:rPr>
              <a:t>TỔNG</a:t>
            </a:r>
            <a:r>
              <a:rPr lang="vi-VN" sz="2800" b="1" dirty="0" smtClean="0">
                <a:solidFill>
                  <a:schemeClr val="accent2">
                    <a:lumMod val="75000"/>
                  </a:schemeClr>
                </a:solidFill>
                <a:latin typeface="Calibri" pitchFamily="34" charset="0"/>
                <a:ea typeface="Tahoma" pitchFamily="34" charset="0"/>
                <a:cs typeface="Calibri" pitchFamily="34" charset="0"/>
              </a:rPr>
              <a:t> </a:t>
            </a:r>
            <a:r>
              <a:rPr lang="en-US" sz="2800" b="1" dirty="0" smtClean="0">
                <a:solidFill>
                  <a:schemeClr val="accent2">
                    <a:lumMod val="75000"/>
                  </a:schemeClr>
                </a:solidFill>
                <a:latin typeface="Calibri" pitchFamily="34" charset="0"/>
                <a:ea typeface="Tahoma" pitchFamily="34" charset="0"/>
                <a:cs typeface="Calibri" pitchFamily="34" charset="0"/>
              </a:rPr>
              <a:t>QUAN </a:t>
            </a:r>
            <a:r>
              <a:rPr lang="vi-VN" sz="2800" b="1" dirty="0">
                <a:solidFill>
                  <a:schemeClr val="accent2">
                    <a:lumMod val="75000"/>
                  </a:schemeClr>
                </a:solidFill>
                <a:latin typeface="Calibri" pitchFamily="34" charset="0"/>
                <a:ea typeface="Tahoma" pitchFamily="34" charset="0"/>
                <a:cs typeface="Calibri" pitchFamily="34" charset="0"/>
              </a:rPr>
              <a:t>ĐỀ TÀI</a:t>
            </a:r>
            <a:endParaRPr b="1" dirty="0">
              <a:solidFill>
                <a:schemeClr val="accent2">
                  <a:lumMod val="75000"/>
                </a:schemeClr>
              </a:solidFill>
              <a:latin typeface="Calibri" pitchFamily="34" charset="0"/>
              <a:ea typeface="Tahoma" pitchFamily="34" charset="0"/>
              <a:cs typeface="Calibri" pitchFamily="34" charset="0"/>
            </a:endParaRPr>
          </a:p>
        </p:txBody>
      </p:sp>
      <p:sp>
        <p:nvSpPr>
          <p:cNvPr id="7" name="TextBox 6"/>
          <p:cNvSpPr txBox="1"/>
          <p:nvPr/>
        </p:nvSpPr>
        <p:spPr>
          <a:xfrm>
            <a:off x="609600" y="1310844"/>
            <a:ext cx="1600200" cy="307777"/>
          </a:xfrm>
          <a:prstGeom prst="rect">
            <a:avLst/>
          </a:prstGeom>
          <a:noFill/>
        </p:spPr>
        <p:txBody>
          <a:bodyPr wrap="square" rtlCol="0">
            <a:spAutoFit/>
          </a:bodyPr>
          <a:lstStyle/>
          <a:p>
            <a:r>
              <a:rPr lang="vi-VN" dirty="0" smtClean="0">
                <a:latin typeface="+mn-lt"/>
              </a:rPr>
              <a:t>1. BỐI CẢNH:  </a:t>
            </a:r>
            <a:endParaRPr lang="en-US" dirty="0">
              <a:latin typeface="+mn-lt"/>
            </a:endParaRPr>
          </a:p>
        </p:txBody>
      </p:sp>
      <p:sp>
        <p:nvSpPr>
          <p:cNvPr id="9" name="TextBox 8"/>
          <p:cNvSpPr txBox="1"/>
          <p:nvPr/>
        </p:nvSpPr>
        <p:spPr>
          <a:xfrm>
            <a:off x="914400" y="1828800"/>
            <a:ext cx="5183409" cy="1384995"/>
          </a:xfrm>
          <a:prstGeom prst="rect">
            <a:avLst/>
          </a:prstGeom>
          <a:noFill/>
        </p:spPr>
        <p:txBody>
          <a:bodyPr wrap="square" rtlCol="0">
            <a:spAutoFit/>
          </a:bodyPr>
          <a:lstStyle/>
          <a:p>
            <a:pPr>
              <a:lnSpc>
                <a:spcPct val="150000"/>
              </a:lnSpc>
            </a:pPr>
            <a:r>
              <a:rPr lang="vi-VN" dirty="0" smtClean="0"/>
              <a:t>  Theo </a:t>
            </a:r>
            <a:r>
              <a:rPr lang="vi-VN" dirty="0"/>
              <a:t>Hội đột quỵ thế giới 2022, mỗi năm thế giới có hơn 12,2 triệu ca đột quỵ não mới, trong đó hơn 84% xảy ra ở người cao tuổi. Về con số tử vong, mỗi năm có tới 6,5 triệu ca với hơn 93% trong số đó là người cao tuổi.</a:t>
            </a:r>
            <a:endParaRPr lang="en-US" dirty="0"/>
          </a:p>
        </p:txBody>
      </p:sp>
      <p:sp>
        <p:nvSpPr>
          <p:cNvPr id="10" name="TextBox 9"/>
          <p:cNvSpPr txBox="1"/>
          <p:nvPr/>
        </p:nvSpPr>
        <p:spPr>
          <a:xfrm>
            <a:off x="914400" y="1828800"/>
            <a:ext cx="5183410" cy="3970318"/>
          </a:xfrm>
          <a:prstGeom prst="rect">
            <a:avLst/>
          </a:prstGeom>
          <a:noFill/>
        </p:spPr>
        <p:txBody>
          <a:bodyPr wrap="square" rtlCol="0">
            <a:spAutoFit/>
          </a:bodyPr>
          <a:lstStyle/>
          <a:p>
            <a:pPr>
              <a:lnSpc>
                <a:spcPct val="150000"/>
              </a:lnSpc>
            </a:pPr>
            <a:r>
              <a:rPr lang="vi-VN" dirty="0" smtClean="0"/>
              <a:t>   Ở </a:t>
            </a:r>
            <a:r>
              <a:rPr lang="vi-VN" dirty="0"/>
              <a:t>Việt Nam theo con số thống kê, hàng năm Việt Nam có khoảng 200.000 ca bệnh đột quỵ, và giống như các bệnh mãn tính khác, con số này vẫn đang có chiều hướng gia tăng.</a:t>
            </a:r>
            <a:endParaRPr lang="en-US" dirty="0"/>
          </a:p>
          <a:p>
            <a:pPr>
              <a:lnSpc>
                <a:spcPct val="150000"/>
              </a:lnSpc>
            </a:pPr>
            <a:endParaRPr lang="vi-VN" dirty="0" smtClean="0"/>
          </a:p>
          <a:p>
            <a:pPr>
              <a:lnSpc>
                <a:spcPct val="150000"/>
              </a:lnSpc>
            </a:pPr>
            <a:r>
              <a:rPr lang="vi-VN" dirty="0" smtClean="0"/>
              <a:t>  Đột </a:t>
            </a:r>
            <a:r>
              <a:rPr lang="vi-VN" dirty="0"/>
              <a:t>quỵ  là căn nguyên gây tử vong, tàn phế hàng đầu nhưng chỉ rất ít trường hợp đột quỵ ở Việt Nam đến bệnh viện trong 6 giờ đầu - thời gian vàng để cứu sống người bệnh.</a:t>
            </a:r>
            <a:endParaRPr lang="en-US" dirty="0"/>
          </a:p>
          <a:p>
            <a:pPr>
              <a:lnSpc>
                <a:spcPct val="150000"/>
              </a:lnSpc>
            </a:pPr>
            <a:endParaRPr lang="vi-VN" dirty="0" smtClean="0"/>
          </a:p>
          <a:p>
            <a:pPr>
              <a:lnSpc>
                <a:spcPct val="150000"/>
              </a:lnSpc>
            </a:pPr>
            <a:r>
              <a:rPr lang="vi-VN" dirty="0" smtClean="0"/>
              <a:t>  Những </a:t>
            </a:r>
            <a:r>
              <a:rPr lang="vi-VN" dirty="0"/>
              <a:t>thông tin trên được đưa ra tại hội nghị  “ đột quỵ quốc tế năm 2022” với chủ đề "Thách thức và cơ hội" diễn ra ngày 5/11 ở Hà Nội và được GS.TS Trần Văn Thuấn - Thứ trưởng Bộ Y tế nhấn mạnh.</a:t>
            </a:r>
            <a:endParaRPr lang="en-US"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200" y="1310845"/>
            <a:ext cx="5181600" cy="493755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117"/>
        <p:cNvGrpSpPr/>
        <p:nvPr/>
      </p:nvGrpSpPr>
      <p:grpSpPr>
        <a:xfrm>
          <a:off x="0" y="0"/>
          <a:ext cx="0" cy="0"/>
          <a:chOff x="0" y="0"/>
          <a:chExt cx="0" cy="0"/>
        </a:xfrm>
      </p:grpSpPr>
      <p:sp>
        <p:nvSpPr>
          <p:cNvPr id="3" name="Google Shape;110;p3"/>
          <p:cNvSpPr/>
          <p:nvPr/>
        </p:nvSpPr>
        <p:spPr>
          <a:xfrm rot="5400000">
            <a:off x="-66578" y="66578"/>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Google Shape;109;p3"/>
          <p:cNvSpPr txBox="1"/>
          <p:nvPr/>
        </p:nvSpPr>
        <p:spPr>
          <a:xfrm>
            <a:off x="470516" y="55092"/>
            <a:ext cx="3187084" cy="523180"/>
          </a:xfrm>
          <a:prstGeom prst="rect">
            <a:avLst/>
          </a:prstGeom>
          <a:noFill/>
          <a:ln>
            <a:noFill/>
          </a:ln>
        </p:spPr>
        <p:txBody>
          <a:bodyPr spcFirstLastPara="1" wrap="square" lIns="91425" tIns="45700" rIns="91425" bIns="45700" anchor="t" anchorCtr="0">
            <a:spAutoFit/>
          </a:bodyPr>
          <a:lstStyle/>
          <a:p>
            <a:pPr lvl="0"/>
            <a:r>
              <a:rPr lang="en-US" sz="2800" b="1" dirty="0" smtClean="0">
                <a:solidFill>
                  <a:schemeClr val="accent2">
                    <a:lumMod val="75000"/>
                  </a:schemeClr>
                </a:solidFill>
                <a:latin typeface="Calibri" pitchFamily="34" charset="0"/>
                <a:ea typeface="Tahoma" pitchFamily="34" charset="0"/>
                <a:cs typeface="Calibri" pitchFamily="34" charset="0"/>
              </a:rPr>
              <a:t>TỔNG</a:t>
            </a:r>
            <a:r>
              <a:rPr lang="vi-VN" sz="2800" b="1" dirty="0" smtClean="0">
                <a:solidFill>
                  <a:schemeClr val="accent2">
                    <a:lumMod val="75000"/>
                  </a:schemeClr>
                </a:solidFill>
                <a:latin typeface="Calibri" pitchFamily="34" charset="0"/>
                <a:ea typeface="Tahoma" pitchFamily="34" charset="0"/>
                <a:cs typeface="Calibri" pitchFamily="34" charset="0"/>
              </a:rPr>
              <a:t> </a:t>
            </a:r>
            <a:r>
              <a:rPr lang="en-US" sz="2800" b="1" dirty="0" smtClean="0">
                <a:solidFill>
                  <a:schemeClr val="accent2">
                    <a:lumMod val="75000"/>
                  </a:schemeClr>
                </a:solidFill>
                <a:latin typeface="Calibri" pitchFamily="34" charset="0"/>
                <a:ea typeface="Tahoma" pitchFamily="34" charset="0"/>
                <a:cs typeface="Calibri" pitchFamily="34" charset="0"/>
              </a:rPr>
              <a:t>QUAN </a:t>
            </a:r>
            <a:r>
              <a:rPr lang="vi-VN" sz="2800" b="1" dirty="0">
                <a:solidFill>
                  <a:schemeClr val="accent2">
                    <a:lumMod val="75000"/>
                  </a:schemeClr>
                </a:solidFill>
                <a:latin typeface="Calibri" pitchFamily="34" charset="0"/>
                <a:ea typeface="Tahoma" pitchFamily="34" charset="0"/>
                <a:cs typeface="Calibri" pitchFamily="34" charset="0"/>
              </a:rPr>
              <a:t>ĐỀ TÀI</a:t>
            </a:r>
            <a:endParaRPr b="1" dirty="0">
              <a:solidFill>
                <a:schemeClr val="accent2">
                  <a:lumMod val="75000"/>
                </a:schemeClr>
              </a:solidFill>
              <a:latin typeface="Calibri" pitchFamily="34" charset="0"/>
              <a:ea typeface="Tahoma" pitchFamily="34" charset="0"/>
              <a:cs typeface="Calibri" pitchFamily="34" charset="0"/>
            </a:endParaRPr>
          </a:p>
        </p:txBody>
      </p:sp>
      <p:sp>
        <p:nvSpPr>
          <p:cNvPr id="7" name="TextBox 6"/>
          <p:cNvSpPr txBox="1"/>
          <p:nvPr/>
        </p:nvSpPr>
        <p:spPr>
          <a:xfrm>
            <a:off x="470516" y="992088"/>
            <a:ext cx="1491114" cy="307777"/>
          </a:xfrm>
          <a:prstGeom prst="rect">
            <a:avLst/>
          </a:prstGeom>
          <a:noFill/>
        </p:spPr>
        <p:txBody>
          <a:bodyPr wrap="none" rtlCol="0">
            <a:spAutoFit/>
          </a:bodyPr>
          <a:lstStyle/>
          <a:p>
            <a:r>
              <a:rPr lang="vi-VN" dirty="0" smtClean="0"/>
              <a:t>2. ĐỊNH NGHĨA:</a:t>
            </a:r>
            <a:endParaRPr lang="en-US" dirty="0"/>
          </a:p>
        </p:txBody>
      </p:sp>
      <p:sp>
        <p:nvSpPr>
          <p:cNvPr id="8" name="TextBox 7"/>
          <p:cNvSpPr txBox="1"/>
          <p:nvPr/>
        </p:nvSpPr>
        <p:spPr>
          <a:xfrm>
            <a:off x="914400" y="1447800"/>
            <a:ext cx="6400800" cy="1708160"/>
          </a:xfrm>
          <a:prstGeom prst="rect">
            <a:avLst/>
          </a:prstGeom>
          <a:noFill/>
        </p:spPr>
        <p:txBody>
          <a:bodyPr wrap="square" rtlCol="0">
            <a:spAutoFit/>
          </a:bodyPr>
          <a:lstStyle/>
          <a:p>
            <a:pPr>
              <a:lnSpc>
                <a:spcPct val="150000"/>
              </a:lnSpc>
            </a:pPr>
            <a:r>
              <a:rPr lang="vi-VN" dirty="0" smtClean="0"/>
              <a:t>     Đột </a:t>
            </a:r>
            <a:r>
              <a:rPr lang="vi-VN" dirty="0"/>
              <a:t>quỵ hay còn gọi là tai biến mạch máu não là nguyên nhân gây tử vong thứ 2 trên thế giới. Đột quỵ thường có thể xảy ra ở bất cứ thời điểm nào nên nếu không được cấp cứu kịp thời sẽ dẫn đến những di chứng không thể phục hồi, thậm chí là tử vong. Vì vậy, nhận biết sớm dấu hiệu của đột quỵ để có thể xử lý và cấp cứu kịp thời là vô cùng quan trọng.</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3429000"/>
            <a:ext cx="6096000" cy="3048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85457055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oogle Shape;110;p3"/>
          <p:cNvSpPr/>
          <p:nvPr/>
        </p:nvSpPr>
        <p:spPr>
          <a:xfrm rot="5400000">
            <a:off x="-66578" y="66578"/>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Google Shape;109;p3"/>
          <p:cNvSpPr txBox="1"/>
          <p:nvPr/>
        </p:nvSpPr>
        <p:spPr>
          <a:xfrm>
            <a:off x="470516" y="55092"/>
            <a:ext cx="3187084" cy="523180"/>
          </a:xfrm>
          <a:prstGeom prst="rect">
            <a:avLst/>
          </a:prstGeom>
          <a:noFill/>
          <a:ln>
            <a:noFill/>
          </a:ln>
        </p:spPr>
        <p:txBody>
          <a:bodyPr spcFirstLastPara="1" wrap="square" lIns="91425" tIns="45700" rIns="91425" bIns="45700" anchor="t" anchorCtr="0">
            <a:spAutoFit/>
          </a:bodyPr>
          <a:lstStyle/>
          <a:p>
            <a:pPr lvl="0"/>
            <a:r>
              <a:rPr lang="en-US" sz="2800" b="1" dirty="0" smtClean="0">
                <a:solidFill>
                  <a:schemeClr val="accent2">
                    <a:lumMod val="75000"/>
                  </a:schemeClr>
                </a:solidFill>
                <a:latin typeface="Calibri" pitchFamily="34" charset="0"/>
                <a:ea typeface="Tahoma" pitchFamily="34" charset="0"/>
                <a:cs typeface="Calibri" pitchFamily="34" charset="0"/>
              </a:rPr>
              <a:t>TỔNG</a:t>
            </a:r>
            <a:r>
              <a:rPr lang="vi-VN" sz="2800" b="1" dirty="0" smtClean="0">
                <a:solidFill>
                  <a:schemeClr val="accent2">
                    <a:lumMod val="75000"/>
                  </a:schemeClr>
                </a:solidFill>
                <a:latin typeface="Calibri" pitchFamily="34" charset="0"/>
                <a:ea typeface="Tahoma" pitchFamily="34" charset="0"/>
                <a:cs typeface="Calibri" pitchFamily="34" charset="0"/>
              </a:rPr>
              <a:t> </a:t>
            </a:r>
            <a:r>
              <a:rPr lang="en-US" sz="2800" b="1" dirty="0" smtClean="0">
                <a:solidFill>
                  <a:schemeClr val="accent2">
                    <a:lumMod val="75000"/>
                  </a:schemeClr>
                </a:solidFill>
                <a:latin typeface="Calibri" pitchFamily="34" charset="0"/>
                <a:ea typeface="Tahoma" pitchFamily="34" charset="0"/>
                <a:cs typeface="Calibri" pitchFamily="34" charset="0"/>
              </a:rPr>
              <a:t>QUAN </a:t>
            </a:r>
            <a:r>
              <a:rPr lang="vi-VN" sz="2800" b="1" dirty="0">
                <a:solidFill>
                  <a:schemeClr val="accent2">
                    <a:lumMod val="75000"/>
                  </a:schemeClr>
                </a:solidFill>
                <a:latin typeface="Calibri" pitchFamily="34" charset="0"/>
                <a:ea typeface="Tahoma" pitchFamily="34" charset="0"/>
                <a:cs typeface="Calibri" pitchFamily="34" charset="0"/>
              </a:rPr>
              <a:t>ĐỀ TÀI</a:t>
            </a:r>
            <a:endParaRPr b="1" dirty="0">
              <a:solidFill>
                <a:schemeClr val="accent2">
                  <a:lumMod val="75000"/>
                </a:schemeClr>
              </a:solidFill>
              <a:latin typeface="Calibri" pitchFamily="34" charset="0"/>
              <a:ea typeface="Tahoma" pitchFamily="34" charset="0"/>
              <a:cs typeface="Calibri" pitchFamily="34" charset="0"/>
            </a:endParaRPr>
          </a:p>
        </p:txBody>
      </p:sp>
      <p:sp>
        <p:nvSpPr>
          <p:cNvPr id="4" name="TextBox 3"/>
          <p:cNvSpPr txBox="1"/>
          <p:nvPr/>
        </p:nvSpPr>
        <p:spPr>
          <a:xfrm>
            <a:off x="609600" y="835223"/>
            <a:ext cx="1754006" cy="307777"/>
          </a:xfrm>
          <a:prstGeom prst="rect">
            <a:avLst/>
          </a:prstGeom>
          <a:noFill/>
        </p:spPr>
        <p:txBody>
          <a:bodyPr wrap="none" rtlCol="0">
            <a:spAutoFit/>
          </a:bodyPr>
          <a:lstStyle/>
          <a:p>
            <a:r>
              <a:rPr lang="vi-VN" dirty="0" smtClean="0"/>
              <a:t>3.  TRIỆU CHỨNG:</a:t>
            </a:r>
            <a:endParaRPr lang="en-US" dirty="0"/>
          </a:p>
        </p:txBody>
      </p:sp>
      <p:sp>
        <p:nvSpPr>
          <p:cNvPr id="5" name="TextBox 4"/>
          <p:cNvSpPr txBox="1"/>
          <p:nvPr/>
        </p:nvSpPr>
        <p:spPr>
          <a:xfrm>
            <a:off x="914400" y="1447800"/>
            <a:ext cx="5410200" cy="4899868"/>
          </a:xfrm>
          <a:prstGeom prst="rect">
            <a:avLst/>
          </a:prstGeom>
          <a:noFill/>
        </p:spPr>
        <p:txBody>
          <a:bodyPr wrap="square" rtlCol="0">
            <a:spAutoFit/>
          </a:bodyPr>
          <a:lstStyle/>
          <a:p>
            <a:pPr marL="285750" indent="-285750">
              <a:lnSpc>
                <a:spcPct val="150000"/>
              </a:lnSpc>
              <a:buFont typeface="Wingdings" pitchFamily="2" charset="2"/>
              <a:buChar char="Ø"/>
            </a:pPr>
            <a:r>
              <a:rPr lang="vi-VN" dirty="0" smtClean="0"/>
              <a:t> Chóng </a:t>
            </a:r>
            <a:r>
              <a:rPr lang="vi-VN" dirty="0"/>
              <a:t>mặt là triệu chứng phổ biến nhất mà người bệnh hay gặp phải. Người bệnh thường có cảm giác tối sầm mặt, váng đầu, hoa mắt, không nhìn rõ</a:t>
            </a:r>
            <a:r>
              <a:rPr lang="vi-VN" dirty="0" smtClean="0"/>
              <a:t>.</a:t>
            </a:r>
          </a:p>
          <a:p>
            <a:pPr marL="285750" indent="-285750">
              <a:lnSpc>
                <a:spcPct val="150000"/>
              </a:lnSpc>
              <a:buFont typeface="Wingdings" pitchFamily="2" charset="2"/>
              <a:buChar char="Ø"/>
            </a:pPr>
            <a:endParaRPr lang="en-US" dirty="0"/>
          </a:p>
          <a:p>
            <a:pPr marL="285750" indent="-285750">
              <a:lnSpc>
                <a:spcPct val="150000"/>
              </a:lnSpc>
              <a:buFont typeface="Wingdings" pitchFamily="2" charset="2"/>
              <a:buChar char="Ø"/>
            </a:pPr>
            <a:r>
              <a:rPr lang="vi-VN" dirty="0" smtClean="0"/>
              <a:t> Cơ </a:t>
            </a:r>
            <a:r>
              <a:rPr lang="vi-VN" dirty="0"/>
              <a:t>bắp suy giảm, giảm sức vận động</a:t>
            </a:r>
            <a:r>
              <a:rPr lang="vi-VN" dirty="0" smtClean="0"/>
              <a:t>.</a:t>
            </a:r>
          </a:p>
          <a:p>
            <a:pPr marL="285750" indent="-285750">
              <a:lnSpc>
                <a:spcPct val="150000"/>
              </a:lnSpc>
              <a:buFont typeface="Wingdings" pitchFamily="2" charset="2"/>
              <a:buChar char="Ø"/>
            </a:pPr>
            <a:endParaRPr lang="en-US" dirty="0"/>
          </a:p>
          <a:p>
            <a:pPr marL="285750" indent="-285750">
              <a:lnSpc>
                <a:spcPct val="150000"/>
              </a:lnSpc>
              <a:buFont typeface="Wingdings" pitchFamily="2" charset="2"/>
              <a:buChar char="Ø"/>
            </a:pPr>
            <a:r>
              <a:rPr lang="vi-VN" dirty="0" smtClean="0"/>
              <a:t> Xuất </a:t>
            </a:r>
            <a:r>
              <a:rPr lang="vi-VN" dirty="0"/>
              <a:t>hiện các cơn tê bì chân tay kéo dài, thậm chí người bệnh có thể mất cảm </a:t>
            </a:r>
            <a:r>
              <a:rPr lang="vi-VN" dirty="0" smtClean="0"/>
              <a:t>giác.</a:t>
            </a:r>
          </a:p>
          <a:p>
            <a:pPr marL="285750" indent="-285750">
              <a:lnSpc>
                <a:spcPct val="150000"/>
              </a:lnSpc>
              <a:buFont typeface="Wingdings" pitchFamily="2" charset="2"/>
              <a:buChar char="Ø"/>
            </a:pPr>
            <a:endParaRPr lang="en-US" dirty="0"/>
          </a:p>
          <a:p>
            <a:pPr marL="285750" indent="-285750">
              <a:lnSpc>
                <a:spcPct val="150000"/>
              </a:lnSpc>
              <a:buFont typeface="Wingdings" pitchFamily="2" charset="2"/>
              <a:buChar char="Ø"/>
            </a:pPr>
            <a:r>
              <a:rPr lang="vi-VN" dirty="0" smtClean="0"/>
              <a:t> Có </a:t>
            </a:r>
            <a:r>
              <a:rPr lang="vi-VN" dirty="0"/>
              <a:t>dấu hiệu mất cân bằng cơ thể do ảnh hưởng của việc ngưng máu tới não khiến não bộ không thể xử lý hành động</a:t>
            </a:r>
            <a:r>
              <a:rPr lang="vi-VN" dirty="0" smtClean="0"/>
              <a:t>.</a:t>
            </a:r>
          </a:p>
          <a:p>
            <a:pPr marL="285750" indent="-285750">
              <a:lnSpc>
                <a:spcPct val="150000"/>
              </a:lnSpc>
              <a:buFont typeface="Wingdings" pitchFamily="2" charset="2"/>
              <a:buChar char="Ø"/>
            </a:pPr>
            <a:endParaRPr lang="en-US" dirty="0"/>
          </a:p>
          <a:p>
            <a:pPr marL="285750" indent="-285750">
              <a:lnSpc>
                <a:spcPct val="150000"/>
              </a:lnSpc>
              <a:buFont typeface="Wingdings" pitchFamily="2" charset="2"/>
              <a:buChar char="Ø"/>
            </a:pPr>
            <a:r>
              <a:rPr lang="vi-VN" dirty="0" smtClean="0"/>
              <a:t> Các </a:t>
            </a:r>
            <a:r>
              <a:rPr lang="vi-VN" dirty="0"/>
              <a:t>triệu chứng đột quỵ nhẹ khác: mất trí nhớ tạm thời, mất hoặc giảm thị lực trầm trọng, khó phát âm, tâm trạng rối loạn</a:t>
            </a:r>
            <a:r>
              <a:rPr lang="vi-VN" dirty="0" smtClean="0"/>
              <a: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1219200"/>
            <a:ext cx="5334000" cy="521599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TextBox 9"/>
          <p:cNvSpPr txBox="1"/>
          <p:nvPr/>
        </p:nvSpPr>
        <p:spPr>
          <a:xfrm>
            <a:off x="914400" y="1447800"/>
            <a:ext cx="5105400" cy="4616648"/>
          </a:xfrm>
          <a:prstGeom prst="rect">
            <a:avLst/>
          </a:prstGeom>
          <a:noFill/>
        </p:spPr>
        <p:txBody>
          <a:bodyPr wrap="square" rtlCol="0">
            <a:spAutoFit/>
          </a:bodyPr>
          <a:lstStyle/>
          <a:p>
            <a:pPr>
              <a:lnSpc>
                <a:spcPct val="150000"/>
              </a:lnSpc>
            </a:pPr>
            <a:r>
              <a:rPr lang="vi-VN" dirty="0" smtClean="0"/>
              <a:t>   Các </a:t>
            </a:r>
            <a:r>
              <a:rPr lang="vi-VN" dirty="0"/>
              <a:t>triệu chứng này báo hiệu đột quỵ  hay đột quỵ nhẹ thường không kéo dài và diễn ra ngắt </a:t>
            </a:r>
            <a:r>
              <a:rPr lang="vi-VN" dirty="0" smtClean="0"/>
              <a:t>quãng, </a:t>
            </a:r>
            <a:r>
              <a:rPr lang="vi-VN" dirty="0"/>
              <a:t>vì thế người bệnh thường nhầm lẫn với một số loại bệnh thông thường như đau đầu, váng đầu, đau cơ mệt mỏi. </a:t>
            </a:r>
            <a:endParaRPr lang="vi-VN" dirty="0" smtClean="0"/>
          </a:p>
          <a:p>
            <a:pPr>
              <a:lnSpc>
                <a:spcPct val="150000"/>
              </a:lnSpc>
            </a:pPr>
            <a:r>
              <a:rPr lang="vi-VN" dirty="0" smtClean="0"/>
              <a:t>Mà </a:t>
            </a:r>
            <a:r>
              <a:rPr lang="vi-VN" dirty="0"/>
              <a:t>không phát hiện ra các triệu chứng của bệnh dẫn đến tình trạng bệnh chuyển nặng và dẫn đến những di chứng không thể phục hồi, thậm chí là tử vong  nếu không được cấp cứu kịp </a:t>
            </a:r>
            <a:r>
              <a:rPr lang="vi-VN" dirty="0" smtClean="0"/>
              <a:t>thời. </a:t>
            </a:r>
          </a:p>
          <a:p>
            <a:pPr>
              <a:lnSpc>
                <a:spcPct val="150000"/>
              </a:lnSpc>
            </a:pPr>
            <a:endParaRPr lang="en-US" dirty="0"/>
          </a:p>
          <a:p>
            <a:pPr>
              <a:lnSpc>
                <a:spcPct val="150000"/>
              </a:lnSpc>
            </a:pPr>
            <a:r>
              <a:rPr lang="vi-VN" dirty="0" smtClean="0"/>
              <a:t>   Theo </a:t>
            </a:r>
            <a:r>
              <a:rPr lang="vi-VN" dirty="0"/>
              <a:t>1 nghiên cứu của “ Hiệp hội Tim mạch Mỹ ”, thiếu máu não thoáng qua hay đột quỵ nhẹ sẽ làm giảm 20% tuổi thọ của người bệnh. </a:t>
            </a:r>
            <a:r>
              <a:rPr lang="vi-VN" dirty="0" smtClean="0"/>
              <a:t>Có </a:t>
            </a:r>
            <a:r>
              <a:rPr lang="vi-VN" dirty="0"/>
              <a:t>khoảng 10-15% người bệnh sẽ bị đột quỵ thực sự trong vòng 3 tháng sau khi trải qua cơn đột quỵ nhẹ . 50% trong số này bị đột quỵ trong 48 giờ sau cơn đột quỵ nhẹ.</a:t>
            </a:r>
            <a:endParaRPr lang="en-US" dirty="0"/>
          </a:p>
        </p:txBody>
      </p:sp>
    </p:spTree>
    <p:extLst>
      <p:ext uri="{BB962C8B-B14F-4D97-AF65-F5344CB8AC3E}">
        <p14:creationId xmlns:p14="http://schemas.microsoft.com/office/powerpoint/2010/main" val="42427463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mt="60000"/>
          </a:blip>
          <a:stretch>
            <a:fillRect/>
          </a:stretch>
        </a:blipFill>
        <a:effectLst/>
      </p:bgPr>
    </p:bg>
    <p:spTree>
      <p:nvGrpSpPr>
        <p:cNvPr id="1" name="Shape 122"/>
        <p:cNvGrpSpPr/>
        <p:nvPr/>
      </p:nvGrpSpPr>
      <p:grpSpPr>
        <a:xfrm>
          <a:off x="0" y="0"/>
          <a:ext cx="0" cy="0"/>
          <a:chOff x="0" y="0"/>
          <a:chExt cx="0" cy="0"/>
        </a:xfrm>
      </p:grpSpPr>
      <p:sp>
        <p:nvSpPr>
          <p:cNvPr id="168" name="Google Shape;168;p5"/>
          <p:cNvSpPr txBox="1"/>
          <p:nvPr/>
        </p:nvSpPr>
        <p:spPr>
          <a:xfrm>
            <a:off x="195309" y="6390427"/>
            <a:ext cx="140397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dirty="0" err="1">
                <a:solidFill>
                  <a:srgbClr val="7B7B7B"/>
                </a:solidFill>
                <a:latin typeface="Calibri"/>
                <a:ea typeface="Calibri"/>
                <a:cs typeface="Calibri"/>
                <a:sym typeface="Calibri"/>
              </a:rPr>
              <a:t>Đồ</a:t>
            </a:r>
            <a:r>
              <a:rPr lang="en-US" sz="1400" i="1" dirty="0">
                <a:solidFill>
                  <a:srgbClr val="7B7B7B"/>
                </a:solidFill>
                <a:latin typeface="Calibri"/>
                <a:ea typeface="Calibri"/>
                <a:cs typeface="Calibri"/>
                <a:sym typeface="Calibri"/>
              </a:rPr>
              <a:t> </a:t>
            </a:r>
            <a:r>
              <a:rPr lang="en-US" sz="1400" i="1" dirty="0" err="1">
                <a:solidFill>
                  <a:srgbClr val="7B7B7B"/>
                </a:solidFill>
                <a:latin typeface="Calibri"/>
                <a:ea typeface="Calibri"/>
                <a:cs typeface="Calibri"/>
                <a:sym typeface="Calibri"/>
              </a:rPr>
              <a:t>án</a:t>
            </a:r>
            <a:r>
              <a:rPr lang="en-US" sz="1400" i="1" dirty="0">
                <a:solidFill>
                  <a:srgbClr val="7B7B7B"/>
                </a:solidFill>
                <a:latin typeface="Calibri"/>
                <a:ea typeface="Calibri"/>
                <a:cs typeface="Calibri"/>
                <a:sym typeface="Calibri"/>
              </a:rPr>
              <a:t> </a:t>
            </a:r>
            <a:r>
              <a:rPr lang="en-US" sz="1400" i="1" dirty="0" err="1">
                <a:solidFill>
                  <a:srgbClr val="7B7B7B"/>
                </a:solidFill>
                <a:latin typeface="Calibri"/>
                <a:ea typeface="Calibri"/>
                <a:cs typeface="Calibri"/>
                <a:sym typeface="Calibri"/>
              </a:rPr>
              <a:t>tốt</a:t>
            </a:r>
            <a:r>
              <a:rPr lang="en-US" sz="1400" i="1" dirty="0">
                <a:solidFill>
                  <a:srgbClr val="7B7B7B"/>
                </a:solidFill>
                <a:latin typeface="Calibri"/>
                <a:ea typeface="Calibri"/>
                <a:cs typeface="Calibri"/>
                <a:sym typeface="Calibri"/>
              </a:rPr>
              <a:t> </a:t>
            </a:r>
            <a:r>
              <a:rPr lang="en-US" sz="1400" i="1" dirty="0" err="1">
                <a:solidFill>
                  <a:srgbClr val="7B7B7B"/>
                </a:solidFill>
                <a:latin typeface="Calibri"/>
                <a:ea typeface="Calibri"/>
                <a:cs typeface="Calibri"/>
                <a:sym typeface="Calibri"/>
              </a:rPr>
              <a:t>nghiệp</a:t>
            </a:r>
            <a:endParaRPr sz="1400" i="1" dirty="0">
              <a:solidFill>
                <a:srgbClr val="7B7B7B"/>
              </a:solidFill>
              <a:latin typeface="Calibri"/>
              <a:ea typeface="Calibri"/>
              <a:cs typeface="Calibri"/>
              <a:sym typeface="Calibri"/>
            </a:endParaRPr>
          </a:p>
        </p:txBody>
      </p:sp>
      <p:sp>
        <p:nvSpPr>
          <p:cNvPr id="54" name="Google Shape;110;p3"/>
          <p:cNvSpPr/>
          <p:nvPr/>
        </p:nvSpPr>
        <p:spPr>
          <a:xfrm rot="5400000">
            <a:off x="-66578" y="66578"/>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Google Shape;109;p3"/>
          <p:cNvSpPr txBox="1"/>
          <p:nvPr/>
        </p:nvSpPr>
        <p:spPr>
          <a:xfrm>
            <a:off x="470516" y="55092"/>
            <a:ext cx="3187084" cy="523180"/>
          </a:xfrm>
          <a:prstGeom prst="rect">
            <a:avLst/>
          </a:prstGeom>
          <a:noFill/>
          <a:ln>
            <a:noFill/>
          </a:ln>
        </p:spPr>
        <p:txBody>
          <a:bodyPr spcFirstLastPara="1" wrap="square" lIns="91425" tIns="45700" rIns="91425" bIns="45700" anchor="t" anchorCtr="0">
            <a:spAutoFit/>
          </a:bodyPr>
          <a:lstStyle/>
          <a:p>
            <a:pPr lvl="0"/>
            <a:r>
              <a:rPr lang="en-US" sz="2800" b="1" dirty="0" smtClean="0">
                <a:solidFill>
                  <a:schemeClr val="accent2">
                    <a:lumMod val="75000"/>
                  </a:schemeClr>
                </a:solidFill>
                <a:latin typeface="Calibri" pitchFamily="34" charset="0"/>
                <a:ea typeface="Tahoma" pitchFamily="34" charset="0"/>
                <a:cs typeface="Calibri" pitchFamily="34" charset="0"/>
              </a:rPr>
              <a:t>TỔNG</a:t>
            </a:r>
            <a:r>
              <a:rPr lang="vi-VN" sz="2800" b="1" dirty="0" smtClean="0">
                <a:solidFill>
                  <a:schemeClr val="accent2">
                    <a:lumMod val="75000"/>
                  </a:schemeClr>
                </a:solidFill>
                <a:latin typeface="Calibri" pitchFamily="34" charset="0"/>
                <a:ea typeface="Tahoma" pitchFamily="34" charset="0"/>
                <a:cs typeface="Calibri" pitchFamily="34" charset="0"/>
              </a:rPr>
              <a:t> </a:t>
            </a:r>
            <a:r>
              <a:rPr lang="en-US" sz="2800" b="1" dirty="0" smtClean="0">
                <a:solidFill>
                  <a:schemeClr val="accent2">
                    <a:lumMod val="75000"/>
                  </a:schemeClr>
                </a:solidFill>
                <a:latin typeface="Calibri" pitchFamily="34" charset="0"/>
                <a:ea typeface="Tahoma" pitchFamily="34" charset="0"/>
                <a:cs typeface="Calibri" pitchFamily="34" charset="0"/>
              </a:rPr>
              <a:t>QUAN </a:t>
            </a:r>
            <a:r>
              <a:rPr lang="vi-VN" sz="2800" b="1" dirty="0">
                <a:solidFill>
                  <a:schemeClr val="accent2">
                    <a:lumMod val="75000"/>
                  </a:schemeClr>
                </a:solidFill>
                <a:latin typeface="Calibri" pitchFamily="34" charset="0"/>
                <a:ea typeface="Tahoma" pitchFamily="34" charset="0"/>
                <a:cs typeface="Calibri" pitchFamily="34" charset="0"/>
              </a:rPr>
              <a:t>ĐỀ TÀI</a:t>
            </a:r>
            <a:endParaRPr b="1" dirty="0">
              <a:solidFill>
                <a:schemeClr val="accent2">
                  <a:lumMod val="75000"/>
                </a:schemeClr>
              </a:solidFill>
              <a:latin typeface="Calibri" pitchFamily="34" charset="0"/>
              <a:ea typeface="Tahoma" pitchFamily="34" charset="0"/>
              <a:cs typeface="Calibri" pitchFamily="34" charset="0"/>
            </a:endParaRPr>
          </a:p>
        </p:txBody>
      </p:sp>
      <p:sp>
        <p:nvSpPr>
          <p:cNvPr id="3" name="TextBox 2"/>
          <p:cNvSpPr txBox="1"/>
          <p:nvPr/>
        </p:nvSpPr>
        <p:spPr>
          <a:xfrm>
            <a:off x="664316" y="1447800"/>
            <a:ext cx="1399742" cy="307777"/>
          </a:xfrm>
          <a:prstGeom prst="rect">
            <a:avLst/>
          </a:prstGeom>
          <a:noFill/>
        </p:spPr>
        <p:txBody>
          <a:bodyPr wrap="none" rtlCol="0">
            <a:spAutoFit/>
          </a:bodyPr>
          <a:lstStyle/>
          <a:p>
            <a:r>
              <a:rPr lang="vi-VN" dirty="0" smtClean="0"/>
              <a:t> 4. MỤC TIÊU: </a:t>
            </a:r>
            <a:endParaRPr lang="en-US" dirty="0"/>
          </a:p>
        </p:txBody>
      </p:sp>
      <p:sp>
        <p:nvSpPr>
          <p:cNvPr id="4" name="TextBox 3"/>
          <p:cNvSpPr txBox="1"/>
          <p:nvPr/>
        </p:nvSpPr>
        <p:spPr>
          <a:xfrm>
            <a:off x="867748" y="1981200"/>
            <a:ext cx="5579704" cy="2031325"/>
          </a:xfrm>
          <a:prstGeom prst="rect">
            <a:avLst/>
          </a:prstGeom>
          <a:noFill/>
        </p:spPr>
        <p:txBody>
          <a:bodyPr wrap="square" rtlCol="0">
            <a:spAutoFit/>
          </a:bodyPr>
          <a:lstStyle/>
          <a:p>
            <a:pPr>
              <a:lnSpc>
                <a:spcPct val="150000"/>
              </a:lnSpc>
            </a:pPr>
            <a:r>
              <a:rPr lang="vi-VN" dirty="0" smtClean="0"/>
              <a:t>   Dự </a:t>
            </a:r>
            <a:r>
              <a:rPr lang="vi-VN" dirty="0"/>
              <a:t>trên chỉ số khám sức khỏe định </a:t>
            </a:r>
            <a:r>
              <a:rPr lang="vi-VN" dirty="0" smtClean="0"/>
              <a:t>kỳ, sổ khám bệnh </a:t>
            </a:r>
            <a:r>
              <a:rPr lang="vi-VN" dirty="0"/>
              <a:t>của người bệnh và các triệu chứng thường  </a:t>
            </a:r>
            <a:r>
              <a:rPr lang="vi-VN" dirty="0" smtClean="0"/>
              <a:t>gặp </a:t>
            </a:r>
            <a:r>
              <a:rPr lang="vi-VN" dirty="0"/>
              <a:t>của người </a:t>
            </a:r>
            <a:r>
              <a:rPr lang="vi-VN" dirty="0" smtClean="0"/>
              <a:t>bệnh. Nhằm </a:t>
            </a:r>
            <a:r>
              <a:rPr lang="vi-VN" dirty="0"/>
              <a:t>phát hiện sớm nguy cơ đột quỵ của người bệnh để  có các phương án xử lý tốt nhất.</a:t>
            </a:r>
            <a:endParaRPr lang="en-US" dirty="0"/>
          </a:p>
          <a:p>
            <a:pPr>
              <a:lnSpc>
                <a:spcPct val="150000"/>
              </a:lnSpc>
            </a:pPr>
            <a:r>
              <a:rPr lang="vi-VN" dirty="0"/>
              <a:t>Tránh trường hợp bệnh trở nặng dẫn đến các biến chứng nặng hoặc tử vong khi không được cấp cứu kịp thời.</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600" y="1447800"/>
            <a:ext cx="3657600" cy="4953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122"/>
        <p:cNvGrpSpPr/>
        <p:nvPr/>
      </p:nvGrpSpPr>
      <p:grpSpPr>
        <a:xfrm>
          <a:off x="0" y="0"/>
          <a:ext cx="0" cy="0"/>
          <a:chOff x="0" y="0"/>
          <a:chExt cx="0" cy="0"/>
        </a:xfrm>
      </p:grpSpPr>
      <p:sp>
        <p:nvSpPr>
          <p:cNvPr id="54" name="Google Shape;110;p3"/>
          <p:cNvSpPr/>
          <p:nvPr/>
        </p:nvSpPr>
        <p:spPr>
          <a:xfrm rot="5400000">
            <a:off x="-66578" y="66578"/>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Google Shape;109;p3"/>
          <p:cNvSpPr txBox="1"/>
          <p:nvPr/>
        </p:nvSpPr>
        <p:spPr>
          <a:xfrm>
            <a:off x="470516" y="55092"/>
            <a:ext cx="3187084" cy="523180"/>
          </a:xfrm>
          <a:prstGeom prst="rect">
            <a:avLst/>
          </a:prstGeom>
          <a:noFill/>
          <a:ln>
            <a:noFill/>
          </a:ln>
        </p:spPr>
        <p:txBody>
          <a:bodyPr spcFirstLastPara="1" wrap="square" lIns="91425" tIns="45700" rIns="91425" bIns="45700" anchor="t" anchorCtr="0">
            <a:spAutoFit/>
          </a:bodyPr>
          <a:lstStyle/>
          <a:p>
            <a:pPr lvl="0"/>
            <a:r>
              <a:rPr lang="en-US" sz="2800" b="1" dirty="0" smtClean="0">
                <a:solidFill>
                  <a:schemeClr val="accent2">
                    <a:lumMod val="75000"/>
                  </a:schemeClr>
                </a:solidFill>
                <a:latin typeface="Calibri" pitchFamily="34" charset="0"/>
                <a:ea typeface="Tahoma" pitchFamily="34" charset="0"/>
                <a:cs typeface="Calibri" pitchFamily="34" charset="0"/>
              </a:rPr>
              <a:t>TỔNG</a:t>
            </a:r>
            <a:r>
              <a:rPr lang="vi-VN" sz="2800" b="1" dirty="0" smtClean="0">
                <a:solidFill>
                  <a:schemeClr val="accent2">
                    <a:lumMod val="75000"/>
                  </a:schemeClr>
                </a:solidFill>
                <a:latin typeface="Calibri" pitchFamily="34" charset="0"/>
                <a:ea typeface="Tahoma" pitchFamily="34" charset="0"/>
                <a:cs typeface="Calibri" pitchFamily="34" charset="0"/>
              </a:rPr>
              <a:t> </a:t>
            </a:r>
            <a:r>
              <a:rPr lang="en-US" sz="2800" b="1" dirty="0" smtClean="0">
                <a:solidFill>
                  <a:schemeClr val="accent2">
                    <a:lumMod val="75000"/>
                  </a:schemeClr>
                </a:solidFill>
                <a:latin typeface="Calibri" pitchFamily="34" charset="0"/>
                <a:ea typeface="Tahoma" pitchFamily="34" charset="0"/>
                <a:cs typeface="Calibri" pitchFamily="34" charset="0"/>
              </a:rPr>
              <a:t>QUAN </a:t>
            </a:r>
            <a:r>
              <a:rPr lang="vi-VN" sz="2800" b="1" dirty="0">
                <a:solidFill>
                  <a:schemeClr val="accent2">
                    <a:lumMod val="75000"/>
                  </a:schemeClr>
                </a:solidFill>
                <a:latin typeface="Calibri" pitchFamily="34" charset="0"/>
                <a:ea typeface="Tahoma" pitchFamily="34" charset="0"/>
                <a:cs typeface="Calibri" pitchFamily="34" charset="0"/>
              </a:rPr>
              <a:t>ĐỀ TÀI</a:t>
            </a:r>
            <a:endParaRPr b="1" dirty="0">
              <a:solidFill>
                <a:schemeClr val="accent2">
                  <a:lumMod val="75000"/>
                </a:schemeClr>
              </a:solidFill>
              <a:latin typeface="Calibri" pitchFamily="34" charset="0"/>
              <a:ea typeface="Tahoma" pitchFamily="34" charset="0"/>
              <a:cs typeface="Calibri" pitchFamily="34" charset="0"/>
            </a:endParaRPr>
          </a:p>
        </p:txBody>
      </p:sp>
      <p:sp>
        <p:nvSpPr>
          <p:cNvPr id="2" name="TextBox 1"/>
          <p:cNvSpPr txBox="1"/>
          <p:nvPr/>
        </p:nvSpPr>
        <p:spPr>
          <a:xfrm>
            <a:off x="635000" y="1346227"/>
            <a:ext cx="2383986" cy="307777"/>
          </a:xfrm>
          <a:prstGeom prst="rect">
            <a:avLst/>
          </a:prstGeom>
          <a:noFill/>
        </p:spPr>
        <p:txBody>
          <a:bodyPr wrap="none" rtlCol="0">
            <a:spAutoFit/>
          </a:bodyPr>
          <a:lstStyle/>
          <a:p>
            <a:r>
              <a:rPr lang="vi-VN" dirty="0" smtClean="0"/>
              <a:t>5. PHẠM VI NGHIÊN CỨU:</a:t>
            </a:r>
            <a:endParaRPr lang="en-US" dirty="0"/>
          </a:p>
        </p:txBody>
      </p:sp>
      <p:sp>
        <p:nvSpPr>
          <p:cNvPr id="3" name="TextBox 2"/>
          <p:cNvSpPr txBox="1"/>
          <p:nvPr/>
        </p:nvSpPr>
        <p:spPr>
          <a:xfrm>
            <a:off x="846826" y="1905000"/>
            <a:ext cx="5046304" cy="2031325"/>
          </a:xfrm>
          <a:prstGeom prst="rect">
            <a:avLst/>
          </a:prstGeom>
          <a:noFill/>
        </p:spPr>
        <p:txBody>
          <a:bodyPr wrap="square" rtlCol="0">
            <a:spAutoFit/>
          </a:bodyPr>
          <a:lstStyle/>
          <a:p>
            <a:pPr>
              <a:lnSpc>
                <a:spcPct val="150000"/>
              </a:lnSpc>
            </a:pPr>
            <a:r>
              <a:rPr lang="vi-VN" dirty="0" smtClean="0"/>
              <a:t>   Đề </a:t>
            </a:r>
            <a:r>
              <a:rPr lang="vi-VN" dirty="0"/>
              <a:t>tài nghiên cứu từ bộ dữ liệu người bị đột quỵ khi chữa trị ở bệnh viện E trung ương  được thu thập  từ ngày 25/7/2011 – 28/7/2014.</a:t>
            </a:r>
            <a:r>
              <a:rPr lang="vi-VN" b="1" dirty="0"/>
              <a:t> </a:t>
            </a:r>
            <a:endParaRPr lang="vi-VN" b="1" dirty="0" smtClean="0"/>
          </a:p>
          <a:p>
            <a:pPr>
              <a:lnSpc>
                <a:spcPct val="150000"/>
              </a:lnSpc>
            </a:pPr>
            <a:r>
              <a:rPr lang="vi-VN" dirty="0" smtClean="0"/>
              <a:t>Và </a:t>
            </a:r>
            <a:r>
              <a:rPr lang="vi-VN" dirty="0"/>
              <a:t>từ</a:t>
            </a:r>
            <a:r>
              <a:rPr lang="vi-VN" b="1" dirty="0"/>
              <a:t> </a:t>
            </a:r>
            <a:r>
              <a:rPr lang="vi-VN" dirty="0"/>
              <a:t>hồ sơ khám sức khỏe định kỳ của người cao tuổi khỏe mạnh ở bệnh viện Đa Khoa Sóc Sơn được thu thập từ ngày 16/11/2020 – 24/10/2022.</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1500116"/>
            <a:ext cx="5943600" cy="406248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47578734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oogle Shape;110;p3"/>
          <p:cNvSpPr/>
          <p:nvPr/>
        </p:nvSpPr>
        <p:spPr>
          <a:xfrm rot="5400000">
            <a:off x="-66578" y="66578"/>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Google Shape;109;p3"/>
          <p:cNvSpPr txBox="1"/>
          <p:nvPr/>
        </p:nvSpPr>
        <p:spPr>
          <a:xfrm>
            <a:off x="470516" y="55092"/>
            <a:ext cx="4025284" cy="523180"/>
          </a:xfrm>
          <a:prstGeom prst="rect">
            <a:avLst/>
          </a:prstGeom>
          <a:noFill/>
          <a:ln>
            <a:noFill/>
          </a:ln>
        </p:spPr>
        <p:txBody>
          <a:bodyPr spcFirstLastPara="1" wrap="square" lIns="91425" tIns="45700" rIns="91425" bIns="45700" anchor="t" anchorCtr="0">
            <a:spAutoFit/>
          </a:bodyPr>
          <a:lstStyle/>
          <a:p>
            <a:pPr lvl="0"/>
            <a:r>
              <a:rPr lang="vi-VN" sz="2800" b="1" dirty="0" smtClean="0">
                <a:solidFill>
                  <a:schemeClr val="accent2">
                    <a:lumMod val="75000"/>
                  </a:schemeClr>
                </a:solidFill>
                <a:latin typeface="Calibri" pitchFamily="34" charset="0"/>
                <a:ea typeface="Tahoma" pitchFamily="34" charset="0"/>
                <a:cs typeface="Calibri" pitchFamily="34" charset="0"/>
              </a:rPr>
              <a:t>DỮ LIỆU VÀ THUẬT TOÁN </a:t>
            </a:r>
            <a:endParaRPr b="1" dirty="0">
              <a:solidFill>
                <a:schemeClr val="accent2">
                  <a:lumMod val="75000"/>
                </a:schemeClr>
              </a:solidFill>
              <a:latin typeface="Calibri" pitchFamily="34" charset="0"/>
              <a:ea typeface="Tahoma" pitchFamily="34" charset="0"/>
              <a:cs typeface="Calibri" pitchFamily="34" charset="0"/>
            </a:endParaRPr>
          </a:p>
        </p:txBody>
      </p:sp>
      <p:sp>
        <p:nvSpPr>
          <p:cNvPr id="8" name="TextBox 7"/>
          <p:cNvSpPr txBox="1"/>
          <p:nvPr/>
        </p:nvSpPr>
        <p:spPr>
          <a:xfrm>
            <a:off x="685800" y="1567030"/>
            <a:ext cx="2103461" cy="307777"/>
          </a:xfrm>
          <a:prstGeom prst="rect">
            <a:avLst/>
          </a:prstGeom>
          <a:noFill/>
        </p:spPr>
        <p:txBody>
          <a:bodyPr wrap="none" rtlCol="0">
            <a:spAutoFit/>
          </a:bodyPr>
          <a:lstStyle/>
          <a:p>
            <a:r>
              <a:rPr lang="vi-VN" dirty="0" smtClean="0"/>
              <a:t>1. DỮ LIỆU BÀI TOÁN:</a:t>
            </a:r>
            <a:endParaRPr lang="en-US" dirty="0"/>
          </a:p>
        </p:txBody>
      </p:sp>
      <p:sp>
        <p:nvSpPr>
          <p:cNvPr id="9" name="TextBox 8"/>
          <p:cNvSpPr txBox="1"/>
          <p:nvPr/>
        </p:nvSpPr>
        <p:spPr>
          <a:xfrm>
            <a:off x="968341" y="2057400"/>
            <a:ext cx="5486400" cy="1708160"/>
          </a:xfrm>
          <a:prstGeom prst="rect">
            <a:avLst/>
          </a:prstGeom>
          <a:noFill/>
        </p:spPr>
        <p:txBody>
          <a:bodyPr wrap="square" rtlCol="0">
            <a:spAutoFit/>
          </a:bodyPr>
          <a:lstStyle/>
          <a:p>
            <a:pPr>
              <a:lnSpc>
                <a:spcPct val="150000"/>
              </a:lnSpc>
            </a:pPr>
            <a:r>
              <a:rPr lang="vi-VN" dirty="0" smtClean="0"/>
              <a:t>    Đề </a:t>
            </a:r>
            <a:r>
              <a:rPr lang="vi-VN" dirty="0"/>
              <a:t>tài nghiên cứu từ 338 bộ dữ liệu trong đó có 161 bộ dữ liệu </a:t>
            </a:r>
            <a:r>
              <a:rPr lang="en-US" dirty="0" smtClean="0"/>
              <a:t>b</a:t>
            </a:r>
            <a:r>
              <a:rPr lang="vi-VN" dirty="0" smtClean="0"/>
              <a:t>ệ</a:t>
            </a:r>
            <a:r>
              <a:rPr lang="en-US" dirty="0" err="1" smtClean="0"/>
              <a:t>nh</a:t>
            </a:r>
            <a:r>
              <a:rPr lang="en-US" dirty="0" smtClean="0"/>
              <a:t> </a:t>
            </a:r>
            <a:r>
              <a:rPr lang="vi-VN" dirty="0"/>
              <a:t>nhân bị đột quỵ khi chữa trị ở bệnh viện E trung ương  gồm 69 cột thuộc tính dữ liệu . </a:t>
            </a:r>
            <a:r>
              <a:rPr lang="vi-VN" dirty="0" smtClean="0"/>
              <a:t>Và </a:t>
            </a:r>
            <a:r>
              <a:rPr lang="vi-VN" dirty="0"/>
              <a:t>177 hồ sơ khám sức khỏe định kỳ của người cao tuổi khỏe mạnh ở bệnh viện Đa Khoa Sóc Sơn và gồm 41 thuộc tính.</a:t>
            </a:r>
            <a:endParaRPr lang="en-US" dirty="0"/>
          </a:p>
        </p:txBody>
      </p:sp>
      <p:sp>
        <p:nvSpPr>
          <p:cNvPr id="11" name="TextBox 10"/>
          <p:cNvSpPr txBox="1"/>
          <p:nvPr/>
        </p:nvSpPr>
        <p:spPr>
          <a:xfrm>
            <a:off x="968341" y="2060275"/>
            <a:ext cx="5257800" cy="2677656"/>
          </a:xfrm>
          <a:prstGeom prst="rect">
            <a:avLst/>
          </a:prstGeom>
          <a:noFill/>
        </p:spPr>
        <p:txBody>
          <a:bodyPr wrap="square" rtlCol="0">
            <a:spAutoFit/>
          </a:bodyPr>
          <a:lstStyle/>
          <a:p>
            <a:pPr>
              <a:lnSpc>
                <a:spcPct val="150000"/>
              </a:lnSpc>
            </a:pPr>
            <a:r>
              <a:rPr lang="vi-VN" dirty="0" smtClean="0"/>
              <a:t>   Như </a:t>
            </a:r>
            <a:r>
              <a:rPr lang="vi-VN" dirty="0"/>
              <a:t>mục tiêu đề bài đã nói ở trên. Dự trên chỉ số khám sức khỏe định kỳ của người bệnh và các triệu chứng thường gặp của người bệnh mà các thuộc tính dữ liệu được chọn để áp dụng cho bài toán vừa phải dựa trên cách tiếp cận dữ liệu của người bệnh và đặc biệt là những thuộc tính chính ảnh hưởng trực tiếp tới kết quả và đã được tham khảo trong nghiên cứu </a:t>
            </a:r>
            <a:r>
              <a:rPr lang="vi-VN" dirty="0" smtClean="0"/>
              <a:t>“</a:t>
            </a:r>
            <a:r>
              <a:rPr lang="en-US" dirty="0" err="1" smtClean="0"/>
              <a:t>Hiệp</a:t>
            </a:r>
            <a:r>
              <a:rPr lang="en-US" dirty="0" smtClean="0"/>
              <a:t> </a:t>
            </a:r>
            <a:r>
              <a:rPr lang="en-US" dirty="0" err="1" smtClean="0"/>
              <a:t>hội</a:t>
            </a:r>
            <a:r>
              <a:rPr lang="en-US" dirty="0" smtClean="0"/>
              <a:t> </a:t>
            </a:r>
            <a:r>
              <a:rPr lang="en-US" dirty="0"/>
              <a:t>Tim </a:t>
            </a:r>
            <a:r>
              <a:rPr lang="en-US" dirty="0" err="1"/>
              <a:t>mạch</a:t>
            </a:r>
            <a:r>
              <a:rPr lang="en-US" dirty="0"/>
              <a:t> </a:t>
            </a:r>
            <a:r>
              <a:rPr lang="en-US" dirty="0" err="1"/>
              <a:t>Hoa</a:t>
            </a:r>
            <a:r>
              <a:rPr lang="en-US" dirty="0"/>
              <a:t> </a:t>
            </a:r>
            <a:r>
              <a:rPr lang="en-US" dirty="0" err="1"/>
              <a:t>Kỳ</a:t>
            </a:r>
            <a:r>
              <a:rPr lang="vi-VN" dirty="0"/>
              <a:t>” để chọn ra 10 thuộc tính chính để phát triển dự án.</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752600"/>
            <a:ext cx="5638800" cy="4953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1692215"/>
            <a:ext cx="5638800" cy="50292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1574361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178"/>
        <p:cNvGrpSpPr/>
        <p:nvPr/>
      </p:nvGrpSpPr>
      <p:grpSpPr>
        <a:xfrm>
          <a:off x="0" y="0"/>
          <a:ext cx="0" cy="0"/>
          <a:chOff x="0" y="0"/>
          <a:chExt cx="0" cy="0"/>
        </a:xfrm>
      </p:grpSpPr>
      <p:sp>
        <p:nvSpPr>
          <p:cNvPr id="12" name="Google Shape;110;p3"/>
          <p:cNvSpPr/>
          <p:nvPr/>
        </p:nvSpPr>
        <p:spPr>
          <a:xfrm rot="5400000">
            <a:off x="-66578" y="66578"/>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109;p3"/>
          <p:cNvSpPr txBox="1"/>
          <p:nvPr/>
        </p:nvSpPr>
        <p:spPr>
          <a:xfrm>
            <a:off x="470516" y="55092"/>
            <a:ext cx="4025284" cy="523180"/>
          </a:xfrm>
          <a:prstGeom prst="rect">
            <a:avLst/>
          </a:prstGeom>
          <a:noFill/>
          <a:ln>
            <a:noFill/>
          </a:ln>
        </p:spPr>
        <p:txBody>
          <a:bodyPr spcFirstLastPara="1" wrap="square" lIns="91425" tIns="45700" rIns="91425" bIns="45700" anchor="t" anchorCtr="0">
            <a:spAutoFit/>
          </a:bodyPr>
          <a:lstStyle/>
          <a:p>
            <a:pPr lvl="0"/>
            <a:r>
              <a:rPr lang="vi-VN" sz="2800" b="1" dirty="0" smtClean="0">
                <a:solidFill>
                  <a:schemeClr val="accent2">
                    <a:lumMod val="75000"/>
                  </a:schemeClr>
                </a:solidFill>
                <a:latin typeface="Calibri" pitchFamily="34" charset="0"/>
                <a:ea typeface="Tahoma" pitchFamily="34" charset="0"/>
                <a:cs typeface="Calibri" pitchFamily="34" charset="0"/>
              </a:rPr>
              <a:t>DỮ LIỆU VÀ THUẬT TOÁN </a:t>
            </a:r>
            <a:endParaRPr b="1" dirty="0">
              <a:solidFill>
                <a:schemeClr val="accent2">
                  <a:lumMod val="75000"/>
                </a:schemeClr>
              </a:solidFill>
              <a:latin typeface="Calibri" pitchFamily="34" charset="0"/>
              <a:ea typeface="Tahoma" pitchFamily="34" charset="0"/>
              <a:cs typeface="Calibri" pitchFamily="34" charset="0"/>
            </a:endParaRPr>
          </a:p>
        </p:txBody>
      </p:sp>
      <p:sp>
        <p:nvSpPr>
          <p:cNvPr id="2" name="TextBox 1"/>
          <p:cNvSpPr txBox="1"/>
          <p:nvPr/>
        </p:nvSpPr>
        <p:spPr>
          <a:xfrm>
            <a:off x="609600" y="1256683"/>
            <a:ext cx="1579278" cy="307777"/>
          </a:xfrm>
          <a:prstGeom prst="rect">
            <a:avLst/>
          </a:prstGeom>
          <a:noFill/>
        </p:spPr>
        <p:txBody>
          <a:bodyPr wrap="none" rtlCol="0">
            <a:spAutoFit/>
          </a:bodyPr>
          <a:lstStyle/>
          <a:p>
            <a:r>
              <a:rPr lang="vi-VN" dirty="0" smtClean="0"/>
              <a:t>2. THUẬT TOÁN:</a:t>
            </a:r>
            <a:endParaRPr lang="en-US" dirty="0"/>
          </a:p>
        </p:txBody>
      </p:sp>
      <p:sp>
        <p:nvSpPr>
          <p:cNvPr id="6" name="TextBox 5"/>
          <p:cNvSpPr txBox="1"/>
          <p:nvPr/>
        </p:nvSpPr>
        <p:spPr>
          <a:xfrm>
            <a:off x="838200" y="1752600"/>
            <a:ext cx="6096000" cy="2031325"/>
          </a:xfrm>
          <a:prstGeom prst="rect">
            <a:avLst/>
          </a:prstGeom>
          <a:noFill/>
        </p:spPr>
        <p:txBody>
          <a:bodyPr wrap="square" rtlCol="0">
            <a:spAutoFit/>
          </a:bodyPr>
          <a:lstStyle/>
          <a:p>
            <a:pPr marL="285750" indent="-285750">
              <a:lnSpc>
                <a:spcPct val="150000"/>
              </a:lnSpc>
              <a:buFont typeface="Wingdings" pitchFamily="2" charset="2"/>
              <a:buChar char="v"/>
            </a:pPr>
            <a:r>
              <a:rPr lang="en-US" dirty="0" err="1" smtClean="0"/>
              <a:t>Phương</a:t>
            </a:r>
            <a:r>
              <a:rPr lang="en-US" dirty="0" smtClean="0"/>
              <a:t> </a:t>
            </a:r>
            <a:r>
              <a:rPr lang="en-US" dirty="0" err="1"/>
              <a:t>pháp</a:t>
            </a:r>
            <a:r>
              <a:rPr lang="en-US" dirty="0"/>
              <a:t> K-fold cross validation</a:t>
            </a:r>
            <a:r>
              <a:rPr lang="vi-VN" dirty="0"/>
              <a:t>: </a:t>
            </a:r>
            <a:endParaRPr lang="vi-VN" dirty="0" smtClean="0"/>
          </a:p>
          <a:p>
            <a:pPr lvl="8">
              <a:lnSpc>
                <a:spcPct val="150000"/>
              </a:lnSpc>
            </a:pPr>
            <a:r>
              <a:rPr lang="vi-VN" dirty="0" smtClean="0"/>
              <a:t> Đâu </a:t>
            </a:r>
            <a:r>
              <a:rPr lang="vi-VN" dirty="0"/>
              <a:t>tiên phải kể đến </a:t>
            </a:r>
            <a:r>
              <a:rPr lang="en-US" dirty="0" err="1"/>
              <a:t>Phương</a:t>
            </a:r>
            <a:r>
              <a:rPr lang="en-US" dirty="0"/>
              <a:t> </a:t>
            </a:r>
            <a:r>
              <a:rPr lang="en-US" dirty="0" err="1"/>
              <a:t>pháp</a:t>
            </a:r>
            <a:r>
              <a:rPr lang="en-US" dirty="0"/>
              <a:t> K-fold cross validation</a:t>
            </a:r>
            <a:r>
              <a:rPr lang="vi-VN" dirty="0"/>
              <a:t> để </a:t>
            </a:r>
            <a:r>
              <a:rPr lang="vi-VN" dirty="0" smtClean="0"/>
              <a:t>    cải </a:t>
            </a:r>
            <a:r>
              <a:rPr lang="vi-VN" dirty="0"/>
              <a:t>thiện dữ liệu. Như ở trên với bộ dữ liệu thu thập được chỉ có 338 bộ dữ liệu .Thì </a:t>
            </a:r>
            <a:r>
              <a:rPr lang="en-US" dirty="0"/>
              <a:t>K-fold </a:t>
            </a:r>
            <a:r>
              <a:rPr lang="vi-VN" dirty="0"/>
              <a:t>cross validation là một giải pháp nó là  kỹ thuật lấy mẫu để đánh giá mô hình học máy trong trường hợp dữ liệu không được dồi dào cho lắm</a:t>
            </a:r>
            <a:r>
              <a:rPr lang="en-GB" dirty="0"/>
              <a:t> (</a:t>
            </a:r>
            <a:r>
              <a:rPr lang="en-GB" dirty="0" err="1"/>
              <a:t>số</a:t>
            </a:r>
            <a:r>
              <a:rPr lang="en-GB" dirty="0"/>
              <a:t> </a:t>
            </a:r>
            <a:r>
              <a:rPr lang="en-GB" dirty="0" err="1"/>
              <a:t>mẫu</a:t>
            </a:r>
            <a:r>
              <a:rPr lang="en-GB" dirty="0"/>
              <a:t> </a:t>
            </a:r>
            <a:r>
              <a:rPr lang="en-GB" dirty="0" err="1"/>
              <a:t>hạn</a:t>
            </a:r>
            <a:r>
              <a:rPr lang="en-GB" dirty="0"/>
              <a:t> </a:t>
            </a:r>
            <a:r>
              <a:rPr lang="en-GB" dirty="0" err="1"/>
              <a:t>chế</a:t>
            </a:r>
            <a:r>
              <a:rPr lang="en-GB" dirty="0"/>
              <a:t>)</a:t>
            </a:r>
            <a:r>
              <a:rPr lang="vi-VN" dirty="0"/>
              <a:t>. </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00" y="1588698"/>
            <a:ext cx="4869180" cy="473590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4" name="TextBox 13"/>
          <p:cNvSpPr txBox="1"/>
          <p:nvPr/>
        </p:nvSpPr>
        <p:spPr>
          <a:xfrm>
            <a:off x="838200" y="1752600"/>
            <a:ext cx="5943600" cy="4939814"/>
          </a:xfrm>
          <a:prstGeom prst="rect">
            <a:avLst/>
          </a:prstGeom>
          <a:noFill/>
        </p:spPr>
        <p:txBody>
          <a:bodyPr wrap="square" rtlCol="0">
            <a:spAutoFit/>
          </a:bodyPr>
          <a:lstStyle/>
          <a:p>
            <a:pPr marL="285750" indent="-285750">
              <a:lnSpc>
                <a:spcPct val="150000"/>
              </a:lnSpc>
              <a:buFont typeface="Wingdings" pitchFamily="2" charset="2"/>
              <a:buChar char="v"/>
            </a:pPr>
            <a:r>
              <a:rPr lang="vi-VN" dirty="0"/>
              <a:t>Thuật toán </a:t>
            </a:r>
            <a:r>
              <a:rPr lang="en-US" dirty="0"/>
              <a:t>Support Vector Machines (SVM</a:t>
            </a:r>
            <a:r>
              <a:rPr lang="en-US" dirty="0" smtClean="0"/>
              <a:t>)</a:t>
            </a:r>
            <a:r>
              <a:rPr lang="vi-VN" dirty="0"/>
              <a:t>:</a:t>
            </a:r>
            <a:endParaRPr lang="en-US" dirty="0"/>
          </a:p>
          <a:p>
            <a:pPr>
              <a:lnSpc>
                <a:spcPct val="150000"/>
              </a:lnSpc>
            </a:pPr>
            <a:r>
              <a:rPr lang="en-US" dirty="0"/>
              <a:t>Support vector machine (SVM) </a:t>
            </a:r>
            <a:r>
              <a:rPr lang="en-US" dirty="0" err="1"/>
              <a:t>là</a:t>
            </a:r>
            <a:r>
              <a:rPr lang="en-US" dirty="0"/>
              <a:t> </a:t>
            </a:r>
            <a:r>
              <a:rPr lang="en-US" dirty="0" err="1"/>
              <a:t>một</a:t>
            </a:r>
            <a:r>
              <a:rPr lang="en-US" dirty="0"/>
              <a:t> </a:t>
            </a:r>
            <a:r>
              <a:rPr lang="en-US" dirty="0" err="1"/>
              <a:t>trong</a:t>
            </a:r>
            <a:r>
              <a:rPr lang="en-US" dirty="0"/>
              <a:t> </a:t>
            </a:r>
            <a:r>
              <a:rPr lang="en-US" dirty="0" err="1"/>
              <a:t>những</a:t>
            </a:r>
            <a:r>
              <a:rPr lang="en-US" dirty="0"/>
              <a:t> </a:t>
            </a:r>
            <a:r>
              <a:rPr lang="en-US" dirty="0" err="1"/>
              <a:t>thuật</a:t>
            </a:r>
            <a:r>
              <a:rPr lang="en-US" dirty="0"/>
              <a:t> </a:t>
            </a:r>
            <a:r>
              <a:rPr lang="en-US" dirty="0" err="1"/>
              <a:t>toán</a:t>
            </a:r>
            <a:r>
              <a:rPr lang="en-US" dirty="0"/>
              <a:t> </a:t>
            </a:r>
            <a:r>
              <a:rPr lang="en-US" dirty="0" err="1"/>
              <a:t>phân</a:t>
            </a:r>
            <a:r>
              <a:rPr lang="en-US" dirty="0"/>
              <a:t> </a:t>
            </a:r>
            <a:r>
              <a:rPr lang="en-US" dirty="0" err="1"/>
              <a:t>lớp</a:t>
            </a:r>
            <a:r>
              <a:rPr lang="en-US" dirty="0"/>
              <a:t> </a:t>
            </a:r>
            <a:r>
              <a:rPr lang="en-US" dirty="0" err="1"/>
              <a:t>phổ</a:t>
            </a:r>
            <a:r>
              <a:rPr lang="en-US" dirty="0"/>
              <a:t> </a:t>
            </a:r>
            <a:r>
              <a:rPr lang="en-US" dirty="0" err="1"/>
              <a:t>biến</a:t>
            </a:r>
            <a:r>
              <a:rPr lang="en-US" dirty="0"/>
              <a:t> </a:t>
            </a:r>
            <a:r>
              <a:rPr lang="en-US" dirty="0" err="1"/>
              <a:t>và</a:t>
            </a:r>
            <a:r>
              <a:rPr lang="en-US" dirty="0"/>
              <a:t> </a:t>
            </a:r>
            <a:r>
              <a:rPr lang="en-US" dirty="0" err="1"/>
              <a:t>hiệu</a:t>
            </a:r>
            <a:r>
              <a:rPr lang="en-US" dirty="0"/>
              <a:t> </a:t>
            </a:r>
            <a:r>
              <a:rPr lang="en-US" dirty="0" err="1"/>
              <a:t>quả</a:t>
            </a:r>
            <a:r>
              <a:rPr lang="en-US" dirty="0" smtClean="0"/>
              <a:t>.</a:t>
            </a:r>
            <a:r>
              <a:rPr lang="vi-VN" dirty="0" smtClean="0"/>
              <a:t> </a:t>
            </a:r>
            <a:r>
              <a:rPr lang="en-US" dirty="0" err="1"/>
              <a:t>Là</a:t>
            </a:r>
            <a:r>
              <a:rPr lang="en-US" dirty="0"/>
              <a:t> 1 </a:t>
            </a:r>
            <a:r>
              <a:rPr lang="en-US" dirty="0" err="1"/>
              <a:t>phương</a:t>
            </a:r>
            <a:r>
              <a:rPr lang="en-US" dirty="0"/>
              <a:t> </a:t>
            </a:r>
            <a:r>
              <a:rPr lang="en-US" dirty="0" err="1"/>
              <a:t>pháp</a:t>
            </a:r>
            <a:r>
              <a:rPr lang="en-US" dirty="0"/>
              <a:t> </a:t>
            </a:r>
            <a:r>
              <a:rPr lang="en-US" dirty="0" err="1"/>
              <a:t>thử</a:t>
            </a:r>
            <a:r>
              <a:rPr lang="en-US" dirty="0"/>
              <a:t> </a:t>
            </a:r>
            <a:r>
              <a:rPr lang="en-US" dirty="0" err="1"/>
              <a:t>nghiệm</a:t>
            </a:r>
            <a:r>
              <a:rPr lang="en-US" dirty="0"/>
              <a:t>, </a:t>
            </a:r>
            <a:r>
              <a:rPr lang="en-US" dirty="0" err="1"/>
              <a:t>đưa</a:t>
            </a:r>
            <a:r>
              <a:rPr lang="en-US" dirty="0"/>
              <a:t> </a:t>
            </a:r>
            <a:r>
              <a:rPr lang="en-US" dirty="0" err="1"/>
              <a:t>ra</a:t>
            </a:r>
            <a:r>
              <a:rPr lang="en-US" dirty="0"/>
              <a:t> 1 </a:t>
            </a:r>
            <a:r>
              <a:rPr lang="en-US" dirty="0" err="1"/>
              <a:t>trong</a:t>
            </a:r>
            <a:r>
              <a:rPr lang="en-US" dirty="0"/>
              <a:t> </a:t>
            </a:r>
            <a:r>
              <a:rPr lang="en-US" dirty="0" err="1"/>
              <a:t>những</a:t>
            </a:r>
            <a:r>
              <a:rPr lang="en-US" dirty="0"/>
              <a:t> </a:t>
            </a:r>
            <a:r>
              <a:rPr lang="en-US" dirty="0" err="1"/>
              <a:t>phương</a:t>
            </a:r>
            <a:r>
              <a:rPr lang="en-US" dirty="0"/>
              <a:t> </a:t>
            </a:r>
            <a:r>
              <a:rPr lang="en-US" dirty="0" err="1"/>
              <a:t>pháp</a:t>
            </a:r>
            <a:r>
              <a:rPr lang="en-US" dirty="0"/>
              <a:t> </a:t>
            </a:r>
            <a:r>
              <a:rPr lang="en-US" dirty="0" err="1"/>
              <a:t>mạnh</a:t>
            </a:r>
            <a:r>
              <a:rPr lang="vi-VN" dirty="0"/>
              <a:t> và c</a:t>
            </a:r>
            <a:r>
              <a:rPr lang="en-US" dirty="0" err="1"/>
              <a:t>hính</a:t>
            </a:r>
            <a:r>
              <a:rPr lang="en-US" dirty="0"/>
              <a:t> </a:t>
            </a:r>
            <a:r>
              <a:rPr lang="en-US" dirty="0" err="1"/>
              <a:t>xác</a:t>
            </a:r>
            <a:r>
              <a:rPr lang="en-US" dirty="0"/>
              <a:t> </a:t>
            </a:r>
            <a:r>
              <a:rPr lang="en-US" dirty="0" err="1"/>
              <a:t>nhất</a:t>
            </a:r>
            <a:r>
              <a:rPr lang="en-US" dirty="0"/>
              <a:t> </a:t>
            </a:r>
            <a:r>
              <a:rPr lang="en-US" dirty="0" err="1"/>
              <a:t>trong</a:t>
            </a:r>
            <a:r>
              <a:rPr lang="en-US" dirty="0"/>
              <a:t> </a:t>
            </a:r>
            <a:r>
              <a:rPr lang="en-US" dirty="0" err="1"/>
              <a:t>số</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nổi</a:t>
            </a:r>
            <a:r>
              <a:rPr lang="en-US" dirty="0"/>
              <a:t> </a:t>
            </a:r>
            <a:r>
              <a:rPr lang="en-US" dirty="0" err="1"/>
              <a:t>tiếng</a:t>
            </a:r>
            <a:r>
              <a:rPr lang="en-US" dirty="0"/>
              <a:t> </a:t>
            </a:r>
            <a:r>
              <a:rPr lang="en-US" dirty="0" err="1"/>
              <a:t>về</a:t>
            </a:r>
            <a:r>
              <a:rPr lang="en-US" dirty="0"/>
              <a:t> </a:t>
            </a:r>
            <a:r>
              <a:rPr lang="en-US" dirty="0" err="1"/>
              <a:t>phân</a:t>
            </a:r>
            <a:r>
              <a:rPr lang="en-US" dirty="0"/>
              <a:t> </a:t>
            </a:r>
            <a:r>
              <a:rPr lang="en-US" dirty="0" err="1"/>
              <a:t>lớp</a:t>
            </a:r>
            <a:r>
              <a:rPr lang="en-US" dirty="0"/>
              <a:t> </a:t>
            </a:r>
            <a:r>
              <a:rPr lang="en-US" dirty="0" err="1"/>
              <a:t>dữ</a:t>
            </a:r>
            <a:r>
              <a:rPr lang="en-US" dirty="0"/>
              <a:t> </a:t>
            </a:r>
            <a:r>
              <a:rPr lang="en-US" dirty="0" err="1"/>
              <a:t>liệu</a:t>
            </a:r>
            <a:r>
              <a:rPr lang="vi-VN" dirty="0"/>
              <a:t>. </a:t>
            </a:r>
            <a:r>
              <a:rPr lang="en-US" dirty="0"/>
              <a:t>SVM </a:t>
            </a:r>
            <a:r>
              <a:rPr lang="en-US" dirty="0" err="1"/>
              <a:t>là</a:t>
            </a:r>
            <a:r>
              <a:rPr lang="en-US" dirty="0"/>
              <a:t> </a:t>
            </a:r>
            <a:r>
              <a:rPr lang="en-US" dirty="0" err="1"/>
              <a:t>một</a:t>
            </a:r>
            <a:r>
              <a:rPr lang="en-US" dirty="0"/>
              <a:t> </a:t>
            </a:r>
            <a:r>
              <a:rPr lang="en-US" dirty="0" err="1"/>
              <a:t>phương</a:t>
            </a:r>
            <a:r>
              <a:rPr lang="en-US" dirty="0"/>
              <a:t> </a:t>
            </a:r>
            <a:r>
              <a:rPr lang="en-US" dirty="0" err="1"/>
              <a:t>pháp</a:t>
            </a:r>
            <a:r>
              <a:rPr lang="en-US" dirty="0"/>
              <a:t> </a:t>
            </a:r>
            <a:r>
              <a:rPr lang="en-US" dirty="0" err="1"/>
              <a:t>có</a:t>
            </a:r>
            <a:r>
              <a:rPr lang="en-US" dirty="0"/>
              <a:t> </a:t>
            </a:r>
            <a:r>
              <a:rPr lang="en-US" dirty="0" err="1"/>
              <a:t>tính</a:t>
            </a:r>
            <a:r>
              <a:rPr lang="en-US" dirty="0"/>
              <a:t> </a:t>
            </a:r>
            <a:r>
              <a:rPr lang="en-US" dirty="0" err="1"/>
              <a:t>tổng</a:t>
            </a:r>
            <a:r>
              <a:rPr lang="en-US" dirty="0"/>
              <a:t> </a:t>
            </a:r>
            <a:r>
              <a:rPr lang="en-US" dirty="0" err="1"/>
              <a:t>quát</a:t>
            </a:r>
            <a:r>
              <a:rPr lang="en-US" dirty="0"/>
              <a:t> </a:t>
            </a:r>
            <a:r>
              <a:rPr lang="en-US" dirty="0" err="1"/>
              <a:t>cao</a:t>
            </a:r>
            <a:r>
              <a:rPr lang="en-US" dirty="0"/>
              <a:t> </a:t>
            </a:r>
            <a:r>
              <a:rPr lang="en-US" dirty="0" err="1"/>
              <a:t>nên</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áp</a:t>
            </a:r>
            <a:r>
              <a:rPr lang="en-US" dirty="0"/>
              <a:t> </a:t>
            </a:r>
            <a:r>
              <a:rPr lang="en-US" dirty="0" err="1"/>
              <a:t>dụng</a:t>
            </a:r>
            <a:r>
              <a:rPr lang="vi-VN" dirty="0"/>
              <a:t> cho </a:t>
            </a:r>
            <a:r>
              <a:rPr lang="en-US" dirty="0" err="1"/>
              <a:t>nhiều</a:t>
            </a:r>
            <a:r>
              <a:rPr lang="en-US" dirty="0"/>
              <a:t> </a:t>
            </a:r>
            <a:r>
              <a:rPr lang="en-US" dirty="0" err="1"/>
              <a:t>loại</a:t>
            </a:r>
            <a:r>
              <a:rPr lang="en-US" dirty="0"/>
              <a:t> </a:t>
            </a:r>
            <a:r>
              <a:rPr lang="en-US" dirty="0" err="1"/>
              <a:t>bài</a:t>
            </a:r>
            <a:r>
              <a:rPr lang="en-US" dirty="0"/>
              <a:t> </a:t>
            </a:r>
            <a:r>
              <a:rPr lang="en-US" dirty="0" err="1"/>
              <a:t>toán</a:t>
            </a:r>
            <a:r>
              <a:rPr lang="en-US" dirty="0"/>
              <a:t> </a:t>
            </a:r>
            <a:r>
              <a:rPr lang="en-US" dirty="0" err="1"/>
              <a:t>nhận</a:t>
            </a:r>
            <a:r>
              <a:rPr lang="en-US" dirty="0"/>
              <a:t> </a:t>
            </a:r>
            <a:r>
              <a:rPr lang="en-US" dirty="0" err="1"/>
              <a:t>dạng</a:t>
            </a:r>
            <a:r>
              <a:rPr lang="en-US" dirty="0"/>
              <a:t> </a:t>
            </a:r>
            <a:r>
              <a:rPr lang="en-US" dirty="0" err="1"/>
              <a:t>và</a:t>
            </a:r>
            <a:r>
              <a:rPr lang="en-US" dirty="0"/>
              <a:t> </a:t>
            </a:r>
            <a:r>
              <a:rPr lang="en-US" dirty="0" err="1"/>
              <a:t>phân</a:t>
            </a:r>
            <a:r>
              <a:rPr lang="en-US" dirty="0"/>
              <a:t> </a:t>
            </a:r>
            <a:r>
              <a:rPr lang="en-US" dirty="0" err="1"/>
              <a:t>loại</a:t>
            </a:r>
            <a:r>
              <a:rPr lang="vi-VN" dirty="0" smtClean="0"/>
              <a:t>.</a:t>
            </a:r>
          </a:p>
          <a:p>
            <a:pPr>
              <a:lnSpc>
                <a:spcPct val="150000"/>
              </a:lnSpc>
            </a:pPr>
            <a:endParaRPr lang="vi-VN" dirty="0" smtClean="0"/>
          </a:p>
          <a:p>
            <a:pPr>
              <a:lnSpc>
                <a:spcPct val="150000"/>
              </a:lnSpc>
            </a:pPr>
            <a:r>
              <a:rPr lang="vi-VN" dirty="0"/>
              <a:t>Một số ưu điểm của SVM</a:t>
            </a:r>
            <a:r>
              <a:rPr lang="vi-VN" dirty="0" smtClean="0"/>
              <a:t> </a:t>
            </a:r>
            <a:r>
              <a:rPr lang="vi-VN" dirty="0"/>
              <a:t>:</a:t>
            </a:r>
            <a:endParaRPr lang="en-US" dirty="0"/>
          </a:p>
          <a:p>
            <a:pPr marL="285750" lvl="2" indent="-285750">
              <a:lnSpc>
                <a:spcPct val="150000"/>
              </a:lnSpc>
              <a:buFont typeface="Wingdings" pitchFamily="2" charset="2"/>
              <a:buChar char="ü"/>
            </a:pPr>
            <a:r>
              <a:rPr lang="vi-VN" dirty="0"/>
              <a:t>SVM rất hiệu quả để giải quyết bài toán dữ liệu có số chiều lớn.</a:t>
            </a:r>
            <a:endParaRPr lang="en-US" dirty="0"/>
          </a:p>
          <a:p>
            <a:pPr marL="285750" lvl="2" indent="-285750">
              <a:lnSpc>
                <a:spcPct val="150000"/>
              </a:lnSpc>
              <a:buFont typeface="Wingdings" pitchFamily="2" charset="2"/>
              <a:buChar char="ü"/>
            </a:pPr>
            <a:r>
              <a:rPr lang="vi-VN" dirty="0"/>
              <a:t>SVM là phương pháp phân lớp nhanh.</a:t>
            </a:r>
            <a:endParaRPr lang="en-US" dirty="0"/>
          </a:p>
          <a:p>
            <a:pPr marL="285750" lvl="2" indent="-285750">
              <a:lnSpc>
                <a:spcPct val="150000"/>
              </a:lnSpc>
              <a:buFont typeface="Wingdings" pitchFamily="2" charset="2"/>
              <a:buChar char="ü"/>
            </a:pPr>
            <a:r>
              <a:rPr lang="vi-VN" dirty="0"/>
              <a:t>SVM có hiệu suất tổng hợp tốt và hiệu suất tính toán cao.</a:t>
            </a:r>
            <a:endParaRPr lang="en-US" dirty="0"/>
          </a:p>
          <a:p>
            <a:pPr marL="285750" lvl="2" indent="-285750">
              <a:lnSpc>
                <a:spcPct val="150000"/>
              </a:lnSpc>
              <a:buFont typeface="Wingdings" pitchFamily="2" charset="2"/>
              <a:buChar char="ü"/>
            </a:pPr>
            <a:r>
              <a:rPr lang="vi-VN" dirty="0"/>
              <a:t>SVM tiết kiệm bộ nhớ khi sử dụng.</a:t>
            </a:r>
            <a:endParaRPr lang="en-US" dirty="0"/>
          </a:p>
          <a:p>
            <a:pPr marL="285750" lvl="2" indent="-285750">
              <a:lnSpc>
                <a:spcPct val="150000"/>
              </a:lnSpc>
              <a:buFont typeface="Wingdings" pitchFamily="2" charset="2"/>
              <a:buChar char="ü"/>
            </a:pPr>
            <a:r>
              <a:rPr lang="vi-VN" dirty="0"/>
              <a:t>Và đặc biệt là nó được sử dụng nhiều trong mô hình chẩn đoán bệnh </a:t>
            </a:r>
            <a:r>
              <a:rPr lang="vi-VN" dirty="0" smtClean="0"/>
              <a:t>...</a:t>
            </a: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9000" y="1564460"/>
            <a:ext cx="4869180" cy="473590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theme/theme1.xml><?xml version="1.0" encoding="utf-8"?>
<a:theme xmlns:a="http://schemas.openxmlformats.org/drawingml/2006/main"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591</TotalTime>
  <Words>2699</Words>
  <Application>Microsoft Office PowerPoint</Application>
  <PresentationFormat>Custom</PresentationFormat>
  <Paragraphs>133</Paragraphs>
  <Slides>22</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Tahoma</vt:lpstr>
      <vt:lpstr>Open Sans</vt:lpstr>
      <vt:lpstr>Open Sans Light</vt:lpstr>
      <vt:lpstr>Calibri</vt:lpstr>
      <vt:lpstr>Times New Roman</vt:lpstr>
      <vt:lpstr>Wingdings</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Trong  Thang</dc:creator>
  <cp:lastModifiedBy>DELL</cp:lastModifiedBy>
  <cp:revision>50</cp:revision>
  <dcterms:created xsi:type="dcterms:W3CDTF">2021-08-06T05:29:44Z</dcterms:created>
  <dcterms:modified xsi:type="dcterms:W3CDTF">2023-01-10T05:31:12Z</dcterms:modified>
</cp:coreProperties>
</file>