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4" r:id="rId4"/>
    <p:sldId id="261" r:id="rId5"/>
    <p:sldId id="26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86" r:id="rId19"/>
    <p:sldId id="287" r:id="rId20"/>
    <p:sldId id="284" r:id="rId21"/>
    <p:sldId id="288" r:id="rId22"/>
    <p:sldId id="289" r:id="rId23"/>
    <p:sldId id="258" r:id="rId24"/>
    <p:sldId id="272" r:id="rId25"/>
    <p:sldId id="266" r:id="rId26"/>
    <p:sldId id="267" r:id="rId27"/>
    <p:sldId id="268" r:id="rId28"/>
    <p:sldId id="269" r:id="rId29"/>
    <p:sldId id="270" r:id="rId30"/>
    <p:sldId id="271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7719FF-F635-447F-92FD-9C8369724238}">
          <p14:sldIdLst>
            <p14:sldId id="256"/>
            <p14:sldId id="257"/>
            <p14:sldId id="264"/>
            <p14:sldId id="261"/>
            <p14:sldId id="26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  <p14:sldId id="287"/>
            <p14:sldId id="284"/>
            <p14:sldId id="288"/>
            <p14:sldId id="289"/>
            <p14:sldId id="258"/>
            <p14:sldId id="272"/>
            <p14:sldId id="266"/>
            <p14:sldId id="267"/>
            <p14:sldId id="268"/>
            <p14:sldId id="269"/>
            <p14:sldId id="270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20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E840C-AFDA-4289-8CB2-07E097AB2FD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9A30C-8499-4EEA-87EC-6188A5209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70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A30C-8499-4EEA-87EC-6188A520948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8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A30C-8499-4EEA-87EC-6188A520948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35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5FC9-B2FB-67B8-E9E1-340EA690C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F99CC-0FF6-6DAA-337F-C92EE511D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BCCE-82A9-4489-7160-6AD83DA5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87F7-6977-47A3-84B4-B8208920121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861F8-ED7E-2A79-6D69-AF0FCEBB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D4D0-53FF-941A-0310-ADECB9D5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2646-2EFE-45EF-9C3A-8D85A8DC3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46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3570-79BD-3C97-7FBB-8906111D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B2CCC-3936-B303-A65C-4D5F64241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4F10-21F9-A26D-DE1C-0B10CBF5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87F7-6977-47A3-84B4-B8208920121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8770-E853-52FA-669B-DE36FF2C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2518F-A9BD-B22F-88CE-90B68A28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2646-2EFE-45EF-9C3A-8D85A8DC3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9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4C1E1-DB37-CE0D-DF6B-F4FAB181E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2A58F-DFF6-EB88-AEBF-315B494D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82F8-DAF5-5BB4-B492-2669C02D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87F7-6977-47A3-84B4-B8208920121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6B63-28A4-AF0E-090C-92906C8A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007DD-AFFA-F69B-78E6-0F2BC67B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2646-2EFE-45EF-9C3A-8D85A8DC3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45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DA1A-3BE1-25C0-C2EE-9762C06D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0590-A939-60A0-D2F5-8CE44F26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9A9A5-3BEF-E0AC-86A6-5EBF5C04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87F7-6977-47A3-84B4-B8208920121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799D-BD60-6F27-F695-2E9E7BB0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787F6-79C1-BE81-94FF-58EA7F38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2646-2EFE-45EF-9C3A-8D85A8DC3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3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A578-31A6-00D1-41EA-2D8630FB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D8408-3152-E974-8081-C4B9BA2C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F76B-F58B-B444-68AE-B175AC76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87F7-6977-47A3-84B4-B8208920121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4D4A9-9AFA-4551-B5DE-82C6266D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C66C-B22C-D70D-3527-CB92DF21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2646-2EFE-45EF-9C3A-8D85A8DC3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D401-541A-3D2E-B102-3C907DF3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58CA-6303-8650-A7C9-270E584CC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A8F28-BA7B-5DBE-AA6C-43A3745A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9923C-1B94-190B-1B45-0DFDB1EE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87F7-6977-47A3-84B4-B8208920121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A7EC7-1DF6-B8CE-DA10-E613131D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DFBA0-AAF5-5B96-4840-BEA7910B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2646-2EFE-45EF-9C3A-8D85A8DC3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6FE4-2D2D-2827-EAAD-7C56C720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3B48C-8704-C7C4-3576-39B36B2B5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421C0-24C9-C6A0-E0D3-099DFECEB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78945-46C7-BEA8-A202-01B410D78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F91E5-F90D-C328-4622-3D79C8588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F4F9D-FC22-6FB2-FD99-820E48A7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87F7-6977-47A3-84B4-B8208920121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1070B-2F70-3E84-3A5B-0EF9AAFA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73BE-2AD5-572F-937F-E68A3B1C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2646-2EFE-45EF-9C3A-8D85A8DC3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32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B76B-26FC-AFBA-23FE-94286943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31FD7-0D92-4ABC-72A2-21C419DC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87F7-6977-47A3-84B4-B8208920121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CAAF7-99BB-CAC3-29D3-9BFEC678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7F51D-BEBD-B6B4-8016-875723A0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2646-2EFE-45EF-9C3A-8D85A8DC3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3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AF124-9A93-E0E3-0BE0-72BD34C7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87F7-6977-47A3-84B4-B8208920121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1C6B8-B13A-E07E-89CA-AFAEAD8F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382FB-A988-A30E-751F-EC1C07F5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2646-2EFE-45EF-9C3A-8D85A8DC3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0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3C55-A926-FF02-763E-0A361B4A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45E9-1BFC-F652-A815-89A4ADF87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DD608-BD7B-790E-E32C-05ED07C01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1AD7-94A6-661C-692D-85BD4E2B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87F7-6977-47A3-84B4-B8208920121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26247-B443-754F-03AB-827E51B8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17E3-93B2-E7E4-426A-8266EE9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2646-2EFE-45EF-9C3A-8D85A8DC3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7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5C03-37C6-A369-9C4E-9ED7A7E2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92C02-AFB6-A663-94B7-B310BA8AB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7F1D4-2876-8F4E-7067-C19BF38F2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D5EBD-8250-F2BC-BEDC-76F68F20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87F7-6977-47A3-84B4-B8208920121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06ED2-62D5-9699-3365-B432C382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1A889-346C-46F0-1883-94DDE565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2646-2EFE-45EF-9C3A-8D85A8DC3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7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175C4-38AA-D311-72C1-891ADC5E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38F48-871E-955E-4CC4-EA77E9A3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BE291-FFCA-C012-E6ED-DBCE15DC6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87F7-6977-47A3-84B4-B8208920121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5853E-AD11-55EF-6567-D135275C0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82EB6-5FE9-8837-9927-D5CDAD7FD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2646-2EFE-45EF-9C3A-8D85A8DC3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0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ebp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BE39EC-092A-AAB5-BC63-283306107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4B848B7-FF18-F9AC-6FB3-9ACC08B9B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07" y="4245428"/>
            <a:ext cx="3671422" cy="20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D8C4-354A-278A-26A5-C3EF8923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88254-94D7-F633-F5AD-40A1D7089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4C6869-0FD8-C91C-D27D-1EF2A140C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742"/>
            <a:ext cx="12192000" cy="5608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099BA-6242-82C7-C845-31C6B8D4B69F}"/>
              </a:ext>
            </a:extLst>
          </p:cNvPr>
          <p:cNvSpPr txBox="1"/>
          <p:nvPr/>
        </p:nvSpPr>
        <p:spPr>
          <a:xfrm>
            <a:off x="494521" y="316261"/>
            <a:ext cx="250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Comic Sans MS" panose="030F0702030302020204" pitchFamily="66" charset="0"/>
              </a:rPr>
              <a:t>Main Login:</a:t>
            </a:r>
            <a:endParaRPr lang="en-IN" sz="3200" b="1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4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147-321A-5668-A996-12726DD4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B50FE-6CC0-4C36-594A-069E78EAA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AA87F-2821-030A-4047-B68CD6809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412"/>
            <a:ext cx="12192000" cy="5608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AC202-F449-117B-C1BA-0A48162AF521}"/>
              </a:ext>
            </a:extLst>
          </p:cNvPr>
          <p:cNvSpPr txBox="1"/>
          <p:nvPr/>
        </p:nvSpPr>
        <p:spPr>
          <a:xfrm>
            <a:off x="494521" y="316261"/>
            <a:ext cx="348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Comic Sans MS" panose="030F0702030302020204" pitchFamily="66" charset="0"/>
              </a:rPr>
              <a:t>Student Login:</a:t>
            </a:r>
            <a:endParaRPr lang="en-IN" sz="3200" b="1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2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30C5-0FF3-4BC5-6FA3-3734C997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85152-DA44-06AB-6F91-AEB265D5A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B4EDE-F864-B005-D812-F8DF4F2D7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175"/>
            <a:ext cx="12192000" cy="560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4E418-7C71-EB01-00C0-979E594CD474}"/>
              </a:ext>
            </a:extLst>
          </p:cNvPr>
          <p:cNvSpPr txBox="1"/>
          <p:nvPr/>
        </p:nvSpPr>
        <p:spPr>
          <a:xfrm>
            <a:off x="494521" y="316261"/>
            <a:ext cx="498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Comic Sans MS" panose="030F0702030302020204" pitchFamily="66" charset="0"/>
              </a:rPr>
              <a:t>Existing Student Login:</a:t>
            </a:r>
            <a:endParaRPr lang="en-IN" sz="3200" b="1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6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BC3A-898F-6F0A-BE27-A164A3C3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0A717-B565-49A9-3613-B02426CD0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D4FB0B-BF08-69DF-FEF9-9D9B032AB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06"/>
            <a:ext cx="12192000" cy="560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A21DA4-170F-361A-A772-9503B1FB6AC5}"/>
              </a:ext>
            </a:extLst>
          </p:cNvPr>
          <p:cNvSpPr txBox="1"/>
          <p:nvPr/>
        </p:nvSpPr>
        <p:spPr>
          <a:xfrm>
            <a:off x="494521" y="316261"/>
            <a:ext cx="5971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Comic Sans MS" panose="030F0702030302020204" pitchFamily="66" charset="0"/>
              </a:rPr>
              <a:t>New Student Registration:</a:t>
            </a:r>
            <a:endParaRPr lang="en-IN" sz="3200" b="1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9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6DAB-01B3-4832-3402-2B94782C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D20EC-F730-A700-A532-92CBD1D3A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4E09BD-BCD2-4B64-B282-3EBFC311E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06"/>
            <a:ext cx="12192000" cy="5593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8B30A2-9D73-686B-8630-E1F04E202FC3}"/>
              </a:ext>
            </a:extLst>
          </p:cNvPr>
          <p:cNvSpPr txBox="1"/>
          <p:nvPr/>
        </p:nvSpPr>
        <p:spPr>
          <a:xfrm>
            <a:off x="494521" y="316261"/>
            <a:ext cx="3909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Comic Sans MS" panose="030F0702030302020204" pitchFamily="66" charset="0"/>
              </a:rPr>
              <a:t>Teacher Login:</a:t>
            </a:r>
            <a:endParaRPr lang="en-IN" sz="3200" b="1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4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B01D-1545-5201-E8C7-839E9F37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E29B0-85B4-C9C1-8B70-AC3834C0B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6AEDAC-0477-8F22-A051-6AC83BE96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415"/>
            <a:ext cx="12192000" cy="5585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B0921-B7A6-69C6-320E-2B4A1222F974}"/>
              </a:ext>
            </a:extLst>
          </p:cNvPr>
          <p:cNvSpPr txBox="1"/>
          <p:nvPr/>
        </p:nvSpPr>
        <p:spPr>
          <a:xfrm>
            <a:off x="494521" y="316261"/>
            <a:ext cx="6158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Comic Sans MS" panose="030F0702030302020204" pitchFamily="66" charset="0"/>
              </a:rPr>
              <a:t>Grade 1 course Dashboard:</a:t>
            </a:r>
            <a:endParaRPr lang="en-IN" sz="3200" b="1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7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8F3-EF77-09FB-C24F-758477E6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2BF10-64E2-5B39-D497-22142C743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B01B28-F388-8AD7-D727-F87FA1F91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362"/>
            <a:ext cx="12192000" cy="5608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6111D-3AE6-14CD-FCD6-6415C44902EF}"/>
              </a:ext>
            </a:extLst>
          </p:cNvPr>
          <p:cNvSpPr txBox="1"/>
          <p:nvPr/>
        </p:nvSpPr>
        <p:spPr>
          <a:xfrm>
            <a:off x="494521" y="316261"/>
            <a:ext cx="6158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Comic Sans MS" panose="030F0702030302020204" pitchFamily="66" charset="0"/>
              </a:rPr>
              <a:t>Module-1 :</a:t>
            </a:r>
            <a:endParaRPr lang="en-IN" sz="3200" b="1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5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B851-2C35-C3CB-08D4-510A9177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88063-D900-B359-E1F2-6356E0636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3E08A-807A-13BB-349C-90F1D37A5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036"/>
            <a:ext cx="12192000" cy="55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DC63-89AF-D0BD-BFA2-1D119904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4AFF8-DB21-40C0-44D6-10CC10900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D8262-7B2D-6D7A-9AC2-13A867548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30"/>
            <a:ext cx="12192000" cy="56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0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272A-C693-65B2-9A8D-33B55956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9456D-0B68-482C-D481-68BBC1174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0AE2E1-318C-B3E6-DE65-82C91AB3F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593"/>
            <a:ext cx="12192000" cy="560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84064-E709-2A0E-9E15-863134AEA040}"/>
              </a:ext>
            </a:extLst>
          </p:cNvPr>
          <p:cNvSpPr txBox="1"/>
          <p:nvPr/>
        </p:nvSpPr>
        <p:spPr>
          <a:xfrm>
            <a:off x="494521" y="239818"/>
            <a:ext cx="6158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Comic Sans MS" panose="030F0702030302020204" pitchFamily="66" charset="0"/>
              </a:rPr>
              <a:t>Module-2 :</a:t>
            </a:r>
            <a:endParaRPr lang="en-IN" sz="3200" b="1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4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153D37-2ADC-78EE-3B8C-504936D45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45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D52D-84BD-BE40-69DC-ED5A9A96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95777-17C0-A9CC-DC5B-B3C5DFDA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DF855-6C18-5F94-F8E2-92D1CC9BD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642"/>
            <a:ext cx="12192000" cy="56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56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22E1-07ED-C9CB-81C0-17AB51D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62622-AAFB-308F-C723-A763781F4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5BE42F-A885-D529-CDE3-352B265AA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315"/>
            <a:ext cx="12192000" cy="5623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DA9591-0776-1A59-DDEF-F580FD1228A2}"/>
              </a:ext>
            </a:extLst>
          </p:cNvPr>
          <p:cNvSpPr txBox="1"/>
          <p:nvPr/>
        </p:nvSpPr>
        <p:spPr>
          <a:xfrm>
            <a:off x="494521" y="239818"/>
            <a:ext cx="6158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Comic Sans MS" panose="030F0702030302020204" pitchFamily="66" charset="0"/>
              </a:rPr>
              <a:t>Module-3 :</a:t>
            </a:r>
            <a:endParaRPr lang="en-IN" sz="3200" b="1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2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3F4A-1B48-EBFB-EC13-26256E09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8F65D-341A-0051-FC7E-DE863A2EF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D0FD8-525C-E21D-8649-41C3DC51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"/>
            <a:ext cx="1219200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5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D55195-8344-9514-6680-37B46B18F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9B4078-A1F0-5A41-C0DD-EFE874F5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Tech Stack Used</a:t>
            </a:r>
            <a:endParaRPr lang="en-I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374126-56A8-F4D8-70B2-0D4B69D1C0CC}"/>
              </a:ext>
            </a:extLst>
          </p:cNvPr>
          <p:cNvGrpSpPr/>
          <p:nvPr/>
        </p:nvGrpSpPr>
        <p:grpSpPr>
          <a:xfrm>
            <a:off x="3475245" y="1325563"/>
            <a:ext cx="5861097" cy="1780456"/>
            <a:chOff x="3475245" y="1325563"/>
            <a:chExt cx="5861097" cy="178045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AEA00A-202E-90E5-6FEE-C758D0964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667" r="97000">
                          <a14:foregroundMark x1="40667" y1="27976" x2="40667" y2="27976"/>
                          <a14:foregroundMark x1="33667" y1="43452" x2="33667" y2="43452"/>
                          <a14:foregroundMark x1="22667" y1="42262" x2="22667" y2="42262"/>
                          <a14:foregroundMark x1="20000" y1="66071" x2="21667" y2="66667"/>
                          <a14:foregroundMark x1="33000" y1="89286" x2="34333" y2="89286"/>
                          <a14:foregroundMark x1="21667" y1="30357" x2="21667" y2="3035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78842" y="1325563"/>
              <a:ext cx="2857500" cy="1600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01F22F-84FD-E638-B5B2-FDA57E6151AA}"/>
                </a:ext>
              </a:extLst>
            </p:cNvPr>
            <p:cNvSpPr txBox="1"/>
            <p:nvPr/>
          </p:nvSpPr>
          <p:spPr>
            <a:xfrm>
              <a:off x="3475245" y="2028801"/>
              <a:ext cx="256621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Comic Sans MS" panose="030F0702030302020204" pitchFamily="66" charset="0"/>
                </a:rPr>
                <a:t>HTML/CSS</a:t>
              </a:r>
            </a:p>
            <a:p>
              <a:pPr algn="ctr"/>
              <a:endParaRPr lang="en-IN" sz="3200" b="1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A6C46F-C55F-4FD3-A0F1-2C9F2A6ADB2A}"/>
              </a:ext>
            </a:extLst>
          </p:cNvPr>
          <p:cNvGrpSpPr/>
          <p:nvPr/>
        </p:nvGrpSpPr>
        <p:grpSpPr>
          <a:xfrm>
            <a:off x="2867641" y="3429000"/>
            <a:ext cx="6935120" cy="1422490"/>
            <a:chOff x="2867641" y="3429000"/>
            <a:chExt cx="6935120" cy="14224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96E05E-B303-244F-342B-B1845C281863}"/>
                </a:ext>
              </a:extLst>
            </p:cNvPr>
            <p:cNvSpPr txBox="1"/>
            <p:nvPr/>
          </p:nvSpPr>
          <p:spPr>
            <a:xfrm>
              <a:off x="6566717" y="3774272"/>
              <a:ext cx="32360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Comic Sans MS" panose="030F0702030302020204" pitchFamily="66" charset="0"/>
                </a:rPr>
                <a:t>python Django</a:t>
              </a:r>
            </a:p>
            <a:p>
              <a:pPr algn="ctr"/>
              <a:endParaRPr lang="en-IN" sz="3200" b="1" dirty="0">
                <a:latin typeface="Comic Sans MS" panose="030F0702030302020204" pitchFamily="66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FD5C19-E9D9-9935-149F-237507D5A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7960" y1="37008" x2="27960" y2="37008"/>
                          <a14:foregroundMark x1="38539" y1="43307" x2="40050" y2="44882"/>
                          <a14:foregroundMark x1="48615" y1="51181" x2="64232" y2="56693"/>
                          <a14:foregroundMark x1="68010" y1="57480" x2="71285" y2="55118"/>
                          <a14:foregroundMark x1="73804" y1="44094" x2="73804" y2="44094"/>
                          <a14:foregroundMark x1="75315" y1="40157" x2="77330" y2="40945"/>
                          <a14:foregroundMark x1="78589" y1="44094" x2="78589" y2="44094"/>
                          <a14:foregroundMark x1="65995" y1="40157" x2="65995" y2="40157"/>
                          <a14:foregroundMark x1="60202" y1="67717" x2="60202" y2="67717"/>
                          <a14:foregroundMark x1="57179" y1="64567" x2="57179" y2="64567"/>
                          <a14:foregroundMark x1="42317" y1="59843" x2="42317" y2="59843"/>
                          <a14:foregroundMark x1="31738" y1="43307" x2="31738" y2="43307"/>
                          <a14:foregroundMark x1="33501" y1="56693" x2="34761" y2="59055"/>
                          <a14:foregroundMark x1="24937" y1="49606" x2="24937" y2="49606"/>
                          <a14:foregroundMark x1="32746" y1="37795" x2="32746" y2="37795"/>
                          <a14:foregroundMark x1="34257" y1="25984" x2="34257" y2="25984"/>
                          <a14:foregroundMark x1="37531" y1="34646" x2="37531" y2="34646"/>
                          <a14:foregroundMark x1="35768" y1="50394" x2="35768" y2="50394"/>
                          <a14:foregroundMark x1="35516" y1="57480" x2="35516" y2="57480"/>
                          <a14:foregroundMark x1="28463" y1="58268" x2="28463" y2="58268"/>
                          <a14:foregroundMark x1="30982" y1="25984" x2="30982" y2="25984"/>
                          <a14:foregroundMark x1="27456" y1="29921" x2="27456" y2="29921"/>
                          <a14:foregroundMark x1="22922" y1="36220" x2="22418" y2="38583"/>
                          <a14:foregroundMark x1="21914" y1="51181" x2="21914" y2="51181"/>
                          <a14:foregroundMark x1="23426" y1="64567" x2="23426" y2="64567"/>
                          <a14:foregroundMark x1="30479" y1="67717" x2="30479" y2="67717"/>
                          <a14:foregroundMark x1="43829" y1="45669" x2="43829" y2="45669"/>
                          <a14:foregroundMark x1="43829" y1="58268" x2="43829" y2="58268"/>
                          <a14:foregroundMark x1="62720" y1="81890" x2="62720" y2="81890"/>
                          <a14:foregroundMark x1="62217" y1="70079" x2="62217" y2="70079"/>
                          <a14:foregroundMark x1="57431" y1="82677" x2="57431" y2="82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7641" y="3429000"/>
              <a:ext cx="3781425" cy="120967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912082-41DB-9E5F-2B25-FD2C21D0E6F5}"/>
              </a:ext>
            </a:extLst>
          </p:cNvPr>
          <p:cNvSpPr txBox="1"/>
          <p:nvPr/>
        </p:nvSpPr>
        <p:spPr>
          <a:xfrm>
            <a:off x="3529781" y="5471692"/>
            <a:ext cx="256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mic Sans MS" panose="030F0702030302020204" pitchFamily="66" charset="0"/>
              </a:rPr>
              <a:t>sqlite3</a:t>
            </a:r>
            <a:endParaRPr lang="en-IN" sz="3200" b="1" dirty="0">
              <a:latin typeface="Comic Sans MS" panose="030F0702030302020204" pitchFamily="66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8256E8-846E-FB3D-9187-7F907483B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768" y1="56186" x2="39768" y2="56186"/>
                        <a14:foregroundMark x1="55212" y1="69072" x2="55212" y2="69072"/>
                        <a14:foregroundMark x1="59459" y1="58763" x2="59459" y2="58763"/>
                        <a14:foregroundMark x1="47104" y1="56701" x2="47104" y2="56701"/>
                        <a14:foregroundMark x1="42857" y1="50515" x2="42857" y2="50515"/>
                        <a14:foregroundMark x1="63320" y1="59278" x2="63320" y2="59278"/>
                        <a14:foregroundMark x1="72201" y1="64433" x2="72201" y2="64433"/>
                        <a14:foregroundMark x1="71042" y1="54639" x2="71042" y2="54639"/>
                        <a14:foregroundMark x1="76834" y1="61340" x2="76834" y2="61340"/>
                        <a14:foregroundMark x1="85714" y1="59794" x2="85714" y2="59794"/>
                        <a14:foregroundMark x1="42471" y1="66495" x2="42471" y2="66495"/>
                        <a14:foregroundMark x1="37838" y1="65464" x2="37838" y2="65464"/>
                        <a14:foregroundMark x1="84556" y1="67010" x2="84556" y2="670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4103" y="4809377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60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ED9317-5818-11B3-C7FC-41D8BF138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2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E4CA89E-854B-6EFE-2067-F674270EAC18}"/>
              </a:ext>
            </a:extLst>
          </p:cNvPr>
          <p:cNvSpPr txBox="1">
            <a:spLocks/>
          </p:cNvSpPr>
          <p:nvPr/>
        </p:nvSpPr>
        <p:spPr>
          <a:xfrm>
            <a:off x="838200" y="10815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Comic Sans MS" panose="030F0702030302020204" pitchFamily="66" charset="0"/>
              </a:rPr>
              <a:t>Curriculum at a Glance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F1B95F-6635-BF4D-4E1F-066F532A3369}"/>
              </a:ext>
            </a:extLst>
          </p:cNvPr>
          <p:cNvGrpSpPr/>
          <p:nvPr/>
        </p:nvGrpSpPr>
        <p:grpSpPr>
          <a:xfrm>
            <a:off x="904567" y="1139655"/>
            <a:ext cx="3048000" cy="784764"/>
            <a:chOff x="550605" y="1188945"/>
            <a:chExt cx="3048000" cy="784764"/>
          </a:xfrm>
        </p:grpSpPr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023517D5-5D23-AB41-330B-E30731FA18AD}"/>
                </a:ext>
              </a:extLst>
            </p:cNvPr>
            <p:cNvSpPr/>
            <p:nvPr/>
          </p:nvSpPr>
          <p:spPr>
            <a:xfrm>
              <a:off x="550605" y="1188945"/>
              <a:ext cx="3048000" cy="678426"/>
            </a:xfrm>
            <a:prstGeom prst="snip2Diag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CA3669-79B9-3CE7-A00E-9D9FCCB0F15C}"/>
                </a:ext>
              </a:extLst>
            </p:cNvPr>
            <p:cNvSpPr txBox="1"/>
            <p:nvPr/>
          </p:nvSpPr>
          <p:spPr>
            <a:xfrm>
              <a:off x="867695" y="1327378"/>
              <a:ext cx="27309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Teach personal hygiene</a:t>
              </a:r>
            </a:p>
            <a:p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36B7F4-B197-AC83-0EB9-5C1573FC3F87}"/>
              </a:ext>
            </a:extLst>
          </p:cNvPr>
          <p:cNvGrpSpPr/>
          <p:nvPr/>
        </p:nvGrpSpPr>
        <p:grpSpPr>
          <a:xfrm>
            <a:off x="904567" y="2286410"/>
            <a:ext cx="3048000" cy="962762"/>
            <a:chOff x="550605" y="1188945"/>
            <a:chExt cx="3048000" cy="962762"/>
          </a:xfrm>
        </p:grpSpPr>
        <p:sp>
          <p:nvSpPr>
            <p:cNvPr id="16" name="Rectangle: Diagonal Corners Snipped 15">
              <a:extLst>
                <a:ext uri="{FF2B5EF4-FFF2-40B4-BE49-F238E27FC236}">
                  <a16:creationId xmlns:a16="http://schemas.microsoft.com/office/drawing/2014/main" id="{8DEC9601-7CA1-E1BD-A0A7-42A295EA0B17}"/>
                </a:ext>
              </a:extLst>
            </p:cNvPr>
            <p:cNvSpPr/>
            <p:nvPr/>
          </p:nvSpPr>
          <p:spPr>
            <a:xfrm>
              <a:off x="550605" y="1188945"/>
              <a:ext cx="3048000" cy="678426"/>
            </a:xfrm>
            <a:prstGeom prst="snip2Diag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4B4B46-DA32-B547-9B38-4D051DF2F053}"/>
                </a:ext>
              </a:extLst>
            </p:cNvPr>
            <p:cNvSpPr txBox="1"/>
            <p:nvPr/>
          </p:nvSpPr>
          <p:spPr>
            <a:xfrm>
              <a:off x="723005" y="1228377"/>
              <a:ext cx="273091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Inculcate good habits and discipline early on</a:t>
              </a:r>
            </a:p>
            <a:p>
              <a:pPr algn="ctr"/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E0B5F7-F9BF-9684-DD0F-AE03E7FAF746}"/>
              </a:ext>
            </a:extLst>
          </p:cNvPr>
          <p:cNvGrpSpPr/>
          <p:nvPr/>
        </p:nvGrpSpPr>
        <p:grpSpPr>
          <a:xfrm>
            <a:off x="918422" y="3574219"/>
            <a:ext cx="3048000" cy="784764"/>
            <a:chOff x="550605" y="1188945"/>
            <a:chExt cx="3048000" cy="784764"/>
          </a:xfrm>
        </p:grpSpPr>
        <p:sp>
          <p:nvSpPr>
            <p:cNvPr id="21" name="Rectangle: Diagonal Corners Snipped 20">
              <a:extLst>
                <a:ext uri="{FF2B5EF4-FFF2-40B4-BE49-F238E27FC236}">
                  <a16:creationId xmlns:a16="http://schemas.microsoft.com/office/drawing/2014/main" id="{5C1739E2-84CD-317B-24D4-9603C4662F3C}"/>
                </a:ext>
              </a:extLst>
            </p:cNvPr>
            <p:cNvSpPr/>
            <p:nvPr/>
          </p:nvSpPr>
          <p:spPr>
            <a:xfrm>
              <a:off x="550605" y="1188945"/>
              <a:ext cx="3048000" cy="678426"/>
            </a:xfrm>
            <a:prstGeom prst="snip2Diag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3AC561-50B1-3E69-42C6-D18A7FEAEC31}"/>
                </a:ext>
              </a:extLst>
            </p:cNvPr>
            <p:cNvSpPr txBox="1"/>
            <p:nvPr/>
          </p:nvSpPr>
          <p:spPr>
            <a:xfrm>
              <a:off x="550605" y="1327378"/>
              <a:ext cx="3048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Encourage physical activities</a:t>
              </a:r>
            </a:p>
            <a:p>
              <a:pPr algn="ctr"/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09EF70-A95B-8D16-74D6-D03BC4774DD2}"/>
              </a:ext>
            </a:extLst>
          </p:cNvPr>
          <p:cNvGrpSpPr/>
          <p:nvPr/>
        </p:nvGrpSpPr>
        <p:grpSpPr>
          <a:xfrm>
            <a:off x="950153" y="4828643"/>
            <a:ext cx="3048000" cy="1061763"/>
            <a:chOff x="550605" y="1188945"/>
            <a:chExt cx="3048000" cy="1061763"/>
          </a:xfrm>
        </p:grpSpPr>
        <p:sp>
          <p:nvSpPr>
            <p:cNvPr id="24" name="Rectangle: Diagonal Corners Snipped 23">
              <a:extLst>
                <a:ext uri="{FF2B5EF4-FFF2-40B4-BE49-F238E27FC236}">
                  <a16:creationId xmlns:a16="http://schemas.microsoft.com/office/drawing/2014/main" id="{006BE11A-7169-072F-D61E-661756876E1F}"/>
                </a:ext>
              </a:extLst>
            </p:cNvPr>
            <p:cNvSpPr/>
            <p:nvPr/>
          </p:nvSpPr>
          <p:spPr>
            <a:xfrm>
              <a:off x="550605" y="1188945"/>
              <a:ext cx="3048000" cy="678426"/>
            </a:xfrm>
            <a:prstGeom prst="snip2Diag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7560FE-3AC2-388B-CD39-5E70904AEF4D}"/>
                </a:ext>
              </a:extLst>
            </p:cNvPr>
            <p:cNvSpPr txBox="1"/>
            <p:nvPr/>
          </p:nvSpPr>
          <p:spPr>
            <a:xfrm>
              <a:off x="550605" y="1327378"/>
              <a:ext cx="3048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Practice safety</a:t>
              </a:r>
            </a:p>
            <a:p>
              <a:pPr algn="ctr"/>
              <a:endParaRPr lang="en-US" sz="1800" b="1" dirty="0"/>
            </a:p>
            <a:p>
              <a:pPr algn="ctr"/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C56914-A462-3456-D8D3-61354EBDA108}"/>
              </a:ext>
            </a:extLst>
          </p:cNvPr>
          <p:cNvGrpSpPr/>
          <p:nvPr/>
        </p:nvGrpSpPr>
        <p:grpSpPr>
          <a:xfrm>
            <a:off x="5024283" y="1139655"/>
            <a:ext cx="3048000" cy="1338762"/>
            <a:chOff x="550605" y="1188945"/>
            <a:chExt cx="3048000" cy="1338762"/>
          </a:xfrm>
        </p:grpSpPr>
        <p:sp>
          <p:nvSpPr>
            <p:cNvPr id="29" name="Rectangle: Diagonal Corners Snipped 28">
              <a:extLst>
                <a:ext uri="{FF2B5EF4-FFF2-40B4-BE49-F238E27FC236}">
                  <a16:creationId xmlns:a16="http://schemas.microsoft.com/office/drawing/2014/main" id="{4DF9E1F4-5EAD-714C-CBBC-118D694AE0BC}"/>
                </a:ext>
              </a:extLst>
            </p:cNvPr>
            <p:cNvSpPr/>
            <p:nvPr/>
          </p:nvSpPr>
          <p:spPr>
            <a:xfrm>
              <a:off x="550605" y="1188945"/>
              <a:ext cx="3048000" cy="678426"/>
            </a:xfrm>
            <a:prstGeom prst="snip2Diag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23D554-22E5-8043-BFEC-3BA20E0122EB}"/>
                </a:ext>
              </a:extLst>
            </p:cNvPr>
            <p:cNvSpPr txBox="1"/>
            <p:nvPr/>
          </p:nvSpPr>
          <p:spPr>
            <a:xfrm>
              <a:off x="550605" y="1327378"/>
              <a:ext cx="3048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Promote mental health</a:t>
              </a:r>
            </a:p>
            <a:p>
              <a:pPr algn="ctr"/>
              <a:endParaRPr lang="en-US" sz="1800" b="1" dirty="0"/>
            </a:p>
            <a:p>
              <a:pPr algn="ctr"/>
              <a:endParaRPr lang="en-US" sz="1800" b="1" dirty="0"/>
            </a:p>
            <a:p>
              <a:pPr algn="ctr"/>
              <a:endParaRPr lang="en-IN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C84629-AFD4-8816-5E49-D5E8D03ED762}"/>
              </a:ext>
            </a:extLst>
          </p:cNvPr>
          <p:cNvGrpSpPr/>
          <p:nvPr/>
        </p:nvGrpSpPr>
        <p:grpSpPr>
          <a:xfrm>
            <a:off x="5024283" y="2365647"/>
            <a:ext cx="3048000" cy="1338762"/>
            <a:chOff x="550605" y="1188945"/>
            <a:chExt cx="3048000" cy="1338762"/>
          </a:xfrm>
        </p:grpSpPr>
        <p:sp>
          <p:nvSpPr>
            <p:cNvPr id="32" name="Rectangle: Diagonal Corners Snipped 31">
              <a:extLst>
                <a:ext uri="{FF2B5EF4-FFF2-40B4-BE49-F238E27FC236}">
                  <a16:creationId xmlns:a16="http://schemas.microsoft.com/office/drawing/2014/main" id="{FC53BE0C-F1A2-8CC7-A168-E832B7ABE992}"/>
                </a:ext>
              </a:extLst>
            </p:cNvPr>
            <p:cNvSpPr/>
            <p:nvPr/>
          </p:nvSpPr>
          <p:spPr>
            <a:xfrm>
              <a:off x="550605" y="1188945"/>
              <a:ext cx="3048000" cy="678426"/>
            </a:xfrm>
            <a:prstGeom prst="snip2Diag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F619E5-9E8B-3722-08B9-AD7B7EB2E94F}"/>
                </a:ext>
              </a:extLst>
            </p:cNvPr>
            <p:cNvSpPr txBox="1"/>
            <p:nvPr/>
          </p:nvSpPr>
          <p:spPr>
            <a:xfrm>
              <a:off x="550605" y="1327378"/>
              <a:ext cx="3048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Educate on internet safety</a:t>
              </a:r>
            </a:p>
            <a:p>
              <a:pPr algn="ctr"/>
              <a:endParaRPr lang="en-US" sz="1800" b="1" dirty="0"/>
            </a:p>
            <a:p>
              <a:pPr algn="ctr"/>
              <a:endParaRPr lang="en-US" sz="1800" b="1" dirty="0"/>
            </a:p>
            <a:p>
              <a:pPr algn="ctr"/>
              <a:endParaRPr lang="en-IN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F5C914-9826-2171-4FCE-006B32680588}"/>
              </a:ext>
            </a:extLst>
          </p:cNvPr>
          <p:cNvGrpSpPr/>
          <p:nvPr/>
        </p:nvGrpSpPr>
        <p:grpSpPr>
          <a:xfrm>
            <a:off x="5024283" y="3504935"/>
            <a:ext cx="3048000" cy="1338762"/>
            <a:chOff x="550605" y="1188945"/>
            <a:chExt cx="3048000" cy="1338762"/>
          </a:xfrm>
        </p:grpSpPr>
        <p:sp>
          <p:nvSpPr>
            <p:cNvPr id="35" name="Rectangle: Diagonal Corners Snipped 34">
              <a:extLst>
                <a:ext uri="{FF2B5EF4-FFF2-40B4-BE49-F238E27FC236}">
                  <a16:creationId xmlns:a16="http://schemas.microsoft.com/office/drawing/2014/main" id="{2BCCB3D5-9CC8-6D4F-CC6D-93933DBEF253}"/>
                </a:ext>
              </a:extLst>
            </p:cNvPr>
            <p:cNvSpPr/>
            <p:nvPr/>
          </p:nvSpPr>
          <p:spPr>
            <a:xfrm>
              <a:off x="550605" y="1188945"/>
              <a:ext cx="3048000" cy="678426"/>
            </a:xfrm>
            <a:prstGeom prst="snip2Diag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F62B94-6694-4A69-3586-30FFC484E912}"/>
                </a:ext>
              </a:extLst>
            </p:cNvPr>
            <p:cNvSpPr txBox="1"/>
            <p:nvPr/>
          </p:nvSpPr>
          <p:spPr>
            <a:xfrm>
              <a:off x="550605" y="1327378"/>
              <a:ext cx="3048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Foster choices</a:t>
              </a:r>
            </a:p>
            <a:p>
              <a:pPr algn="ctr"/>
              <a:endParaRPr lang="en-US" sz="1800" b="1" dirty="0"/>
            </a:p>
            <a:p>
              <a:pPr algn="ctr"/>
              <a:endParaRPr lang="en-US" sz="1800" b="1" dirty="0"/>
            </a:p>
            <a:p>
              <a:pPr algn="ctr"/>
              <a:endParaRPr lang="en-IN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1ED6BD-F4A7-853B-D124-470EE4958634}"/>
              </a:ext>
            </a:extLst>
          </p:cNvPr>
          <p:cNvGrpSpPr/>
          <p:nvPr/>
        </p:nvGrpSpPr>
        <p:grpSpPr>
          <a:xfrm>
            <a:off x="5047076" y="4828643"/>
            <a:ext cx="3048000" cy="1006343"/>
            <a:chOff x="550605" y="1188945"/>
            <a:chExt cx="3048000" cy="1006343"/>
          </a:xfrm>
        </p:grpSpPr>
        <p:sp>
          <p:nvSpPr>
            <p:cNvPr id="38" name="Rectangle: Diagonal Corners Snipped 37">
              <a:extLst>
                <a:ext uri="{FF2B5EF4-FFF2-40B4-BE49-F238E27FC236}">
                  <a16:creationId xmlns:a16="http://schemas.microsoft.com/office/drawing/2014/main" id="{E8E0CDAA-C6F4-191F-7CE6-372405CFD873}"/>
                </a:ext>
              </a:extLst>
            </p:cNvPr>
            <p:cNvSpPr/>
            <p:nvPr/>
          </p:nvSpPr>
          <p:spPr>
            <a:xfrm>
              <a:off x="550605" y="1188945"/>
              <a:ext cx="3048000" cy="678426"/>
            </a:xfrm>
            <a:prstGeom prst="snip2Diag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B87A9D-10BF-7AAD-CAC1-E3F387B586BB}"/>
                </a:ext>
              </a:extLst>
            </p:cNvPr>
            <p:cNvSpPr txBox="1"/>
            <p:nvPr/>
          </p:nvSpPr>
          <p:spPr>
            <a:xfrm>
              <a:off x="550605" y="1271958"/>
              <a:ext cx="3048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Promote looking and feeling better</a:t>
              </a:r>
            </a:p>
            <a:p>
              <a:pPr algn="ctr"/>
              <a:endParaRPr lang="en-IN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71AB6E8-915A-2C6B-93E8-08BF8EC92F05}"/>
              </a:ext>
            </a:extLst>
          </p:cNvPr>
          <p:cNvGrpSpPr/>
          <p:nvPr/>
        </p:nvGrpSpPr>
        <p:grpSpPr>
          <a:xfrm>
            <a:off x="8832160" y="1722021"/>
            <a:ext cx="3048000" cy="1518776"/>
            <a:chOff x="550605" y="1188945"/>
            <a:chExt cx="3048000" cy="1518776"/>
          </a:xfrm>
        </p:grpSpPr>
        <p:sp>
          <p:nvSpPr>
            <p:cNvPr id="41" name="Rectangle: Diagonal Corners Snipped 40">
              <a:extLst>
                <a:ext uri="{FF2B5EF4-FFF2-40B4-BE49-F238E27FC236}">
                  <a16:creationId xmlns:a16="http://schemas.microsoft.com/office/drawing/2014/main" id="{BFE28848-62A8-284E-A195-E65D96DA76A1}"/>
                </a:ext>
              </a:extLst>
            </p:cNvPr>
            <p:cNvSpPr/>
            <p:nvPr/>
          </p:nvSpPr>
          <p:spPr>
            <a:xfrm>
              <a:off x="550605" y="1188945"/>
              <a:ext cx="3048000" cy="678426"/>
            </a:xfrm>
            <a:prstGeom prst="snip2Diag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B1BA00-3F3B-6BD0-D252-6F764D4385EC}"/>
                </a:ext>
              </a:extLst>
            </p:cNvPr>
            <p:cNvSpPr txBox="1"/>
            <p:nvPr/>
          </p:nvSpPr>
          <p:spPr>
            <a:xfrm>
              <a:off x="550605" y="1230393"/>
              <a:ext cx="304800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Information on diseases and emergency preparedness</a:t>
              </a:r>
            </a:p>
            <a:p>
              <a:pPr algn="ctr"/>
              <a:endParaRPr lang="en-US" sz="1800" b="1" dirty="0"/>
            </a:p>
            <a:p>
              <a:pPr algn="ctr"/>
              <a:endParaRPr lang="en-US" sz="1800" b="1" dirty="0"/>
            </a:p>
            <a:p>
              <a:pPr algn="ctr"/>
              <a:endParaRPr lang="en-IN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655886-C6E8-D18D-D94E-8DD7016F35F2}"/>
              </a:ext>
            </a:extLst>
          </p:cNvPr>
          <p:cNvGrpSpPr/>
          <p:nvPr/>
        </p:nvGrpSpPr>
        <p:grpSpPr>
          <a:xfrm>
            <a:off x="8832160" y="3025538"/>
            <a:ext cx="3048000" cy="1338762"/>
            <a:chOff x="550605" y="1188945"/>
            <a:chExt cx="3048000" cy="1338762"/>
          </a:xfrm>
        </p:grpSpPr>
        <p:sp>
          <p:nvSpPr>
            <p:cNvPr id="44" name="Rectangle: Diagonal Corners Snipped 43">
              <a:extLst>
                <a:ext uri="{FF2B5EF4-FFF2-40B4-BE49-F238E27FC236}">
                  <a16:creationId xmlns:a16="http://schemas.microsoft.com/office/drawing/2014/main" id="{2AB0620E-D253-B872-5572-CC80937870AA}"/>
                </a:ext>
              </a:extLst>
            </p:cNvPr>
            <p:cNvSpPr/>
            <p:nvPr/>
          </p:nvSpPr>
          <p:spPr>
            <a:xfrm>
              <a:off x="550605" y="1188945"/>
              <a:ext cx="3048000" cy="678426"/>
            </a:xfrm>
            <a:prstGeom prst="snip2Diag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18A166-392E-8317-2239-B7239D5514C8}"/>
                </a:ext>
              </a:extLst>
            </p:cNvPr>
            <p:cNvSpPr txBox="1"/>
            <p:nvPr/>
          </p:nvSpPr>
          <p:spPr>
            <a:xfrm>
              <a:off x="550605" y="1327378"/>
              <a:ext cx="3048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Warn about substance abuse</a:t>
              </a:r>
            </a:p>
            <a:p>
              <a:pPr algn="ctr"/>
              <a:endParaRPr lang="en-US" sz="1800" b="1" dirty="0"/>
            </a:p>
            <a:p>
              <a:pPr algn="ctr"/>
              <a:endParaRPr lang="en-US" sz="1800" b="1" dirty="0"/>
            </a:p>
            <a:p>
              <a:pPr algn="ctr"/>
              <a:endParaRPr lang="en-IN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C1AAE4-4052-5AC2-2A99-B8C56213F02D}"/>
              </a:ext>
            </a:extLst>
          </p:cNvPr>
          <p:cNvGrpSpPr/>
          <p:nvPr/>
        </p:nvGrpSpPr>
        <p:grpSpPr>
          <a:xfrm>
            <a:off x="8811266" y="4252645"/>
            <a:ext cx="3048000" cy="1553738"/>
            <a:chOff x="550605" y="1188945"/>
            <a:chExt cx="3048000" cy="1553738"/>
          </a:xfrm>
        </p:grpSpPr>
        <p:sp>
          <p:nvSpPr>
            <p:cNvPr id="47" name="Rectangle: Diagonal Corners Snipped 46">
              <a:extLst>
                <a:ext uri="{FF2B5EF4-FFF2-40B4-BE49-F238E27FC236}">
                  <a16:creationId xmlns:a16="http://schemas.microsoft.com/office/drawing/2014/main" id="{F370D897-70BF-5D87-7B75-399C92AB1508}"/>
                </a:ext>
              </a:extLst>
            </p:cNvPr>
            <p:cNvSpPr/>
            <p:nvPr/>
          </p:nvSpPr>
          <p:spPr>
            <a:xfrm>
              <a:off x="550605" y="1188945"/>
              <a:ext cx="3048000" cy="678426"/>
            </a:xfrm>
            <a:prstGeom prst="snip2Diag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CADB83-0BAE-86A7-A9D4-BA0C40548271}"/>
                </a:ext>
              </a:extLst>
            </p:cNvPr>
            <p:cNvSpPr txBox="1"/>
            <p:nvPr/>
          </p:nvSpPr>
          <p:spPr>
            <a:xfrm>
              <a:off x="550605" y="1265355"/>
              <a:ext cx="304800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Educate on sexual health and gender studies</a:t>
              </a:r>
            </a:p>
            <a:p>
              <a:pPr algn="ctr"/>
              <a:endParaRPr lang="en-US" sz="1800" b="1" dirty="0"/>
            </a:p>
            <a:p>
              <a:pPr algn="ctr"/>
              <a:endParaRPr lang="en-US" sz="1800" b="1" dirty="0"/>
            </a:p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45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F6AE44-A9CA-F547-25DF-92A0F1D18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2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EE3A791-FA17-20C0-6921-4581911A5FA6}"/>
              </a:ext>
            </a:extLst>
          </p:cNvPr>
          <p:cNvSpPr txBox="1">
            <a:spLocks/>
          </p:cNvSpPr>
          <p:nvPr/>
        </p:nvSpPr>
        <p:spPr>
          <a:xfrm>
            <a:off x="838200" y="10815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Curriculum</a:t>
            </a:r>
            <a:endParaRPr lang="en-I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3884FE-1CF6-3441-3AB6-10FDBB4EB773}"/>
              </a:ext>
            </a:extLst>
          </p:cNvPr>
          <p:cNvGrpSpPr/>
          <p:nvPr/>
        </p:nvGrpSpPr>
        <p:grpSpPr>
          <a:xfrm>
            <a:off x="762000" y="2970964"/>
            <a:ext cx="11100960" cy="2396221"/>
            <a:chOff x="628924" y="773950"/>
            <a:chExt cx="11100960" cy="23962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0CCDDA-131F-9F2E-7D2E-5F808170076B}"/>
                </a:ext>
              </a:extLst>
            </p:cNvPr>
            <p:cNvGrpSpPr/>
            <p:nvPr/>
          </p:nvGrpSpPr>
          <p:grpSpPr>
            <a:xfrm>
              <a:off x="628924" y="773950"/>
              <a:ext cx="2920520" cy="560779"/>
              <a:chOff x="628924" y="773950"/>
              <a:chExt cx="2920520" cy="56077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C6BFC9E-FBFD-079B-5AFB-456681ECD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924" y="773950"/>
                <a:ext cx="560779" cy="560779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9BDF03-2796-8F93-78A5-34C6860E585E}"/>
                  </a:ext>
                </a:extLst>
              </p:cNvPr>
              <p:cNvSpPr txBox="1"/>
              <p:nvPr/>
            </p:nvSpPr>
            <p:spPr>
              <a:xfrm>
                <a:off x="1189703" y="855407"/>
                <a:ext cx="2359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Grade 2</a:t>
                </a:r>
                <a:endParaRPr lang="en-IN" sz="2000" b="1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878798-486A-F67A-8049-597020E058B4}"/>
                </a:ext>
              </a:extLst>
            </p:cNvPr>
            <p:cNvSpPr txBox="1"/>
            <p:nvPr/>
          </p:nvSpPr>
          <p:spPr>
            <a:xfrm>
              <a:off x="698090" y="1415845"/>
              <a:ext cx="110317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Explore healthy snack and meal options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Discuss the importance of drinking water for hydration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Discuss the benefits of physical activity for health and growth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Introduce simple exercises and games to promote physical activity</a:t>
              </a:r>
              <a:endParaRPr lang="en-IN" b="1" dirty="0">
                <a:solidFill>
                  <a:srgbClr val="0D0D0D"/>
                </a:solidFill>
                <a:latin typeface="Segoe UI" panose="020B0502040204020203" pitchFamily="34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Teach basic road safety rules (e.g., looking both ways before crossing the street)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Introduce fire safety rules (e.g., stop, drop, and roll)</a:t>
              </a:r>
              <a:endParaRPr lang="en-IN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58173D-18F6-A3AA-7327-2E1D464EF5E5}"/>
              </a:ext>
            </a:extLst>
          </p:cNvPr>
          <p:cNvGrpSpPr/>
          <p:nvPr/>
        </p:nvGrpSpPr>
        <p:grpSpPr>
          <a:xfrm>
            <a:off x="692834" y="926152"/>
            <a:ext cx="11100960" cy="1842224"/>
            <a:chOff x="628924" y="773950"/>
            <a:chExt cx="11100960" cy="184222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081D17-6221-CB32-B7A2-8E487D2565DB}"/>
                </a:ext>
              </a:extLst>
            </p:cNvPr>
            <p:cNvGrpSpPr/>
            <p:nvPr/>
          </p:nvGrpSpPr>
          <p:grpSpPr>
            <a:xfrm>
              <a:off x="628924" y="773950"/>
              <a:ext cx="2920520" cy="560779"/>
              <a:chOff x="628924" y="773950"/>
              <a:chExt cx="2920520" cy="56077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A78628B-127D-1A9D-7047-13C42484A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924" y="773950"/>
                <a:ext cx="560779" cy="56077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ACEF4-3711-AB06-5B6F-FFF47161C201}"/>
                  </a:ext>
                </a:extLst>
              </p:cNvPr>
              <p:cNvSpPr txBox="1"/>
              <p:nvPr/>
            </p:nvSpPr>
            <p:spPr>
              <a:xfrm>
                <a:off x="1189703" y="855407"/>
                <a:ext cx="2359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Grade 1</a:t>
                </a:r>
                <a:endParaRPr lang="en-IN" sz="2000" b="1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1A1F69-515F-6EF9-05C4-A1F2C84E6EDD}"/>
                </a:ext>
              </a:extLst>
            </p:cNvPr>
            <p:cNvSpPr txBox="1"/>
            <p:nvPr/>
          </p:nvSpPr>
          <p:spPr>
            <a:xfrm>
              <a:off x="698090" y="1415845"/>
              <a:ext cx="110317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Discuss the importance of staying clean and washing hands regularly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Introduce basic dental care habits like brushing teeth twice a day and the brushing technique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Identify basic food groups (e.g., fruits, vegetables, grains)</a:t>
              </a:r>
              <a:endPara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04132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C0BDCD-C721-BBFD-6591-DD082E99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579D393-0DC7-AC47-CB65-E1059305701C}"/>
              </a:ext>
            </a:extLst>
          </p:cNvPr>
          <p:cNvGrpSpPr/>
          <p:nvPr/>
        </p:nvGrpSpPr>
        <p:grpSpPr>
          <a:xfrm>
            <a:off x="545520" y="276925"/>
            <a:ext cx="11100960" cy="2396221"/>
            <a:chOff x="628924" y="773950"/>
            <a:chExt cx="11100960" cy="239622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FB2860-4422-345E-D279-19EE65348D49}"/>
                </a:ext>
              </a:extLst>
            </p:cNvPr>
            <p:cNvGrpSpPr/>
            <p:nvPr/>
          </p:nvGrpSpPr>
          <p:grpSpPr>
            <a:xfrm>
              <a:off x="628924" y="773950"/>
              <a:ext cx="2920520" cy="560779"/>
              <a:chOff x="628924" y="773950"/>
              <a:chExt cx="2920520" cy="56077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04994E4-AF82-D59A-451C-294D782E6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924" y="773950"/>
                <a:ext cx="560779" cy="560779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484EB5-55F8-AEFF-283D-0FCC1FB28190}"/>
                  </a:ext>
                </a:extLst>
              </p:cNvPr>
              <p:cNvSpPr txBox="1"/>
              <p:nvPr/>
            </p:nvSpPr>
            <p:spPr>
              <a:xfrm>
                <a:off x="1189703" y="855407"/>
                <a:ext cx="2359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Grade 3</a:t>
                </a:r>
                <a:endParaRPr lang="en-IN" sz="2000" b="1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A5423C-E47D-F1BE-FAAA-8ED2D2641FF7}"/>
                </a:ext>
              </a:extLst>
            </p:cNvPr>
            <p:cNvSpPr txBox="1"/>
            <p:nvPr/>
          </p:nvSpPr>
          <p:spPr>
            <a:xfrm>
              <a:off x="698090" y="1415845"/>
              <a:ext cx="110317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Importance of eating breakfast for energy and focus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Discuss portion sizes and balanced meals</a:t>
              </a:r>
              <a:endParaRPr lang="en-IN" b="1" dirty="0">
                <a:solidFill>
                  <a:srgbClr val="0D0D0D"/>
                </a:solidFill>
                <a:latin typeface="Segoe UI" panose="020B0502040204020203" pitchFamily="34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Different types of physical activities (e.g., running, jumping, stretching)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Discuss the importance of outdoor play for physical and mental health</a:t>
              </a:r>
              <a:endParaRPr lang="en-IN" b="1" dirty="0">
                <a:solidFill>
                  <a:srgbClr val="0D0D0D"/>
                </a:solidFill>
                <a:latin typeface="Segoe UI" panose="020B0502040204020203" pitchFamily="34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Personal safety rules (e.g., not talking to strangers)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Introduce basic first aid skills (e.g., applying a bandage)</a:t>
              </a:r>
              <a:endParaRPr lang="en-IN" b="1" dirty="0">
                <a:solidFill>
                  <a:srgbClr val="0D0D0D"/>
                </a:solidFill>
                <a:latin typeface="Segoe UI" panose="020B0502040204020203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24D59C-5CBE-E039-4449-99130EC621B4}"/>
              </a:ext>
            </a:extLst>
          </p:cNvPr>
          <p:cNvGrpSpPr/>
          <p:nvPr/>
        </p:nvGrpSpPr>
        <p:grpSpPr>
          <a:xfrm>
            <a:off x="545520" y="2986744"/>
            <a:ext cx="11100960" cy="2497403"/>
            <a:chOff x="628924" y="773950"/>
            <a:chExt cx="11100960" cy="24974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9D199E6-37F5-594A-53E8-C4EDE127989F}"/>
                </a:ext>
              </a:extLst>
            </p:cNvPr>
            <p:cNvGrpSpPr/>
            <p:nvPr/>
          </p:nvGrpSpPr>
          <p:grpSpPr>
            <a:xfrm>
              <a:off x="628924" y="773950"/>
              <a:ext cx="2920520" cy="560779"/>
              <a:chOff x="628924" y="773950"/>
              <a:chExt cx="2920520" cy="56077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1A571C1-9C0D-58FE-7821-ED7A06C95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924" y="773950"/>
                <a:ext cx="560779" cy="560779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A2A61F-12EC-5425-2064-4561B4CD101B}"/>
                  </a:ext>
                </a:extLst>
              </p:cNvPr>
              <p:cNvSpPr txBox="1"/>
              <p:nvPr/>
            </p:nvSpPr>
            <p:spPr>
              <a:xfrm>
                <a:off x="1189703" y="855407"/>
                <a:ext cx="2359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Grade 4</a:t>
                </a:r>
                <a:endParaRPr lang="en-IN" sz="2000" b="1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67E3A1-4E3A-B7DA-EE25-DAC30C0938C6}"/>
                </a:ext>
              </a:extLst>
            </p:cNvPr>
            <p:cNvSpPr txBox="1"/>
            <p:nvPr/>
          </p:nvSpPr>
          <p:spPr>
            <a:xfrm>
              <a:off x="698090" y="1415845"/>
              <a:ext cx="11031794" cy="1855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07000"/>
                </a:lnSpc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Benefits of eating fruits and vegetables.</a:t>
              </a:r>
              <a:endParaRPr lang="en-IN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0" indent="-285750">
                <a:lnSpc>
                  <a:spcPct val="107000"/>
                </a:lnSpc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Concept of "eating the rainbow" for a variety of nutrients.</a:t>
              </a:r>
              <a:endParaRPr lang="en-IN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0" indent="-285750">
                <a:lnSpc>
                  <a:spcPct val="107000"/>
                </a:lnSpc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Sportsmanship and teamwork in physical activities.</a:t>
              </a:r>
              <a:endParaRPr lang="en-IN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0" indent="-285750">
                <a:lnSpc>
                  <a:spcPct val="107000"/>
                </a:lnSpc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Stretching before exercise to prevent injuries</a:t>
              </a:r>
              <a:endParaRPr lang="en-IN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0" indent="-285750">
                <a:lnSpc>
                  <a:spcPct val="107000"/>
                </a:lnSpc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Safety rules (e.g., home, school, playground).</a:t>
              </a:r>
              <a:endParaRPr lang="en-IN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0" indent="-285750">
                <a:lnSpc>
                  <a:spcPct val="107000"/>
                </a:lnSpc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Teach basic emergency preparedness (e.g., knowing emergency phone numbers).</a:t>
              </a:r>
              <a:endPara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973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C94164-076A-C63A-D22B-AC1B78A7D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922A2FA-7B36-2132-F49F-8614304CE597}"/>
              </a:ext>
            </a:extLst>
          </p:cNvPr>
          <p:cNvGrpSpPr/>
          <p:nvPr/>
        </p:nvGrpSpPr>
        <p:grpSpPr>
          <a:xfrm>
            <a:off x="697920" y="3045738"/>
            <a:ext cx="11100960" cy="2673220"/>
            <a:chOff x="628924" y="773950"/>
            <a:chExt cx="11100960" cy="26732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BF8E4-AB20-4B26-A2C7-A706D02E52F9}"/>
                </a:ext>
              </a:extLst>
            </p:cNvPr>
            <p:cNvGrpSpPr/>
            <p:nvPr/>
          </p:nvGrpSpPr>
          <p:grpSpPr>
            <a:xfrm>
              <a:off x="628924" y="773950"/>
              <a:ext cx="2920520" cy="560779"/>
              <a:chOff x="628924" y="773950"/>
              <a:chExt cx="2920520" cy="56077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674D1FB-1B45-CB20-7F86-946C2E9A83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924" y="773950"/>
                <a:ext cx="560779" cy="560779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924D53-9999-5C86-71B0-9321BA554233}"/>
                  </a:ext>
                </a:extLst>
              </p:cNvPr>
              <p:cNvSpPr txBox="1"/>
              <p:nvPr/>
            </p:nvSpPr>
            <p:spPr>
              <a:xfrm>
                <a:off x="1189703" y="855407"/>
                <a:ext cx="2359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Grade 6</a:t>
                </a:r>
                <a:endParaRPr lang="en-IN" sz="2000" b="1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C8CA5D-9937-46D9-0FC2-7C374F2BD5E9}"/>
                </a:ext>
              </a:extLst>
            </p:cNvPr>
            <p:cNvSpPr txBox="1"/>
            <p:nvPr/>
          </p:nvSpPr>
          <p:spPr>
            <a:xfrm>
              <a:off x="698090" y="1415845"/>
              <a:ext cx="1103179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Mental Health and Stress Management</a:t>
              </a:r>
              <a:endParaRPr lang="en-IN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Explore common stress factors for middle school students</a:t>
              </a:r>
              <a:endParaRPr lang="en-IN" b="1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Introduce coping strategies for managing stress (e.g., deep breathing, mindfulness)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Mewing and looksmaxxing techniques</a:t>
              </a:r>
              <a:endParaRPr lang="en-IN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Knowledge of various common diseases, vectors and ways to avoid them </a:t>
              </a:r>
              <a:endParaRPr lang="en-IN" b="1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Explore internet safety and cyberbullying awareness</a:t>
              </a:r>
              <a:endParaRPr lang="en-IN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Review basic first aid skills and emergency response procedures </a:t>
              </a:r>
              <a:endParaRPr lang="en-IN" b="1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E74DE7-632D-D6D6-41BB-49B2B5E90886}"/>
              </a:ext>
            </a:extLst>
          </p:cNvPr>
          <p:cNvGrpSpPr/>
          <p:nvPr/>
        </p:nvGrpSpPr>
        <p:grpSpPr>
          <a:xfrm>
            <a:off x="697920" y="395944"/>
            <a:ext cx="11100960" cy="2119223"/>
            <a:chOff x="628924" y="773950"/>
            <a:chExt cx="11100960" cy="21192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EEED81-DFF3-FA11-B7EA-C886A91276DE}"/>
                </a:ext>
              </a:extLst>
            </p:cNvPr>
            <p:cNvGrpSpPr/>
            <p:nvPr/>
          </p:nvGrpSpPr>
          <p:grpSpPr>
            <a:xfrm>
              <a:off x="628924" y="773950"/>
              <a:ext cx="2920520" cy="560779"/>
              <a:chOff x="628924" y="773950"/>
              <a:chExt cx="2920520" cy="56077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5D8CE1-439B-2F3C-BD76-AB39B0054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924" y="773950"/>
                <a:ext cx="560779" cy="560779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97CF98-EDD2-E4DB-EEC8-3F098EA95C7A}"/>
                  </a:ext>
                </a:extLst>
              </p:cNvPr>
              <p:cNvSpPr txBox="1"/>
              <p:nvPr/>
            </p:nvSpPr>
            <p:spPr>
              <a:xfrm>
                <a:off x="1189703" y="855407"/>
                <a:ext cx="2359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Grade 5</a:t>
                </a:r>
                <a:endParaRPr lang="en-IN" sz="2000" b="1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DB2708-C041-F641-951F-66FC8B648D8E}"/>
                </a:ext>
              </a:extLst>
            </p:cNvPr>
            <p:cNvSpPr txBox="1"/>
            <p:nvPr/>
          </p:nvSpPr>
          <p:spPr>
            <a:xfrm>
              <a:off x="698090" y="1415845"/>
              <a:ext cx="1103179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Discuss the importance of reading food labels for making healthy choices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Explore the concept of moderation when eating treats and sweets </a:t>
              </a:r>
              <a:endPara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Discuss the importance of regular physical activity for overall health and well-being</a:t>
              </a:r>
              <a:endParaRPr lang="en-IN" b="1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Review safety rules for different situations (e.g., biking, swimming)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Teach on choke rescue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754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E6D6D3-997E-06B0-B8E1-4C687DEF0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EACF447-6A07-7B5B-8AD0-4461B4B4F873}"/>
              </a:ext>
            </a:extLst>
          </p:cNvPr>
          <p:cNvGrpSpPr/>
          <p:nvPr/>
        </p:nvGrpSpPr>
        <p:grpSpPr>
          <a:xfrm>
            <a:off x="545520" y="351700"/>
            <a:ext cx="11100960" cy="2950219"/>
            <a:chOff x="628924" y="773950"/>
            <a:chExt cx="11100960" cy="29502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84A6D3-1729-708A-CF49-51BCF4F8223B}"/>
                </a:ext>
              </a:extLst>
            </p:cNvPr>
            <p:cNvGrpSpPr/>
            <p:nvPr/>
          </p:nvGrpSpPr>
          <p:grpSpPr>
            <a:xfrm>
              <a:off x="628924" y="773950"/>
              <a:ext cx="2920520" cy="560779"/>
              <a:chOff x="628924" y="773950"/>
              <a:chExt cx="2920520" cy="56077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685DC9-5B79-DB83-6280-3939FDF14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924" y="773950"/>
                <a:ext cx="560779" cy="560779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B5E7B-70D8-3081-0538-D56730643A52}"/>
                  </a:ext>
                </a:extLst>
              </p:cNvPr>
              <p:cNvSpPr txBox="1"/>
              <p:nvPr/>
            </p:nvSpPr>
            <p:spPr>
              <a:xfrm>
                <a:off x="1189703" y="855407"/>
                <a:ext cx="2359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Grade 7</a:t>
                </a:r>
                <a:endParaRPr lang="en-IN" sz="2000" b="1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63954C-9920-952C-1AC7-9DD73E641544}"/>
                </a:ext>
              </a:extLst>
            </p:cNvPr>
            <p:cNvSpPr txBox="1"/>
            <p:nvPr/>
          </p:nvSpPr>
          <p:spPr>
            <a:xfrm>
              <a:off x="698090" y="1415845"/>
              <a:ext cx="1103179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Discuss the importance of seeking help for mental health concerns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Introduce resources for mental health support (e.g., school counsellors, hotlines)</a:t>
              </a:r>
              <a:endParaRPr lang="en-IN" b="1" dirty="0">
                <a:solidFill>
                  <a:srgbClr val="0D0D0D"/>
                </a:solidFill>
                <a:latin typeface="Segoe UI" panose="020B0502040204020203" pitchFamily="34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Explore the risks and consequences of substance abuse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Teach refusal skills and strategies for resisting peer pressure</a:t>
              </a:r>
              <a:endParaRPr lang="en-IN" b="1" dirty="0">
                <a:solidFill>
                  <a:srgbClr val="0D0D0D"/>
                </a:solidFill>
                <a:latin typeface="Segoe UI" panose="020B0502040204020203" pitchFamily="34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Review safety practices for various settings, including home, school, and community environments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Discuss strategies for preventing accidents and injuries, including first aid skills and emergency response procedures</a:t>
              </a:r>
              <a:endParaRPr lang="en-IN" b="1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49F3AC-A02B-86A4-B4E8-28635C230517}"/>
              </a:ext>
            </a:extLst>
          </p:cNvPr>
          <p:cNvGrpSpPr/>
          <p:nvPr/>
        </p:nvGrpSpPr>
        <p:grpSpPr>
          <a:xfrm>
            <a:off x="614686" y="3509147"/>
            <a:ext cx="11100960" cy="2119223"/>
            <a:chOff x="628924" y="773950"/>
            <a:chExt cx="11100960" cy="21192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1F3F71-BFE4-0CE2-A3CA-0745B8A75C37}"/>
                </a:ext>
              </a:extLst>
            </p:cNvPr>
            <p:cNvGrpSpPr/>
            <p:nvPr/>
          </p:nvGrpSpPr>
          <p:grpSpPr>
            <a:xfrm>
              <a:off x="628924" y="773950"/>
              <a:ext cx="2920520" cy="560779"/>
              <a:chOff x="628924" y="773950"/>
              <a:chExt cx="2920520" cy="56077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A9CE6F7-8AE1-76F8-6F29-1A0BF74FA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924" y="773950"/>
                <a:ext cx="560779" cy="560779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1D7C80-0D7B-8DAC-A5CB-92D943B4E949}"/>
                  </a:ext>
                </a:extLst>
              </p:cNvPr>
              <p:cNvSpPr txBox="1"/>
              <p:nvPr/>
            </p:nvSpPr>
            <p:spPr>
              <a:xfrm>
                <a:off x="1189703" y="855407"/>
                <a:ext cx="2359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Grade 8</a:t>
                </a:r>
                <a:endParaRPr lang="en-IN" sz="2000" b="1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2883A-AA6E-07F1-3E7F-A52146D94027}"/>
                </a:ext>
              </a:extLst>
            </p:cNvPr>
            <p:cNvSpPr txBox="1"/>
            <p:nvPr/>
          </p:nvSpPr>
          <p:spPr>
            <a:xfrm>
              <a:off x="698090" y="1415845"/>
              <a:ext cx="1103179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Discuss the characteristics of healthy relationships (e.g., mutual respect, communication)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Introduce the concept of consent and setting boundaries in relationships. Review physical and emotional changes during puberty </a:t>
              </a:r>
              <a:endParaRPr lang="en-IN" b="1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Discuss reproductive health topics in more depth, including menstruation, contraception methods, and sexual health.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32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D10A19-4006-E03C-F9AF-3846416B5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5A4859-40A6-ECF6-9191-283DAE958949}"/>
              </a:ext>
            </a:extLst>
          </p:cNvPr>
          <p:cNvGrpSpPr/>
          <p:nvPr/>
        </p:nvGrpSpPr>
        <p:grpSpPr>
          <a:xfrm>
            <a:off x="545520" y="343159"/>
            <a:ext cx="11100960" cy="5575040"/>
            <a:chOff x="628924" y="773950"/>
            <a:chExt cx="11100960" cy="55750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4BC0F6-C09F-A9AA-426C-68AD93227583}"/>
                </a:ext>
              </a:extLst>
            </p:cNvPr>
            <p:cNvGrpSpPr/>
            <p:nvPr/>
          </p:nvGrpSpPr>
          <p:grpSpPr>
            <a:xfrm>
              <a:off x="628924" y="773950"/>
              <a:ext cx="2920520" cy="560779"/>
              <a:chOff x="628924" y="773950"/>
              <a:chExt cx="2920520" cy="56077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9B5D9C7-4092-6C18-9EBC-D0CD20F9E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924" y="773950"/>
                <a:ext cx="560779" cy="560779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1EC55A-D010-ECEF-7662-EC34CACA3045}"/>
                  </a:ext>
                </a:extLst>
              </p:cNvPr>
              <p:cNvSpPr txBox="1"/>
              <p:nvPr/>
            </p:nvSpPr>
            <p:spPr>
              <a:xfrm>
                <a:off x="1189703" y="855407"/>
                <a:ext cx="2359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Grade 9</a:t>
                </a:r>
                <a:endParaRPr lang="en-IN" sz="2000" b="1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697961-2FC4-B2AA-3062-7379A0ACFF38}"/>
                </a:ext>
              </a:extLst>
            </p:cNvPr>
            <p:cNvSpPr txBox="1"/>
            <p:nvPr/>
          </p:nvSpPr>
          <p:spPr>
            <a:xfrm>
              <a:off x="698090" y="1415845"/>
              <a:ext cx="11031794" cy="49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ü"/>
                <a:tabLst>
                  <a:tab pos="914400" algn="l"/>
                </a:tabLst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Explore common mental health disorders among adolescents (e.g., anxiety disorders, mood disorders) and introduce coping strategies for managing mental health challenges, including stress management techniques and relaxation exercises.</a:t>
              </a:r>
              <a:endParaRPr lang="en-IN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ü"/>
                <a:tabLst>
                  <a:tab pos="914400" algn="l"/>
                </a:tabLst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Examine the relationship between nutrition and overall health, including the impact of diet on physical and mental well-being. Also, discuss the importance of balanced nutrition, portion control, and making healthy food choices.</a:t>
              </a:r>
              <a:endParaRPr lang="en-IN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ü"/>
                <a:tabLst>
                  <a:tab pos="914400" algn="l"/>
                </a:tabLst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Emphasize the benefits of regular physical activity for cardiovascular health, muscular strength, and flexibility.</a:t>
              </a:r>
              <a:r>
                <a:rPr lang="en-IN" b="1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Introduce the principles of fitness training, including aerobic exercise, strength training, and flexibility exercises.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ü"/>
                <a:tabLst>
                  <a:tab pos="914400" algn="l"/>
                </a:tabLst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Explore the risks associated with substance use and abuse, including alcohol, tobacco, and other drugs.</a:t>
              </a:r>
              <a:r>
                <a:rPr lang="en-IN" b="1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Also, d</a:t>
              </a: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iscuss addiction, withdrawal symptoms, and the impact of substance abuse on physical and mental health.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ü"/>
                <a:tabLst>
                  <a:tab pos="914400" algn="l"/>
                </a:tabLst>
              </a:pPr>
              <a:r>
                <a:rPr lang="en-IN" sz="18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Discuss topics related to sexual health, including consent, healthy relationships, and contraception. Also, Introduce strategies for making responsible and informed decisions regarding sexual activity</a:t>
              </a:r>
              <a:endPara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24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95CD8-22FB-4122-FA86-ADDA2C1A0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80892BF-BD25-8027-2E7E-28F1DFF17E0A}"/>
              </a:ext>
            </a:extLst>
          </p:cNvPr>
          <p:cNvSpPr txBox="1">
            <a:spLocks/>
          </p:cNvSpPr>
          <p:nvPr/>
        </p:nvSpPr>
        <p:spPr>
          <a:xfrm>
            <a:off x="861552" y="-269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Challenges</a:t>
            </a:r>
            <a:endParaRPr lang="en-I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EBD6AB-E71D-62AE-8518-E020A2E78FD4}"/>
              </a:ext>
            </a:extLst>
          </p:cNvPr>
          <p:cNvGrpSpPr/>
          <p:nvPr/>
        </p:nvGrpSpPr>
        <p:grpSpPr>
          <a:xfrm>
            <a:off x="961718" y="814469"/>
            <a:ext cx="10932584" cy="699006"/>
            <a:chOff x="938366" y="1209629"/>
            <a:chExt cx="10457687" cy="69900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6A53AE-CFD7-2354-8AC4-7C4C394FBB16}"/>
                </a:ext>
              </a:extLst>
            </p:cNvPr>
            <p:cNvGrpSpPr/>
            <p:nvPr/>
          </p:nvGrpSpPr>
          <p:grpSpPr>
            <a:xfrm>
              <a:off x="938366" y="1209629"/>
              <a:ext cx="10415434" cy="699006"/>
              <a:chOff x="1393108" y="1258791"/>
              <a:chExt cx="10415434" cy="69900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811D4B1-1147-5B2F-155E-53CC499DE0E1}"/>
                  </a:ext>
                </a:extLst>
              </p:cNvPr>
              <p:cNvSpPr/>
              <p:nvPr/>
            </p:nvSpPr>
            <p:spPr>
              <a:xfrm>
                <a:off x="1887794" y="1291152"/>
                <a:ext cx="9920748" cy="585018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ED7427E-A45C-3C01-0806-597951007F86}"/>
                  </a:ext>
                </a:extLst>
              </p:cNvPr>
              <p:cNvSpPr/>
              <p:nvPr/>
            </p:nvSpPr>
            <p:spPr>
              <a:xfrm>
                <a:off x="1393108" y="1258791"/>
                <a:ext cx="774904" cy="6990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4A86C1-8B7B-1204-6EF6-E50E6A4E9A1D}"/>
                </a:ext>
              </a:extLst>
            </p:cNvPr>
            <p:cNvSpPr txBox="1"/>
            <p:nvPr/>
          </p:nvSpPr>
          <p:spPr>
            <a:xfrm>
              <a:off x="1170651" y="1302415"/>
              <a:ext cx="508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  <a:endParaRPr lang="en-IN" sz="28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E820A5-E824-54D3-1E33-53199C6B4F68}"/>
                </a:ext>
              </a:extLst>
            </p:cNvPr>
            <p:cNvSpPr txBox="1"/>
            <p:nvPr/>
          </p:nvSpPr>
          <p:spPr>
            <a:xfrm>
              <a:off x="1813436" y="1365222"/>
              <a:ext cx="958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Lack of trained teachers, dedicated spaces and audio visual aids for effective </a:t>
              </a:r>
              <a:r>
                <a:rPr lang="en-US" b="1" dirty="0"/>
                <a:t>dissemination of knowledge</a:t>
              </a:r>
              <a:endParaRPr lang="en-IN" b="1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665F39D-46FC-31D3-EE5C-E794F5989AF7}"/>
              </a:ext>
            </a:extLst>
          </p:cNvPr>
          <p:cNvGrpSpPr/>
          <p:nvPr/>
        </p:nvGrpSpPr>
        <p:grpSpPr>
          <a:xfrm>
            <a:off x="961718" y="1636014"/>
            <a:ext cx="10415434" cy="699006"/>
            <a:chOff x="938366" y="1209629"/>
            <a:chExt cx="10415434" cy="69900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92E381D-8565-F7D0-D383-012B504323CE}"/>
                </a:ext>
              </a:extLst>
            </p:cNvPr>
            <p:cNvGrpSpPr/>
            <p:nvPr/>
          </p:nvGrpSpPr>
          <p:grpSpPr>
            <a:xfrm>
              <a:off x="938366" y="1209629"/>
              <a:ext cx="10415434" cy="699006"/>
              <a:chOff x="1393108" y="1258791"/>
              <a:chExt cx="10415434" cy="699006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E9000CE6-3756-A4C4-F113-21A8F622C971}"/>
                  </a:ext>
                </a:extLst>
              </p:cNvPr>
              <p:cNvSpPr/>
              <p:nvPr/>
            </p:nvSpPr>
            <p:spPr>
              <a:xfrm>
                <a:off x="1887794" y="1291152"/>
                <a:ext cx="9920748" cy="585018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0A34553-3204-A01E-61F2-EB84B1A0AA33}"/>
                  </a:ext>
                </a:extLst>
              </p:cNvPr>
              <p:cNvSpPr/>
              <p:nvPr/>
            </p:nvSpPr>
            <p:spPr>
              <a:xfrm>
                <a:off x="1393108" y="1258791"/>
                <a:ext cx="774904" cy="6990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25117AE-20FA-5BB4-D7B3-F2C16F779BF6}"/>
                </a:ext>
              </a:extLst>
            </p:cNvPr>
            <p:cNvSpPr txBox="1"/>
            <p:nvPr/>
          </p:nvSpPr>
          <p:spPr>
            <a:xfrm>
              <a:off x="1170651" y="1302415"/>
              <a:ext cx="508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  <a:endParaRPr lang="en-IN" sz="2800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D32435-B5F8-08C7-4238-004838D0FF0B}"/>
                </a:ext>
              </a:extLst>
            </p:cNvPr>
            <p:cNvSpPr txBox="1"/>
            <p:nvPr/>
          </p:nvSpPr>
          <p:spPr>
            <a:xfrm>
              <a:off x="1737426" y="1365222"/>
              <a:ext cx="9218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Fragmentation of knowledge as in existing subjects like </a:t>
              </a:r>
              <a:r>
                <a:rPr lang="en-US" sz="2000" b="1" dirty="0"/>
                <a:t>Science</a:t>
              </a:r>
              <a:r>
                <a:rPr lang="en-US" sz="2000" dirty="0"/>
                <a:t> and </a:t>
              </a:r>
              <a:r>
                <a:rPr lang="en-US" sz="2000" b="1" dirty="0"/>
                <a:t>Physical Education</a:t>
              </a:r>
              <a:r>
                <a:rPr lang="en-US" sz="2000" dirty="0"/>
                <a:t>.</a:t>
              </a:r>
              <a:endParaRPr lang="en-IN" sz="20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ED9F69-DFE9-BD7D-51C3-6BDCC9CB48AA}"/>
              </a:ext>
            </a:extLst>
          </p:cNvPr>
          <p:cNvGrpSpPr/>
          <p:nvPr/>
        </p:nvGrpSpPr>
        <p:grpSpPr>
          <a:xfrm>
            <a:off x="938366" y="2579715"/>
            <a:ext cx="10415434" cy="699006"/>
            <a:chOff x="938366" y="1209629"/>
            <a:chExt cx="10415434" cy="69900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25E3BAA-8657-C62C-2E11-2DBF6FA5A074}"/>
                </a:ext>
              </a:extLst>
            </p:cNvPr>
            <p:cNvGrpSpPr/>
            <p:nvPr/>
          </p:nvGrpSpPr>
          <p:grpSpPr>
            <a:xfrm>
              <a:off x="938366" y="1209629"/>
              <a:ext cx="10415434" cy="699006"/>
              <a:chOff x="1393108" y="1258791"/>
              <a:chExt cx="10415434" cy="699006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A134CFFB-7A51-64FC-0790-C6D1B9A5AF17}"/>
                  </a:ext>
                </a:extLst>
              </p:cNvPr>
              <p:cNvSpPr/>
              <p:nvPr/>
            </p:nvSpPr>
            <p:spPr>
              <a:xfrm>
                <a:off x="1887794" y="1291152"/>
                <a:ext cx="9920748" cy="585018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46FA134-BAA7-C431-761A-0E5DFC459275}"/>
                  </a:ext>
                </a:extLst>
              </p:cNvPr>
              <p:cNvSpPr/>
              <p:nvPr/>
            </p:nvSpPr>
            <p:spPr>
              <a:xfrm>
                <a:off x="1393108" y="1258791"/>
                <a:ext cx="774904" cy="6990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D8AA0E-B145-CCBF-9564-7C2BC88879A3}"/>
                </a:ext>
              </a:extLst>
            </p:cNvPr>
            <p:cNvSpPr txBox="1"/>
            <p:nvPr/>
          </p:nvSpPr>
          <p:spPr>
            <a:xfrm>
              <a:off x="1170651" y="1302415"/>
              <a:ext cx="508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  <a:endParaRPr lang="en-IN" sz="28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840A66-1EAE-80A3-0D4F-BC59B78B1D88}"/>
                </a:ext>
              </a:extLst>
            </p:cNvPr>
            <p:cNvSpPr txBox="1"/>
            <p:nvPr/>
          </p:nvSpPr>
          <p:spPr>
            <a:xfrm>
              <a:off x="2111478" y="1365222"/>
              <a:ext cx="8844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Failure to </a:t>
              </a:r>
              <a:r>
                <a:rPr lang="en-US" sz="2000" b="1" dirty="0"/>
                <a:t>standardize curriculum </a:t>
              </a:r>
              <a:r>
                <a:rPr lang="en-US" sz="2000" dirty="0"/>
                <a:t>(Content, methodology, Teacher Training)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D884C2E-F9F4-9B65-BE75-ED7B654B5BD5}"/>
              </a:ext>
            </a:extLst>
          </p:cNvPr>
          <p:cNvGrpSpPr/>
          <p:nvPr/>
        </p:nvGrpSpPr>
        <p:grpSpPr>
          <a:xfrm>
            <a:off x="961718" y="3487029"/>
            <a:ext cx="10415434" cy="699006"/>
            <a:chOff x="938366" y="1209629"/>
            <a:chExt cx="10415434" cy="69900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99A08A8-835D-19EA-E2CA-2852E4AC3667}"/>
                </a:ext>
              </a:extLst>
            </p:cNvPr>
            <p:cNvGrpSpPr/>
            <p:nvPr/>
          </p:nvGrpSpPr>
          <p:grpSpPr>
            <a:xfrm>
              <a:off x="938366" y="1209629"/>
              <a:ext cx="10415434" cy="699006"/>
              <a:chOff x="1393108" y="1258791"/>
              <a:chExt cx="10415434" cy="699006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30C3520-9B24-C744-C188-E0A17543B865}"/>
                  </a:ext>
                </a:extLst>
              </p:cNvPr>
              <p:cNvSpPr/>
              <p:nvPr/>
            </p:nvSpPr>
            <p:spPr>
              <a:xfrm>
                <a:off x="1887794" y="1291152"/>
                <a:ext cx="9920748" cy="585018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099641F-9312-9EC1-7C32-C24BF4881A66}"/>
                  </a:ext>
                </a:extLst>
              </p:cNvPr>
              <p:cNvSpPr/>
              <p:nvPr/>
            </p:nvSpPr>
            <p:spPr>
              <a:xfrm>
                <a:off x="1393108" y="1258791"/>
                <a:ext cx="774904" cy="6990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4858DE-7AFF-BEB6-5A87-D1325BB0DD04}"/>
                </a:ext>
              </a:extLst>
            </p:cNvPr>
            <p:cNvSpPr txBox="1"/>
            <p:nvPr/>
          </p:nvSpPr>
          <p:spPr>
            <a:xfrm>
              <a:off x="1170651" y="1302415"/>
              <a:ext cx="508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  <a:endParaRPr lang="en-IN" sz="28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C9B0573-9C27-B9FF-FD9B-08447CFE881E}"/>
                </a:ext>
              </a:extLst>
            </p:cNvPr>
            <p:cNvSpPr txBox="1"/>
            <p:nvPr/>
          </p:nvSpPr>
          <p:spPr>
            <a:xfrm>
              <a:off x="2111478" y="1365222"/>
              <a:ext cx="8844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Overemphasis on </a:t>
              </a:r>
              <a:r>
                <a:rPr lang="en-US" sz="2000" b="1" dirty="0"/>
                <a:t>academic results </a:t>
              </a:r>
              <a:r>
                <a:rPr lang="en-US" sz="2000" dirty="0"/>
                <a:t>than outcomes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2580C97-9F52-E6ED-260B-0D2E0A4572AF}"/>
              </a:ext>
            </a:extLst>
          </p:cNvPr>
          <p:cNvGrpSpPr/>
          <p:nvPr/>
        </p:nvGrpSpPr>
        <p:grpSpPr>
          <a:xfrm>
            <a:off x="961718" y="4432695"/>
            <a:ext cx="10415434" cy="699006"/>
            <a:chOff x="938366" y="1209629"/>
            <a:chExt cx="10415434" cy="69900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461C469-4A70-E32D-5155-55747B095BBD}"/>
                </a:ext>
              </a:extLst>
            </p:cNvPr>
            <p:cNvGrpSpPr/>
            <p:nvPr/>
          </p:nvGrpSpPr>
          <p:grpSpPr>
            <a:xfrm>
              <a:off x="938366" y="1209629"/>
              <a:ext cx="10415434" cy="699006"/>
              <a:chOff x="1393108" y="1258791"/>
              <a:chExt cx="10415434" cy="699006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3E02EA2E-52E8-42E7-7E64-CD25F762B629}"/>
                  </a:ext>
                </a:extLst>
              </p:cNvPr>
              <p:cNvSpPr/>
              <p:nvPr/>
            </p:nvSpPr>
            <p:spPr>
              <a:xfrm>
                <a:off x="1887794" y="1291152"/>
                <a:ext cx="9920748" cy="585018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F85A6D3-779F-E5BE-FFB9-FD9551D1A467}"/>
                  </a:ext>
                </a:extLst>
              </p:cNvPr>
              <p:cNvSpPr/>
              <p:nvPr/>
            </p:nvSpPr>
            <p:spPr>
              <a:xfrm>
                <a:off x="1393108" y="1258791"/>
                <a:ext cx="774904" cy="6990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A6F00B-0109-5BBF-3BCE-292511660C68}"/>
                </a:ext>
              </a:extLst>
            </p:cNvPr>
            <p:cNvSpPr txBox="1"/>
            <p:nvPr/>
          </p:nvSpPr>
          <p:spPr>
            <a:xfrm>
              <a:off x="1170651" y="1302415"/>
              <a:ext cx="508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  <a:endParaRPr lang="en-IN" sz="28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CF61D77-FA37-8A7B-F070-21E9B84E7F8F}"/>
                </a:ext>
              </a:extLst>
            </p:cNvPr>
            <p:cNvSpPr txBox="1"/>
            <p:nvPr/>
          </p:nvSpPr>
          <p:spPr>
            <a:xfrm>
              <a:off x="2111478" y="1365222"/>
              <a:ext cx="8844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Deep-rooted-</a:t>
              </a:r>
              <a:r>
                <a:rPr lang="en-US" sz="2000" b="1" dirty="0"/>
                <a:t>Taboos</a:t>
              </a:r>
              <a:r>
                <a:rPr lang="en-US" sz="2000" dirty="0"/>
                <a:t> (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WordVisi_MSFontService"/>
                </a:rPr>
                <a:t>sexual health, mental health, and menstruation)</a:t>
              </a:r>
              <a:endParaRPr lang="en-US" sz="20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A139BFD-61B3-C5D7-4AF3-ACB835F657D6}"/>
              </a:ext>
            </a:extLst>
          </p:cNvPr>
          <p:cNvGrpSpPr/>
          <p:nvPr/>
        </p:nvGrpSpPr>
        <p:grpSpPr>
          <a:xfrm>
            <a:off x="961716" y="5312168"/>
            <a:ext cx="11419753" cy="887375"/>
            <a:chOff x="938366" y="1209629"/>
            <a:chExt cx="10762947" cy="64633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B71B9D9-005E-A7ED-CFEF-7EA01D7DF307}"/>
                </a:ext>
              </a:extLst>
            </p:cNvPr>
            <p:cNvGrpSpPr/>
            <p:nvPr/>
          </p:nvGrpSpPr>
          <p:grpSpPr>
            <a:xfrm>
              <a:off x="938366" y="1209629"/>
              <a:ext cx="10415434" cy="646331"/>
              <a:chOff x="1393108" y="1258791"/>
              <a:chExt cx="10415434" cy="646331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37F74EF6-EEA0-F6A2-DAC4-2F63571F65E3}"/>
                  </a:ext>
                </a:extLst>
              </p:cNvPr>
              <p:cNvSpPr/>
              <p:nvPr/>
            </p:nvSpPr>
            <p:spPr>
              <a:xfrm>
                <a:off x="1887794" y="1291152"/>
                <a:ext cx="9920748" cy="585018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78A1BAC-92AB-1C32-3EF9-6C05D6FF4B0C}"/>
                  </a:ext>
                </a:extLst>
              </p:cNvPr>
              <p:cNvSpPr/>
              <p:nvPr/>
            </p:nvSpPr>
            <p:spPr>
              <a:xfrm>
                <a:off x="1393108" y="1258791"/>
                <a:ext cx="842201" cy="64633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4029F3F-ADDF-764F-1161-B979C0CFEED4}"/>
                </a:ext>
              </a:extLst>
            </p:cNvPr>
            <p:cNvSpPr txBox="1"/>
            <p:nvPr/>
          </p:nvSpPr>
          <p:spPr>
            <a:xfrm>
              <a:off x="1170651" y="1302415"/>
              <a:ext cx="508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6</a:t>
              </a:r>
              <a:endParaRPr lang="en-IN" sz="28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01826-E471-D344-BA95-037ACC47E5DA}"/>
                </a:ext>
              </a:extLst>
            </p:cNvPr>
            <p:cNvSpPr txBox="1"/>
            <p:nvPr/>
          </p:nvSpPr>
          <p:spPr>
            <a:xfrm>
              <a:off x="1780567" y="1320221"/>
              <a:ext cx="9920746" cy="4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Comfortability of teacher (</a:t>
              </a:r>
              <a:r>
                <a:rPr lang="en-US" b="1" dirty="0"/>
                <a:t>Refraining </a:t>
              </a:r>
              <a:r>
                <a:rPr lang="en-US" dirty="0"/>
                <a:t>from speaking specific health topics due to personal limitations/lack of training)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408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4048D6-8497-9682-C2D9-77DC981C4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4A18979-974F-1A8D-3264-912C12472644}"/>
              </a:ext>
            </a:extLst>
          </p:cNvPr>
          <p:cNvGrpSpPr/>
          <p:nvPr/>
        </p:nvGrpSpPr>
        <p:grpSpPr>
          <a:xfrm>
            <a:off x="545520" y="243546"/>
            <a:ext cx="11100960" cy="6037346"/>
            <a:chOff x="628924" y="773950"/>
            <a:chExt cx="11100960" cy="60373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B3B609-BF2B-A33E-3D20-18D10DEA28CF}"/>
                </a:ext>
              </a:extLst>
            </p:cNvPr>
            <p:cNvGrpSpPr/>
            <p:nvPr/>
          </p:nvGrpSpPr>
          <p:grpSpPr>
            <a:xfrm>
              <a:off x="628924" y="773950"/>
              <a:ext cx="2920520" cy="560779"/>
              <a:chOff x="628924" y="773950"/>
              <a:chExt cx="2920520" cy="56077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2C60F44-F929-8454-6CC1-121B91B5E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924" y="773950"/>
                <a:ext cx="560779" cy="560779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2BC548-36DB-FBF1-35E8-3D134DF4D0E0}"/>
                  </a:ext>
                </a:extLst>
              </p:cNvPr>
              <p:cNvSpPr txBox="1"/>
              <p:nvPr/>
            </p:nvSpPr>
            <p:spPr>
              <a:xfrm>
                <a:off x="1189703" y="855407"/>
                <a:ext cx="2359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Grade 10</a:t>
                </a:r>
                <a:endParaRPr lang="en-IN" sz="2000" b="1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4CCDE3-4852-2CD8-D71D-FF55E751B10E}"/>
                </a:ext>
              </a:extLst>
            </p:cNvPr>
            <p:cNvSpPr txBox="1"/>
            <p:nvPr/>
          </p:nvSpPr>
          <p:spPr>
            <a:xfrm>
              <a:off x="698090" y="1415845"/>
              <a:ext cx="11031794" cy="539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/>
              <a:endParaRPr lang="en-IN" sz="1400" b="1" dirty="0">
                <a:effectLst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ü"/>
                <a:tabLst>
                  <a:tab pos="914400" algn="l"/>
                </a:tabLst>
              </a:pPr>
              <a:r>
                <a:rPr lang="en-IN" sz="1400" b="1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Provide comprehensive sexual health education, including topics such as sexually transmitted infections (STIs), HIV/AIDS, and reproductive rights. </a:t>
              </a:r>
              <a:r>
                <a:rPr lang="en-IN" sz="1400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Also, </a:t>
              </a:r>
              <a:r>
                <a:rPr lang="en-IN" sz="1400" b="1" dirty="0"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1400" b="1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iscuss strategies for preventing STIs and unintended pregnancies, including the proper use of condoms and other barrier methods.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ü"/>
                <a:tabLst>
                  <a:tab pos="914400" algn="l"/>
                </a:tabLst>
              </a:pPr>
              <a:r>
                <a:rPr lang="en-IN" sz="1400" b="1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Raise awareness about mental health issues, including depression, anxiety, and suicide prevention.</a:t>
              </a:r>
              <a:r>
                <a:rPr lang="en-IN" sz="1400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Also, d</a:t>
              </a:r>
              <a:r>
                <a:rPr lang="en-IN" sz="1400" b="1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iscuss the importance of reducing stigma surrounding mental illness and advocating for mental health support services.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ü"/>
                <a:tabLst>
                  <a:tab pos="914400" algn="l"/>
                </a:tabLst>
              </a:pPr>
              <a:r>
                <a:rPr lang="en-IN" sz="1400" b="1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Explore the relationship between nutrition, physical activity, and weight management.</a:t>
              </a:r>
              <a:r>
                <a:rPr lang="en-IN" sz="1400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Also, d</a:t>
              </a:r>
              <a:r>
                <a:rPr lang="en-IN" sz="1400" b="1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iscuss healthy approaches to weight management, including the importance of balanced nutrition, regular physical activity, and positive body image.</a:t>
              </a:r>
              <a:endParaRPr lang="en-IN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ü"/>
                <a:tabLst>
                  <a:tab pos="914400" algn="l"/>
                </a:tabLst>
              </a:pPr>
              <a:r>
                <a:rPr lang="en-IN" sz="1400" b="1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Expand on topics related to substance use prevention, including the impact of addiction on individuals and communities.</a:t>
              </a:r>
              <a:r>
                <a:rPr lang="en-IN" sz="1400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Also, d</a:t>
              </a:r>
              <a:r>
                <a:rPr lang="en-IN" sz="1400" b="1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iscuss intervention strategies for supporting individuals struggling with substance abuse, including accessing treatment and support services.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ü"/>
                <a:tabLst>
                  <a:tab pos="914400" algn="l"/>
                </a:tabLst>
              </a:pPr>
              <a:r>
                <a:rPr lang="en-IN" sz="1400" b="1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Explore the characteristics of healthy relationships, including effective communication, mutual respect, and conflict resolution skills.</a:t>
              </a:r>
              <a:r>
                <a:rPr lang="en-IN" sz="1400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Also, d</a:t>
              </a:r>
              <a:r>
                <a:rPr lang="en-IN" sz="1400" b="1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iscuss strategies for building and maintaining healthy relationships with family, friends, and romantic partners.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ü"/>
                <a:tabLst>
                  <a:tab pos="914400" algn="l"/>
                </a:tabLst>
              </a:pPr>
              <a:r>
                <a:rPr lang="en-IN" sz="1400" b="1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Review safety practices related to driving, including traffic laws, defensive driving techniques, and the dangers of driving under the influence.</a:t>
              </a:r>
              <a:r>
                <a:rPr lang="en-IN" sz="1400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Also, d</a:t>
              </a:r>
              <a:r>
                <a:rPr lang="en-IN" sz="1400" b="1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iscuss strategies for preventing common injuries and accidents, including sports-related injuries, falls, and burns.</a:t>
              </a:r>
              <a:endPara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914400" algn="l"/>
                </a:tabLst>
              </a:pPr>
              <a:endPara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1">
                <a:lnSpc>
                  <a:spcPct val="107000"/>
                </a:lnSpc>
                <a:spcAft>
                  <a:spcPts val="800"/>
                </a:spcAft>
                <a:buSzPts val="1000"/>
                <a:tabLst>
                  <a:tab pos="914400" algn="l"/>
                </a:tabLst>
              </a:pPr>
              <a:endPara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35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1D688E-0A23-C487-4FAF-2219A1BD4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15A470B-C22F-AFA0-D0C3-CD666F3A21AF}"/>
              </a:ext>
            </a:extLst>
          </p:cNvPr>
          <p:cNvGrpSpPr/>
          <p:nvPr/>
        </p:nvGrpSpPr>
        <p:grpSpPr>
          <a:xfrm>
            <a:off x="1766055" y="549064"/>
            <a:ext cx="5452327" cy="5439432"/>
            <a:chOff x="4080047" y="241154"/>
            <a:chExt cx="5452327" cy="54394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B04F77-E647-891C-8E3D-4FA5CED60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3740" y="241154"/>
              <a:ext cx="2938634" cy="293863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EF7B23-3289-00E2-270B-2A9F33A2A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0047" y="2887885"/>
              <a:ext cx="2792701" cy="279270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297C857-D974-7BAE-3194-74EFDFE43958}"/>
              </a:ext>
            </a:extLst>
          </p:cNvPr>
          <p:cNvSpPr txBox="1"/>
          <p:nvPr/>
        </p:nvSpPr>
        <p:spPr>
          <a:xfrm>
            <a:off x="6204858" y="3684204"/>
            <a:ext cx="55825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By</a:t>
            </a:r>
          </a:p>
          <a:p>
            <a:r>
              <a:rPr lang="en-US" sz="2800" b="1" dirty="0"/>
              <a:t>1. S Nazeer Ahammed(23BEC0205)</a:t>
            </a:r>
          </a:p>
          <a:p>
            <a:r>
              <a:rPr lang="en-US" sz="2800" b="1" dirty="0"/>
              <a:t>2. Arnav Mathur(23BCE0379)</a:t>
            </a:r>
          </a:p>
          <a:p>
            <a:r>
              <a:rPr lang="en-US" sz="2800" b="1" dirty="0"/>
              <a:t>3. Aditya Pai(23BML0049)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7956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AB0729-BD83-24C6-B243-B45A4E783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C138251-A07E-4AD3-1C96-BAC3DE97F1B1}"/>
              </a:ext>
            </a:extLst>
          </p:cNvPr>
          <p:cNvSpPr txBox="1">
            <a:spLocks/>
          </p:cNvSpPr>
          <p:nvPr/>
        </p:nvSpPr>
        <p:spPr>
          <a:xfrm>
            <a:off x="806245" y="17698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Vision</a:t>
            </a:r>
            <a:endParaRPr lang="en-I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F9F15-B64A-7D64-8970-752A5D5C99C1}"/>
              </a:ext>
            </a:extLst>
          </p:cNvPr>
          <p:cNvSpPr txBox="1"/>
          <p:nvPr/>
        </p:nvSpPr>
        <p:spPr>
          <a:xfrm>
            <a:off x="806245" y="1048708"/>
            <a:ext cx="109801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To educate and enlighten students to help them make the </a:t>
            </a:r>
            <a:r>
              <a:rPr lang="en-US" sz="2000" b="1" dirty="0"/>
              <a:t>best choices </a:t>
            </a:r>
            <a:r>
              <a:rPr lang="en-US" sz="2000" dirty="0"/>
              <a:t>in near future.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 incorporate health education into existing educational infrastructure so that students can access </a:t>
            </a:r>
            <a:r>
              <a:rPr lang="en-US" sz="2000" b="1" dirty="0"/>
              <a:t>interactive content </a:t>
            </a:r>
            <a:r>
              <a:rPr lang="en-US" sz="2000" dirty="0"/>
              <a:t>(Short form videos, Animations, Quizzes, Games, Simulation) whilst teachers have the access to </a:t>
            </a:r>
            <a:r>
              <a:rPr lang="en-US" sz="2000" b="1" dirty="0"/>
              <a:t>deck</a:t>
            </a:r>
            <a:r>
              <a:rPr lang="en-US" sz="2000" dirty="0"/>
              <a:t>(Lesson plans, Activity plans, Worksheets) . Bringing different domains of health education under </a:t>
            </a:r>
            <a:r>
              <a:rPr lang="en-US" sz="2000" b="1" dirty="0"/>
              <a:t>one roof</a:t>
            </a:r>
            <a:r>
              <a:rPr lang="en-US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 design a </a:t>
            </a:r>
            <a:r>
              <a:rPr lang="en-US" sz="2000" b="1" dirty="0"/>
              <a:t>user-friendly portal </a:t>
            </a:r>
            <a:r>
              <a:rPr lang="en-US" sz="2000" dirty="0"/>
              <a:t>which provides personalized learning experience to the students.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 create a </a:t>
            </a:r>
            <a:r>
              <a:rPr lang="en-US" sz="2000" b="1" dirty="0"/>
              <a:t>community forum </a:t>
            </a:r>
            <a:r>
              <a:rPr lang="en-US" sz="2000" dirty="0"/>
              <a:t>where the students get to ask any sort of doubt anonymously to the panel of teachers and subject experts.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100% </a:t>
            </a:r>
            <a:r>
              <a:rPr lang="en-US" sz="2000" b="1" dirty="0"/>
              <a:t>No exam policy</a:t>
            </a:r>
            <a:r>
              <a:rPr lang="en-US" sz="2000" dirty="0"/>
              <a:t>. We are here to enlighten children, not test them.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 deliver content in </a:t>
            </a:r>
            <a:r>
              <a:rPr lang="en-US" sz="2000" b="1" dirty="0"/>
              <a:t>multi-lingual </a:t>
            </a:r>
            <a:r>
              <a:rPr lang="en-US" sz="2000" dirty="0"/>
              <a:t>format.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Provide short form videos where the </a:t>
            </a:r>
            <a:r>
              <a:rPr lang="en-US" sz="2000" b="1" dirty="0"/>
              <a:t>experts</a:t>
            </a:r>
            <a:r>
              <a:rPr lang="en-US" sz="2000" dirty="0"/>
              <a:t> themselves record a video on a topic (usually of duration 2-3min each) . Specific health related topics(</a:t>
            </a:r>
            <a:r>
              <a:rPr lang="en-US" sz="2000" b="1" dirty="0"/>
              <a:t>taboos</a:t>
            </a:r>
            <a:r>
              <a:rPr lang="en-US" sz="2000" dirty="0"/>
              <a:t>) are directly taught to the students keeping age appropriation in mind.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 prevent students from prey to </a:t>
            </a:r>
            <a:r>
              <a:rPr lang="en-US" sz="2000" b="1" dirty="0"/>
              <a:t>quacks</a:t>
            </a:r>
            <a:r>
              <a:rPr lang="en-US" sz="2000" dirty="0"/>
              <a:t>(Disinformation).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 Implement a </a:t>
            </a:r>
            <a:r>
              <a:rPr lang="en-US" sz="2000" b="1" dirty="0"/>
              <a:t>hybrid model </a:t>
            </a:r>
            <a:r>
              <a:rPr lang="en-US" sz="2000" dirty="0"/>
              <a:t>where,</a:t>
            </a:r>
          </a:p>
          <a:p>
            <a:r>
              <a:rPr lang="en-US" sz="2000" dirty="0"/>
              <a:t>=&gt; Teachers who teach Science (in offline mode) will be trained and given suitable resources. </a:t>
            </a:r>
          </a:p>
          <a:p>
            <a:r>
              <a:rPr lang="en-US" sz="2000" dirty="0"/>
              <a:t>=&gt; Provide curated content on the portal(online mode)</a:t>
            </a:r>
          </a:p>
          <a:p>
            <a:r>
              <a:rPr lang="en-US" sz="2000" dirty="0"/>
              <a:t>10. To deploy AI-ML models in near future, which can make the content even more interactive.  </a:t>
            </a:r>
          </a:p>
        </p:txBody>
      </p:sp>
    </p:spTree>
    <p:extLst>
      <p:ext uri="{BB962C8B-B14F-4D97-AF65-F5344CB8AC3E}">
        <p14:creationId xmlns:p14="http://schemas.microsoft.com/office/powerpoint/2010/main" val="106865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7A6D85-4A4C-8386-2A58-70818E001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F4AE9F-4315-2BF6-957B-7AEC176201E4}"/>
              </a:ext>
            </a:extLst>
          </p:cNvPr>
          <p:cNvSpPr txBox="1">
            <a:spLocks/>
          </p:cNvSpPr>
          <p:nvPr/>
        </p:nvSpPr>
        <p:spPr>
          <a:xfrm>
            <a:off x="3776815" y="2845462"/>
            <a:ext cx="4638368" cy="9911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Competition</a:t>
            </a:r>
            <a:endParaRPr lang="en-I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904EA-9816-4E4F-5CF3-644053ACE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081" y="5277355"/>
            <a:ext cx="3285837" cy="958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485D6-9D24-D348-F050-4A8FD2EED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1" y="4626809"/>
            <a:ext cx="2664504" cy="1776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571822-4BC9-C27B-7C8C-40B5C0E89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096" y="423147"/>
            <a:ext cx="984148" cy="1433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140266-0521-E590-9C32-D4956B13F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159" y="4325916"/>
            <a:ext cx="2286096" cy="1280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C80FEF-7F1E-6D0A-957D-ACD2D4764C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361" y="789761"/>
            <a:ext cx="2831691" cy="1592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059821-5F3C-EF2A-1100-3BC50C377B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1" y="2142515"/>
            <a:ext cx="2453073" cy="1049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8DA3B4-5644-7A6B-6624-71DB6EE70E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5" y="789761"/>
            <a:ext cx="3271529" cy="4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0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818A1-01F3-9823-7266-D51BAB882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FFDC4F9-CD99-186D-EE93-45290BA28ED6}"/>
              </a:ext>
            </a:extLst>
          </p:cNvPr>
          <p:cNvSpPr txBox="1">
            <a:spLocks/>
          </p:cNvSpPr>
          <p:nvPr/>
        </p:nvSpPr>
        <p:spPr>
          <a:xfrm>
            <a:off x="838200" y="55986"/>
            <a:ext cx="10515600" cy="8213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Solution(Website)</a:t>
            </a:r>
            <a:endParaRPr lang="en-I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685E8-C779-456E-5B58-844EB6B581FE}"/>
              </a:ext>
            </a:extLst>
          </p:cNvPr>
          <p:cNvSpPr txBox="1"/>
          <p:nvPr/>
        </p:nvSpPr>
        <p:spPr>
          <a:xfrm>
            <a:off x="485190" y="335602"/>
            <a:ext cx="259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Comic Sans MS" panose="030F0702030302020204" pitchFamily="66" charset="0"/>
              </a:rPr>
              <a:t>Home page:</a:t>
            </a:r>
            <a:endParaRPr lang="en-IN" sz="3200" b="1" i="1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D9E3B-0172-DFAA-9C92-2BA399604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359"/>
            <a:ext cx="12192000" cy="56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1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9288-7A3F-6078-456B-B4B1AE1B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79C7E-C198-CED1-8FB9-BA1A64246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18DDC4-D074-60D1-35D8-A45F8FE6D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"/>
            <a:ext cx="1219200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8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CE43-167B-EDCE-8CCA-C0654127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DFA20-834A-476D-64DC-65964F1D1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D7CE6-C286-9F6A-B7D1-5B13B732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50"/>
            <a:ext cx="12192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8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C355-6625-B02D-A35F-5635EB6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E5753-90DC-B4AB-F594-669E63437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DBB53-1E87-F576-DA52-26E15114A944}"/>
              </a:ext>
            </a:extLst>
          </p:cNvPr>
          <p:cNvSpPr txBox="1"/>
          <p:nvPr/>
        </p:nvSpPr>
        <p:spPr>
          <a:xfrm>
            <a:off x="494521" y="316261"/>
            <a:ext cx="250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Comic Sans MS" panose="030F0702030302020204" pitchFamily="66" charset="0"/>
              </a:rPr>
              <a:t>About Us:</a:t>
            </a:r>
            <a:endParaRPr lang="en-IN" sz="3200" b="1" i="1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4DB68-0356-0C99-DB3D-B3C0B6F63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61"/>
            <a:ext cx="12192000" cy="56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8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1361</Words>
  <Application>Microsoft Office PowerPoint</Application>
  <PresentationFormat>Widescreen</PresentationFormat>
  <Paragraphs>133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Comic Sans MS</vt:lpstr>
      <vt:lpstr>Segoe UI</vt:lpstr>
      <vt:lpstr>Symbol</vt:lpstr>
      <vt:lpstr>Wingdings</vt:lpstr>
      <vt:lpstr>WordVisi_MSFontService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 Stack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Nazeer Ahammed</dc:creator>
  <cp:lastModifiedBy>Nazeer Ahammed</cp:lastModifiedBy>
  <cp:revision>83</cp:revision>
  <dcterms:created xsi:type="dcterms:W3CDTF">2024-02-22T07:43:33Z</dcterms:created>
  <dcterms:modified xsi:type="dcterms:W3CDTF">2024-02-22T19:45:38Z</dcterms:modified>
</cp:coreProperties>
</file>