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0"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9625-405E-702C-114C-464F0ADCA6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4231C2-8C58-1AFE-EB62-2C05235C52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C3B318-70B3-5274-213E-0F5EDAF7605D}"/>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5" name="Footer Placeholder 4">
            <a:extLst>
              <a:ext uri="{FF2B5EF4-FFF2-40B4-BE49-F238E27FC236}">
                <a16:creationId xmlns:a16="http://schemas.microsoft.com/office/drawing/2014/main" id="{4D4F0D98-91BA-4AF1-CD73-782E2A311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3BB4D-71AE-BEDB-8F8C-674883D296BD}"/>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1572781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B755-93F2-FE00-85C7-D1A8992863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1A5FD4-6810-18C7-3EF7-514791444E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E15BAF-B8C1-046C-105D-F91191E0683F}"/>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5" name="Footer Placeholder 4">
            <a:extLst>
              <a:ext uri="{FF2B5EF4-FFF2-40B4-BE49-F238E27FC236}">
                <a16:creationId xmlns:a16="http://schemas.microsoft.com/office/drawing/2014/main" id="{0363E67D-8529-870F-B45D-FB4092948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DCEC6-3E9E-E295-CF7F-287FAE64E04D}"/>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1462078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95F9BB-6410-B405-14DF-43FD8EB3E8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77756D-B25D-D568-ED99-67A7B0E968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600C8-A178-9E5B-0513-30CDD0E6F6A0}"/>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5" name="Footer Placeholder 4">
            <a:extLst>
              <a:ext uri="{FF2B5EF4-FFF2-40B4-BE49-F238E27FC236}">
                <a16:creationId xmlns:a16="http://schemas.microsoft.com/office/drawing/2014/main" id="{0040814A-14FF-4D5B-3D4B-6593261C7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A9C5C-5DD4-83FC-D496-08FB98A3F5BA}"/>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250211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338C-69BF-3337-B819-92D249EA1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25BCB6-FA38-D2FE-6E05-61AD2C577A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70A3B5-F8C9-FA22-C55A-C6D8FD49BE16}"/>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5" name="Footer Placeholder 4">
            <a:extLst>
              <a:ext uri="{FF2B5EF4-FFF2-40B4-BE49-F238E27FC236}">
                <a16:creationId xmlns:a16="http://schemas.microsoft.com/office/drawing/2014/main" id="{B888BB76-0F4B-4D7A-EB9F-75E72CCE3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058BB-25FA-55BF-93F4-9D5B80DE0392}"/>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415684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AB58-D1D7-E563-E6AF-47ED6345C5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36A3C4-D863-14EF-BC56-A281AD59481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D66B8E-1347-DD19-DFDC-2339F5B156B3}"/>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5" name="Footer Placeholder 4">
            <a:extLst>
              <a:ext uri="{FF2B5EF4-FFF2-40B4-BE49-F238E27FC236}">
                <a16:creationId xmlns:a16="http://schemas.microsoft.com/office/drawing/2014/main" id="{F98DA451-261B-BF90-FAD8-70DCBED17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27C06-5396-2F1A-D165-E13057DE4EDC}"/>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380311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D4DB-81CD-9E93-1240-73E4090E96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A90565-9929-AC13-049F-4BD3BC08D7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3CCCD3-E03C-FB2D-BF8D-4E0B043A60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90C679-827F-D889-CEF2-BCD2B6D1D3C9}"/>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6" name="Footer Placeholder 5">
            <a:extLst>
              <a:ext uri="{FF2B5EF4-FFF2-40B4-BE49-F238E27FC236}">
                <a16:creationId xmlns:a16="http://schemas.microsoft.com/office/drawing/2014/main" id="{B34786F8-ECD3-3EF9-17B6-E1E8D9A000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17532A-F8E0-1869-61CC-05CEDF0088B6}"/>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3762673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97E1-0C56-9318-AB27-9690835689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6C86C3-924D-9D1B-23F7-7C39E24F6D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00D74F-9812-3BEA-4BE3-7DA53C3FD7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5466C3-B7CB-7954-CF0D-27E1BD437A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C1DBD4-73C4-0172-585A-CC4A3ECDF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BA0E56-5560-AE1B-D659-C64AD74906EB}"/>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8" name="Footer Placeholder 7">
            <a:extLst>
              <a:ext uri="{FF2B5EF4-FFF2-40B4-BE49-F238E27FC236}">
                <a16:creationId xmlns:a16="http://schemas.microsoft.com/office/drawing/2014/main" id="{65246B80-8820-21AD-2346-D8C6C22526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33D3DA-E1EA-F0B4-652A-06F3E7E75663}"/>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529388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B94D-C6F9-DC6C-0081-1B5FF65C70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D0FFC7-8FDA-F99A-98DD-8F1BFCB0F95C}"/>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4" name="Footer Placeholder 3">
            <a:extLst>
              <a:ext uri="{FF2B5EF4-FFF2-40B4-BE49-F238E27FC236}">
                <a16:creationId xmlns:a16="http://schemas.microsoft.com/office/drawing/2014/main" id="{EFEF1810-FF25-2C35-C5A6-444C87D0F2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49E410-7D9F-2BAE-3E73-0F6128756DE6}"/>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710813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F1F062-8467-0303-C37A-22548E14F406}"/>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3" name="Footer Placeholder 2">
            <a:extLst>
              <a:ext uri="{FF2B5EF4-FFF2-40B4-BE49-F238E27FC236}">
                <a16:creationId xmlns:a16="http://schemas.microsoft.com/office/drawing/2014/main" id="{0CFBF098-AC18-0B53-4D3C-0BBD6E98C8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A19939-FEEF-B3B4-54CF-0DEBD9B09B19}"/>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136423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DA91-B61F-51DD-ED7D-CFCF8ACEA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56D7E5-01C1-A023-1BF2-C78A75F9AD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6AB22A-415A-2EC4-09C8-14009B714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FD536-8803-684A-4706-3DCB73E8B9A0}"/>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6" name="Footer Placeholder 5">
            <a:extLst>
              <a:ext uri="{FF2B5EF4-FFF2-40B4-BE49-F238E27FC236}">
                <a16:creationId xmlns:a16="http://schemas.microsoft.com/office/drawing/2014/main" id="{72B1F4D4-840A-364E-7CD1-E6167C0E0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B845B-47C9-9785-7165-665EA5CAC5D3}"/>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329148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59E1-2C6E-E498-3170-8D191BC357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495315-9C73-97B8-B10F-BB8F5B42D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882C00-F881-B017-60EB-4380754D0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E52A48-1285-8F66-3892-0A511C76AE84}"/>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6" name="Footer Placeholder 5">
            <a:extLst>
              <a:ext uri="{FF2B5EF4-FFF2-40B4-BE49-F238E27FC236}">
                <a16:creationId xmlns:a16="http://schemas.microsoft.com/office/drawing/2014/main" id="{35DCF1B3-8C18-B032-8F29-2D6B42E08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41540-BD39-90B3-C2B8-35EEDA4F124A}"/>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373258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7F434F-AAF8-5E58-6D13-B007B72629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B2FC-1C1C-5320-5088-3CCA65E8A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E9BAD-BA96-3D6A-BBC9-48881B5C3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C6482B-BFF0-4516-8A1C-A22E221C3CEA}" type="datetimeFigureOut">
              <a:rPr lang="en-US" smtClean="0"/>
              <a:t>9/23/2025</a:t>
            </a:fld>
            <a:endParaRPr lang="en-US"/>
          </a:p>
        </p:txBody>
      </p:sp>
      <p:sp>
        <p:nvSpPr>
          <p:cNvPr id="5" name="Footer Placeholder 4">
            <a:extLst>
              <a:ext uri="{FF2B5EF4-FFF2-40B4-BE49-F238E27FC236}">
                <a16:creationId xmlns:a16="http://schemas.microsoft.com/office/drawing/2014/main" id="{EC10EFBC-DBC5-9A9A-24C6-0BBEB3D46F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9F850B7-45A5-D3A4-96F6-ED5CE75362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66F2A6-223C-482F-BB08-3358CBD0FC3E}" type="slidenum">
              <a:rPr lang="en-US" smtClean="0"/>
              <a:t>‹#›</a:t>
            </a:fld>
            <a:endParaRPr lang="en-US"/>
          </a:p>
        </p:txBody>
      </p:sp>
    </p:spTree>
    <p:extLst>
      <p:ext uri="{BB962C8B-B14F-4D97-AF65-F5344CB8AC3E}">
        <p14:creationId xmlns:p14="http://schemas.microsoft.com/office/powerpoint/2010/main" val="29991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theengineeringprojects.com/2015/02/ultrasonic-sensor-library-proteus.html" TargetMode="Externa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hyperlink" Target="https://github.com/nquag204/UDM-Sensor-Test-on-Proteus-with-Atmega128"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00906-BBC3-D109-DDCC-C4FF824E606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0C57458-08A9-338B-7EDB-E392108B0B10}"/>
              </a:ext>
            </a:extLst>
          </p:cNvPr>
          <p:cNvSpPr txBox="1"/>
          <p:nvPr/>
        </p:nvSpPr>
        <p:spPr>
          <a:xfrm>
            <a:off x="5237431" y="666961"/>
            <a:ext cx="1717137"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UDM SENSOR</a:t>
            </a:r>
            <a:endParaRPr lang="en-US" b="1">
              <a:latin typeface="Times New Roman" panose="02020603050405020304" pitchFamily="18" charset="0"/>
              <a:cs typeface="Times New Roman" panose="02020603050405020304" pitchFamily="18" charset="0"/>
            </a:endParaRPr>
          </a:p>
        </p:txBody>
      </p:sp>
      <p:pic>
        <p:nvPicPr>
          <p:cNvPr id="1026" name="Picture 2" descr="Cảm biến siêu âm Ultrasonic HC-SR04">
            <a:extLst>
              <a:ext uri="{FF2B5EF4-FFF2-40B4-BE49-F238E27FC236}">
                <a16:creationId xmlns:a16="http://schemas.microsoft.com/office/drawing/2014/main" id="{E960F35C-FFAF-DA3B-4924-7196A0394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870" y="1658941"/>
            <a:ext cx="3379116" cy="33791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F12E99-B8AA-AF29-C72A-4A1C5DEB90FB}"/>
              </a:ext>
            </a:extLst>
          </p:cNvPr>
          <p:cNvSpPr txBox="1"/>
          <p:nvPr/>
        </p:nvSpPr>
        <p:spPr>
          <a:xfrm>
            <a:off x="880161" y="5038057"/>
            <a:ext cx="4840535" cy="369332"/>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Hình 1:Cảm biến siêu âm Ultrasonic HC-SR04</a:t>
            </a:r>
            <a:endParaRPr lang="en-US">
              <a:latin typeface="Times New Roman" panose="02020603050405020304" pitchFamily="18" charset="0"/>
              <a:cs typeface="Times New Roman" panose="02020603050405020304" pitchFamily="18" charset="0"/>
            </a:endParaRPr>
          </a:p>
        </p:txBody>
      </p:sp>
      <p:pic>
        <p:nvPicPr>
          <p:cNvPr id="11" name="Picture 2">
            <a:extLst>
              <a:ext uri="{FF2B5EF4-FFF2-40B4-BE49-F238E27FC236}">
                <a16:creationId xmlns:a16="http://schemas.microsoft.com/office/drawing/2014/main" id="{0FBE19BB-C658-7C2D-0FDC-E72DA0B9AC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241059" y="851627"/>
            <a:ext cx="1988554" cy="418643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A20F84C-ABD3-A85A-A088-19B657CDB0D1}"/>
              </a:ext>
            </a:extLst>
          </p:cNvPr>
          <p:cNvSpPr txBox="1"/>
          <p:nvPr/>
        </p:nvSpPr>
        <p:spPr>
          <a:xfrm>
            <a:off x="7345262" y="5038057"/>
            <a:ext cx="3780148" cy="369332"/>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Hình 2:Mô phỏng Proteus HC-SR04</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134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D6A9A-9DE5-F1ED-5552-AAFFEC08D77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263C440-53BE-123D-F185-7F2DD11181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61619" y="429014"/>
            <a:ext cx="8934509" cy="6092952"/>
          </a:xfrm>
          <a:prstGeom prst="rect">
            <a:avLst/>
          </a:prstGeom>
        </p:spPr>
      </p:pic>
      <p:sp>
        <p:nvSpPr>
          <p:cNvPr id="4" name="TextBox 3">
            <a:extLst>
              <a:ext uri="{FF2B5EF4-FFF2-40B4-BE49-F238E27FC236}">
                <a16:creationId xmlns:a16="http://schemas.microsoft.com/office/drawing/2014/main" id="{D49FCF55-C3B3-F2FB-4F0C-16AE0FCC5C87}"/>
              </a:ext>
            </a:extLst>
          </p:cNvPr>
          <p:cNvSpPr txBox="1"/>
          <p:nvPr/>
        </p:nvSpPr>
        <p:spPr>
          <a:xfrm>
            <a:off x="0" y="392283"/>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A7E7940-4D50-CAA6-2A99-58C722995510}"/>
              </a:ext>
            </a:extLst>
          </p:cNvPr>
          <p:cNvSpPr txBox="1"/>
          <p:nvPr/>
        </p:nvSpPr>
        <p:spPr>
          <a:xfrm>
            <a:off x="791852" y="1072583"/>
            <a:ext cx="1166986" cy="369332"/>
          </a:xfrm>
          <a:prstGeom prst="rect">
            <a:avLst/>
          </a:prstGeom>
          <a:solidFill>
            <a:schemeClr val="bg2">
              <a:lumMod val="90000"/>
            </a:schemeClr>
          </a:solidFill>
        </p:spPr>
        <p:txBody>
          <a:bodyPr wrap="none" rtlCol="0">
            <a:spAutoFit/>
          </a:bodyPr>
          <a:lstStyle/>
          <a:p>
            <a:r>
              <a:rPr lang="vi-VN" b="1">
                <a:latin typeface="Times New Roman" panose="02020603050405020304" pitchFamily="18" charset="0"/>
                <a:cs typeface="Times New Roman" panose="02020603050405020304" pitchFamily="18" charset="0"/>
              </a:rPr>
              <a:t>TestPin=1</a:t>
            </a:r>
            <a:endParaRPr lang="en-US"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9A67854-ED28-CCC9-FD8F-34F60EE2F27B}"/>
              </a:ext>
            </a:extLst>
          </p:cNvPr>
          <p:cNvSpPr txBox="1"/>
          <p:nvPr/>
        </p:nvSpPr>
        <p:spPr>
          <a:xfrm>
            <a:off x="791852" y="1752883"/>
            <a:ext cx="2077107" cy="369332"/>
          </a:xfrm>
          <a:prstGeom prst="rect">
            <a:avLst/>
          </a:prstGeom>
          <a:solidFill>
            <a:schemeClr val="accent5">
              <a:lumMod val="20000"/>
              <a:lumOff val="80000"/>
            </a:schemeClr>
          </a:solidFill>
        </p:spPr>
        <p:txBody>
          <a:bodyPr wrap="none" rtlCol="0">
            <a:spAutoFit/>
          </a:bodyPr>
          <a:lstStyle/>
          <a:p>
            <a:r>
              <a:rPr lang="en-US" b="1">
                <a:latin typeface="Times New Roman" panose="02020603050405020304" pitchFamily="18" charset="0"/>
                <a:cs typeface="Times New Roman" panose="02020603050405020304" pitchFamily="18" charset="0"/>
              </a:rPr>
              <a:t>External Interrupt </a:t>
            </a:r>
          </a:p>
        </p:txBody>
      </p:sp>
    </p:spTree>
    <p:extLst>
      <p:ext uri="{BB962C8B-B14F-4D97-AF65-F5344CB8AC3E}">
        <p14:creationId xmlns:p14="http://schemas.microsoft.com/office/powerpoint/2010/main" val="3003527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A3642-D3F6-F6C7-30F8-FA3489E02F6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C96CC78-1122-BFEB-4452-7EC2834C2AF3}"/>
              </a:ext>
            </a:extLst>
          </p:cNvPr>
          <p:cNvSpPr txBox="1"/>
          <p:nvPr/>
        </p:nvSpPr>
        <p:spPr>
          <a:xfrm>
            <a:off x="5688162" y="1294862"/>
            <a:ext cx="6153218" cy="5028556"/>
          </a:xfrm>
          <a:prstGeom prst="rect">
            <a:avLst/>
          </a:prstGeom>
          <a:solidFill>
            <a:schemeClr val="accent1">
              <a:lumMod val="40000"/>
              <a:lumOff val="60000"/>
            </a:schemeClr>
          </a:solidFill>
        </p:spPr>
        <p:txBody>
          <a:bodyPr wrap="square" rtlCol="0">
            <a:spAutoFit/>
          </a:bodyPr>
          <a:lstStyle/>
          <a:p>
            <a:pPr>
              <a:lnSpc>
                <a:spcPct val="150000"/>
              </a:lnSpc>
            </a:pPr>
            <a:r>
              <a:rPr lang="vi-VN">
                <a:latin typeface="Times New Roman" panose="02020603050405020304" pitchFamily="18" charset="0"/>
                <a:cs typeface="Times New Roman" panose="02020603050405020304" pitchFamily="18" charset="0"/>
              </a:rPr>
              <a:t>Thông số của HC-SR04:</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Power Supply: +5V DC</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Quiescent Current: &lt;2mA</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Working current: 15mA</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Effectual Angle: &lt;15º</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Ranging Distance: 2­400 cm</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Resolution: 0.3 cm</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Measuring Angle: 30º</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Trigger Input Pulse width: 10uS</a:t>
            </a:r>
            <a:r>
              <a:rPr lang="vi-VN">
                <a:latin typeface="Times New Roman" panose="02020603050405020304" pitchFamily="18" charset="0"/>
                <a:cs typeface="Times New Roman" panose="02020603050405020304" pitchFamily="18" charset="0"/>
              </a:rPr>
              <a:t> (Chân nhận xung để phát tín hiệu sóng siêu âm- Echo: Chân thu tín hiệu sóng siêu âm)</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Dimension: 45mm x 20mm x 15mm</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Weight: approx. 10 g</a:t>
            </a:r>
          </a:p>
        </p:txBody>
      </p:sp>
      <p:pic>
        <p:nvPicPr>
          <p:cNvPr id="11" name="Picture 10">
            <a:extLst>
              <a:ext uri="{FF2B5EF4-FFF2-40B4-BE49-F238E27FC236}">
                <a16:creationId xmlns:a16="http://schemas.microsoft.com/office/drawing/2014/main" id="{43DF27A4-44F1-D2C6-9E6C-9A4C553D1544}"/>
              </a:ext>
            </a:extLst>
          </p:cNvPr>
          <p:cNvPicPr>
            <a:picLocks noChangeAspect="1"/>
          </p:cNvPicPr>
          <p:nvPr/>
        </p:nvPicPr>
        <p:blipFill>
          <a:blip r:embed="rId2"/>
          <a:stretch>
            <a:fillRect/>
          </a:stretch>
        </p:blipFill>
        <p:spPr>
          <a:xfrm>
            <a:off x="350620" y="1201844"/>
            <a:ext cx="4570172" cy="2451042"/>
          </a:xfrm>
          <a:prstGeom prst="rect">
            <a:avLst/>
          </a:prstGeom>
        </p:spPr>
      </p:pic>
      <p:sp>
        <p:nvSpPr>
          <p:cNvPr id="12" name="TextBox 11">
            <a:extLst>
              <a:ext uri="{FF2B5EF4-FFF2-40B4-BE49-F238E27FC236}">
                <a16:creationId xmlns:a16="http://schemas.microsoft.com/office/drawing/2014/main" id="{A4B280BD-B2B1-418E-77C4-73BC17A87674}"/>
              </a:ext>
            </a:extLst>
          </p:cNvPr>
          <p:cNvSpPr txBox="1"/>
          <p:nvPr/>
        </p:nvSpPr>
        <p:spPr>
          <a:xfrm>
            <a:off x="674930" y="3652886"/>
            <a:ext cx="3921551" cy="369332"/>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Hình 3:Vùng quét của sensor HC-SR04</a:t>
            </a:r>
            <a:endParaRPr lang="en-US">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F48B628-141B-A22C-0111-00B7152AD598}"/>
              </a:ext>
            </a:extLst>
          </p:cNvPr>
          <p:cNvSpPr txBox="1"/>
          <p:nvPr/>
        </p:nvSpPr>
        <p:spPr>
          <a:xfrm>
            <a:off x="350620" y="4022218"/>
            <a:ext cx="5013232" cy="2535566"/>
          </a:xfrm>
          <a:prstGeom prst="rect">
            <a:avLst/>
          </a:prstGeom>
          <a:noFill/>
        </p:spPr>
        <p:txBody>
          <a:bodyPr wrap="square" rtlCol="0">
            <a:spAutoFit/>
          </a:bodyPr>
          <a:lstStyle/>
          <a:p>
            <a:pPr>
              <a:lnSpc>
                <a:spcPct val="150000"/>
              </a:lnSpc>
            </a:pPr>
            <a:r>
              <a:rPr lang="vi-VN">
                <a:latin typeface="Times New Roman" panose="02020603050405020304" pitchFamily="18" charset="0"/>
                <a:cs typeface="Times New Roman" panose="02020603050405020304" pitchFamily="18" charset="0"/>
              </a:rPr>
              <a:t>Nhận thấy rằng sensor quét các vật thể nằm ở chính diện với khoảng cách xa hơn và tốt hơn. Các vật thể không phẳng có thể phản xạ lại sóng ở các góc khác nhau mà không trở lại sensor, điều này có thể ảnh hưởng trực tiếp đến việc tính toán khoảng cách hay phát hiện vật thể.</a:t>
            </a:r>
            <a:endParaRPr lang="en-US">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CCBC2D3-74D1-F95A-F3CE-10DCB375DF6C}"/>
              </a:ext>
            </a:extLst>
          </p:cNvPr>
          <p:cNvSpPr txBox="1"/>
          <p:nvPr/>
        </p:nvSpPr>
        <p:spPr>
          <a:xfrm>
            <a:off x="5237431" y="666961"/>
            <a:ext cx="1717137"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UDM SENSOR</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66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39EA1-1E47-578E-F4CE-2588942804D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96DB139-5350-4FC8-5220-8758AE87EB6E}"/>
              </a:ext>
            </a:extLst>
          </p:cNvPr>
          <p:cNvPicPr>
            <a:picLocks noChangeAspect="1"/>
          </p:cNvPicPr>
          <p:nvPr/>
        </p:nvPicPr>
        <p:blipFill>
          <a:blip r:embed="rId2"/>
          <a:stretch>
            <a:fillRect/>
          </a:stretch>
        </p:blipFill>
        <p:spPr>
          <a:xfrm>
            <a:off x="293686" y="1428471"/>
            <a:ext cx="6420746" cy="2000529"/>
          </a:xfrm>
          <a:prstGeom prst="rect">
            <a:avLst/>
          </a:prstGeom>
        </p:spPr>
      </p:pic>
      <p:sp>
        <p:nvSpPr>
          <p:cNvPr id="8" name="TextBox 7">
            <a:extLst>
              <a:ext uri="{FF2B5EF4-FFF2-40B4-BE49-F238E27FC236}">
                <a16:creationId xmlns:a16="http://schemas.microsoft.com/office/drawing/2014/main" id="{61BFF2C1-69C6-6786-BC56-AED6A9093B42}"/>
              </a:ext>
            </a:extLst>
          </p:cNvPr>
          <p:cNvSpPr txBox="1"/>
          <p:nvPr/>
        </p:nvSpPr>
        <p:spPr>
          <a:xfrm>
            <a:off x="1868165" y="3429000"/>
            <a:ext cx="3271788" cy="369332"/>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Hình 4:Hoạt động của HC-SR04</a:t>
            </a:r>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9D13CA0-289F-3201-E65D-B9ADE7EA7101}"/>
                  </a:ext>
                </a:extLst>
              </p:cNvPr>
              <p:cNvSpPr txBox="1"/>
              <p:nvPr/>
            </p:nvSpPr>
            <p:spPr>
              <a:xfrm>
                <a:off x="1392751" y="4170231"/>
                <a:ext cx="9406496" cy="2120068"/>
              </a:xfrm>
              <a:prstGeom prst="rect">
                <a:avLst/>
              </a:prstGeom>
              <a:noFill/>
            </p:spPr>
            <p:txBody>
              <a:bodyPr wrap="square" rtlCol="0">
                <a:spAutoFit/>
              </a:bodyPr>
              <a:lstStyle/>
              <a:p>
                <a:pPr algn="just">
                  <a:lnSpc>
                    <a:spcPct val="150000"/>
                  </a:lnSpc>
                </a:pPr>
                <a:r>
                  <a:rPr lang="vi-VN">
                    <a:latin typeface="Times New Roman" panose="02020603050405020304" pitchFamily="18" charset="0"/>
                    <a:cs typeface="Times New Roman" panose="02020603050405020304" pitchFamily="18" charset="0"/>
                  </a:rPr>
                  <a:t>HCSR04 có thể được kích hoạt để phát ra xung siêu âm bằng cách đặt chân TRIG lên mức CAO. Sau khi xung được phát đi, chân ECHO sẽ tự động lên mức CAO. Chân này sẽ duy trì ở mức CAO cho đến khi xung chạm lại vào cảm biến. Thời gian ECHO duy trì ở mức CAO chính là thời gian xung di chuyển. Sử dụng phép đo cùng với tốc độ âm thanh (~340m/s) sẽ cho ra khoảng cách di chuyển. Khi đó, khoảng cách được tính bằng công thức: </a:t>
                </a:r>
                <a14:m>
                  <m:oMath xmlns:m="http://schemas.openxmlformats.org/officeDocument/2006/math">
                    <m:r>
                      <m:rPr>
                        <m:sty m:val="p"/>
                      </m:rPr>
                      <a:rPr lang="vi-VN">
                        <a:latin typeface="Cambria Math" panose="02040503050406030204" pitchFamily="18" charset="0"/>
                        <a:cs typeface="Times New Roman" panose="02020603050405020304" pitchFamily="18" charset="0"/>
                      </a:rPr>
                      <m:t>d</m:t>
                    </m:r>
                    <m:r>
                      <a:rPr lang="en-US" b="0" i="0" smtClean="0">
                        <a:latin typeface="Cambria Math" panose="02040503050406030204" pitchFamily="18" charset="0"/>
                        <a:cs typeface="Times New Roman" panose="02020603050405020304" pitchFamily="18" charset="0"/>
                      </a:rPr>
                      <m:t>=</m:t>
                    </m:r>
                    <m:r>
                      <m:rPr>
                        <m:sty m:val="p"/>
                      </m:rPr>
                      <a:rPr lang="en-US" b="0" i="0" smtClean="0">
                        <a:latin typeface="Cambria Math" panose="02040503050406030204" pitchFamily="18" charset="0"/>
                        <a:cs typeface="Times New Roman" panose="02020603050405020304" pitchFamily="18" charset="0"/>
                      </a:rPr>
                      <m:t>v</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𝑡</m:t>
                    </m:r>
                  </m:oMath>
                </a14:m>
                <a:endParaRPr lang="en-US">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B9D13CA0-289F-3201-E65D-B9ADE7EA7101}"/>
                  </a:ext>
                </a:extLst>
              </p:cNvPr>
              <p:cNvSpPr txBox="1">
                <a:spLocks noRot="1" noChangeAspect="1" noMove="1" noResize="1" noEditPoints="1" noAdjustHandles="1" noChangeArrowheads="1" noChangeShapeType="1" noTextEdit="1"/>
              </p:cNvSpPr>
              <p:nvPr/>
            </p:nvSpPr>
            <p:spPr>
              <a:xfrm>
                <a:off x="1392751" y="4170231"/>
                <a:ext cx="9406496" cy="2120068"/>
              </a:xfrm>
              <a:prstGeom prst="rect">
                <a:avLst/>
              </a:prstGeom>
              <a:blipFill>
                <a:blip r:embed="rId3"/>
                <a:stretch>
                  <a:fillRect l="-518" r="-518" b="-3736"/>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533869E9-B588-C67C-9453-896745600892}"/>
              </a:ext>
            </a:extLst>
          </p:cNvPr>
          <p:cNvSpPr txBox="1"/>
          <p:nvPr/>
        </p:nvSpPr>
        <p:spPr>
          <a:xfrm>
            <a:off x="5237431" y="666961"/>
            <a:ext cx="1717137"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UDM SENSOR</a:t>
            </a:r>
            <a:endParaRPr lang="en-US" b="1">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BA61F9EC-7A9C-80DD-10EB-7D1232E41BF0}"/>
              </a:ext>
            </a:extLst>
          </p:cNvPr>
          <p:cNvPicPr>
            <a:picLocks noChangeAspect="1"/>
          </p:cNvPicPr>
          <p:nvPr/>
        </p:nvPicPr>
        <p:blipFill>
          <a:blip r:embed="rId4"/>
          <a:stretch>
            <a:fillRect/>
          </a:stretch>
        </p:blipFill>
        <p:spPr>
          <a:xfrm>
            <a:off x="7384899" y="2074439"/>
            <a:ext cx="4134427" cy="1047896"/>
          </a:xfrm>
          <a:prstGeom prst="rect">
            <a:avLst/>
          </a:prstGeom>
        </p:spPr>
      </p:pic>
      <p:sp>
        <p:nvSpPr>
          <p:cNvPr id="20" name="TextBox 19">
            <a:extLst>
              <a:ext uri="{FF2B5EF4-FFF2-40B4-BE49-F238E27FC236}">
                <a16:creationId xmlns:a16="http://schemas.microsoft.com/office/drawing/2014/main" id="{1C72845A-B13F-31FD-59A8-CD50737EFE3B}"/>
              </a:ext>
            </a:extLst>
          </p:cNvPr>
          <p:cNvSpPr txBox="1"/>
          <p:nvPr/>
        </p:nvSpPr>
        <p:spPr>
          <a:xfrm>
            <a:off x="7384900" y="3122335"/>
            <a:ext cx="4021534" cy="646331"/>
          </a:xfrm>
          <a:prstGeom prst="rect">
            <a:avLst/>
          </a:prstGeom>
          <a:noFill/>
        </p:spPr>
        <p:txBody>
          <a:bodyPr wrap="square">
            <a:spAutoFit/>
          </a:bodyPr>
          <a:lstStyle/>
          <a:p>
            <a:pPr algn="ctr"/>
            <a:r>
              <a:rPr lang="vi-VN">
                <a:latin typeface="Times New Roman" panose="02020603050405020304" pitchFamily="18" charset="0"/>
                <a:cs typeface="Times New Roman" panose="02020603050405020304" pitchFamily="18" charset="0"/>
              </a:rPr>
              <a:t>Hình 5:Công thức quy đổi khoảng cách đo được</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681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353D8-7767-9984-7DD3-C91ED27E604A}"/>
              </a:ext>
            </a:extLst>
          </p:cNvPr>
          <p:cNvSpPr txBox="1"/>
          <p:nvPr/>
        </p:nvSpPr>
        <p:spPr>
          <a:xfrm>
            <a:off x="0" y="254524"/>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125E79-7E24-06BF-C27D-8502EA0ACC5C}"/>
              </a:ext>
            </a:extLst>
          </p:cNvPr>
          <p:cNvSpPr txBox="1"/>
          <p:nvPr/>
        </p:nvSpPr>
        <p:spPr>
          <a:xfrm>
            <a:off x="407181" y="1208031"/>
            <a:ext cx="5107500" cy="3782061"/>
          </a:xfrm>
          <a:prstGeom prst="rect">
            <a:avLst/>
          </a:prstGeom>
          <a:solidFill>
            <a:schemeClr val="accent3">
              <a:lumMod val="20000"/>
              <a:lumOff val="80000"/>
            </a:schemeClr>
          </a:solidFill>
        </p:spPr>
        <p:txBody>
          <a:bodyPr wrap="square" rtlCol="0">
            <a:spAutoFit/>
          </a:bodyPr>
          <a:lstStyle/>
          <a:p>
            <a:pPr>
              <a:lnSpc>
                <a:spcPct val="150000"/>
              </a:lnSpc>
            </a:pPr>
            <a:r>
              <a:rPr lang="vi-VN" dirty="0">
                <a:latin typeface="Times New Roman" panose="02020603050405020304" pitchFamily="18" charset="0"/>
                <a:cs typeface="Times New Roman" panose="02020603050405020304" pitchFamily="18" charset="0"/>
              </a:rPr>
              <a:t>Các bước thực hiện:</a:t>
            </a:r>
          </a:p>
          <a:p>
            <a:pPr marL="285750" indent="-285750">
              <a:lnSpc>
                <a:spcPct val="150000"/>
              </a:lnSpc>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Phát xung 10us tới chân </a:t>
            </a:r>
            <a:r>
              <a:rPr lang="vi-VN" dirty="0" err="1">
                <a:latin typeface="Times New Roman" panose="02020603050405020304" pitchFamily="18" charset="0"/>
                <a:cs typeface="Times New Roman" panose="02020603050405020304" pitchFamily="18" charset="0"/>
              </a:rPr>
              <a:t>Trigger</a:t>
            </a:r>
            <a:r>
              <a:rPr lang="vi-VN" dirty="0">
                <a:latin typeface="Times New Roman" panose="02020603050405020304" pitchFamily="18" charset="0"/>
                <a:cs typeface="Times New Roman" panose="02020603050405020304" pitchFamily="18" charset="0"/>
              </a:rPr>
              <a:t> của cảm biến</a:t>
            </a:r>
          </a:p>
          <a:p>
            <a:pPr marL="285750" indent="-285750">
              <a:lnSpc>
                <a:spcPct val="150000"/>
              </a:lnSpc>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Khi nhận được xung này cảm biến sẽ gửi 8 xung sóng âm 40kHz và chờ xung lên tại chân </a:t>
            </a:r>
            <a:r>
              <a:rPr lang="vi-VN" dirty="0" err="1">
                <a:latin typeface="Times New Roman" panose="02020603050405020304" pitchFamily="18" charset="0"/>
                <a:cs typeface="Times New Roman" panose="02020603050405020304" pitchFamily="18" charset="0"/>
              </a:rPr>
              <a:t>Echo</a:t>
            </a:r>
            <a:endParaRPr lang="vi-V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Khởi tạo </a:t>
            </a:r>
            <a:r>
              <a:rPr lang="vi-VN" dirty="0" err="1">
                <a:latin typeface="Times New Roman" panose="02020603050405020304" pitchFamily="18" charset="0"/>
                <a:cs typeface="Times New Roman" panose="02020603050405020304" pitchFamily="18" charset="0"/>
              </a:rPr>
              <a:t>timer</a:t>
            </a:r>
            <a:r>
              <a:rPr lang="vi-VN" dirty="0">
                <a:latin typeface="Times New Roman" panose="02020603050405020304" pitchFamily="18" charset="0"/>
                <a:cs typeface="Times New Roman" panose="02020603050405020304" pitchFamily="18" charset="0"/>
              </a:rPr>
              <a:t> tại xung lên của chân </a:t>
            </a:r>
            <a:r>
              <a:rPr lang="vi-VN" dirty="0" err="1">
                <a:latin typeface="Times New Roman" panose="02020603050405020304" pitchFamily="18" charset="0"/>
                <a:cs typeface="Times New Roman" panose="02020603050405020304" pitchFamily="18" charset="0"/>
              </a:rPr>
              <a:t>Echo</a:t>
            </a:r>
            <a:r>
              <a:rPr lang="vi-VN" dirty="0">
                <a:latin typeface="Times New Roman" panose="02020603050405020304" pitchFamily="18" charset="0"/>
                <a:cs typeface="Times New Roman" panose="02020603050405020304" pitchFamily="18" charset="0"/>
              </a:rPr>
              <a:t> và chờ xung xuống của chân </a:t>
            </a:r>
            <a:r>
              <a:rPr lang="vi-VN" dirty="0" err="1">
                <a:latin typeface="Times New Roman" panose="02020603050405020304" pitchFamily="18" charset="0"/>
                <a:cs typeface="Times New Roman" panose="02020603050405020304" pitchFamily="18" charset="0"/>
              </a:rPr>
              <a:t>Echo</a:t>
            </a:r>
            <a:endParaRPr lang="vi-V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Khi bắt được xung xuống của chân </a:t>
            </a:r>
            <a:r>
              <a:rPr lang="vi-VN" dirty="0" err="1">
                <a:latin typeface="Times New Roman" panose="02020603050405020304" pitchFamily="18" charset="0"/>
                <a:cs typeface="Times New Roman" panose="02020603050405020304" pitchFamily="18" charset="0"/>
              </a:rPr>
              <a:t>Echo</a:t>
            </a:r>
            <a:r>
              <a:rPr lang="vi-VN" dirty="0">
                <a:latin typeface="Times New Roman" panose="02020603050405020304" pitchFamily="18" charset="0"/>
                <a:cs typeface="Times New Roman" panose="02020603050405020304" pitchFamily="18" charset="0"/>
              </a:rPr>
              <a:t>, đọc giá trị </a:t>
            </a:r>
            <a:r>
              <a:rPr lang="vi-VN" dirty="0" err="1">
                <a:latin typeface="Times New Roman" panose="02020603050405020304" pitchFamily="18" charset="0"/>
                <a:cs typeface="Times New Roman" panose="02020603050405020304" pitchFamily="18" charset="0"/>
              </a:rPr>
              <a:t>Timer</a:t>
            </a:r>
            <a:r>
              <a:rPr lang="vi-VN" dirty="0">
                <a:latin typeface="Times New Roman" panose="02020603050405020304" pitchFamily="18" charset="0"/>
                <a:cs typeface="Times New Roman" panose="02020603050405020304" pitchFamily="18" charset="0"/>
              </a:rPr>
              <a:t> đếm được và tính toán khoảng cách đến đối tượng</a:t>
            </a:r>
            <a:endParaRPr lang="en-US"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B57F4E6E-4499-75E8-5E45-6A3902428427}"/>
              </a:ext>
            </a:extLst>
          </p:cNvPr>
          <p:cNvPicPr>
            <a:picLocks noChangeAspect="1"/>
          </p:cNvPicPr>
          <p:nvPr/>
        </p:nvPicPr>
        <p:blipFill>
          <a:blip r:embed="rId2"/>
          <a:stretch>
            <a:fillRect/>
          </a:stretch>
        </p:blipFill>
        <p:spPr>
          <a:xfrm>
            <a:off x="5925017" y="952616"/>
            <a:ext cx="5629946" cy="3091483"/>
          </a:xfrm>
          <a:prstGeom prst="rect">
            <a:avLst/>
          </a:prstGeom>
        </p:spPr>
      </p:pic>
      <p:sp>
        <p:nvSpPr>
          <p:cNvPr id="15" name="TextBox 14">
            <a:extLst>
              <a:ext uri="{FF2B5EF4-FFF2-40B4-BE49-F238E27FC236}">
                <a16:creationId xmlns:a16="http://schemas.microsoft.com/office/drawing/2014/main" id="{CD025F61-14B2-CA50-9752-88CEA589086E}"/>
              </a:ext>
            </a:extLst>
          </p:cNvPr>
          <p:cNvSpPr txBox="1"/>
          <p:nvPr/>
        </p:nvSpPr>
        <p:spPr>
          <a:xfrm>
            <a:off x="7480129" y="4044099"/>
            <a:ext cx="2519722" cy="369332"/>
          </a:xfrm>
          <a:prstGeom prst="rect">
            <a:avLst/>
          </a:prstGeom>
          <a:noFill/>
        </p:spPr>
        <p:txBody>
          <a:bodyPr wrap="square">
            <a:spAutoFit/>
          </a:bodyPr>
          <a:lstStyle/>
          <a:p>
            <a:r>
              <a:rPr lang="vi-VN">
                <a:latin typeface="Times New Roman" panose="02020603050405020304" pitchFamily="18" charset="0"/>
                <a:cs typeface="Times New Roman" panose="02020603050405020304" pitchFamily="18" charset="0"/>
              </a:rPr>
              <a:t>Hình 6:Biểu đồ thời gian</a:t>
            </a:r>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A4F0FA7-C8E8-0402-F2FA-0F8DCEC9FA65}"/>
                  </a:ext>
                </a:extLst>
              </p:cNvPr>
              <p:cNvSpPr txBox="1"/>
              <p:nvPr/>
            </p:nvSpPr>
            <p:spPr>
              <a:xfrm>
                <a:off x="407181" y="5334401"/>
                <a:ext cx="6579910" cy="1045864"/>
              </a:xfrm>
              <a:prstGeom prst="rect">
                <a:avLst/>
              </a:prstGeom>
              <a:solidFill>
                <a:schemeClr val="accent2">
                  <a:lumMod val="20000"/>
                  <a:lumOff val="80000"/>
                </a:schemeClr>
              </a:solidFill>
            </p:spPr>
            <p:txBody>
              <a:bodyPr wrap="square" rtlCol="0">
                <a:spAutoFit/>
              </a:bodyPr>
              <a:lstStyle/>
              <a:p>
                <a:pPr>
                  <a:lnSpc>
                    <a:spcPct val="150000"/>
                  </a:lnSpc>
                </a:pPr>
                <a:r>
                  <a:rPr lang="vi-VN">
                    <a:latin typeface="Times New Roman" panose="02020603050405020304" pitchFamily="18" charset="0"/>
                    <a:cs typeface="Times New Roman" panose="02020603050405020304" pitchFamily="18" charset="0"/>
                  </a:rPr>
                  <a:t>Khoảng cách tới vật (cm)=</a:t>
                </a:r>
                <a14:m>
                  <m:oMath xmlns:m="http://schemas.openxmlformats.org/officeDocument/2006/math">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𝑉𝑎𝑛</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𝑡𝑜𝑐</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𝑠𝑜𝑛𝑔</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𝑎𝑚</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𝑇𝐼𝑀𝐸𝑅</m:t>
                        </m:r>
                      </m:num>
                      <m:den>
                        <m:r>
                          <a:rPr lang="en-US" b="0" i="1" smtClean="0">
                            <a:latin typeface="Cambria Math" panose="02040503050406030204" pitchFamily="18" charset="0"/>
                            <a:cs typeface="Times New Roman" panose="02020603050405020304" pitchFamily="18" charset="0"/>
                          </a:rPr>
                          <m:t>2</m:t>
                        </m:r>
                      </m:den>
                    </m:f>
                    <m:r>
                      <a:rPr lang="en-US" b="0" i="0" smtClean="0">
                        <a:latin typeface="Cambria Math" panose="02040503050406030204" pitchFamily="18" charset="0"/>
                        <a:cs typeface="Times New Roman" panose="02020603050405020304" pitchFamily="18" charset="0"/>
                      </a:rPr>
                      <m:t>=17150</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𝑇𝐼𝑀𝐸𝑅</m:t>
                    </m:r>
                  </m:oMath>
                </a14:m>
                <a:endParaRPr lang="en-US" b="0">
                  <a:latin typeface="Times New Roman" panose="02020603050405020304" pitchFamily="18" charset="0"/>
                  <a:ea typeface="Cambria Math" panose="020405030504060302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TIMER </a:t>
                </a:r>
                <a:r>
                  <a:rPr lang="vi-VN">
                    <a:latin typeface="Times New Roman" panose="02020603050405020304" pitchFamily="18" charset="0"/>
                    <a:cs typeface="Times New Roman" panose="02020603050405020304" pitchFamily="18" charset="0"/>
                  </a:rPr>
                  <a:t>sẽ đo thời gian Echo ở mức cao.</a:t>
                </a:r>
                <a:endParaRPr lang="en-US">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A4F0FA7-C8E8-0402-F2FA-0F8DCEC9FA65}"/>
                  </a:ext>
                </a:extLst>
              </p:cNvPr>
              <p:cNvSpPr txBox="1">
                <a:spLocks noRot="1" noChangeAspect="1" noMove="1" noResize="1" noEditPoints="1" noAdjustHandles="1" noChangeArrowheads="1" noChangeShapeType="1" noTextEdit="1"/>
              </p:cNvSpPr>
              <p:nvPr/>
            </p:nvSpPr>
            <p:spPr>
              <a:xfrm>
                <a:off x="407181" y="5334401"/>
                <a:ext cx="6579910" cy="1045864"/>
              </a:xfrm>
              <a:prstGeom prst="rect">
                <a:avLst/>
              </a:prstGeom>
              <a:blipFill>
                <a:blip r:embed="rId3"/>
                <a:stretch>
                  <a:fillRect l="-834" b="-8140"/>
                </a:stretch>
              </a:blipFill>
            </p:spPr>
            <p:txBody>
              <a:bodyPr/>
              <a:lstStyle/>
              <a:p>
                <a:r>
                  <a:rPr lang="en-US">
                    <a:noFill/>
                  </a:rPr>
                  <a:t> </a:t>
                </a:r>
              </a:p>
            </p:txBody>
          </p:sp>
        </mc:Fallback>
      </mc:AlternateContent>
    </p:spTree>
    <p:extLst>
      <p:ext uri="{BB962C8B-B14F-4D97-AF65-F5344CB8AC3E}">
        <p14:creationId xmlns:p14="http://schemas.microsoft.com/office/powerpoint/2010/main" val="803892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4C8649-055E-8942-319D-9A0BE0E14E6A}"/>
              </a:ext>
            </a:extLst>
          </p:cNvPr>
          <p:cNvPicPr>
            <a:picLocks noChangeAspect="1"/>
          </p:cNvPicPr>
          <p:nvPr/>
        </p:nvPicPr>
        <p:blipFill>
          <a:blip r:embed="rId2"/>
          <a:stretch>
            <a:fillRect/>
          </a:stretch>
        </p:blipFill>
        <p:spPr>
          <a:xfrm>
            <a:off x="2969443" y="392283"/>
            <a:ext cx="9118862" cy="6166415"/>
          </a:xfrm>
          <a:prstGeom prst="rect">
            <a:avLst/>
          </a:prstGeom>
        </p:spPr>
      </p:pic>
      <p:sp>
        <p:nvSpPr>
          <p:cNvPr id="4" name="TextBox 3">
            <a:extLst>
              <a:ext uri="{FF2B5EF4-FFF2-40B4-BE49-F238E27FC236}">
                <a16:creationId xmlns:a16="http://schemas.microsoft.com/office/drawing/2014/main" id="{62B9077F-3419-D909-88EA-ABF3DA670E88}"/>
              </a:ext>
            </a:extLst>
          </p:cNvPr>
          <p:cNvSpPr txBox="1"/>
          <p:nvPr/>
        </p:nvSpPr>
        <p:spPr>
          <a:xfrm>
            <a:off x="0" y="392283"/>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5AD991A-BC4B-5A08-9600-866CF417FDDA}"/>
              </a:ext>
            </a:extLst>
          </p:cNvPr>
          <p:cNvSpPr txBox="1"/>
          <p:nvPr/>
        </p:nvSpPr>
        <p:spPr>
          <a:xfrm>
            <a:off x="103695" y="2335776"/>
            <a:ext cx="2865748" cy="43858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XC8 Compiler</a:t>
            </a:r>
          </a:p>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Code C</a:t>
            </a:r>
          </a:p>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Ultrasonic Sensor for Proteus:</a:t>
            </a:r>
          </a:p>
          <a:p>
            <a:r>
              <a:rPr lang="en-US">
                <a:latin typeface="Times New Roman" panose="02020603050405020304" pitchFamily="18" charset="0"/>
                <a:cs typeface="Times New Roman" panose="02020603050405020304" pitchFamily="18" charset="0"/>
                <a:hlinkClick r:id="rId3"/>
              </a:rPr>
              <a:t>https://www.theengineeringprojects.com/2015/02/ultrasonic-sensor-library-proteus.html</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Github:</a:t>
            </a:r>
          </a:p>
          <a:p>
            <a:r>
              <a:rPr lang="vi-VN">
                <a:latin typeface="Times New Roman" panose="02020603050405020304" pitchFamily="18" charset="0"/>
                <a:cs typeface="Times New Roman" panose="02020603050405020304" pitchFamily="18" charset="0"/>
                <a:hlinkClick r:id="rId4"/>
              </a:rPr>
              <a:t>https://github.com/nquag204/UDM-Sensor-Test-on-Proteus-with-Atmega128</a:t>
            </a:r>
            <a:endParaRPr lang="vi-VN">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B89799-EB05-52A9-B955-56EDF6795EBD}"/>
              </a:ext>
            </a:extLst>
          </p:cNvPr>
          <p:cNvSpPr txBox="1"/>
          <p:nvPr/>
        </p:nvSpPr>
        <p:spPr>
          <a:xfrm>
            <a:off x="791852" y="1072583"/>
            <a:ext cx="1166986" cy="369332"/>
          </a:xfrm>
          <a:prstGeom prst="rect">
            <a:avLst/>
          </a:prstGeom>
          <a:solidFill>
            <a:schemeClr val="bg2">
              <a:lumMod val="90000"/>
            </a:schemeClr>
          </a:solidFill>
        </p:spPr>
        <p:txBody>
          <a:bodyPr wrap="none" rtlCol="0">
            <a:spAutoFit/>
          </a:bodyPr>
          <a:lstStyle/>
          <a:p>
            <a:r>
              <a:rPr lang="vi-VN" b="1">
                <a:latin typeface="Times New Roman" panose="02020603050405020304" pitchFamily="18" charset="0"/>
                <a:cs typeface="Times New Roman" panose="02020603050405020304" pitchFamily="18" charset="0"/>
              </a:rPr>
              <a:t>TestPin=0</a:t>
            </a:r>
            <a:endParaRPr 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54313C3-E315-15B2-0708-C96CABDF9AD9}"/>
              </a:ext>
            </a:extLst>
          </p:cNvPr>
          <p:cNvSpPr txBox="1"/>
          <p:nvPr/>
        </p:nvSpPr>
        <p:spPr>
          <a:xfrm>
            <a:off x="791852" y="1752883"/>
            <a:ext cx="1610377" cy="369332"/>
          </a:xfrm>
          <a:prstGeom prst="rect">
            <a:avLst/>
          </a:prstGeom>
          <a:solidFill>
            <a:schemeClr val="accent6">
              <a:lumMod val="20000"/>
              <a:lumOff val="80000"/>
            </a:schemeClr>
          </a:solidFill>
        </p:spPr>
        <p:txBody>
          <a:bodyPr wrap="none" rtlCol="0">
            <a:spAutoFit/>
          </a:bodyPr>
          <a:lstStyle/>
          <a:p>
            <a:r>
              <a:rPr lang="en-US" b="1">
                <a:latin typeface="Times New Roman" panose="02020603050405020304" pitchFamily="18" charset="0"/>
                <a:cs typeface="Times New Roman" panose="02020603050405020304" pitchFamily="18" charset="0"/>
              </a:rPr>
              <a:t>Input Capture</a:t>
            </a:r>
          </a:p>
        </p:txBody>
      </p:sp>
    </p:spTree>
    <p:extLst>
      <p:ext uri="{BB962C8B-B14F-4D97-AF65-F5344CB8AC3E}">
        <p14:creationId xmlns:p14="http://schemas.microsoft.com/office/powerpoint/2010/main" val="71206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C42C4-1B82-DC90-1DF9-EFF15AFF7B5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BD0D18F-47AB-2360-CA1E-600E4BEE0D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5845" y="392283"/>
            <a:ext cx="9106058" cy="6166415"/>
          </a:xfrm>
          <a:prstGeom prst="rect">
            <a:avLst/>
          </a:prstGeom>
        </p:spPr>
      </p:pic>
      <p:sp>
        <p:nvSpPr>
          <p:cNvPr id="4" name="TextBox 3">
            <a:extLst>
              <a:ext uri="{FF2B5EF4-FFF2-40B4-BE49-F238E27FC236}">
                <a16:creationId xmlns:a16="http://schemas.microsoft.com/office/drawing/2014/main" id="{E52A996A-467A-5EA6-DEE6-E2FC075130A0}"/>
              </a:ext>
            </a:extLst>
          </p:cNvPr>
          <p:cNvSpPr txBox="1"/>
          <p:nvPr/>
        </p:nvSpPr>
        <p:spPr>
          <a:xfrm>
            <a:off x="0" y="392283"/>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05BB3D4-B42F-586F-D0A8-5B443B714837}"/>
              </a:ext>
            </a:extLst>
          </p:cNvPr>
          <p:cNvSpPr txBox="1"/>
          <p:nvPr/>
        </p:nvSpPr>
        <p:spPr>
          <a:xfrm>
            <a:off x="791852" y="1072583"/>
            <a:ext cx="1166986" cy="369332"/>
          </a:xfrm>
          <a:prstGeom prst="rect">
            <a:avLst/>
          </a:prstGeom>
          <a:solidFill>
            <a:schemeClr val="bg2">
              <a:lumMod val="90000"/>
            </a:schemeClr>
          </a:solidFill>
        </p:spPr>
        <p:txBody>
          <a:bodyPr wrap="none" rtlCol="0">
            <a:spAutoFit/>
          </a:bodyPr>
          <a:lstStyle/>
          <a:p>
            <a:r>
              <a:rPr lang="vi-VN" b="1">
                <a:latin typeface="Times New Roman" panose="02020603050405020304" pitchFamily="18" charset="0"/>
                <a:cs typeface="Times New Roman" panose="02020603050405020304" pitchFamily="18" charset="0"/>
              </a:rPr>
              <a:t>TestPin=x</a:t>
            </a:r>
            <a:endParaRPr lang="en-US"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00F342A-A31A-2C83-C38F-516FD77B8B12}"/>
              </a:ext>
            </a:extLst>
          </p:cNvPr>
          <p:cNvSpPr txBox="1"/>
          <p:nvPr/>
        </p:nvSpPr>
        <p:spPr>
          <a:xfrm>
            <a:off x="791852" y="1752883"/>
            <a:ext cx="1610377" cy="369332"/>
          </a:xfrm>
          <a:prstGeom prst="rect">
            <a:avLst/>
          </a:prstGeom>
          <a:solidFill>
            <a:schemeClr val="accent6">
              <a:lumMod val="20000"/>
              <a:lumOff val="80000"/>
            </a:schemeClr>
          </a:solidFill>
        </p:spPr>
        <p:txBody>
          <a:bodyPr wrap="none" rtlCol="0">
            <a:spAutoFit/>
          </a:bodyPr>
          <a:lstStyle/>
          <a:p>
            <a:r>
              <a:rPr lang="en-US" b="1">
                <a:latin typeface="Times New Roman" panose="02020603050405020304" pitchFamily="18" charset="0"/>
                <a:cs typeface="Times New Roman" panose="02020603050405020304" pitchFamily="18" charset="0"/>
              </a:rPr>
              <a:t>Input Capture</a:t>
            </a:r>
          </a:p>
        </p:txBody>
      </p:sp>
    </p:spTree>
    <p:extLst>
      <p:ext uri="{BB962C8B-B14F-4D97-AF65-F5344CB8AC3E}">
        <p14:creationId xmlns:p14="http://schemas.microsoft.com/office/powerpoint/2010/main" val="155019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55CA8-000E-CCE7-7EA3-CCD04195CBC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2E524E5-84CD-B78D-6452-5F8C0E5A57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5845" y="399957"/>
            <a:ext cx="9106058" cy="6151066"/>
          </a:xfrm>
          <a:prstGeom prst="rect">
            <a:avLst/>
          </a:prstGeom>
        </p:spPr>
      </p:pic>
      <p:sp>
        <p:nvSpPr>
          <p:cNvPr id="4" name="TextBox 3">
            <a:extLst>
              <a:ext uri="{FF2B5EF4-FFF2-40B4-BE49-F238E27FC236}">
                <a16:creationId xmlns:a16="http://schemas.microsoft.com/office/drawing/2014/main" id="{5C13DC09-5AC6-BA9F-62EE-73F165A0CB89}"/>
              </a:ext>
            </a:extLst>
          </p:cNvPr>
          <p:cNvSpPr txBox="1"/>
          <p:nvPr/>
        </p:nvSpPr>
        <p:spPr>
          <a:xfrm>
            <a:off x="0" y="392283"/>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3AC5256-A70C-EC51-4F03-FF86F03DCF27}"/>
              </a:ext>
            </a:extLst>
          </p:cNvPr>
          <p:cNvSpPr txBox="1"/>
          <p:nvPr/>
        </p:nvSpPr>
        <p:spPr>
          <a:xfrm>
            <a:off x="791852" y="1072583"/>
            <a:ext cx="1166986" cy="369332"/>
          </a:xfrm>
          <a:prstGeom prst="rect">
            <a:avLst/>
          </a:prstGeom>
          <a:solidFill>
            <a:schemeClr val="bg2">
              <a:lumMod val="90000"/>
            </a:schemeClr>
          </a:solidFill>
        </p:spPr>
        <p:txBody>
          <a:bodyPr wrap="none" rtlCol="0">
            <a:spAutoFit/>
          </a:bodyPr>
          <a:lstStyle/>
          <a:p>
            <a:r>
              <a:rPr lang="vi-VN" b="1">
                <a:latin typeface="Times New Roman" panose="02020603050405020304" pitchFamily="18" charset="0"/>
                <a:cs typeface="Times New Roman" panose="02020603050405020304" pitchFamily="18" charset="0"/>
              </a:rPr>
              <a:t>TestPin=1</a:t>
            </a:r>
            <a:endParaRPr lang="en-US"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5E7EBDF-4D58-7211-50E2-0A6A1FBC6BF0}"/>
              </a:ext>
            </a:extLst>
          </p:cNvPr>
          <p:cNvSpPr txBox="1"/>
          <p:nvPr/>
        </p:nvSpPr>
        <p:spPr>
          <a:xfrm>
            <a:off x="791852" y="1752883"/>
            <a:ext cx="1610377" cy="369332"/>
          </a:xfrm>
          <a:prstGeom prst="rect">
            <a:avLst/>
          </a:prstGeom>
          <a:solidFill>
            <a:schemeClr val="accent6">
              <a:lumMod val="20000"/>
              <a:lumOff val="80000"/>
            </a:schemeClr>
          </a:solidFill>
        </p:spPr>
        <p:txBody>
          <a:bodyPr wrap="none" rtlCol="0">
            <a:spAutoFit/>
          </a:bodyPr>
          <a:lstStyle/>
          <a:p>
            <a:r>
              <a:rPr lang="en-US" b="1">
                <a:latin typeface="Times New Roman" panose="02020603050405020304" pitchFamily="18" charset="0"/>
                <a:cs typeface="Times New Roman" panose="02020603050405020304" pitchFamily="18" charset="0"/>
              </a:rPr>
              <a:t>Input Capture</a:t>
            </a:r>
          </a:p>
        </p:txBody>
      </p:sp>
    </p:spTree>
    <p:extLst>
      <p:ext uri="{BB962C8B-B14F-4D97-AF65-F5344CB8AC3E}">
        <p14:creationId xmlns:p14="http://schemas.microsoft.com/office/powerpoint/2010/main" val="3257883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739E4-271E-F453-3D67-FE644B71B65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3BD5EBC-DB92-5235-8527-A345333337E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42577" y="399957"/>
            <a:ext cx="8972593" cy="6151066"/>
          </a:xfrm>
          <a:prstGeom prst="rect">
            <a:avLst/>
          </a:prstGeom>
        </p:spPr>
      </p:pic>
      <p:sp>
        <p:nvSpPr>
          <p:cNvPr id="4" name="TextBox 3">
            <a:extLst>
              <a:ext uri="{FF2B5EF4-FFF2-40B4-BE49-F238E27FC236}">
                <a16:creationId xmlns:a16="http://schemas.microsoft.com/office/drawing/2014/main" id="{6AB34B5E-6807-8F03-6EC9-0B10DC555D01}"/>
              </a:ext>
            </a:extLst>
          </p:cNvPr>
          <p:cNvSpPr txBox="1"/>
          <p:nvPr/>
        </p:nvSpPr>
        <p:spPr>
          <a:xfrm>
            <a:off x="0" y="392283"/>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F3DB1F9-7F5A-8462-AEDC-08D967DCC915}"/>
              </a:ext>
            </a:extLst>
          </p:cNvPr>
          <p:cNvSpPr txBox="1"/>
          <p:nvPr/>
        </p:nvSpPr>
        <p:spPr>
          <a:xfrm>
            <a:off x="791852" y="1072583"/>
            <a:ext cx="1166986" cy="369332"/>
          </a:xfrm>
          <a:prstGeom prst="rect">
            <a:avLst/>
          </a:prstGeom>
          <a:solidFill>
            <a:schemeClr val="bg2">
              <a:lumMod val="90000"/>
            </a:schemeClr>
          </a:solidFill>
        </p:spPr>
        <p:txBody>
          <a:bodyPr wrap="none" rtlCol="0">
            <a:spAutoFit/>
          </a:bodyPr>
          <a:lstStyle/>
          <a:p>
            <a:r>
              <a:rPr lang="vi-VN" b="1">
                <a:latin typeface="Times New Roman" panose="02020603050405020304" pitchFamily="18" charset="0"/>
                <a:cs typeface="Times New Roman" panose="02020603050405020304" pitchFamily="18" charset="0"/>
              </a:rPr>
              <a:t>TestPin=0</a:t>
            </a:r>
            <a:endParaRPr lang="en-US"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39DCAC4-B7BF-B3C8-6F65-578067424707}"/>
              </a:ext>
            </a:extLst>
          </p:cNvPr>
          <p:cNvSpPr txBox="1"/>
          <p:nvPr/>
        </p:nvSpPr>
        <p:spPr>
          <a:xfrm>
            <a:off x="791852" y="1752883"/>
            <a:ext cx="2077107" cy="369332"/>
          </a:xfrm>
          <a:prstGeom prst="rect">
            <a:avLst/>
          </a:prstGeom>
          <a:solidFill>
            <a:schemeClr val="accent5">
              <a:lumMod val="20000"/>
              <a:lumOff val="80000"/>
            </a:schemeClr>
          </a:solidFill>
        </p:spPr>
        <p:txBody>
          <a:bodyPr wrap="none" rtlCol="0">
            <a:spAutoFit/>
          </a:bodyPr>
          <a:lstStyle/>
          <a:p>
            <a:r>
              <a:rPr lang="en-US" b="1">
                <a:latin typeface="Times New Roman" panose="02020603050405020304" pitchFamily="18" charset="0"/>
                <a:cs typeface="Times New Roman" panose="02020603050405020304" pitchFamily="18" charset="0"/>
              </a:rPr>
              <a:t>External Interrupt </a:t>
            </a:r>
          </a:p>
        </p:txBody>
      </p:sp>
      <p:sp>
        <p:nvSpPr>
          <p:cNvPr id="6" name="TextBox 5">
            <a:extLst>
              <a:ext uri="{FF2B5EF4-FFF2-40B4-BE49-F238E27FC236}">
                <a16:creationId xmlns:a16="http://schemas.microsoft.com/office/drawing/2014/main" id="{9F2DEB7C-9689-B2C7-BC22-B92E083C2809}"/>
              </a:ext>
            </a:extLst>
          </p:cNvPr>
          <p:cNvSpPr txBox="1"/>
          <p:nvPr/>
        </p:nvSpPr>
        <p:spPr>
          <a:xfrm>
            <a:off x="103695" y="2335776"/>
            <a:ext cx="2865748" cy="2951064"/>
          </a:xfrm>
          <a:prstGeom prst="rect">
            <a:avLst/>
          </a:prstGeom>
          <a:noFill/>
        </p:spPr>
        <p:txBody>
          <a:bodyPr wrap="square" rtlCol="0">
            <a:spAutoFit/>
          </a:bodyPr>
          <a:lstStyle/>
          <a:p>
            <a:pPr>
              <a:lnSpc>
                <a:spcPct val="150000"/>
              </a:lnSpc>
            </a:pPr>
            <a:r>
              <a:rPr lang="vi-VN" dirty="0">
                <a:latin typeface="Times New Roman" panose="02020603050405020304" pitchFamily="18" charset="0"/>
                <a:cs typeface="Times New Roman" panose="02020603050405020304" pitchFamily="18" charset="0"/>
              </a:rPr>
              <a:t>Khác với ICP (</a:t>
            </a:r>
            <a:r>
              <a:rPr lang="vi-VN" dirty="0" err="1">
                <a:latin typeface="Times New Roman" panose="02020603050405020304" pitchFamily="18" charset="0"/>
                <a:cs typeface="Times New Roman" panose="02020603050405020304" pitchFamily="18" charset="0"/>
              </a:rPr>
              <a:t>Input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Capture</a:t>
            </a:r>
            <a:r>
              <a:rPr lang="vi-VN" dirty="0">
                <a:latin typeface="Times New Roman" panose="02020603050405020304" pitchFamily="18" charset="0"/>
                <a:cs typeface="Times New Roman" panose="02020603050405020304" pitchFamily="18" charset="0"/>
              </a:rPr>
              <a:t> của timer1) có thể tính trực tiếp độ rộng xung thì khi sử dụng ngắt ngoài INT để bắt cạnh lên/xuống của </a:t>
            </a:r>
            <a:r>
              <a:rPr lang="vi-VN" dirty="0" err="1">
                <a:latin typeface="Times New Roman" panose="02020603050405020304" pitchFamily="18" charset="0"/>
                <a:cs typeface="Times New Roman" panose="02020603050405020304" pitchFamily="18" charset="0"/>
              </a:rPr>
              <a:t>Echo</a:t>
            </a:r>
            <a:r>
              <a:rPr lang="vi-VN" dirty="0">
                <a:latin typeface="Times New Roman" panose="02020603050405020304" pitchFamily="18" charset="0"/>
                <a:cs typeface="Times New Roman" panose="02020603050405020304" pitchFamily="18" charset="0"/>
              </a:rPr>
              <a:t> phải lưu vào 2 biến riêng biệt rồi lấy hiệu của chúng.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23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1E2E2-E7AA-308C-D99B-9E1B1BEF35C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9DDE203-534B-192C-A4F0-1D6FF1550A9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61619" y="399957"/>
            <a:ext cx="8934509" cy="6151066"/>
          </a:xfrm>
          <a:prstGeom prst="rect">
            <a:avLst/>
          </a:prstGeom>
        </p:spPr>
      </p:pic>
      <p:sp>
        <p:nvSpPr>
          <p:cNvPr id="4" name="TextBox 3">
            <a:extLst>
              <a:ext uri="{FF2B5EF4-FFF2-40B4-BE49-F238E27FC236}">
                <a16:creationId xmlns:a16="http://schemas.microsoft.com/office/drawing/2014/main" id="{7CADA3C2-C46E-EB4A-6E91-B6CD887DC345}"/>
              </a:ext>
            </a:extLst>
          </p:cNvPr>
          <p:cNvSpPr txBox="1"/>
          <p:nvPr/>
        </p:nvSpPr>
        <p:spPr>
          <a:xfrm>
            <a:off x="0" y="392283"/>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1B370E7-95A3-A478-58B5-10BE5C28CC8B}"/>
              </a:ext>
            </a:extLst>
          </p:cNvPr>
          <p:cNvSpPr txBox="1"/>
          <p:nvPr/>
        </p:nvSpPr>
        <p:spPr>
          <a:xfrm>
            <a:off x="791852" y="1072583"/>
            <a:ext cx="1166986" cy="369332"/>
          </a:xfrm>
          <a:prstGeom prst="rect">
            <a:avLst/>
          </a:prstGeom>
          <a:solidFill>
            <a:schemeClr val="bg2">
              <a:lumMod val="90000"/>
            </a:schemeClr>
          </a:solidFill>
        </p:spPr>
        <p:txBody>
          <a:bodyPr wrap="none" rtlCol="0">
            <a:spAutoFit/>
          </a:bodyPr>
          <a:lstStyle/>
          <a:p>
            <a:r>
              <a:rPr lang="vi-VN" b="1">
                <a:latin typeface="Times New Roman" panose="02020603050405020304" pitchFamily="18" charset="0"/>
                <a:cs typeface="Times New Roman" panose="02020603050405020304" pitchFamily="18" charset="0"/>
              </a:rPr>
              <a:t>TestPin=x</a:t>
            </a:r>
            <a:endParaRPr lang="en-US"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8C12E87-6A04-2C44-E7A1-4AD74D3B3696}"/>
              </a:ext>
            </a:extLst>
          </p:cNvPr>
          <p:cNvSpPr txBox="1"/>
          <p:nvPr/>
        </p:nvSpPr>
        <p:spPr>
          <a:xfrm>
            <a:off x="791852" y="1752883"/>
            <a:ext cx="2077107" cy="369332"/>
          </a:xfrm>
          <a:prstGeom prst="rect">
            <a:avLst/>
          </a:prstGeom>
          <a:solidFill>
            <a:schemeClr val="accent5">
              <a:lumMod val="20000"/>
              <a:lumOff val="80000"/>
            </a:schemeClr>
          </a:solidFill>
        </p:spPr>
        <p:txBody>
          <a:bodyPr wrap="none" rtlCol="0">
            <a:spAutoFit/>
          </a:bodyPr>
          <a:lstStyle/>
          <a:p>
            <a:r>
              <a:rPr lang="en-US" b="1">
                <a:latin typeface="Times New Roman" panose="02020603050405020304" pitchFamily="18" charset="0"/>
                <a:cs typeface="Times New Roman" panose="02020603050405020304" pitchFamily="18" charset="0"/>
              </a:rPr>
              <a:t>External Interrupt </a:t>
            </a:r>
          </a:p>
        </p:txBody>
      </p:sp>
    </p:spTree>
    <p:extLst>
      <p:ext uri="{BB962C8B-B14F-4D97-AF65-F5344CB8AC3E}">
        <p14:creationId xmlns:p14="http://schemas.microsoft.com/office/powerpoint/2010/main" val="1805002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TotalTime>
  <Words>538</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Quang Nhat</dc:creator>
  <cp:lastModifiedBy>Tiến Phát Hoàng</cp:lastModifiedBy>
  <cp:revision>3</cp:revision>
  <dcterms:created xsi:type="dcterms:W3CDTF">2025-09-22T15:04:30Z</dcterms:created>
  <dcterms:modified xsi:type="dcterms:W3CDTF">2025-09-22T18:51:08Z</dcterms:modified>
</cp:coreProperties>
</file>