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56" r:id="rId6"/>
    <p:sldId id="258" r:id="rId7"/>
    <p:sldId id="259" r:id="rId8"/>
    <p:sldId id="26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10B9-26E6-7DB4-E988-92CF1EAEC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0CB95-5251-A4EA-F66F-841777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A600C-92E1-0E35-002E-C93DB46D2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4DB47-C493-7025-70AE-80478F8A7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0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C181-2163-791B-BFF0-7B43A12D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C4BD0-2520-B27B-5600-775F1D5E5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791BB-1B67-2C3F-B88B-17E10C84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D135-0F92-E637-62E2-A054B9E62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441C-D0B9-C9CE-2E51-D8518821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ADA8A-81CD-20F5-0E5E-DD235D7D0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6054F-1E16-B0DF-E090-40A870C4F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54271-E1F1-97FE-2E07-4F27CF766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44F9-7ABA-32E7-BF7B-F9DDC0B6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7501B-744F-1BC8-5CAF-BE0ACE514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787A7-8130-BBC1-FE92-4B11AFA3A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447F-94E9-0ABC-59DC-85CED16C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C280-AF66-2B9F-9014-A2A8A88D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E6A21-ACE0-63AD-D711-3E5FAAD27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8D27B-E2E3-1080-7A51-6900E5431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E925-5447-D460-4916-B8EE23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5D8B-4DF4-A2D9-0BF2-56C12F6E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66AF4-537E-2A7E-8786-4DBE12307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A0E72-B0DD-29EC-C5E6-28CE010D1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9B6F-A787-0F49-0271-54D957F28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9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B953-A7F0-A3B3-180D-B91FFD389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2CD8D-7325-8B21-E24B-EC7752717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7A35A-CE27-F135-A51E-21C32F38E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01BA-9B91-C692-8B55-B42DB9CB6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FD3B8-EE75-AA07-59EC-1E4354748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C4369-8380-3293-06AC-F64799569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4A728-41EE-399B-E39C-C94DE5E4F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2377-C7F9-9824-C8F7-42A66F5D5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7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E8DC-AE75-9073-30B2-EF6D83B5B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ACCB1-39D9-E16D-B3D1-9EB7D3FA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EF871-ABF4-3674-EAE7-BC8388A00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429B-2C4C-3308-6AD4-6E7CC4C54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8D2DB-55C4-A61F-2135-81647F5C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7E6B7-AA2F-E285-4B56-0E0136476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8FBF0-1BB5-08F3-82C6-51B73D9D8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9EE0-0035-A581-EE0F-04C141D74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522E-61AB-9191-9D53-A4876A12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308FE-77EF-0C23-1FDC-C79697ABC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AEE03-54C4-4187-798D-4576D0F69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0A61-2A1F-B952-AA3B-0819A007C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06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2F3F9-74DB-60AD-DC14-0C84CAF1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71702-9C8F-4DD2-C7AB-6E0DA9314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AB01F-9A87-3610-B22B-D438D6D6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5E7E-A08C-1226-33BC-A0F3BECF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1CFF-57A6-3C26-7569-5FF0D6CE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338C7-D99B-C006-1E52-F59D1764E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C9458-106A-1137-3C07-7B74C404D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DC </a:t>
            </a:r>
            <a:r>
              <a:rPr lang="vi-VN" dirty="0" err="1"/>
              <a:t>motor</a:t>
            </a:r>
            <a:r>
              <a:rPr lang="vi-VN" dirty="0"/>
              <a:t> có tốc độ 2rpm nên sẽ quét 2 vòng trong 1 phút. Với mạch hiển thị chỉ bao gồm 12 góc, nghĩa là mỗi góc cách nhau 30 độ nên tốc độ quét 1 góc 30 độ là 2.5s.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25FE-28BE-A448-8CCE-A773300F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9E42-97F1-DD0C-833D-15742DFF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9017D-BF6E-1A43-14FB-030A9268C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DED56-DAEA-CDD5-D339-8D56D1104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LCD 20x4 sẽ hiển thị các thông tin của </a:t>
            </a:r>
            <a:r>
              <a:rPr lang="vi-VN" dirty="0" err="1"/>
              <a:t>object</a:t>
            </a:r>
            <a:r>
              <a:rPr lang="vi-VN" dirty="0"/>
              <a:t> đã </a:t>
            </a:r>
            <a:r>
              <a:rPr lang="vi-VN" dirty="0" err="1"/>
              <a:t>detected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BA48-231E-3569-540A-6A07193F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9A71-92D2-60B5-18CC-6270A818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20AAE-7C8F-A3FE-AC49-DCCE7AE40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F40BD-EF52-28E9-63E8-944763489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LCD 20x4 sẽ hiển thị các thông tin của </a:t>
            </a:r>
            <a:r>
              <a:rPr lang="vi-VN" dirty="0" err="1"/>
              <a:t>object</a:t>
            </a:r>
            <a:r>
              <a:rPr lang="vi-VN" dirty="0"/>
              <a:t> đã </a:t>
            </a:r>
            <a:r>
              <a:rPr lang="vi-VN" dirty="0" err="1"/>
              <a:t>detected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70AF-1FFD-2ABF-C556-72395165E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787D9-9886-6610-F6F6-BC89AB56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5C1-D291-4732-AE54-6BBB3E97D800}"/>
              </a:ext>
            </a:extLst>
          </p:cNvPr>
          <p:cNvSpPr txBox="1"/>
          <p:nvPr/>
        </p:nvSpPr>
        <p:spPr>
          <a:xfrm>
            <a:off x="815789" y="2844224"/>
            <a:ext cx="6104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Radar Model Using Microcontroller ATmega128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490E6-0EF3-3EB5-D990-3B766588FCDC}"/>
              </a:ext>
            </a:extLst>
          </p:cNvPr>
          <p:cNvSpPr txBox="1"/>
          <p:nvPr/>
        </p:nvSpPr>
        <p:spPr>
          <a:xfrm>
            <a:off x="7790329" y="2844224"/>
            <a:ext cx="42044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Bùi Quốc Bảo</a:t>
            </a:r>
          </a:p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02</a:t>
            </a:r>
          </a:p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Nhật Quang</a:t>
            </a:r>
          </a:p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Tiến Phát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2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CEBF-50B7-2D06-A49F-40A0673B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F21C87-DFEC-2117-15D0-5EA241CE540A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371693-B4BD-8E1E-E784-A3A9E0A85EEF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BFC104-D042-F384-63DF-71A57CBA14BA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trực quan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D63C54-2A09-C0AB-CA0A-48F5885997D6}"/>
              </a:ext>
            </a:extLst>
          </p:cNvPr>
          <p:cNvSpPr txBox="1"/>
          <p:nvPr/>
        </p:nvSpPr>
        <p:spPr>
          <a:xfrm>
            <a:off x="7741754" y="2875002"/>
            <a:ext cx="447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00084-5445-F626-D6F2-D297CF53ADD9}"/>
              </a:ext>
            </a:extLst>
          </p:cNvPr>
          <p:cNvSpPr txBox="1"/>
          <p:nvPr/>
        </p:nvSpPr>
        <p:spPr>
          <a:xfrm>
            <a:off x="2160402" y="5661528"/>
            <a:ext cx="3225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12 LED hiển thị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2AFB282-89C9-E233-E22F-81E8C99E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8" y="574434"/>
            <a:ext cx="6134847" cy="46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B0CE1-9BDE-A474-996C-F9822E57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49DFA9-B54D-9109-1FDF-4628D9F1FC05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4D024-B0C5-ADCB-FF77-EBEEE91B6A8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6E7E9-9111-2E89-7EC5-00E6DDF0EB7B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trực quan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96C0FD-B627-9388-9F6C-6F114CC179D0}"/>
              </a:ext>
            </a:extLst>
          </p:cNvPr>
          <p:cNvSpPr txBox="1"/>
          <p:nvPr/>
        </p:nvSpPr>
        <p:spPr>
          <a:xfrm>
            <a:off x="7741754" y="2875002"/>
            <a:ext cx="447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Overview | Arduino Lesson 10. Making Sounds | Adafruit Learning System">
            <a:extLst>
              <a:ext uri="{FF2B5EF4-FFF2-40B4-BE49-F238E27FC236}">
                <a16:creationId xmlns:a16="http://schemas.microsoft.com/office/drawing/2014/main" id="{1AF701C7-4DAE-87FD-A04B-B2932A36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" y="1770075"/>
            <a:ext cx="7021903" cy="33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A7826-F015-F39C-F8A7-E44CDD321099}"/>
              </a:ext>
            </a:extLst>
          </p:cNvPr>
          <p:cNvSpPr txBox="1"/>
          <p:nvPr/>
        </p:nvSpPr>
        <p:spPr>
          <a:xfrm>
            <a:off x="1157669" y="5087924"/>
            <a:ext cx="51547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hoạt động khi phát hiện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1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1DDF-98A3-EB8E-C7B7-370BAFDF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9BB759-D16C-F230-6B6F-1C080A25D7A0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2245A-ACAD-6440-F2FD-D1FA6E434E75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58ECB9-5DDF-AFAC-B7E7-67ACCA18C8F2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22D45-968D-5389-8EC7-B132BB41DBE1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AB250-67D6-2DF2-E933-6563566B57AC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71B8F3-E46C-A776-C35C-0915A2EBD4C6}"/>
              </a:ext>
            </a:extLst>
          </p:cNvPr>
          <p:cNvSpPr txBox="1"/>
          <p:nvPr/>
        </p:nvSpPr>
        <p:spPr>
          <a:xfrm>
            <a:off x="2327098" y="3113529"/>
            <a:ext cx="7609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2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7E9B-5B64-A306-7AAC-10DC6066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EA0FCA-8740-58FE-E45C-148BAE812593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2B5953-1462-139C-704D-968B4F13FA9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DF44C7-0E68-C84C-6513-4C63447D49B3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PERFORMANCE REQUIREMENTS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75EB8A-EEF4-2344-6B97-988CD0255F4B}"/>
              </a:ext>
            </a:extLst>
          </p:cNvPr>
          <p:cNvSpPr txBox="1"/>
          <p:nvPr/>
        </p:nvSpPr>
        <p:spPr>
          <a:xfrm>
            <a:off x="8234904" y="3009472"/>
            <a:ext cx="358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6AD8D-032B-5C4D-7D49-5AEC23A59F91}"/>
              </a:ext>
            </a:extLst>
          </p:cNvPr>
          <p:cNvSpPr txBox="1"/>
          <p:nvPr/>
        </p:nvSpPr>
        <p:spPr>
          <a:xfrm>
            <a:off x="376426" y="2421032"/>
            <a:ext cx="6329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phản hồi đo khoảng cách khoảng 100ms.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quét hoàn toàn 360 độ là 30 giây.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cập nhật hiển thị trên LCD khoảng 200ms.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đo: 10-400cm</a:t>
            </a:r>
          </a:p>
        </p:txBody>
      </p:sp>
    </p:spTree>
    <p:extLst>
      <p:ext uri="{BB962C8B-B14F-4D97-AF65-F5344CB8AC3E}">
        <p14:creationId xmlns:p14="http://schemas.microsoft.com/office/powerpoint/2010/main" val="28670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22BC-2645-B1B2-A170-B18BBD5B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FEA91-F873-1728-C222-DF562A6D1DEA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73823-56B6-195F-56F0-0A6DF25CFD18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AAE458-DA86-0E02-1B96-97BDDC4B77B2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19B68-04A1-9E1B-D4D7-BE95D2C3083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8A4E9E-A42B-2322-0524-A4CA7CE7420F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  <a:endPara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585EE6-CC17-11E1-4C6F-C88746CEC851}"/>
              </a:ext>
            </a:extLst>
          </p:cNvPr>
          <p:cNvSpPr txBox="1"/>
          <p:nvPr/>
        </p:nvSpPr>
        <p:spPr>
          <a:xfrm>
            <a:off x="3082927" y="3113529"/>
            <a:ext cx="6026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REQUIREMENTS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8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51A4-EAEE-1F3F-A643-6101618FF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9E912A-BEC5-DA18-D376-8ADA35AABCE3}"/>
              </a:ext>
            </a:extLst>
          </p:cNvPr>
          <p:cNvGrpSpPr/>
          <p:nvPr/>
        </p:nvGrpSpPr>
        <p:grpSpPr>
          <a:xfrm>
            <a:off x="26045" y="6340604"/>
            <a:ext cx="12192000" cy="523220"/>
            <a:chOff x="0" y="6452663"/>
            <a:chExt cx="12192000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551C5C-5124-95A6-247F-4AD75EE38C2C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6B597-41C1-DB9F-3D6B-C46E1A1B6B76}"/>
                </a:ext>
              </a:extLst>
            </p:cNvPr>
            <p:cNvSpPr txBox="1"/>
            <p:nvPr/>
          </p:nvSpPr>
          <p:spPr>
            <a:xfrm>
              <a:off x="0" y="6452663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  <a:r>
                <a:rPr lang="vi-V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0E3B35-1C39-8B39-E1E0-DDC402C5A8E1}"/>
              </a:ext>
            </a:extLst>
          </p:cNvPr>
          <p:cNvSpPr txBox="1"/>
          <p:nvPr/>
        </p:nvSpPr>
        <p:spPr>
          <a:xfrm>
            <a:off x="8153373" y="3067362"/>
            <a:ext cx="4064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C638F-2577-B40B-A68E-FB03E3951F1F}"/>
              </a:ext>
            </a:extLst>
          </p:cNvPr>
          <p:cNvSpPr txBox="1"/>
          <p:nvPr/>
        </p:nvSpPr>
        <p:spPr>
          <a:xfrm>
            <a:off x="376426" y="2421032"/>
            <a:ext cx="6329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hoạt động: Hệ thống hoạt động ổn định với nguồn 5V DC ±5%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động cơ: Động cơ DC sử dụng nguồn 12V DC riêng biệt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 thụ điện: Công suất tiêu thụ tổng không vượt quá 15W</a:t>
            </a:r>
          </a:p>
        </p:txBody>
      </p:sp>
    </p:spTree>
    <p:extLst>
      <p:ext uri="{BB962C8B-B14F-4D97-AF65-F5344CB8AC3E}">
        <p14:creationId xmlns:p14="http://schemas.microsoft.com/office/powerpoint/2010/main" val="230727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30FB-77E8-4E20-D2A9-58912E14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EA109-A3F0-DC45-E10D-8A3A21EF10B6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E2843-0703-6695-2362-CD7C98F09E58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320B4-5425-E8B2-687A-34DA2CBB99C5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9A9AA8-72B2-9B75-407E-994E81990902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856A87-DF9A-D223-9B79-B7F6974091BF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ED811C-38EB-B707-E882-5A5D0365AE6B}"/>
              </a:ext>
            </a:extLst>
          </p:cNvPr>
          <p:cNvSpPr txBox="1"/>
          <p:nvPr/>
        </p:nvSpPr>
        <p:spPr>
          <a:xfrm>
            <a:off x="4611410" y="3113529"/>
            <a:ext cx="30408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dar System Using Ultrasonic Sensor - Hackster.io">
            <a:extLst>
              <a:ext uri="{FF2B5EF4-FFF2-40B4-BE49-F238E27FC236}">
                <a16:creationId xmlns:a16="http://schemas.microsoft.com/office/drawing/2014/main" id="{3B2525ED-5307-443A-F05A-1ED96E0E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2" y="739167"/>
            <a:ext cx="7172888" cy="53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AA1B2-8374-4161-4EBA-9A91B11C68F4}"/>
              </a:ext>
            </a:extLst>
          </p:cNvPr>
          <p:cNvSpPr txBox="1"/>
          <p:nvPr/>
        </p:nvSpPr>
        <p:spPr>
          <a:xfrm>
            <a:off x="7655858" y="739167"/>
            <a:ext cx="42044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360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064283-AC8D-276A-43B9-FF2306524C69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3FC6CC-761B-78DA-7E75-F256A509EE18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9815C-3736-9EA1-469A-AE4A2DF0995D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02 -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9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27D44-583D-3BDE-2BB9-A05450A0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AAA7E5-7AEF-7175-93B7-B218FB34413F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CE243-A17E-4A27-27F7-EF5514FEAE9F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95745-04B5-5A92-956A-8CFC0D70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08" y="623047"/>
            <a:ext cx="8521784" cy="56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7C3AD2-08E2-CE53-54B6-F6C86B8A1850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224EE1-F75B-ED5F-DA5C-819C82D44F60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1DF6CD-A3B8-423A-BBA9-EDF99820B0FA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FA26-18EE-123D-A778-E80446AA6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4E0C50-527E-4985-F57A-6569CA65FBE4}"/>
              </a:ext>
            </a:extLst>
          </p:cNvPr>
          <p:cNvSpPr txBox="1"/>
          <p:nvPr/>
        </p:nvSpPr>
        <p:spPr>
          <a:xfrm>
            <a:off x="1462097" y="4069976"/>
            <a:ext cx="19016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UDM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B2AAB-FAE8-E4C3-2EC3-15455E6C833F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57FEF2-3A3D-2434-974C-7E7AF8F5FF8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806A1F-580B-AFC1-FEF7-2646DC51F587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 descr="How to display data from an ultrasonic distance-measurement sensor on an  OLED">
            <a:extLst>
              <a:ext uri="{FF2B5EF4-FFF2-40B4-BE49-F238E27FC236}">
                <a16:creationId xmlns:a16="http://schemas.microsoft.com/office/drawing/2014/main" id="{2E2773D1-2D8C-452F-CE6A-842644DE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6" y="1470740"/>
            <a:ext cx="4081763" cy="2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5C20E-EC11-2C08-8250-D95E877071C6}"/>
              </a:ext>
            </a:extLst>
          </p:cNvPr>
          <p:cNvSpPr txBox="1"/>
          <p:nvPr/>
        </p:nvSpPr>
        <p:spPr>
          <a:xfrm>
            <a:off x="5857106" y="2276402"/>
            <a:ext cx="1401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73A30DE-7A4C-593B-E0F7-8E39EAC3E3F4}"/>
              </a:ext>
            </a:extLst>
          </p:cNvPr>
          <p:cNvSpPr/>
          <p:nvPr/>
        </p:nvSpPr>
        <p:spPr>
          <a:xfrm>
            <a:off x="1187545" y="465531"/>
            <a:ext cx="5370419" cy="3621742"/>
          </a:xfrm>
          <a:prstGeom prst="arc">
            <a:avLst>
              <a:gd name="adj1" fmla="val 11938226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E185-764A-421C-518C-34313A0B572E}"/>
              </a:ext>
            </a:extLst>
          </p:cNvPr>
          <p:cNvSpPr txBox="1"/>
          <p:nvPr/>
        </p:nvSpPr>
        <p:spPr>
          <a:xfrm>
            <a:off x="2887484" y="0"/>
            <a:ext cx="33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40kHz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DA64495-FB9D-9A10-4960-2C6E1D3BE971}"/>
              </a:ext>
            </a:extLst>
          </p:cNvPr>
          <p:cNvSpPr/>
          <p:nvPr/>
        </p:nvSpPr>
        <p:spPr>
          <a:xfrm rot="19920247" flipH="1" flipV="1">
            <a:off x="1489861" y="1684307"/>
            <a:ext cx="5370419" cy="3621742"/>
          </a:xfrm>
          <a:prstGeom prst="arc">
            <a:avLst>
              <a:gd name="adj1" fmla="val 11938226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B4F3F-4385-1F6F-0247-55B09583EB1B}"/>
              </a:ext>
            </a:extLst>
          </p:cNvPr>
          <p:cNvSpPr txBox="1"/>
          <p:nvPr/>
        </p:nvSpPr>
        <p:spPr>
          <a:xfrm>
            <a:off x="4683648" y="5204549"/>
            <a:ext cx="257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Reflected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C4C35-441E-6A72-0028-0F91CCA40B1B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DE669-CBF9-4B3C-A26C-62406B7D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E5C2C9-3E5B-047D-73B6-98E6E986AEB1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3B95A6-3DDF-07FE-A1B8-70B93CAABFAA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46D78-5B1B-76A8-9399-A7DB91A12E40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670818-7999-9A50-ACD2-AA12A4BD21BE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Ultrasonic sensors for linear position and distance measuring">
            <a:extLst>
              <a:ext uri="{FF2B5EF4-FFF2-40B4-BE49-F238E27FC236}">
                <a16:creationId xmlns:a16="http://schemas.microsoft.com/office/drawing/2014/main" id="{38D34C75-129E-4852-ED54-F2E04D5C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8" y="1766327"/>
            <a:ext cx="6710270" cy="36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2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E12E2-0855-C277-30B3-B437D787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7F6531-0A32-CB5A-21DB-DAF4C3BF74F8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41740-AB2A-6143-6991-536AA7A0A58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25D70B-9F5E-0734-8349-1742DEF39EA4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57BD64-366D-96A7-F8AA-43497C493E8B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99486-BB6E-07FC-EB04-363CCBF8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7" y="87913"/>
            <a:ext cx="7119461" cy="3493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A0F4E-FFCB-8ACB-6AFD-C93C84C88409}"/>
              </a:ext>
            </a:extLst>
          </p:cNvPr>
          <p:cNvSpPr txBox="1"/>
          <p:nvPr/>
        </p:nvSpPr>
        <p:spPr>
          <a:xfrm>
            <a:off x="219797" y="4347882"/>
            <a:ext cx="7119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khe bị chắn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Tạo xung  Gửi ngắt đến ATmega128 để đánh dấu  góc 0 độ hoặc bước quét mới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0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3FBB3-D3D4-BE64-D251-3CC4C972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E7A309-6E28-68DA-A06F-12D3A72DEB28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65F4FC-DD5C-7127-50FF-2E8A846B5F10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CEA6C-34F8-6071-E10D-52E7EA3E76AE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Quét không gian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9DE3A6-A764-AEC7-8A95-958223ED809C}"/>
              </a:ext>
            </a:extLst>
          </p:cNvPr>
          <p:cNvSpPr txBox="1"/>
          <p:nvPr/>
        </p:nvSpPr>
        <p:spPr>
          <a:xfrm>
            <a:off x="7629600" y="2770358"/>
            <a:ext cx="46437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QUÉT KHÔNG GIAN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Greartisan Metal DC 12V 5RPM Gear Motor High Torque Electric ...">
            <a:extLst>
              <a:ext uri="{FF2B5EF4-FFF2-40B4-BE49-F238E27FC236}">
                <a16:creationId xmlns:a16="http://schemas.microsoft.com/office/drawing/2014/main" id="{34DFF364-6E8A-7DCA-A2E9-647F096E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3" y="1844488"/>
            <a:ext cx="2485465" cy="24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EA0A6-14C7-1DF3-C66D-3208821B5719}"/>
              </a:ext>
            </a:extLst>
          </p:cNvPr>
          <p:cNvSpPr txBox="1"/>
          <p:nvPr/>
        </p:nvSpPr>
        <p:spPr>
          <a:xfrm>
            <a:off x="642937" y="4329953"/>
            <a:ext cx="15133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91E8B-ED51-7A0A-57DA-F3357C1F4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470" y="1844488"/>
            <a:ext cx="4293363" cy="24854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0C0198-66C3-6D14-130E-B46844376C38}"/>
              </a:ext>
            </a:extLst>
          </p:cNvPr>
          <p:cNvSpPr/>
          <p:nvPr/>
        </p:nvSpPr>
        <p:spPr>
          <a:xfrm>
            <a:off x="1035788" y="1142388"/>
            <a:ext cx="4293363" cy="543410"/>
          </a:xfrm>
          <a:custGeom>
            <a:avLst/>
            <a:gdLst>
              <a:gd name="connsiteX0" fmla="*/ 0 w 3639670"/>
              <a:gd name="connsiteY0" fmla="*/ 1344788 h 1344788"/>
              <a:gd name="connsiteX1" fmla="*/ 1703294 w 3639670"/>
              <a:gd name="connsiteY1" fmla="*/ 82 h 1344788"/>
              <a:gd name="connsiteX2" fmla="*/ 3639670 w 3639670"/>
              <a:gd name="connsiteY2" fmla="*/ 1282035 h 134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670" h="1344788">
                <a:moveTo>
                  <a:pt x="0" y="1344788"/>
                </a:moveTo>
                <a:cubicBezTo>
                  <a:pt x="548341" y="677664"/>
                  <a:pt x="1096682" y="10541"/>
                  <a:pt x="1703294" y="82"/>
                </a:cubicBezTo>
                <a:cubicBezTo>
                  <a:pt x="2309906" y="-10377"/>
                  <a:pt x="3279588" y="974247"/>
                  <a:pt x="3639670" y="128203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62354-318C-7498-9F58-9F4183C877A2}"/>
              </a:ext>
            </a:extLst>
          </p:cNvPr>
          <p:cNvSpPr txBox="1"/>
          <p:nvPr/>
        </p:nvSpPr>
        <p:spPr>
          <a:xfrm>
            <a:off x="1035788" y="506644"/>
            <a:ext cx="48809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revolutions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193238-6206-3145-D14D-062190413103}"/>
              </a:ext>
            </a:extLst>
          </p:cNvPr>
          <p:cNvSpPr/>
          <p:nvPr/>
        </p:nvSpPr>
        <p:spPr>
          <a:xfrm flipH="1" flipV="1">
            <a:off x="1376330" y="4825046"/>
            <a:ext cx="4293363" cy="543410"/>
          </a:xfrm>
          <a:custGeom>
            <a:avLst/>
            <a:gdLst>
              <a:gd name="connsiteX0" fmla="*/ 0 w 3639670"/>
              <a:gd name="connsiteY0" fmla="*/ 1344788 h 1344788"/>
              <a:gd name="connsiteX1" fmla="*/ 1703294 w 3639670"/>
              <a:gd name="connsiteY1" fmla="*/ 82 h 1344788"/>
              <a:gd name="connsiteX2" fmla="*/ 3639670 w 3639670"/>
              <a:gd name="connsiteY2" fmla="*/ 1282035 h 134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670" h="1344788">
                <a:moveTo>
                  <a:pt x="0" y="1344788"/>
                </a:moveTo>
                <a:cubicBezTo>
                  <a:pt x="548341" y="677664"/>
                  <a:pt x="1096682" y="10541"/>
                  <a:pt x="1703294" y="82"/>
                </a:cubicBezTo>
                <a:cubicBezTo>
                  <a:pt x="2309906" y="-10377"/>
                  <a:pt x="3279588" y="974247"/>
                  <a:pt x="3639670" y="128203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8CAF5-B7B6-13B4-982E-6629724C84E5}"/>
              </a:ext>
            </a:extLst>
          </p:cNvPr>
          <p:cNvSpPr txBox="1"/>
          <p:nvPr/>
        </p:nvSpPr>
        <p:spPr>
          <a:xfrm>
            <a:off x="2844058" y="5477085"/>
            <a:ext cx="1357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30°/2.5s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026F5-4642-702E-528E-3B2AE865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B402DB-AF20-CB72-DC9F-982B8E82E5F4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0AF5C9-68C1-6DFF-D8F1-3738982E2876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950EC-76C5-CE34-871D-A56BC85EE4B3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thông tin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297BD-D2F9-E8AA-223C-FB515160FEC9}"/>
              </a:ext>
            </a:extLst>
          </p:cNvPr>
          <p:cNvSpPr txBox="1"/>
          <p:nvPr/>
        </p:nvSpPr>
        <p:spPr>
          <a:xfrm>
            <a:off x="7741754" y="2875002"/>
            <a:ext cx="4293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2C44-4640-C1D1-D5A0-9C34CF17ACBF}"/>
              </a:ext>
            </a:extLst>
          </p:cNvPr>
          <p:cNvSpPr txBox="1"/>
          <p:nvPr/>
        </p:nvSpPr>
        <p:spPr>
          <a:xfrm>
            <a:off x="290024" y="653790"/>
            <a:ext cx="1401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8B054-B4EE-1976-B37E-68174D10815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740" y="930789"/>
            <a:ext cx="34719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A95B9E-137B-967A-6620-8685441F1621}"/>
              </a:ext>
            </a:extLst>
          </p:cNvPr>
          <p:cNvSpPr txBox="1"/>
          <p:nvPr/>
        </p:nvSpPr>
        <p:spPr>
          <a:xfrm>
            <a:off x="5265438" y="653790"/>
            <a:ext cx="2264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ATmega128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6ECD7-B09A-5CD7-9DDD-1189C904BD74}"/>
              </a:ext>
            </a:extLst>
          </p:cNvPr>
          <p:cNvSpPr txBox="1"/>
          <p:nvPr/>
        </p:nvSpPr>
        <p:spPr>
          <a:xfrm>
            <a:off x="2726847" y="415263"/>
            <a:ext cx="1401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FDEB-FC92-49E9-BBD9-4EBF43F66BC9}"/>
              </a:ext>
            </a:extLst>
          </p:cNvPr>
          <p:cNvSpPr txBox="1"/>
          <p:nvPr/>
        </p:nvSpPr>
        <p:spPr>
          <a:xfrm>
            <a:off x="2957846" y="892317"/>
            <a:ext cx="939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32F0E-66B2-64A7-D829-62B7D5FAB8B5}"/>
              </a:ext>
            </a:extLst>
          </p:cNvPr>
          <p:cNvSpPr txBox="1"/>
          <p:nvPr/>
        </p:nvSpPr>
        <p:spPr>
          <a:xfrm>
            <a:off x="290024" y="1586120"/>
            <a:ext cx="2264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ATmega128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D440A-8D5A-D1EC-E4D5-DF9F65302D0F}"/>
              </a:ext>
            </a:extLst>
          </p:cNvPr>
          <p:cNvCxnSpPr>
            <a:cxnSpLocks/>
          </p:cNvCxnSpPr>
          <p:nvPr/>
        </p:nvCxnSpPr>
        <p:spPr>
          <a:xfrm>
            <a:off x="2483790" y="1834684"/>
            <a:ext cx="267988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8C600-9952-EAAA-BD7C-A59778DBDF76}"/>
              </a:ext>
            </a:extLst>
          </p:cNvPr>
          <p:cNvSpPr txBox="1"/>
          <p:nvPr/>
        </p:nvSpPr>
        <p:spPr>
          <a:xfrm>
            <a:off x="5265438" y="1586120"/>
            <a:ext cx="1987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20x4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A6155-303E-FE81-8C2A-10B021818E1F}"/>
              </a:ext>
            </a:extLst>
          </p:cNvPr>
          <p:cNvSpPr txBox="1"/>
          <p:nvPr/>
        </p:nvSpPr>
        <p:spPr>
          <a:xfrm>
            <a:off x="2830225" y="1361272"/>
            <a:ext cx="1987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204G Series | 20x4 Character LCD by Displaytech | SEACOMP">
            <a:extLst>
              <a:ext uri="{FF2B5EF4-FFF2-40B4-BE49-F238E27FC236}">
                <a16:creationId xmlns:a16="http://schemas.microsoft.com/office/drawing/2014/main" id="{0ACDE7EE-C2D9-8C87-78F1-9B7F54E9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38" y="2875002"/>
            <a:ext cx="56813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F2689D-15E6-C3B6-28DC-7C0DFA1D94C7}"/>
              </a:ext>
            </a:extLst>
          </p:cNvPr>
          <p:cNvSpPr txBox="1"/>
          <p:nvPr/>
        </p:nvSpPr>
        <p:spPr>
          <a:xfrm>
            <a:off x="3046971" y="5786606"/>
            <a:ext cx="1553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LCD 20x4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BD34-A93B-4075-3BDF-71E9F129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97F0D6-75D8-2D07-A87B-BA717F5C4C88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F7FD09-4153-7933-C3A5-8E99200002FF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A2E1B9-9EE7-FE45-A652-5278A42095ED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thông tin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968242-37D3-C6A0-D2BB-0B620B3E622C}"/>
              </a:ext>
            </a:extLst>
          </p:cNvPr>
          <p:cNvSpPr txBox="1"/>
          <p:nvPr/>
        </p:nvSpPr>
        <p:spPr>
          <a:xfrm>
            <a:off x="7741754" y="2875002"/>
            <a:ext cx="4293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FCE9F8-DE3B-EC24-E304-94CDA052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2" y="2196493"/>
            <a:ext cx="7042897" cy="24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5D80BE-1C18-1311-7E32-27AEA5E7EEB3}"/>
              </a:ext>
            </a:extLst>
          </p:cNvPr>
          <p:cNvSpPr txBox="1"/>
          <p:nvPr/>
        </p:nvSpPr>
        <p:spPr>
          <a:xfrm>
            <a:off x="1787963" y="4812228"/>
            <a:ext cx="396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hiển thị LCD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8922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{3284E72A-618A-4EF1-ABD8-130884859A0D}TF2b9189fa-8f70-44c5-a025-8c7b018ae2a95a18b6f7_win32-f1ac09ee8c52</Template>
  <TotalTime>263</TotalTime>
  <Words>620</Words>
  <Application>Microsoft Office PowerPoint</Application>
  <PresentationFormat>Widescreen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Arial</vt:lpstr>
      <vt:lpstr>Calibri</vt:lpstr>
      <vt:lpstr>Corbel</vt:lpstr>
      <vt:lpstr>Times New Roman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Tiến Phát Hoàng</dc:creator>
  <cp:lastModifiedBy>Tiến Phát Hoàng</cp:lastModifiedBy>
  <cp:revision>18</cp:revision>
  <dcterms:created xsi:type="dcterms:W3CDTF">2025-09-06T18:41:37Z</dcterms:created>
  <dcterms:modified xsi:type="dcterms:W3CDTF">2025-09-16T12:30:12Z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