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6" r:id="rId4"/>
  </p:sldMasterIdLst>
  <p:notesMasterIdLst>
    <p:notesMasterId r:id="rId24"/>
  </p:notesMasterIdLst>
  <p:handoutMasterIdLst>
    <p:handoutMasterId r:id="rId25"/>
  </p:handoutMasterIdLst>
  <p:sldIdLst>
    <p:sldId id="257" r:id="rId5"/>
    <p:sldId id="256" r:id="rId6"/>
    <p:sldId id="258" r:id="rId7"/>
    <p:sldId id="259" r:id="rId8"/>
    <p:sldId id="272" r:id="rId9"/>
    <p:sldId id="260" r:id="rId10"/>
    <p:sldId id="271" r:id="rId11"/>
    <p:sldId id="273" r:id="rId12"/>
    <p:sldId id="261" r:id="rId13"/>
    <p:sldId id="262" r:id="rId14"/>
    <p:sldId id="263" r:id="rId15"/>
    <p:sldId id="264" r:id="rId16"/>
    <p:sldId id="265" r:id="rId17"/>
    <p:sldId id="266" r:id="rId18"/>
    <p:sldId id="267" r:id="rId19"/>
    <p:sldId id="268" r:id="rId20"/>
    <p:sldId id="269" r:id="rId21"/>
    <p:sldId id="274" r:id="rId22"/>
    <p:sldId id="270" r:id="rId2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  <p188:author id="{5AA1BD55-57CD-466E-0725-B6CBA11E0D12}" name="Lauren Weldy (ALLEGIS GROUP SERVICES)" initials="LW" userId="S::v-lweldy@microsoft.com::07a2285c-a352-4b96-8658-ecc34365c15e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ED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90" y="4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0"/>
    </p:cViewPr>
  </p:sorterViewPr>
  <p:notesViewPr>
    <p:cSldViewPr snapToGrid="0">
      <p:cViewPr>
        <p:scale>
          <a:sx n="1" d="2"/>
          <a:sy n="1" d="2"/>
        </p:scale>
        <p:origin x="2640" y="283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theme" Target="theme/theme1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viewProps" Target="viewProps.xml"/><Relationship Id="rId30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0589D207-BE08-4B33-B5B0-5A5A94C9512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5E58DB9-49DC-495B-A68F-33D105C9065A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7A1AC4-3AE8-4F87-AAED-904EC6054702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F66337E-DAD5-442C-9B8F-E10EB7D972CB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EE3BDF2-02BD-4181-AC28-FD56172CC622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F8A362-CAFC-4987-9A50-47570528395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23749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556653-6123-4FE4-861F-5F9583BF59B0}" type="datetimeFigureOut">
              <a:rPr lang="en-US" smtClean="0"/>
              <a:t>9/17/2025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4EEB602-95FC-483A-B12D-216A7AD7EA2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58430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1A910B9-26E6-7DB4-E988-92CF1EAEC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D0CB95-5251-A4EA-F66F-8417770A8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52A600C-92E1-0E35-002E-C93DB46D2D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74DB47-C493-7025-70AE-80478F8A741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690893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0B9E42-97F1-DD0C-833D-15742DFFDA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B9017D-BF6E-1A43-14FB-030A9268CCD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8DED56-DAEA-CDD5-D339-8D56D1104D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LCD 20x4 sẽ hiển thị các thông tin của </a:t>
            </a:r>
            <a:r>
              <a:rPr lang="vi-VN" dirty="0" err="1"/>
              <a:t>object</a:t>
            </a:r>
            <a:r>
              <a:rPr lang="vi-VN" dirty="0"/>
              <a:t> đã </a:t>
            </a:r>
            <a:r>
              <a:rPr lang="vi-VN" dirty="0" err="1"/>
              <a:t>detected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8DBA48-231E-3569-540A-6A07193F5E7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58746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099A71-92D2-60B5-18CC-6270A8182D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2C20AAE-7C8F-A3FE-AC49-DCCE7AE407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68F40BD-EF52-28E9-63E8-94476348959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LCD 20x4 sẽ hiển thị các thông tin của </a:t>
            </a:r>
            <a:r>
              <a:rPr lang="vi-VN" dirty="0" err="1"/>
              <a:t>object</a:t>
            </a:r>
            <a:r>
              <a:rPr lang="vi-VN" dirty="0"/>
              <a:t> đã </a:t>
            </a:r>
            <a:r>
              <a:rPr lang="vi-VN" dirty="0" err="1"/>
              <a:t>detected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8CE70AF-1FFD-2ABF-C556-72395165E71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398086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3CC181-2163-791B-BFF0-7B43A12D3B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BEC4BD0-2520-B27B-5600-775F1D5E55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F791BB-1B67-2C3F-B88B-17E10C848E4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12 </a:t>
            </a:r>
            <a:r>
              <a:rPr lang="vi-VN" dirty="0" err="1"/>
              <a:t>Led</a:t>
            </a:r>
            <a:r>
              <a:rPr lang="vi-VN" dirty="0"/>
              <a:t> tương ứng 12 góc cho 360 độ quay, mỗi góc là 30 độ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69D135-0F92-E637-62E2-A054B9E623B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9385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A7A441C-D0B9-C9CE-2E51-D8518821FD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8ADA8A-81CD-20F5-0E5E-DD235D7D0A0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7A6054F-1E16-B0DF-E090-40A870C4F0E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12 </a:t>
            </a:r>
            <a:r>
              <a:rPr lang="vi-VN" dirty="0" err="1"/>
              <a:t>Led</a:t>
            </a:r>
            <a:r>
              <a:rPr lang="vi-VN" dirty="0"/>
              <a:t> tương ứng 12 góc cho 360 độ quay, mỗi góc là 30 độ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D54271-E1F1-97FE-2E07-4F27CF7663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1322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B044F9-7ABA-32E7-BF7B-F9DDC0B6CA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717501B-744F-1BC8-5CAF-BE0ACE5140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66787A7-8130-BBC1-FE92-4B11AFA3AA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44447F-94E9-0ABC-59DC-85CED16CBB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96418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4C280-AF66-2B9F-9014-A2A8A88D3C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EBE6A21-ACE0-63AD-D711-3E5FAAD2751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CB8D27B-E2E3-1080-7A51-6900E54316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12 </a:t>
            </a:r>
            <a:r>
              <a:rPr lang="vi-VN" dirty="0" err="1"/>
              <a:t>Led</a:t>
            </a:r>
            <a:r>
              <a:rPr lang="vi-VN" dirty="0"/>
              <a:t> tương ứng 12 góc cho 360 độ quay, mỗi góc là 30 độ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708E925-5447-D460-4916-B8EE2354E6D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52545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05D8B-4DF4-A2D9-0BF2-56C12F6EE3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466AF4-537E-2A7E-8786-4DBE12307C2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FFA0E72-B0DD-29EC-C5E6-28CE010D1F3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7869B6F-A787-0F49-0271-54D957F28E6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178941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BEBB953-A7F0-A3B3-180D-B91FFD3895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D52CD8D-7325-8B21-E24B-EC7752717F7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4B7A35A-CE27-F135-A51E-21C32F38E15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12 </a:t>
            </a:r>
            <a:r>
              <a:rPr lang="vi-VN" dirty="0" err="1"/>
              <a:t>Led</a:t>
            </a:r>
            <a:r>
              <a:rPr lang="vi-VN" dirty="0"/>
              <a:t> tương ứng 12 góc cho 360 độ quay, mỗi góc là 30 độ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44B01BA-9B91-C692-8B55-B42DB9CB64C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1701482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1CC684-8FE3-CDB6-69EE-F3DC809474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1D251B5-A632-C4FB-932A-18D0430F2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7D63342-D11B-18FC-00E9-07B4D35776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12 </a:t>
            </a:r>
            <a:r>
              <a:rPr lang="vi-VN" dirty="0" err="1"/>
              <a:t>Led</a:t>
            </a:r>
            <a:r>
              <a:rPr lang="vi-VN" dirty="0"/>
              <a:t> tương ứng 12 góc cho 360 độ quay, mỗi góc là 30 độ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68DE57-CE3B-FF15-6689-CCE141272A3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77205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9FD3B8-EE75-AA07-59EC-1E43547482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29C4369-8380-3293-06AC-F6479956902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3B4A728-41EE-399B-E39C-C94DE5E4FEE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5D02377-C7F9-9824-C8F7-42A66F5D598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6597111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553918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0EE8DC-AE75-9073-30B2-EF6D83B5BEF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5ACCB1-39D9-E16D-B3D1-9EB7D3FA757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12EF871-ABF4-3674-EAE7-BC8388A007E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A7429B-2C4C-3308-6AD4-6E7CC4C54CA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571463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218D2DB-55C4-A61F-2135-81647F5CC1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017E6B7-AA2F-E285-4B56-0E013647648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5E8FBF0-1BB5-08F3-82C6-51B73D9D887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UDM </a:t>
            </a:r>
            <a:r>
              <a:rPr lang="vi-VN" dirty="0" err="1"/>
              <a:t>sensor</a:t>
            </a:r>
            <a:r>
              <a:rPr lang="vi-VN" dirty="0"/>
              <a:t> phát sóng siêu âm định vị vật thể, nếu tồn tại </a:t>
            </a:r>
            <a:r>
              <a:rPr lang="vi-VN" dirty="0" err="1"/>
              <a:t>object</a:t>
            </a:r>
            <a:r>
              <a:rPr lang="vi-VN" dirty="0"/>
              <a:t> thì sẽ nhận được sóng phản xạ. Tín hiệu phản xạ này sẽ cho biết khoảng cách và góc của </a:t>
            </a:r>
            <a:r>
              <a:rPr lang="vi-VN" dirty="0" err="1"/>
              <a:t>object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199EE0-0035-A581-EE0F-04C141D74C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952161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A79506-6B53-8EEE-2BC5-1D77126A55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FDF7A85-7859-4226-72F8-9AAAD940CB8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9A08401-7C77-E9EB-E2B5-FABD354771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UDM </a:t>
            </a:r>
            <a:r>
              <a:rPr lang="vi-VN" dirty="0" err="1"/>
              <a:t>sensor</a:t>
            </a:r>
            <a:r>
              <a:rPr lang="vi-VN" dirty="0"/>
              <a:t> phát sóng siêu âm định vị vật thể, nếu tồn tại </a:t>
            </a:r>
            <a:r>
              <a:rPr lang="vi-VN" dirty="0" err="1"/>
              <a:t>object</a:t>
            </a:r>
            <a:r>
              <a:rPr lang="vi-VN" dirty="0"/>
              <a:t> thì sẽ nhận được sóng phản xạ. Tín hiệu phản xạ này sẽ cho biết khoảng cách và góc của </a:t>
            </a:r>
            <a:r>
              <a:rPr lang="vi-VN" dirty="0" err="1"/>
              <a:t>object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458123-F06F-C481-1801-B083506740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0051583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C2522E-61AB-9191-9D53-A4876A1235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61308FE-77EF-0C23-1FDC-C79697ABC6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42AEE03-54C4-4187-798D-4576D0F69BF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vi-VN" dirty="0"/>
              <a:t>UDM </a:t>
            </a:r>
            <a:r>
              <a:rPr lang="vi-VN" dirty="0" err="1"/>
              <a:t>sensor</a:t>
            </a:r>
            <a:r>
              <a:rPr lang="vi-VN" dirty="0"/>
              <a:t> phát sóng siêu âm định vị vật thể, nếu tồn tại </a:t>
            </a:r>
            <a:r>
              <a:rPr lang="vi-VN" dirty="0" err="1"/>
              <a:t>object</a:t>
            </a:r>
            <a:r>
              <a:rPr lang="vi-VN" dirty="0"/>
              <a:t> thì sẽ nhận được sóng phản xạ. Tín hiệu phản xạ này sẽ cho biết khoảng cách và góc của </a:t>
            </a:r>
            <a:r>
              <a:rPr lang="vi-VN" dirty="0" err="1"/>
              <a:t>object</a:t>
            </a:r>
            <a:r>
              <a:rPr lang="vi-VN" dirty="0"/>
              <a:t>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350A61-2A1F-B952-AA3B-0819A007CD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1620638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232F3F9-74DB-60AD-DC14-0C84CAF1AC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9771702-9C8F-4DD2-C7AB-6E0DA931412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D9AB01F-9A87-3610-B22B-D438D6D6AED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quét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7FA5E7E-A08C-1226-33BC-A0F3BECF49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95262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A20B57-F0BC-3902-9F3B-AF560D5A99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213DDEE-DB23-2D70-5744-7E7D60A4CE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16878-49E6-D906-B04C-95D0643E21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Tạo</a:t>
            </a:r>
            <a:r>
              <a:rPr lang="en-US" dirty="0"/>
              <a:t> </a:t>
            </a:r>
            <a:r>
              <a:rPr lang="en-US" dirty="0" err="1"/>
              <a:t>tín</a:t>
            </a:r>
            <a:r>
              <a:rPr lang="en-US" dirty="0"/>
              <a:t> </a:t>
            </a:r>
            <a:r>
              <a:rPr lang="en-US" dirty="0" err="1"/>
              <a:t>hiệu</a:t>
            </a:r>
            <a:r>
              <a:rPr lang="en-US" dirty="0"/>
              <a:t> </a:t>
            </a:r>
            <a:r>
              <a:rPr lang="en-US" dirty="0" err="1"/>
              <a:t>ngắt</a:t>
            </a:r>
            <a:r>
              <a:rPr lang="en-US" dirty="0"/>
              <a:t> </a:t>
            </a:r>
            <a:r>
              <a:rPr lang="en-US" dirty="0" err="1"/>
              <a:t>để</a:t>
            </a:r>
            <a:r>
              <a:rPr lang="en-US" dirty="0"/>
              <a:t> </a:t>
            </a:r>
            <a:r>
              <a:rPr lang="en-US" dirty="0" err="1"/>
              <a:t>đồng</a:t>
            </a:r>
            <a:r>
              <a:rPr lang="en-US" dirty="0"/>
              <a:t> </a:t>
            </a:r>
            <a:r>
              <a:rPr lang="en-US" dirty="0" err="1"/>
              <a:t>bộ</a:t>
            </a:r>
            <a:r>
              <a:rPr lang="en-US" dirty="0"/>
              <a:t> </a:t>
            </a:r>
            <a:r>
              <a:rPr lang="en-US" dirty="0" err="1"/>
              <a:t>hóa</a:t>
            </a:r>
            <a:r>
              <a:rPr lang="en-US" dirty="0"/>
              <a:t> </a:t>
            </a:r>
            <a:r>
              <a:rPr lang="en-US" dirty="0" err="1"/>
              <a:t>vị</a:t>
            </a:r>
            <a:r>
              <a:rPr lang="en-US" dirty="0"/>
              <a:t> </a:t>
            </a:r>
            <a:r>
              <a:rPr lang="en-US" dirty="0" err="1"/>
              <a:t>trí</a:t>
            </a:r>
            <a:r>
              <a:rPr lang="en-US" dirty="0"/>
              <a:t> </a:t>
            </a:r>
            <a:r>
              <a:rPr lang="en-US" dirty="0" err="1"/>
              <a:t>quét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44C99B-C514-A479-4626-BA45388973B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813395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D1D1CFF-57A6-3C26-7569-5FF0D6CE53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E7338C7-D99B-C006-1E52-F59D1764EAB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0EC9458-106A-1137-3C07-7B74C404D5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vi-VN" dirty="0"/>
              <a:t>DC </a:t>
            </a:r>
            <a:r>
              <a:rPr lang="vi-VN" dirty="0" err="1"/>
              <a:t>motor</a:t>
            </a:r>
            <a:r>
              <a:rPr lang="vi-VN" dirty="0"/>
              <a:t> có tốc độ 2rpm nên sẽ quét 2 vòng trong 1 phút. Với mạch hiển thị chỉ bao gồm 12 góc, nghĩa là mỗi góc cách nhau 30 độ nên tốc độ quét 1 góc 30 độ là 2.5s.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9F25FE-28BE-A448-8CCE-A773300F9F9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4EEB602-95FC-483A-B12D-216A7AD7EA24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40731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1ED69555-EE48-4B19-812B-4E1068DBF976}"/>
              </a:ext>
            </a:extLst>
          </p:cNvPr>
          <p:cNvSpPr/>
          <p:nvPr/>
        </p:nvSpPr>
        <p:spPr>
          <a:xfrm>
            <a:off x="7573754" y="0"/>
            <a:ext cx="4618246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Freeform 57">
            <a:extLst>
              <a:ext uri="{FF2B5EF4-FFF2-40B4-BE49-F238E27FC236}">
                <a16:creationId xmlns:a16="http://schemas.microsoft.com/office/drawing/2014/main" id="{57AEB73D-F521-4B19-820F-12DB6BCC8406}"/>
              </a:ext>
            </a:extLst>
          </p:cNvPr>
          <p:cNvSpPr/>
          <p:nvPr/>
        </p:nvSpPr>
        <p:spPr bwMode="auto">
          <a:xfrm>
            <a:off x="4456113" y="31750"/>
            <a:ext cx="0" cy="1588"/>
          </a:xfrm>
          <a:custGeom>
            <a:avLst/>
            <a:gdLst/>
            <a:ahLst/>
            <a:cxnLst/>
            <a:rect l="0" t="0" r="r" b="b"/>
            <a:pathLst>
              <a:path w="2" h="2">
                <a:moveTo>
                  <a:pt x="0" y="0"/>
                </a:moveTo>
                <a:lnTo>
                  <a:pt x="2" y="0"/>
                </a:lnTo>
                <a:lnTo>
                  <a:pt x="0" y="2"/>
                </a:lnTo>
                <a:lnTo>
                  <a:pt x="0" y="0"/>
                </a:lnTo>
                <a:close/>
              </a:path>
            </a:pathLst>
          </a:custGeom>
          <a:solidFill>
            <a:srgbClr val="30466D"/>
          </a:solidFill>
          <a:ln w="0">
            <a:solidFill>
              <a:srgbClr val="30466D"/>
            </a:solidFill>
            <a:prstDash val="solid"/>
            <a:round/>
            <a:headEnd/>
            <a:tailEnd/>
          </a:ln>
        </p:spPr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5388" y="863068"/>
            <a:ext cx="6007691" cy="4985916"/>
          </a:xfrm>
        </p:spPr>
        <p:txBody>
          <a:bodyPr anchor="ctr">
            <a:noAutofit/>
          </a:bodyPr>
          <a:lstStyle>
            <a:lvl1pPr algn="l">
              <a:lnSpc>
                <a:spcPct val="125000"/>
              </a:lnSpc>
              <a:defRPr sz="6000" b="0" cap="all" spc="15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197352" y="863068"/>
            <a:ext cx="3351729" cy="5120069"/>
          </a:xfrm>
        </p:spPr>
        <p:txBody>
          <a:bodyPr anchor="ctr">
            <a:normAutofit/>
          </a:bodyPr>
          <a:lstStyle>
            <a:lvl1pPr marL="0" indent="0" algn="l">
              <a:lnSpc>
                <a:spcPct val="150000"/>
              </a:lnSpc>
              <a:buNone/>
              <a:defRPr sz="2400" b="0" cap="none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72EEBA-3A5D-41CE-8465-A45A0F65674E}"/>
              </a:ext>
            </a:extLst>
          </p:cNvPr>
          <p:cNvSpPr/>
          <p:nvPr/>
        </p:nvSpPr>
        <p:spPr>
          <a:xfrm rot="5400000">
            <a:off x="410121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Date Placeholder 12">
            <a:extLst>
              <a:ext uri="{FF2B5EF4-FFF2-40B4-BE49-F238E27FC236}">
                <a16:creationId xmlns:a16="http://schemas.microsoft.com/office/drawing/2014/main" id="{79F4CF2F-CDFA-4A37-837C-819D5238EAB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197353" y="6309360"/>
            <a:ext cx="2151134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5" name="Footer Placeholder 14">
            <a:extLst>
              <a:ext uri="{FF2B5EF4-FFF2-40B4-BE49-F238E27FC236}">
                <a16:creationId xmlns:a16="http://schemas.microsoft.com/office/drawing/2014/main" id="{CFECE62A-61A4-407D-8F0B-D459CD977C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855388" y="6309360"/>
            <a:ext cx="6007691" cy="457200"/>
          </a:xfrm>
        </p:spPr>
        <p:txBody>
          <a:bodyPr/>
          <a:lstStyle>
            <a:lvl1pPr algn="r">
              <a:defRPr/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27" name="Slide Number Placeholder 26">
            <a:extLst>
              <a:ext uri="{FF2B5EF4-FFF2-40B4-BE49-F238E27FC236}">
                <a16:creationId xmlns:a16="http://schemas.microsoft.com/office/drawing/2014/main" id="{99FE60A9-FE2A-451F-9244-60FCE7FE9A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33062062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5236537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77965" y="507037"/>
            <a:ext cx="1571626" cy="533993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933700" y="524373"/>
            <a:ext cx="5959577" cy="532259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277965" y="6296615"/>
            <a:ext cx="2505996" cy="365125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933699" y="6296615"/>
            <a:ext cx="5959577" cy="365125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 rot="5400000">
            <a:off x="8734643" y="2853201"/>
            <a:ext cx="5383267" cy="604269"/>
          </a:xfrm>
        </p:spPr>
        <p:txBody>
          <a:bodyPr/>
          <a:lstStyle>
            <a:lvl1pPr algn="l">
              <a:defRPr/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7" name="Straight Connector 6" title="Rule Line">
            <a:extLst>
              <a:ext uri="{FF2B5EF4-FFF2-40B4-BE49-F238E27FC236}">
                <a16:creationId xmlns:a16="http://schemas.microsoft.com/office/drawing/2014/main" id="{A1005B08-D2D4-455C-AA62-1200E43E7AF9}"/>
              </a:ext>
            </a:extLst>
          </p:cNvPr>
          <p:cNvCxnSpPr/>
          <p:nvPr/>
        </p:nvCxnSpPr>
        <p:spPr>
          <a:xfrm>
            <a:off x="9111582" y="571502"/>
            <a:ext cx="0" cy="5275467"/>
          </a:xfrm>
          <a:prstGeom prst="line">
            <a:avLst/>
          </a:prstGeom>
          <a:ln w="38100">
            <a:solidFill>
              <a:schemeClr val="tx1">
                <a:lumMod val="65000"/>
                <a:lumOff val="3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2215722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2" name="Rectangle 51">
            <a:extLst>
              <a:ext uri="{FF2B5EF4-FFF2-40B4-BE49-F238E27FC236}">
                <a16:creationId xmlns:a16="http://schemas.microsoft.com/office/drawing/2014/main" id="{EA8D8870-8337-4ABD-9EA6-3D5AAB7E42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AC3B2DB-2CCA-4BD4-8D63-98257049E27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4" name="Title 1">
            <a:extLst>
              <a:ext uri="{FF2B5EF4-FFF2-40B4-BE49-F238E27FC236}">
                <a16:creationId xmlns:a16="http://schemas.microsoft.com/office/drawing/2014/main" id="{324DAAC3-FA37-4838-A298-327679F99F8A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1386629" y="825687"/>
            <a:ext cx="9643772" cy="5201730"/>
          </a:xfrm>
        </p:spPr>
        <p:txBody>
          <a:bodyPr tIns="182880" anchor="ctr" anchorCtr="0">
            <a:noAutofit/>
          </a:bodyPr>
          <a:lstStyle>
            <a:lvl1pPr algn="l">
              <a:lnSpc>
                <a:spcPct val="100000"/>
              </a:lnSpc>
              <a:defRPr sz="4800" cap="all" baseline="0">
                <a:solidFill>
                  <a:schemeClr val="bg1"/>
                </a:solidFill>
              </a:defRPr>
            </a:lvl1pPr>
          </a:lstStyle>
          <a:p>
            <a:r>
              <a:rPr lang="en-US" sz="4400" dirty="0">
                <a:solidFill>
                  <a:schemeClr val="bg1"/>
                </a:solidFill>
              </a:rPr>
              <a:t>CLICK TO ADD TITLE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FB792E4C-AD3B-4E88-8540-E757597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A32632F-9ED1-4328-BBE3-B4E014156A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EA124D3C-01E3-4B96-BDF0-54851D1739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67A64FF-37A7-4837-8033-CBEA22697E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C0C09F-8990-542B-199E-E6FADE2FEE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1F6F60C3-341E-9533-2415-66360A254A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4753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056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0849448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FD12B6-57DE-4B63-A723-500B050FB7DD}"/>
              </a:ext>
            </a:extLst>
          </p:cNvPr>
          <p:cNvSpPr/>
          <p:nvPr/>
        </p:nvSpPr>
        <p:spPr>
          <a:xfrm>
            <a:off x="0" y="4215384"/>
            <a:ext cx="12192000" cy="2642616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5316" y="1406284"/>
            <a:ext cx="10593694" cy="2597841"/>
          </a:xfrm>
        </p:spPr>
        <p:txBody>
          <a:bodyPr anchor="b">
            <a:normAutofit/>
          </a:bodyPr>
          <a:lstStyle>
            <a:lvl1pPr algn="ctr">
              <a:lnSpc>
                <a:spcPct val="125000"/>
              </a:lnSpc>
              <a:defRPr sz="440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818312" y="4527856"/>
            <a:ext cx="6559018" cy="1570245"/>
          </a:xfrm>
        </p:spPr>
        <p:txBody>
          <a:bodyPr anchor="t">
            <a:normAutofit/>
          </a:bodyPr>
          <a:lstStyle>
            <a:lvl1pPr marL="0" indent="0" algn="ctr">
              <a:lnSpc>
                <a:spcPct val="130000"/>
              </a:lnSpc>
              <a:spcBef>
                <a:spcPts val="0"/>
              </a:spcBef>
              <a:buNone/>
              <a:defRPr sz="2400" b="0" baseline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1E2E75-4758-4930-8024-39287C9629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88B9949-402C-42C2-9A94-16590FC0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39D83F6-DAF4-4876-AA41-F246EC970F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1613A19-DDA2-44F6-9ED4-F87771C684B8}"/>
              </a:ext>
            </a:extLst>
          </p:cNvPr>
          <p:cNvSpPr/>
          <p:nvPr/>
        </p:nvSpPr>
        <p:spPr>
          <a:xfrm>
            <a:off x="0" y="4215384"/>
            <a:ext cx="1218895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53438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 hasCustomPrompt="1"/>
          </p:nvPr>
        </p:nvSpPr>
        <p:spPr>
          <a:xfrm>
            <a:off x="5376670" y="705114"/>
            <a:ext cx="6172412" cy="2403846"/>
          </a:xfrm>
        </p:spPr>
        <p:txBody>
          <a:bodyPr anchor="b"/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70" y="3749040"/>
            <a:ext cx="6172411" cy="23469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6B9B5-A5D1-4099-B52B-78F39AB0AFCB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8758592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67" y="658999"/>
            <a:ext cx="6166422" cy="457200"/>
          </a:xfrm>
        </p:spPr>
        <p:txBody>
          <a:bodyPr anchor="b">
            <a:normAutofit/>
          </a:bodyPr>
          <a:lstStyle>
            <a:lvl1pPr marL="0" indent="0">
              <a:lnSpc>
                <a:spcPct val="130000"/>
              </a:lnSpc>
              <a:buNone/>
              <a:defRPr sz="1800" b="1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76668" y="1116199"/>
            <a:ext cx="6166422" cy="206212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376668" y="3623098"/>
            <a:ext cx="6166421" cy="457200"/>
          </a:xfrm>
        </p:spPr>
        <p:txBody>
          <a:bodyPr anchor="b">
            <a:normAutofit/>
          </a:bodyPr>
          <a:lstStyle>
            <a:lvl1pPr marL="0" indent="0">
              <a:lnSpc>
                <a:spcPct val="99000"/>
              </a:lnSpc>
              <a:buNone/>
              <a:defRPr lang="en-US" sz="1800" b="1" kern="1200" cap="all" spc="150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130000"/>
              </a:lnSpc>
              <a:spcBef>
                <a:spcPts val="930"/>
              </a:spcBef>
              <a:buFont typeface="Corbel" panose="020B0503020204020204" pitchFamily="34" charset="0"/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76670" y="4102370"/>
            <a:ext cx="6166419" cy="206654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D26B370B-8381-431F-9492-0EA1205113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DCA89085-2231-4A9C-B23C-B199A9DD26C5}"/>
              </a:ext>
            </a:extLst>
          </p:cNvPr>
          <p:cNvSpPr/>
          <p:nvPr/>
        </p:nvSpPr>
        <p:spPr>
          <a:xfrm rot="10800000">
            <a:off x="4693920" y="3396997"/>
            <a:ext cx="7498080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152159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5CD215-1C45-48A0-8534-39FFE8A7C95A}" type="datetime1">
              <a:rPr lang="en-US" smtClean="0"/>
              <a:t>9/17/2025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dirty="0"/>
              <a:t>‹#›</a:t>
            </a:fld>
            <a:endParaRPr lang="en-US" dirty="0"/>
          </a:p>
        </p:txBody>
      </p:sp>
      <p:sp useBgFill="1">
        <p:nvSpPr>
          <p:cNvPr id="6" name="Rectangle 5">
            <a:extLst>
              <a:ext uri="{FF2B5EF4-FFF2-40B4-BE49-F238E27FC236}">
                <a16:creationId xmlns:a16="http://schemas.microsoft.com/office/drawing/2014/main" id="{94837D5C-EE88-BE2B-5940-6A8E20CAEE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0" y="0"/>
            <a:ext cx="12192001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D6331A-AE6C-3009-DDD4-1671FF7E0F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825689"/>
            <a:ext cx="12192000" cy="5201731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38D7D28B-DE67-0B99-CDEB-A037FFC56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-1" y="889696"/>
            <a:ext cx="1070775" cy="507771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58B9F3E3-6134-5423-F75E-B36E71A652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-236512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2B1F677F-A1EC-4CDA-E80E-4B36954651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5400000">
            <a:off x="7658511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F1E2C06-C49E-A5AA-07A3-D134EFA3D2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896046"/>
            <a:ext cx="1070775" cy="5077717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BA39D8-E4F7-CD36-B80A-49D228C0FCA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6" y="0"/>
            <a:ext cx="1070775" cy="82568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06F4721-4B2C-0638-8409-054F6738EA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1119515" y="6027421"/>
            <a:ext cx="1070775" cy="83058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7894789"/>
      </p:ext>
    </p:extLst>
  </p:cSld>
  <p:clrMapOvr>
    <a:masterClrMapping/>
  </p:clrMapOvr>
  <p:extLst>
    <p:ext uri="{DCECCB84-F9BA-43D5-87BE-67443E8EF086}">
      <p15:sldGuideLst xmlns:p15="http://schemas.microsoft.com/office/powerpoint/2012/main"/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CF41D3-C6B9-4E99-9321-87C4E2168F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5BC6EB-07B1-46AF-AC33-E998BC6AA43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E3A0C1-6562-4819-9E88-4C1378FD5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8225541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7ACA29BA-0143-49FF-8608-DB1623D99537}"/>
              </a:ext>
            </a:extLst>
          </p:cNvPr>
          <p:cNvSpPr/>
          <p:nvPr/>
        </p:nvSpPr>
        <p:spPr>
          <a:xfrm>
            <a:off x="0" y="0"/>
            <a:ext cx="8248592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53015" y="640079"/>
            <a:ext cx="2796066" cy="2551751"/>
          </a:xfrm>
        </p:spPr>
        <p:txBody>
          <a:bodyPr anchor="b">
            <a:normAutofit/>
          </a:bodyPr>
          <a:lstStyle>
            <a:lvl1pPr algn="l">
              <a:lnSpc>
                <a:spcPct val="135000"/>
              </a:lnSpc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8818" y="640078"/>
            <a:ext cx="6969693" cy="5455921"/>
          </a:xfrm>
        </p:spPr>
        <p:txBody>
          <a:bodyPr/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753015" y="3223803"/>
            <a:ext cx="2796066" cy="2872197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010CF18-370D-4E80-AE4C-396FFDFCAE5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Date Placeholder 9">
            <a:extLst>
              <a:ext uri="{FF2B5EF4-FFF2-40B4-BE49-F238E27FC236}">
                <a16:creationId xmlns:a16="http://schemas.microsoft.com/office/drawing/2014/main" id="{C5EBFE9C-5A22-4462-9C51-E00C03F55C3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753015" y="6309360"/>
            <a:ext cx="1734207" cy="457200"/>
          </a:xfrm>
        </p:spPr>
        <p:txBody>
          <a:bodyPr/>
          <a:lstStyle>
            <a:lvl1pPr algn="l">
              <a:defRPr/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2EBBFF2E-AA66-4B76-9139-CB000B5A4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38818" y="6309360"/>
            <a:ext cx="6993867" cy="457200"/>
          </a:xfrm>
        </p:spPr>
        <p:txBody>
          <a:bodyPr/>
          <a:lstStyle/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44F64C4-BF20-4F6B-B650-57C71C828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4140893"/>
      </p:ext>
    </p:extLst>
  </p:cSld>
  <p:clrMapOvr>
    <a:masterClrMapping/>
  </p:clrMapOvr>
  <p:hf sldNum="0" hdr="0" ftr="0" dt="0"/>
  <p:extLst>
    <p:ext uri="{DCECCB84-F9BA-43D5-87BE-67443E8EF086}">
      <p15:sldGuideLst xmlns:p15="http://schemas.microsoft.com/office/powerpoint/2012/main">
        <p15:guide id="1" pos="540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834996" y="640079"/>
            <a:ext cx="2714085" cy="2695903"/>
          </a:xfrm>
        </p:spPr>
        <p:txBody>
          <a:bodyPr anchor="b">
            <a:noAutofit/>
          </a:bodyPr>
          <a:lstStyle>
            <a:lvl1pPr algn="l">
              <a:lnSpc>
                <a:spcPct val="104000"/>
              </a:lnSpc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0"/>
            <a:ext cx="8248592" cy="6857999"/>
          </a:xfrm>
          <a:solidFill>
            <a:schemeClr val="bg2">
              <a:lumMod val="90000"/>
            </a:schemeClr>
          </a:solidFill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 hasCustomPrompt="1"/>
          </p:nvPr>
        </p:nvSpPr>
        <p:spPr>
          <a:xfrm>
            <a:off x="8834996" y="3429000"/>
            <a:ext cx="2714085" cy="2508026"/>
          </a:xfrm>
        </p:spPr>
        <p:txBody>
          <a:bodyPr anchor="t">
            <a:normAutofit/>
          </a:bodyPr>
          <a:lstStyle>
            <a:lvl1pPr marL="0" indent="0">
              <a:spcBef>
                <a:spcPts val="1400"/>
              </a:spcBef>
              <a:buNone/>
              <a:defRPr sz="1800" b="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Edit Master text styles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90949BC8-9ABF-49F6-851C-5DB0B86CA70D}"/>
              </a:ext>
            </a:extLst>
          </p:cNvPr>
          <p:cNvSpPr/>
          <p:nvPr/>
        </p:nvSpPr>
        <p:spPr>
          <a:xfrm rot="5400000">
            <a:off x="4851595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1EE21-E3FA-4D43-B224-C664959637B0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834997" y="6309360"/>
            <a:ext cx="1645920" cy="457200"/>
          </a:xfrm>
        </p:spPr>
        <p:txBody>
          <a:bodyPr/>
          <a:lstStyle/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32D7F83-8993-4ED4-9F02-663CC08505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3678B7-E511-4CE1-BEE5-89E959B9BF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40080" y="6309360"/>
            <a:ext cx="4946592" cy="457200"/>
          </a:xfrm>
        </p:spPr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0631964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786F82F-1B47-46ED-8EAE-53EF71E59E9A}"/>
              </a:ext>
            </a:extLst>
          </p:cNvPr>
          <p:cNvSpPr/>
          <p:nvPr/>
        </p:nvSpPr>
        <p:spPr>
          <a:xfrm>
            <a:off x="4718302" y="0"/>
            <a:ext cx="7473698" cy="6858000"/>
          </a:xfrm>
          <a:prstGeom prst="rect">
            <a:avLst/>
          </a:prstGeom>
          <a:solidFill>
            <a:schemeClr val="bg1">
              <a:alpha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2918" y="705113"/>
            <a:ext cx="3411973" cy="5197498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76671" y="705113"/>
            <a:ext cx="6172412" cy="5197497"/>
          </a:xfrm>
          <a:prstGeom prst="rect">
            <a:avLst/>
          </a:prstGeom>
        </p:spPr>
        <p:txBody>
          <a:bodyPr vert="horz" lIns="109728" tIns="109728" rIns="109728" bIns="9144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2917" y="6309360"/>
            <a:ext cx="3411973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9/8/20XX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76670" y="6309360"/>
            <a:ext cx="4946592" cy="457200"/>
          </a:xfrm>
          <a:prstGeom prst="rect">
            <a:avLst/>
          </a:prstGeom>
        </p:spPr>
        <p:txBody>
          <a:bodyPr vert="horz" lIns="109728" tIns="109728" rIns="109728" bIns="91440" rtlCol="0" anchor="ctr"/>
          <a:lstStyle>
            <a:lvl1pPr algn="l">
              <a:defRPr sz="1200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r>
              <a:rPr lang="en-US"/>
              <a:t>Presentation Title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69202" y="6309360"/>
            <a:ext cx="979879" cy="457200"/>
          </a:xfrm>
          <a:prstGeom prst="rect">
            <a:avLst/>
          </a:prstGeom>
        </p:spPr>
        <p:txBody>
          <a:bodyPr vert="horz" lIns="109728" tIns="109728" rIns="109728" bIns="91440" rtlCol="0" anchor="b"/>
          <a:lstStyle>
            <a:lvl1pPr algn="r">
              <a:defRPr sz="1600" b="1" spc="150" baseline="0">
                <a:solidFill>
                  <a:schemeClr val="tx1">
                    <a:lumMod val="75000"/>
                    <a:lumOff val="25000"/>
                  </a:schemeClr>
                </a:solidFill>
                <a:latin typeface="+mj-lt"/>
              </a:defRPr>
            </a:lvl1pPr>
          </a:lstStyle>
          <a:p>
            <a:fld id="{FAEF9944-A4F6-4C59-AEBD-678D6480B8EA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EF1BAF6F-6275-4646-9C59-331B29B9550F}"/>
              </a:ext>
            </a:extLst>
          </p:cNvPr>
          <p:cNvSpPr/>
          <p:nvPr/>
        </p:nvSpPr>
        <p:spPr>
          <a:xfrm rot="5400000">
            <a:off x="1257298" y="3396997"/>
            <a:ext cx="6858002" cy="6400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48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7" r:id="rId1"/>
    <p:sldLayoutId id="2147483688" r:id="rId2"/>
    <p:sldLayoutId id="2147483689" r:id="rId3"/>
    <p:sldLayoutId id="2147483690" r:id="rId4"/>
    <p:sldLayoutId id="2147483691" r:id="rId5"/>
    <p:sldLayoutId id="2147483692" r:id="rId6"/>
    <p:sldLayoutId id="2147483693" r:id="rId7"/>
    <p:sldLayoutId id="2147483694" r:id="rId8"/>
    <p:sldLayoutId id="2147483695" r:id="rId9"/>
    <p:sldLayoutId id="2147483696" r:id="rId10"/>
    <p:sldLayoutId id="2147483697" r:id="rId11"/>
    <p:sldLayoutId id="2147483682" r:id="rId12"/>
  </p:sldLayoutIdLst>
  <p:hf sldNum="0" hdr="0" ftr="0" dt="0"/>
  <p:txStyles>
    <p:titleStyle>
      <a:lvl1pPr algn="l" defTabSz="914400" rtl="0" eaLnBrk="1" latinLnBrk="0" hangingPunct="1">
        <a:lnSpc>
          <a:spcPct val="150000"/>
        </a:lnSpc>
        <a:spcBef>
          <a:spcPct val="0"/>
        </a:spcBef>
        <a:buNone/>
        <a:defRPr sz="3600" b="1" kern="1200" spc="1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800" b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0" indent="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None/>
        <a:defRPr sz="16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0" indent="-320040" algn="l" defTabSz="914400" rtl="0" eaLnBrk="1" latinLnBrk="0" hangingPunct="1">
        <a:lnSpc>
          <a:spcPct val="140000"/>
        </a:lnSpc>
        <a:spcBef>
          <a:spcPts val="930"/>
        </a:spcBef>
        <a:buFont typeface="Corbel" panose="020B0503020204020204" pitchFamily="34" charset="0"/>
        <a:buChar char="–"/>
        <a:defRPr sz="1400" i="1" kern="1200" spc="150" baseline="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92024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6pPr>
      <a:lvl7pPr marL="224028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7pPr>
      <a:lvl8pPr marL="256032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8pPr>
      <a:lvl9pPr marL="2880360" indent="-320040" algn="l" defTabSz="914400" rtl="0" eaLnBrk="1" latinLnBrk="0" hangingPunct="1">
        <a:lnSpc>
          <a:spcPct val="111000"/>
        </a:lnSpc>
        <a:spcBef>
          <a:spcPts val="930"/>
        </a:spcBef>
        <a:buFont typeface="Corbel" panose="020B0503020204020204" pitchFamily="34" charset="0"/>
        <a:buChar char="–"/>
        <a:defRPr sz="1400" i="1" kern="1200">
          <a:solidFill>
            <a:schemeClr val="accent1">
              <a:lumMod val="7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848">
          <p15:clr>
            <a:srgbClr val="F26B43"/>
          </p15:clr>
        </p15:guide>
        <p15:guide id="2" orient="horz" pos="3960">
          <p15:clr>
            <a:srgbClr val="F26B43"/>
          </p15:clr>
        </p15:guide>
        <p15:guide id="3" orient="horz" pos="1536">
          <p15:clr>
            <a:srgbClr val="F26B43"/>
          </p15:clr>
        </p15:guide>
        <p15:guide id="4" orient="horz" pos="3840">
          <p15:clr>
            <a:srgbClr val="F26B43"/>
          </p15:clr>
        </p15:guide>
        <p15:guide id="5" pos="4416">
          <p15:clr>
            <a:srgbClr val="F26B43"/>
          </p15:clr>
        </p15:guide>
        <p15:guide id="6" pos="4800">
          <p15:clr>
            <a:srgbClr val="F26B43"/>
          </p15:clr>
        </p15:guide>
        <p15:guide id="7" orient="horz" pos="360">
          <p15:clr>
            <a:srgbClr val="F26B43"/>
          </p15:clr>
        </p15:guide>
        <p15:guide id="8" pos="7368">
          <p15:clr>
            <a:srgbClr val="F26B43"/>
          </p15:clr>
        </p15:guide>
        <p15:guide id="9" pos="240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e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787D9-9886-6610-F6F6-BC89AB566F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09F05C1-D291-4732-AE54-6BBB3E97D800}"/>
              </a:ext>
            </a:extLst>
          </p:cNvPr>
          <p:cNvSpPr txBox="1"/>
          <p:nvPr/>
        </p:nvSpPr>
        <p:spPr>
          <a:xfrm>
            <a:off x="815789" y="2844224"/>
            <a:ext cx="6104964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Ultrasonic Radar Model Using Microcontroller ATmega128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70490E6-0EF3-3EB5-D990-3B766588FCDC}"/>
              </a:ext>
            </a:extLst>
          </p:cNvPr>
          <p:cNvSpPr txBox="1"/>
          <p:nvPr/>
        </p:nvSpPr>
        <p:spPr>
          <a:xfrm>
            <a:off x="7790329" y="2844224"/>
            <a:ext cx="42044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Lecturer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Bùi Quốc Bảo</a:t>
            </a:r>
          </a:p>
          <a:p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Group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02</a:t>
            </a:r>
          </a:p>
          <a:p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Student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Nguyễn Nhật Quang</a:t>
            </a:r>
          </a:p>
          <a:p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Hoàng Tiến Phát</a:t>
            </a:r>
            <a:endParaRPr lang="en-US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1242870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0026F5-4642-702E-528E-3B2AE865B6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B402DB-AF20-CB72-DC9F-982B8E82E5F4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E70AF5C9-68C1-6DFF-D8F1-3738982E2876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D3950EC-76C5-CE34-871D-A56BC85EE4B3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Hiển thị thông tin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2F297BD-D2F9-E8AA-223C-FB515160FEC9}"/>
              </a:ext>
            </a:extLst>
          </p:cNvPr>
          <p:cNvSpPr txBox="1"/>
          <p:nvPr/>
        </p:nvSpPr>
        <p:spPr>
          <a:xfrm>
            <a:off x="7741754" y="2875002"/>
            <a:ext cx="4293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THÔNG TIN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4112C44-4640-C1D1-D5A0-9C34CF17ACBF}"/>
              </a:ext>
            </a:extLst>
          </p:cNvPr>
          <p:cNvSpPr txBox="1"/>
          <p:nvPr/>
        </p:nvSpPr>
        <p:spPr>
          <a:xfrm>
            <a:off x="290024" y="653790"/>
            <a:ext cx="1401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0238B054-B4EE-1976-B37E-68174D108152}"/>
              </a:ext>
            </a:extLst>
          </p:cNvPr>
          <p:cNvCxnSpPr>
            <a:cxnSpLocks/>
            <a:stCxn id="7" idx="3"/>
          </p:cNvCxnSpPr>
          <p:nvPr/>
        </p:nvCxnSpPr>
        <p:spPr>
          <a:xfrm>
            <a:off x="1691740" y="930789"/>
            <a:ext cx="347193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51A95B9E-137B-967A-6620-8685441F1621}"/>
              </a:ext>
            </a:extLst>
          </p:cNvPr>
          <p:cNvSpPr txBox="1"/>
          <p:nvPr/>
        </p:nvSpPr>
        <p:spPr>
          <a:xfrm>
            <a:off x="5265438" y="653790"/>
            <a:ext cx="2264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ATmega128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356ECD7-B09A-5CD7-9DDD-1189C904BD74}"/>
              </a:ext>
            </a:extLst>
          </p:cNvPr>
          <p:cNvSpPr txBox="1"/>
          <p:nvPr/>
        </p:nvSpPr>
        <p:spPr>
          <a:xfrm>
            <a:off x="2726847" y="415263"/>
            <a:ext cx="14017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8A39FDEB-FC92-49E9-BBD9-4EBF43F66BC9}"/>
              </a:ext>
            </a:extLst>
          </p:cNvPr>
          <p:cNvSpPr txBox="1"/>
          <p:nvPr/>
        </p:nvSpPr>
        <p:spPr>
          <a:xfrm>
            <a:off x="2957846" y="892317"/>
            <a:ext cx="9397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Angle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1232F0E-66B2-64A7-D829-62B7D5FAB8B5}"/>
              </a:ext>
            </a:extLst>
          </p:cNvPr>
          <p:cNvSpPr txBox="1"/>
          <p:nvPr/>
        </p:nvSpPr>
        <p:spPr>
          <a:xfrm>
            <a:off x="290024" y="1586120"/>
            <a:ext cx="2264917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ATmega128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E59D440A-8D5A-D1EC-E4D5-DF9F65302D0F}"/>
              </a:ext>
            </a:extLst>
          </p:cNvPr>
          <p:cNvCxnSpPr>
            <a:cxnSpLocks/>
          </p:cNvCxnSpPr>
          <p:nvPr/>
        </p:nvCxnSpPr>
        <p:spPr>
          <a:xfrm>
            <a:off x="2483790" y="1834684"/>
            <a:ext cx="2679881" cy="0"/>
          </a:xfrm>
          <a:prstGeom prst="straightConnector1">
            <a:avLst/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6BE8C600-9952-EAAA-BD7C-A59778DBDF76}"/>
              </a:ext>
            </a:extLst>
          </p:cNvPr>
          <p:cNvSpPr txBox="1"/>
          <p:nvPr/>
        </p:nvSpPr>
        <p:spPr>
          <a:xfrm>
            <a:off x="5265438" y="1586120"/>
            <a:ext cx="198700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LCD 20x4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96A6155-303E-FE81-8C2A-10B021818E1F}"/>
              </a:ext>
            </a:extLst>
          </p:cNvPr>
          <p:cNvSpPr txBox="1"/>
          <p:nvPr/>
        </p:nvSpPr>
        <p:spPr>
          <a:xfrm>
            <a:off x="2830225" y="1361272"/>
            <a:ext cx="198700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Informations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6146" name="Picture 2" descr="204G Series | 20x4 Character LCD by Displaytech | SEACOMP">
            <a:extLst>
              <a:ext uri="{FF2B5EF4-FFF2-40B4-BE49-F238E27FC236}">
                <a16:creationId xmlns:a16="http://schemas.microsoft.com/office/drawing/2014/main" id="{0ACDE7EE-C2D9-8C87-78F1-9B7F54E987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3038" y="2875002"/>
            <a:ext cx="5681382" cy="28575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8" name="TextBox 27">
            <a:extLst>
              <a:ext uri="{FF2B5EF4-FFF2-40B4-BE49-F238E27FC236}">
                <a16:creationId xmlns:a16="http://schemas.microsoft.com/office/drawing/2014/main" id="{7BF2689D-15E6-C3B6-28DC-7C0DFA1D94C7}"/>
              </a:ext>
            </a:extLst>
          </p:cNvPr>
          <p:cNvSpPr txBox="1"/>
          <p:nvPr/>
        </p:nvSpPr>
        <p:spPr>
          <a:xfrm>
            <a:off x="3046971" y="5786606"/>
            <a:ext cx="1553516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>
                <a:latin typeface="Times New Roman" panose="02020603050405020304" pitchFamily="18" charset="0"/>
                <a:cs typeface="Times New Roman" panose="02020603050405020304" pitchFamily="18" charset="0"/>
              </a:rPr>
              <a:t>LCD 20x4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8120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64BD34-A93B-4075-3BDF-71E9F1298E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B97F0D6-75D8-2D07-A87B-BA717F5C4C88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5F7FD09-4153-7933-C3A5-8E99200002FF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2A2E1B9-9EE7-FE45-A652-5278A42095ED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Hiển thị thông tin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7A968242-37D3-C6A0-D2BB-0B620B3E622C}"/>
              </a:ext>
            </a:extLst>
          </p:cNvPr>
          <p:cNvSpPr txBox="1"/>
          <p:nvPr/>
        </p:nvSpPr>
        <p:spPr>
          <a:xfrm>
            <a:off x="7741754" y="2875002"/>
            <a:ext cx="4293363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THÔNG TIN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170" name="Picture 2">
            <a:extLst>
              <a:ext uri="{FF2B5EF4-FFF2-40B4-BE49-F238E27FC236}">
                <a16:creationId xmlns:a16="http://schemas.microsoft.com/office/drawing/2014/main" id="{D4FCE9F8-DE3B-EC24-E304-94CDA052CBF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162" y="2196493"/>
            <a:ext cx="7042897" cy="246501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825D80BE-1C18-1311-7E32-27AEA5E7EEB3}"/>
              </a:ext>
            </a:extLst>
          </p:cNvPr>
          <p:cNvSpPr txBox="1"/>
          <p:nvPr/>
        </p:nvSpPr>
        <p:spPr>
          <a:xfrm>
            <a:off x="1787963" y="4812228"/>
            <a:ext cx="396729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Các trường hợp hiển thị LCD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9589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121CEBF-50B7-2D06-A49F-40A0673B2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F21C87-DFEC-2117-15D0-5EA241CE540A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68371693-B4BD-8E1E-E784-A3A9E0A85EEF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6BFC104-D042-F384-63DF-71A57CBA14BA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Hiển thị trực quan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66D63C54-2A09-C0AB-CA0A-48F5885997D6}"/>
              </a:ext>
            </a:extLst>
          </p:cNvPr>
          <p:cNvSpPr txBox="1"/>
          <p:nvPr/>
        </p:nvSpPr>
        <p:spPr>
          <a:xfrm>
            <a:off x="7741754" y="2875002"/>
            <a:ext cx="4476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TRỰC QUAN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F100084-5445-F626-D6F2-D297CF53ADD9}"/>
              </a:ext>
            </a:extLst>
          </p:cNvPr>
          <p:cNvSpPr txBox="1"/>
          <p:nvPr/>
        </p:nvSpPr>
        <p:spPr>
          <a:xfrm>
            <a:off x="2160402" y="5661528"/>
            <a:ext cx="322577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Khối 12 LED hiển thị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196" name="Picture 4">
            <a:extLst>
              <a:ext uri="{FF2B5EF4-FFF2-40B4-BE49-F238E27FC236}">
                <a16:creationId xmlns:a16="http://schemas.microsoft.com/office/drawing/2014/main" id="{22AFB282-89C9-E233-E22F-81E8C99E63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448" y="574434"/>
            <a:ext cx="6134847" cy="46011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7577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8B0CE1-9BDE-A474-996C-F9822E571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449DFA9-B54D-9109-1FDF-4628D9F1FC05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09C4D024-B0C5-ADCB-FF77-EBEEE91B6A8D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F6E7E9-9111-2E89-7EC5-00E6DDF0EB7B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Hiển thị trực quan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A896C0FD-B627-9388-9F6C-6F114CC179D0}"/>
              </a:ext>
            </a:extLst>
          </p:cNvPr>
          <p:cNvSpPr txBox="1"/>
          <p:nvPr/>
        </p:nvSpPr>
        <p:spPr>
          <a:xfrm>
            <a:off x="7741754" y="2875002"/>
            <a:ext cx="447629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HIỂN THỊ TRỰC QUAN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218" name="Picture 2" descr="Overview | Arduino Lesson 10. Making Sounds | Adafruit Learning System">
            <a:extLst>
              <a:ext uri="{FF2B5EF4-FFF2-40B4-BE49-F238E27FC236}">
                <a16:creationId xmlns:a16="http://schemas.microsoft.com/office/drawing/2014/main" id="{1AF701C7-4DAE-87FD-A04B-B2932A3661F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4117" y="1770075"/>
            <a:ext cx="7021903" cy="3317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54A7826-F015-F39C-F8A7-E44CDD321099}"/>
              </a:ext>
            </a:extLst>
          </p:cNvPr>
          <p:cNvSpPr txBox="1"/>
          <p:nvPr/>
        </p:nvSpPr>
        <p:spPr>
          <a:xfrm>
            <a:off x="1157669" y="5087924"/>
            <a:ext cx="515479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Buzzer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hoạt động khi phát hiện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091690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1DDF-98A3-EB8E-C7B7-370BAFDF51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69BB759-D16C-F230-6B6F-1C080A25D7A0}"/>
              </a:ext>
            </a:extLst>
          </p:cNvPr>
          <p:cNvSpPr/>
          <p:nvPr/>
        </p:nvSpPr>
        <p:spPr>
          <a:xfrm>
            <a:off x="0" y="112059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FF2245A-ACAD-6440-F2FD-D1FA6E434E75}"/>
              </a:ext>
            </a:extLst>
          </p:cNvPr>
          <p:cNvSpPr/>
          <p:nvPr/>
        </p:nvSpPr>
        <p:spPr>
          <a:xfrm>
            <a:off x="0" y="1"/>
            <a:ext cx="12192000" cy="2241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658ECB9-5DDF-AFAC-B7E7-67ACCA18C8F2}"/>
              </a:ext>
            </a:extLst>
          </p:cNvPr>
          <p:cNvGrpSpPr/>
          <p:nvPr/>
        </p:nvGrpSpPr>
        <p:grpSpPr>
          <a:xfrm>
            <a:off x="0" y="6452663"/>
            <a:ext cx="12263718" cy="517396"/>
            <a:chOff x="0" y="6452663"/>
            <a:chExt cx="12263718" cy="5173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5D22D45-968D-5389-8EC7-B132BB41DBE1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519AB250-67D6-2DF2-E933-6563566B57AC}"/>
                </a:ext>
              </a:extLst>
            </p:cNvPr>
            <p:cNvSpPr txBox="1"/>
            <p:nvPr/>
          </p:nvSpPr>
          <p:spPr>
            <a:xfrm>
              <a:off x="0" y="6452663"/>
              <a:ext cx="122637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Performance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6E71B8F3-E46C-A776-C35C-0915A2EBD4C6}"/>
              </a:ext>
            </a:extLst>
          </p:cNvPr>
          <p:cNvSpPr txBox="1"/>
          <p:nvPr/>
        </p:nvSpPr>
        <p:spPr>
          <a:xfrm>
            <a:off x="2327098" y="3113529"/>
            <a:ext cx="760952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1242532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07E9B-5B64-A306-7AAC-10DC6066A6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5EA0FCA-8740-58FE-E45C-148BAE812593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42B5953-1462-139C-704D-968B4F13FA99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DF44C7-0E68-C84C-6513-4C63447D49B3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PERFORMANCE REQUIREMENTS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D75EB8A-EEF4-2344-6B97-988CD0255F4B}"/>
              </a:ext>
            </a:extLst>
          </p:cNvPr>
          <p:cNvSpPr txBox="1"/>
          <p:nvPr/>
        </p:nvSpPr>
        <p:spPr>
          <a:xfrm>
            <a:off x="8234904" y="3009472"/>
            <a:ext cx="3580670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PERFORMANCE REQUIREMENTS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F26AD8D-032B-5C4D-7D49-5AEC23A59F91}"/>
              </a:ext>
            </a:extLst>
          </p:cNvPr>
          <p:cNvSpPr txBox="1"/>
          <p:nvPr/>
        </p:nvSpPr>
        <p:spPr>
          <a:xfrm>
            <a:off x="376426" y="2421032"/>
            <a:ext cx="63291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phản hồi đo khoảng cách khoảng 100ms. 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quét hoàn toàn 360 độ là 30 giây.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Thời gian cập nhật hiển thị trên LCD khoảng 200ms.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Phạm vi đo: 10-400cm.</a:t>
            </a:r>
            <a:endParaRPr lang="vi-VN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67033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5322BC-2645-B1B2-A170-B18BBD5B52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B0FEA91-F873-1728-C222-DF562A6D1DEA}"/>
              </a:ext>
            </a:extLst>
          </p:cNvPr>
          <p:cNvSpPr/>
          <p:nvPr/>
        </p:nvSpPr>
        <p:spPr>
          <a:xfrm>
            <a:off x="0" y="112059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9173823-56B6-195F-56F0-0A6DF25CFD18}"/>
              </a:ext>
            </a:extLst>
          </p:cNvPr>
          <p:cNvSpPr/>
          <p:nvPr/>
        </p:nvSpPr>
        <p:spPr>
          <a:xfrm>
            <a:off x="0" y="1"/>
            <a:ext cx="12192000" cy="2241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37AAE458-DA86-0E02-1B96-97BDDC4B77B2}"/>
              </a:ext>
            </a:extLst>
          </p:cNvPr>
          <p:cNvGrpSpPr/>
          <p:nvPr/>
        </p:nvGrpSpPr>
        <p:grpSpPr>
          <a:xfrm>
            <a:off x="0" y="6452663"/>
            <a:ext cx="12263718" cy="517396"/>
            <a:chOff x="0" y="6452663"/>
            <a:chExt cx="12263718" cy="5173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E1E19B68-04A1-9E1B-D4D7-BE95D2C30839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408A4E9E-A42B-2322-0524-A4CA7CE7420F}"/>
                </a:ext>
              </a:extLst>
            </p:cNvPr>
            <p:cNvSpPr txBox="1"/>
            <p:nvPr/>
          </p:nvSpPr>
          <p:spPr>
            <a:xfrm>
              <a:off x="0" y="6452663"/>
              <a:ext cx="122637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  <a:endParaRPr lang="vi-VN" sz="2500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52585EE6-CC17-11E1-4C6F-C88746CEC851}"/>
              </a:ext>
            </a:extLst>
          </p:cNvPr>
          <p:cNvSpPr txBox="1"/>
          <p:nvPr/>
        </p:nvSpPr>
        <p:spPr>
          <a:xfrm>
            <a:off x="3082927" y="3113529"/>
            <a:ext cx="6026146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POWER REQUIREMENTS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518425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AF51A4-EAEE-1F3F-A643-6101618FF5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6A9E912A-BEC5-DA18-D376-8ADA35AABCE3}"/>
              </a:ext>
            </a:extLst>
          </p:cNvPr>
          <p:cNvGrpSpPr/>
          <p:nvPr/>
        </p:nvGrpSpPr>
        <p:grpSpPr>
          <a:xfrm>
            <a:off x="26045" y="6340604"/>
            <a:ext cx="12192000" cy="523220"/>
            <a:chOff x="0" y="6452663"/>
            <a:chExt cx="12192000" cy="523220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4551C5C-5124-95A6-247F-4AD75EE38C2C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D56B597-41C1-DB9F-3D6B-C46E1A1B6B76}"/>
                </a:ext>
              </a:extLst>
            </p:cNvPr>
            <p:cNvSpPr txBox="1"/>
            <p:nvPr/>
          </p:nvSpPr>
          <p:spPr>
            <a:xfrm>
              <a:off x="0" y="6452663"/>
              <a:ext cx="12192000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</a:t>
              </a:r>
              <a:r>
                <a:rPr lang="vi-V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Power</a:t>
              </a:r>
              <a:r>
                <a:rPr lang="vi-VN" sz="28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8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Requirements</a:t>
              </a:r>
              <a:endParaRPr lang="en-US" sz="28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030E3B35-1C39-8B39-E1E0-DDC402C5A8E1}"/>
              </a:ext>
            </a:extLst>
          </p:cNvPr>
          <p:cNvSpPr txBox="1"/>
          <p:nvPr/>
        </p:nvSpPr>
        <p:spPr>
          <a:xfrm>
            <a:off x="8153373" y="3067362"/>
            <a:ext cx="4064672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Power</a:t>
            </a:r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Requirements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3C638F-2577-B40B-A68E-FB03E3951F1F}"/>
              </a:ext>
            </a:extLst>
          </p:cNvPr>
          <p:cNvSpPr txBox="1"/>
          <p:nvPr/>
        </p:nvSpPr>
        <p:spPr>
          <a:xfrm>
            <a:off x="376426" y="2421032"/>
            <a:ext cx="6329174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áp hoạt động: Hệ thống hoạt động ổn định với nguồn 5V DC ±5%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Điện áp động cơ: Động cơ DC sử dụng nguồn 12V DC riêng biệt</a:t>
            </a: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Tiêu thụ điện: Công suất tiêu thụ tổng không vượt quá 15W</a:t>
            </a:r>
          </a:p>
        </p:txBody>
      </p:sp>
    </p:spTree>
    <p:extLst>
      <p:ext uri="{BB962C8B-B14F-4D97-AF65-F5344CB8AC3E}">
        <p14:creationId xmlns:p14="http://schemas.microsoft.com/office/powerpoint/2010/main" val="23072785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CEF809-E705-147D-96AA-4ED735D989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C5021A61-324A-944F-CD36-445D8D2C73D9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DF429CA-2D1B-D635-12F0-3D0C4EC0A893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3DB69AC5-0D4A-1771-8AA8-6517914F375B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PERFORMANCE REQUIREMENTS</a:t>
              </a: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52040FB-C05F-8E79-4DA3-7A4AE8C7DD89}"/>
              </a:ext>
            </a:extLst>
          </p:cNvPr>
          <p:cNvSpPr txBox="1"/>
          <p:nvPr/>
        </p:nvSpPr>
        <p:spPr>
          <a:xfrm>
            <a:off x="7723916" y="3152001"/>
            <a:ext cx="4468084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GITHUB  </a:t>
            </a:r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REPO</a:t>
            </a:r>
            <a:endParaRPr lang="vi-VN"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5D586C1-7D5A-2521-3AE8-425F501294D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045" y="367955"/>
            <a:ext cx="7394809" cy="4758980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7A86964-A6B0-2806-E939-1D4E31BDB4DF}"/>
              </a:ext>
            </a:extLst>
          </p:cNvPr>
          <p:cNvSpPr txBox="1"/>
          <p:nvPr/>
        </p:nvSpPr>
        <p:spPr>
          <a:xfrm>
            <a:off x="142003" y="5302882"/>
            <a:ext cx="727885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https://github.com/PHATVP22VT/Ultrasonic-Radar-Model-Using-Microcontroller-ATmega128.git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334738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7630FB-77E8-4E20-D2A9-58912E14FD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>
            <a:extLst>
              <a:ext uri="{FF2B5EF4-FFF2-40B4-BE49-F238E27FC236}">
                <a16:creationId xmlns:a16="http://schemas.microsoft.com/office/drawing/2014/main" id="{AB8320B4-5425-E8B2-687A-34DA2CBB99C5}"/>
              </a:ext>
            </a:extLst>
          </p:cNvPr>
          <p:cNvGrpSpPr/>
          <p:nvPr/>
        </p:nvGrpSpPr>
        <p:grpSpPr>
          <a:xfrm>
            <a:off x="0" y="6452663"/>
            <a:ext cx="12263718" cy="517396"/>
            <a:chOff x="0" y="6452663"/>
            <a:chExt cx="12263718" cy="5173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D59A9AA8-72B2-9B75-407E-994E81990902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1856A87-DF9A-D223-9B79-B7F6974091BF}"/>
                </a:ext>
              </a:extLst>
            </p:cNvPr>
            <p:cNvSpPr txBox="1"/>
            <p:nvPr/>
          </p:nvSpPr>
          <p:spPr>
            <a:xfrm>
              <a:off x="0" y="6452663"/>
              <a:ext cx="122637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</a:t>
              </a:r>
            </a:p>
          </p:txBody>
        </p: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70ED811C-38EB-B707-E882-5A5D0365AE6B}"/>
              </a:ext>
            </a:extLst>
          </p:cNvPr>
          <p:cNvSpPr txBox="1"/>
          <p:nvPr/>
        </p:nvSpPr>
        <p:spPr>
          <a:xfrm>
            <a:off x="505573" y="3113529"/>
            <a:ext cx="6782731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>
                <a:latin typeface="Times New Roman" panose="02020603050405020304" pitchFamily="18" charset="0"/>
                <a:cs typeface="Times New Roman" panose="02020603050405020304" pitchFamily="18" charset="0"/>
              </a:rPr>
              <a:t>THANK YOU </a:t>
            </a:r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LISTENING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48748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Radar System Using Ultrasonic Sensor - Hackster.io">
            <a:extLst>
              <a:ext uri="{FF2B5EF4-FFF2-40B4-BE49-F238E27FC236}">
                <a16:creationId xmlns:a16="http://schemas.microsoft.com/office/drawing/2014/main" id="{3B2525ED-5307-443A-F05A-1ED96E0E508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4032" y="739167"/>
            <a:ext cx="7172888" cy="53796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1A6AA1B2-8374-4161-4EBA-9A91B11C68F4}"/>
              </a:ext>
            </a:extLst>
          </p:cNvPr>
          <p:cNvSpPr txBox="1"/>
          <p:nvPr/>
        </p:nvSpPr>
        <p:spPr>
          <a:xfrm>
            <a:off x="7655858" y="739167"/>
            <a:ext cx="4204447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Description</a:t>
            </a:r>
            <a:r>
              <a:rPr lang="vi-VN" sz="2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algn="just"/>
            <a:r>
              <a:rPr lang="vi-VN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ệ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thống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radar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sử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dụng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sóng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siêu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âm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phát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hiện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định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các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vật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thể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trong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phạm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vi 360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độ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hiển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thông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tin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trên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màn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hình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LCD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và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đèn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LED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chỉ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5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thị</a:t>
            </a:r>
            <a:r>
              <a:rPr lang="en-US" sz="25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6D064283-AC8D-276A-43B9-FF2306524C69}"/>
              </a:ext>
            </a:extLst>
          </p:cNvPr>
          <p:cNvGrpSpPr/>
          <p:nvPr/>
        </p:nvGrpSpPr>
        <p:grpSpPr>
          <a:xfrm>
            <a:off x="0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7D3FC6CC-761B-78DA-7E75-F256A509EE18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0719815C-3736-9EA1-469A-AE4A2DF0995D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02 -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Description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6369762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927D44-583D-3BDE-2BB9-A05450A009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4AAA7E5-7AEF-7175-93B7-B218FB34413F}"/>
              </a:ext>
            </a:extLst>
          </p:cNvPr>
          <p:cNvSpPr/>
          <p:nvPr/>
        </p:nvSpPr>
        <p:spPr>
          <a:xfrm>
            <a:off x="0" y="112059"/>
            <a:ext cx="12192000" cy="685800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001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6FCE243-A17E-4A27-27F7-EF5514FEAE9F}"/>
              </a:ext>
            </a:extLst>
          </p:cNvPr>
          <p:cNvSpPr/>
          <p:nvPr/>
        </p:nvSpPr>
        <p:spPr>
          <a:xfrm>
            <a:off x="0" y="1"/>
            <a:ext cx="12192000" cy="224118"/>
          </a:xfrm>
          <a:prstGeom prst="rect">
            <a:avLst/>
          </a:prstGeom>
          <a:solidFill>
            <a:srgbClr val="00B0F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F0B95745-04B5-5A92-956A-8CFC0D7035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108" y="623047"/>
            <a:ext cx="8521784" cy="5611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9" name="Group 8">
            <a:extLst>
              <a:ext uri="{FF2B5EF4-FFF2-40B4-BE49-F238E27FC236}">
                <a16:creationId xmlns:a16="http://schemas.microsoft.com/office/drawing/2014/main" id="{EE7C3AD2-08E2-CE53-54B6-F6C86B8A1850}"/>
              </a:ext>
            </a:extLst>
          </p:cNvPr>
          <p:cNvGrpSpPr/>
          <p:nvPr/>
        </p:nvGrpSpPr>
        <p:grpSpPr>
          <a:xfrm>
            <a:off x="0" y="6452663"/>
            <a:ext cx="12263718" cy="517396"/>
            <a:chOff x="0" y="6452663"/>
            <a:chExt cx="12263718" cy="517396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71224EE1-F75B-ED5F-DA5C-819C82D44F60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B1DF6CD-A3B8-423A-BBA9-EDF99820B0FA}"/>
                </a:ext>
              </a:extLst>
            </p:cNvPr>
            <p:cNvSpPr txBox="1"/>
            <p:nvPr/>
          </p:nvSpPr>
          <p:spPr>
            <a:xfrm>
              <a:off x="0" y="6452663"/>
              <a:ext cx="12263718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Functional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 </a:t>
              </a:r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Requirement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3709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BBFA26-18EE-123D-A778-E80446AA6A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934E0C50-527E-4985-F57A-6569CA65FBE4}"/>
              </a:ext>
            </a:extLst>
          </p:cNvPr>
          <p:cNvSpPr txBox="1"/>
          <p:nvPr/>
        </p:nvSpPr>
        <p:spPr>
          <a:xfrm>
            <a:off x="1462097" y="4069976"/>
            <a:ext cx="1901639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UDM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08BB2AAB-FAE8-E4C3-2EC3-15455E6C833F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4B57FEF2-3A3D-2434-974C-7E7AF8F5FF8D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5E806A1F-580B-AFC1-FEF7-2646DC51F587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Phát hiện vật thể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pic>
        <p:nvPicPr>
          <p:cNvPr id="3074" name="Picture 2" descr="How to display data from an ultrasonic distance-measurement sensor on an  OLED">
            <a:extLst>
              <a:ext uri="{FF2B5EF4-FFF2-40B4-BE49-F238E27FC236}">
                <a16:creationId xmlns:a16="http://schemas.microsoft.com/office/drawing/2014/main" id="{2E2773D1-2D8C-452F-CE6A-842644DEE12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2036" y="1470740"/>
            <a:ext cx="4081763" cy="2599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0A5C20E-EC11-2C08-8250-D95E877071C6}"/>
              </a:ext>
            </a:extLst>
          </p:cNvPr>
          <p:cNvSpPr txBox="1"/>
          <p:nvPr/>
        </p:nvSpPr>
        <p:spPr>
          <a:xfrm>
            <a:off x="5857106" y="2276402"/>
            <a:ext cx="140171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b="1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Object</a:t>
            </a:r>
            <a:endParaRPr lang="en-US" sz="30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Arc 8">
            <a:extLst>
              <a:ext uri="{FF2B5EF4-FFF2-40B4-BE49-F238E27FC236}">
                <a16:creationId xmlns:a16="http://schemas.microsoft.com/office/drawing/2014/main" id="{373A30DE-7A4C-593B-E0F7-8E39EAC3E3F4}"/>
              </a:ext>
            </a:extLst>
          </p:cNvPr>
          <p:cNvSpPr/>
          <p:nvPr/>
        </p:nvSpPr>
        <p:spPr>
          <a:xfrm>
            <a:off x="1187545" y="465531"/>
            <a:ext cx="5370419" cy="3621742"/>
          </a:xfrm>
          <a:prstGeom prst="arc">
            <a:avLst>
              <a:gd name="adj1" fmla="val 11938226"/>
              <a:gd name="adj2" fmla="val 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200E185-764A-421C-518C-34313A0B572E}"/>
              </a:ext>
            </a:extLst>
          </p:cNvPr>
          <p:cNvSpPr txBox="1"/>
          <p:nvPr/>
        </p:nvSpPr>
        <p:spPr>
          <a:xfrm>
            <a:off x="2887484" y="0"/>
            <a:ext cx="3316091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40kHz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7" name="Arc 16">
            <a:extLst>
              <a:ext uri="{FF2B5EF4-FFF2-40B4-BE49-F238E27FC236}">
                <a16:creationId xmlns:a16="http://schemas.microsoft.com/office/drawing/2014/main" id="{0DA64495-FB9D-9A10-4960-2C6E1D3BE971}"/>
              </a:ext>
            </a:extLst>
          </p:cNvPr>
          <p:cNvSpPr/>
          <p:nvPr/>
        </p:nvSpPr>
        <p:spPr>
          <a:xfrm rot="19920247" flipH="1" flipV="1">
            <a:off x="1489861" y="1684307"/>
            <a:ext cx="5370419" cy="3621742"/>
          </a:xfrm>
          <a:prstGeom prst="arc">
            <a:avLst>
              <a:gd name="adj1" fmla="val 11938226"/>
              <a:gd name="adj2" fmla="val 0"/>
            </a:avLst>
          </a:pr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77B4F3F-4385-1F6F-0247-55B09583EB1B}"/>
              </a:ext>
            </a:extLst>
          </p:cNvPr>
          <p:cNvSpPr txBox="1"/>
          <p:nvPr/>
        </p:nvSpPr>
        <p:spPr>
          <a:xfrm>
            <a:off x="4683648" y="5204549"/>
            <a:ext cx="25751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Reflected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wave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485C4C35-441E-6A72-0028-0F91CCA40B1B}"/>
              </a:ext>
            </a:extLst>
          </p:cNvPr>
          <p:cNvSpPr txBox="1"/>
          <p:nvPr/>
        </p:nvSpPr>
        <p:spPr>
          <a:xfrm>
            <a:off x="7530351" y="2950458"/>
            <a:ext cx="47961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VẬT THỂ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475883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2C3713-2939-6734-C42B-4338ECED98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B4219E00-E3A0-6F87-EF35-8CCB1D35F8FA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2D266D0-A296-0FD4-4DAD-886CAA6DB99D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18D24BE-F017-E0DF-0372-C679B9F52268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Phát hiện vật thể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924179D7-19F2-78B0-06EC-F33FE25DDF26}"/>
              </a:ext>
            </a:extLst>
          </p:cNvPr>
          <p:cNvSpPr txBox="1"/>
          <p:nvPr/>
        </p:nvSpPr>
        <p:spPr>
          <a:xfrm>
            <a:off x="7530351" y="2950458"/>
            <a:ext cx="47961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VẬT THỂ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026" name="Picture 2" descr="How to display data from an ultrasonic distance-measurement sensor on an  OLED">
            <a:extLst>
              <a:ext uri="{FF2B5EF4-FFF2-40B4-BE49-F238E27FC236}">
                <a16:creationId xmlns:a16="http://schemas.microsoft.com/office/drawing/2014/main" id="{3DBC5A2A-9915-7202-B1BA-12CBD815EA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1620" y="380555"/>
            <a:ext cx="7101150" cy="51398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DD977D7E-4944-CB7C-5710-BDBA16282A07}"/>
              </a:ext>
            </a:extLst>
          </p:cNvPr>
          <p:cNvSpPr txBox="1"/>
          <p:nvPr/>
        </p:nvSpPr>
        <p:spPr>
          <a:xfrm>
            <a:off x="966758" y="5520361"/>
            <a:ext cx="555087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Ultrasonic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distance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measurement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sensor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531693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8DE669-CBF9-4B3C-A26C-62406B7D6C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AE5C2C9-3E5B-047D-73B6-98E6E986AEB1}"/>
              </a:ext>
            </a:extLst>
          </p:cNvPr>
          <p:cNvGrpSpPr/>
          <p:nvPr/>
        </p:nvGrpSpPr>
        <p:grpSpPr>
          <a:xfrm>
            <a:off x="0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03B95A6-3DDF-07FE-A1B8-70B93CAABFAA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1846D78-5B1B-76A8-9399-A7DB91A12E40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Phát hiện vật thể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F0670818-7999-9A50-ACD2-AA12A4BD21BE}"/>
              </a:ext>
            </a:extLst>
          </p:cNvPr>
          <p:cNvSpPr txBox="1"/>
          <p:nvPr/>
        </p:nvSpPr>
        <p:spPr>
          <a:xfrm>
            <a:off x="7530351" y="2950458"/>
            <a:ext cx="47961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VẬT THỂ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4098" name="Picture 2" descr="Ultrasonic sensors for linear position and distance measuring">
            <a:extLst>
              <a:ext uri="{FF2B5EF4-FFF2-40B4-BE49-F238E27FC236}">
                <a16:creationId xmlns:a16="http://schemas.microsoft.com/office/drawing/2014/main" id="{38D34C75-129E-4852-ED54-F2E04D5C2E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6938" y="1766327"/>
            <a:ext cx="6710270" cy="36301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1602171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0E12E2-0855-C277-30B3-B437D78742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0C7F6531-0A32-CB5A-21DB-DAF4C3BF74F8}"/>
              </a:ext>
            </a:extLst>
          </p:cNvPr>
          <p:cNvGrpSpPr/>
          <p:nvPr/>
        </p:nvGrpSpPr>
        <p:grpSpPr>
          <a:xfrm>
            <a:off x="0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99441740-AB2A-6143-6991-536AA7A0A589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A25D70B-9F5E-0734-8349-1742DEF39EA4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Phát hiện vật thể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B357BD64-366D-96A7-F8AA-43497C493E8B}"/>
              </a:ext>
            </a:extLst>
          </p:cNvPr>
          <p:cNvSpPr txBox="1"/>
          <p:nvPr/>
        </p:nvSpPr>
        <p:spPr>
          <a:xfrm>
            <a:off x="7530351" y="2950458"/>
            <a:ext cx="47961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VẬT THỂ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F499486-BB6E-07FC-EB04-363CCBF816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9797" y="87913"/>
            <a:ext cx="7119461" cy="349348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3A0F4E-FFCB-8ACB-6AFD-C93C84C88409}"/>
              </a:ext>
            </a:extLst>
          </p:cNvPr>
          <p:cNvSpPr txBox="1"/>
          <p:nvPr/>
        </p:nvSpPr>
        <p:spPr>
          <a:xfrm>
            <a:off x="219797" y="4347882"/>
            <a:ext cx="7119461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Khi khe bị chắn </a:t>
            </a:r>
            <a:r>
              <a:rPr lang="vi-VN" sz="3000" dirty="0"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 Tạo xung  Gửi ngắt đến ATmega128 để đánh dấu  góc 0 độ để tham chiếu hoặc bước quét mới</a:t>
            </a:r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100986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AD7A9A-2452-F9A9-EE0D-526127880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D527DBD6-8E0F-8082-BD5D-9C09D5ACB6D6}"/>
              </a:ext>
            </a:extLst>
          </p:cNvPr>
          <p:cNvGrpSpPr/>
          <p:nvPr/>
        </p:nvGrpSpPr>
        <p:grpSpPr>
          <a:xfrm>
            <a:off x="0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F9C13805-D6E7-CB46-198D-7847BF92116D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88E8608F-45F9-2F99-B758-D4C1ADD212C9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Phát hiện vật thể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ECACC468-B9A1-07A1-E3B1-C548E388612A}"/>
              </a:ext>
            </a:extLst>
          </p:cNvPr>
          <p:cNvSpPr txBox="1"/>
          <p:nvPr/>
        </p:nvSpPr>
        <p:spPr>
          <a:xfrm>
            <a:off x="7530351" y="2950458"/>
            <a:ext cx="4796119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PHÁT HIỆN VẬT THỂ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4A6ECC8-6F7B-7F2B-4B66-A7D49814D32C}"/>
              </a:ext>
            </a:extLst>
          </p:cNvPr>
          <p:cNvSpPr txBox="1"/>
          <p:nvPr/>
        </p:nvSpPr>
        <p:spPr>
          <a:xfrm>
            <a:off x="1837618" y="4483948"/>
            <a:ext cx="36712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US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MOC7811 Encoder Sensor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AC3EB27-D2FD-CC2A-49FD-ABE40565E2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58643" y="436283"/>
            <a:ext cx="4229207" cy="39115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9675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883FBB3-D3D4-BE64-D251-3CC4C9728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7AE7A309-6E28-68DA-A06F-12D3A72DEB28}"/>
              </a:ext>
            </a:extLst>
          </p:cNvPr>
          <p:cNvGrpSpPr/>
          <p:nvPr/>
        </p:nvGrpSpPr>
        <p:grpSpPr>
          <a:xfrm>
            <a:off x="26045" y="6340604"/>
            <a:ext cx="12192000" cy="517396"/>
            <a:chOff x="0" y="6452663"/>
            <a:chExt cx="12192000" cy="517396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AB65F4FC-DD5C-7127-50FF-2E8A846B5F10}"/>
                </a:ext>
              </a:extLst>
            </p:cNvPr>
            <p:cNvSpPr/>
            <p:nvPr/>
          </p:nvSpPr>
          <p:spPr>
            <a:xfrm>
              <a:off x="0" y="6452663"/>
              <a:ext cx="12192000" cy="517396"/>
            </a:xfrm>
            <a:prstGeom prst="rect">
              <a:avLst/>
            </a:prstGeom>
            <a:solidFill>
              <a:srgbClr val="00B0F0"/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56CEA6C-34F8-6071-E10D-52E7EA3E76AE}"/>
                </a:ext>
              </a:extLst>
            </p:cNvPr>
            <p:cNvSpPr txBox="1"/>
            <p:nvPr/>
          </p:nvSpPr>
          <p:spPr>
            <a:xfrm>
              <a:off x="0" y="6452663"/>
              <a:ext cx="12192000" cy="4770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just"/>
              <a:r>
                <a:rPr lang="vi-VN" sz="2500" b="1" dirty="0" err="1">
                  <a:latin typeface="Times New Roman" panose="02020603050405020304" pitchFamily="18" charset="0"/>
                  <a:cs typeface="Times New Roman" panose="02020603050405020304" pitchFamily="18" charset="0"/>
                </a:rPr>
                <a:t>Group</a:t>
              </a:r>
              <a:r>
                <a:rPr lang="vi-VN" sz="2500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: 02 – Quét không gian</a:t>
              </a:r>
              <a:endParaRPr lang="en-US" sz="2500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319DE3A6-A764-AEC7-8A95-958223ED809C}"/>
              </a:ext>
            </a:extLst>
          </p:cNvPr>
          <p:cNvSpPr txBox="1"/>
          <p:nvPr/>
        </p:nvSpPr>
        <p:spPr>
          <a:xfrm>
            <a:off x="7629600" y="2770358"/>
            <a:ext cx="4643718" cy="63094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35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QUÉT KHÔNG GIAN</a:t>
            </a:r>
            <a:endParaRPr lang="en-US" sz="35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122" name="Picture 2" descr="Greartisan Metal DC 12V 5RPM Gear Motor High Torque Electric ...">
            <a:extLst>
              <a:ext uri="{FF2B5EF4-FFF2-40B4-BE49-F238E27FC236}">
                <a16:creationId xmlns:a16="http://schemas.microsoft.com/office/drawing/2014/main" id="{34DFF364-6E8A-7DCA-A2E9-647F096E9B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6883" y="1844488"/>
            <a:ext cx="2485465" cy="24854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77EA0A6-14C7-1DF3-C66D-3208821B5719}"/>
              </a:ext>
            </a:extLst>
          </p:cNvPr>
          <p:cNvSpPr txBox="1"/>
          <p:nvPr/>
        </p:nvSpPr>
        <p:spPr>
          <a:xfrm>
            <a:off x="642937" y="4329953"/>
            <a:ext cx="151335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DC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motor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A9591E8B-ED51-7A0A-57DA-F3357C1F475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82470" y="1844488"/>
            <a:ext cx="4293363" cy="2485465"/>
          </a:xfrm>
          <a:prstGeom prst="rect">
            <a:avLst/>
          </a:prstGeom>
        </p:spPr>
      </p:pic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420C0198-66C3-6D14-130E-B46844376C38}"/>
              </a:ext>
            </a:extLst>
          </p:cNvPr>
          <p:cNvSpPr/>
          <p:nvPr/>
        </p:nvSpPr>
        <p:spPr>
          <a:xfrm>
            <a:off x="1035788" y="1142388"/>
            <a:ext cx="4293363" cy="543410"/>
          </a:xfrm>
          <a:custGeom>
            <a:avLst/>
            <a:gdLst>
              <a:gd name="connsiteX0" fmla="*/ 0 w 3639670"/>
              <a:gd name="connsiteY0" fmla="*/ 1344788 h 1344788"/>
              <a:gd name="connsiteX1" fmla="*/ 1703294 w 3639670"/>
              <a:gd name="connsiteY1" fmla="*/ 82 h 1344788"/>
              <a:gd name="connsiteX2" fmla="*/ 3639670 w 3639670"/>
              <a:gd name="connsiteY2" fmla="*/ 1282035 h 134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670" h="1344788">
                <a:moveTo>
                  <a:pt x="0" y="1344788"/>
                </a:moveTo>
                <a:cubicBezTo>
                  <a:pt x="548341" y="677664"/>
                  <a:pt x="1096682" y="10541"/>
                  <a:pt x="1703294" y="82"/>
                </a:cubicBezTo>
                <a:cubicBezTo>
                  <a:pt x="2309906" y="-10377"/>
                  <a:pt x="3279588" y="974247"/>
                  <a:pt x="3639670" y="1282035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F62354-318C-7498-9F58-9F4183C877A2}"/>
              </a:ext>
            </a:extLst>
          </p:cNvPr>
          <p:cNvSpPr txBox="1"/>
          <p:nvPr/>
        </p:nvSpPr>
        <p:spPr>
          <a:xfrm>
            <a:off x="1035788" y="506644"/>
            <a:ext cx="4880918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Velocity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= 2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revolutions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per</a:t>
            </a:r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vi-VN" sz="2500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minute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05193238-6206-3145-D14D-062190413103}"/>
              </a:ext>
            </a:extLst>
          </p:cNvPr>
          <p:cNvSpPr/>
          <p:nvPr/>
        </p:nvSpPr>
        <p:spPr>
          <a:xfrm flipH="1" flipV="1">
            <a:off x="1376330" y="4825046"/>
            <a:ext cx="4293363" cy="543410"/>
          </a:xfrm>
          <a:custGeom>
            <a:avLst/>
            <a:gdLst>
              <a:gd name="connsiteX0" fmla="*/ 0 w 3639670"/>
              <a:gd name="connsiteY0" fmla="*/ 1344788 h 1344788"/>
              <a:gd name="connsiteX1" fmla="*/ 1703294 w 3639670"/>
              <a:gd name="connsiteY1" fmla="*/ 82 h 1344788"/>
              <a:gd name="connsiteX2" fmla="*/ 3639670 w 3639670"/>
              <a:gd name="connsiteY2" fmla="*/ 1282035 h 13447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639670" h="1344788">
                <a:moveTo>
                  <a:pt x="0" y="1344788"/>
                </a:moveTo>
                <a:cubicBezTo>
                  <a:pt x="548341" y="677664"/>
                  <a:pt x="1096682" y="10541"/>
                  <a:pt x="1703294" y="82"/>
                </a:cubicBezTo>
                <a:cubicBezTo>
                  <a:pt x="2309906" y="-10377"/>
                  <a:pt x="3279588" y="974247"/>
                  <a:pt x="3639670" y="1282035"/>
                </a:cubicBezTo>
              </a:path>
            </a:pathLst>
          </a:custGeom>
          <a:ln w="19050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D78CAF5-B7B6-13B4-982E-6629724C84E5}"/>
              </a:ext>
            </a:extLst>
          </p:cNvPr>
          <p:cNvSpPr txBox="1"/>
          <p:nvPr/>
        </p:nvSpPr>
        <p:spPr>
          <a:xfrm>
            <a:off x="2844058" y="5477085"/>
            <a:ext cx="1357905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vi-VN" sz="2500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30°/2.5s</a:t>
            </a:r>
            <a:endParaRPr lang="en-US" sz="2500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6425540"/>
      </p:ext>
    </p:extLst>
  </p:cSld>
  <p:clrMapOvr>
    <a:masterClrMapping/>
  </p:clrMapOvr>
</p:sld>
</file>

<file path=ppt/theme/theme1.xml><?xml version="1.0" encoding="utf-8"?>
<a:theme xmlns:a="http://schemas.openxmlformats.org/drawingml/2006/main" name="ShojiVTI">
  <a:themeElements>
    <a:clrScheme name="Shoji">
      <a:dk1>
        <a:sysClr val="windowText" lastClr="000000"/>
      </a:dk1>
      <a:lt1>
        <a:sysClr val="window" lastClr="FFFFFF"/>
      </a:lt1>
      <a:dk2>
        <a:srgbClr val="595460"/>
      </a:dk2>
      <a:lt2>
        <a:srgbClr val="EBEDEB"/>
      </a:lt2>
      <a:accent1>
        <a:srgbClr val="97A7B8"/>
      </a:accent1>
      <a:accent2>
        <a:srgbClr val="A5B592"/>
      </a:accent2>
      <a:accent3>
        <a:srgbClr val="CED228"/>
      </a:accent3>
      <a:accent4>
        <a:srgbClr val="D1C499"/>
      </a:accent4>
      <a:accent5>
        <a:srgbClr val="BDB3B6"/>
      </a:accent5>
      <a:accent6>
        <a:srgbClr val="C5A98D"/>
      </a:accent6>
      <a:hlink>
        <a:srgbClr val="CC9900"/>
      </a:hlink>
      <a:folHlink>
        <a:srgbClr val="96A9A9"/>
      </a:folHlink>
    </a:clrScheme>
    <a:fontScheme name="Custom 7">
      <a:majorFont>
        <a:latin typeface="Meiryo"/>
        <a:ea typeface=""/>
        <a:cs typeface=""/>
      </a:majorFont>
      <a:minorFont>
        <a:latin typeface="Meiryo"/>
        <a:ea typeface=""/>
        <a:cs typeface=""/>
      </a:minorFont>
    </a:fontScheme>
    <a:fmtScheme name="Feathered">
      <a:fillStyleLst>
        <a:solidFill>
          <a:schemeClr val="phClr"/>
        </a:solidFill>
        <a:solidFill>
          <a:schemeClr val="phClr">
            <a:tint val="67000"/>
            <a:satMod val="105000"/>
          </a:schemeClr>
        </a:soli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0000"/>
                <a:satMod val="120000"/>
                <a:lumMod val="99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>
              <a:tint val="50000"/>
              <a:shade val="83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25400" dir="5400000" algn="ctr" rotWithShape="0">
              <a:srgbClr val="000000">
                <a:alpha val="20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hojiVTI" id="{00D0DDEB-E771-48E5-9E96-0647434F08B1}" vid="{9D22D596-7FD0-4F89-958C-AD79A094911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Props1.xml><?xml version="1.0" encoding="utf-8"?>
<ds:datastoreItem xmlns:ds="http://schemas.openxmlformats.org/officeDocument/2006/customXml" ds:itemID="{2C1AA24C-4CA6-40FF-8947-DA1F6F47456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F36CB81-A037-44A8-88EB-C0C0F17FD4B1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57FF477C-132F-44F8-8C56-EBFF95FAF97B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{3284E72A-618A-4EF1-ABD8-130884859A0D}TF2b9189fa-8f70-44c5-a025-8c7b018ae2a95a18b6f7_win32-f1ac09ee8c52</Template>
  <TotalTime>287</TotalTime>
  <Words>717</Words>
  <Application>Microsoft Office PowerPoint</Application>
  <PresentationFormat>Widescreen</PresentationFormat>
  <Paragraphs>103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Meiryo</vt:lpstr>
      <vt:lpstr>Arial</vt:lpstr>
      <vt:lpstr>Calibri</vt:lpstr>
      <vt:lpstr>Corbel</vt:lpstr>
      <vt:lpstr>Times New Roman</vt:lpstr>
      <vt:lpstr>ShojiVTI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Tiến Phát Hoàng</dc:creator>
  <cp:lastModifiedBy>Tiến Phát Hoàng</cp:lastModifiedBy>
  <cp:revision>24</cp:revision>
  <dcterms:created xsi:type="dcterms:W3CDTF">2025-09-06T18:41:37Z</dcterms:created>
  <dcterms:modified xsi:type="dcterms:W3CDTF">2025-09-17T08:37:17Z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  <property fmtid="{D5CDD505-2E9C-101B-9397-08002B2CF9AE}" pid="3" name="MediaServiceImageTags">
    <vt:lpwstr/>
  </property>
</Properties>
</file>