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5" r:id="rId6"/>
    <p:sldId id="262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503"/>
    <a:srgbClr val="007A6D"/>
    <a:srgbClr val="00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7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72297" units="1/cm"/>
          <inkml:channelProperty channel="T" name="resolution" value="1" units="1/dev"/>
        </inkml:channelProperties>
      </inkml:inkSource>
      <inkml:timestamp xml:id="ts0" timeString="2023-09-27T21:30:41.36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15522 12171 0,'0'-18'0</inkml:trace>
  <inkml:trace contextRef="#ctx0" brushRef="#br0" timeOffset="1377.78">21502 15258 0,'0'0'0,"-18"0"16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31E922-C6AC-45F4-B930-83827DF2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9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264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2EB81795-BA0B-47F1-89F4-1C69341BA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ตัวแทนวันที่ 1">
            <a:extLst>
              <a:ext uri="{FF2B5EF4-FFF2-40B4-BE49-F238E27FC236}">
                <a16:creationId xmlns:a16="http://schemas.microsoft.com/office/drawing/2014/main" id="{24D570F4-BE9E-428D-A4C3-A77699FD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5A871-0FCF-4DBD-8B84-3B0BC281EE16}" type="datetimeFigureOut">
              <a:rPr lang="th-TH"/>
              <a:pPr>
                <a:defRPr/>
              </a:pPr>
              <a:t>28/09/66</a:t>
            </a:fld>
            <a:endParaRPr lang="th-TH"/>
          </a:p>
        </p:txBody>
      </p:sp>
      <p:sp>
        <p:nvSpPr>
          <p:cNvPr id="8" name="ตัวแทนท้ายกระดาษ 2">
            <a:extLst>
              <a:ext uri="{FF2B5EF4-FFF2-40B4-BE49-F238E27FC236}">
                <a16:creationId xmlns:a16="http://schemas.microsoft.com/office/drawing/2014/main" id="{C340A43D-08B3-4681-B8DC-3C74ED8E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ตัวแทนหมายเลขสไลด์ 9">
            <a:extLst>
              <a:ext uri="{FF2B5EF4-FFF2-40B4-BE49-F238E27FC236}">
                <a16:creationId xmlns:a16="http://schemas.microsoft.com/office/drawing/2014/main" id="{F85D7190-AB21-486A-9B7D-282F6DDB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75E56-E041-46FF-A660-63E156178D8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55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EAA363AE-8FA4-40E6-9267-DABCD4F4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00BA28-87A8-4313-8756-6C5D23B4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AD59E20-7F55-4E57-A884-3338DB5D1A6B}" type="datetimeFigureOut">
              <a:rPr lang="th-TH"/>
              <a:pPr>
                <a:defRPr/>
              </a:pPr>
              <a:t>28/09/66</a:t>
            </a:fld>
            <a:endParaRPr lang="th-T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3D7FBB2-78CE-4B3B-AE2A-F75ECD39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9F236E-3B11-4E9F-B654-0633C9C8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ED63112D-6F1F-4ED2-9DA4-22C54E0C450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977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>
            <a:extLst>
              <a:ext uri="{FF2B5EF4-FFF2-40B4-BE49-F238E27FC236}">
                <a16:creationId xmlns:a16="http://schemas.microsoft.com/office/drawing/2014/main" id="{EFA3B6D8-6FA6-4D5F-B4A0-B6F3B3568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8496D9-2856-4156-858C-44C5CD80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6B2EC030-9883-4AA4-9536-A74768C81AEE}" type="datetimeFigureOut">
              <a:rPr lang="th-TH"/>
              <a:pPr>
                <a:defRPr/>
              </a:pPr>
              <a:t>28/09/66</a:t>
            </a:fld>
            <a:endParaRPr lang="th-T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29E512-6C08-4E3A-8935-01CF8C53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99468C-FA34-4BBB-A8E1-4A3AAEEB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D90B11DA-BB33-4375-A25C-C933F3510462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30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8543B395-1ACD-43FC-8F3D-F6EC1E8D4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5E39207-869E-455D-96DE-919FCC27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616D46CE-3019-4519-958F-68B165DEC1CC}" type="datetimeFigureOut">
              <a:rPr lang="th-TH"/>
              <a:pPr>
                <a:defRPr/>
              </a:pPr>
              <a:t>28/09/66</a:t>
            </a:fld>
            <a:endParaRPr lang="th-T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F4A63A-C806-4D9D-B740-5D877009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45F8791-1F42-44E3-AB03-EE7EB446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31306BD3-B4A7-4A08-B8EC-6AD40AA5909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40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6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42687FC-075A-445C-B054-B4BA245C9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คลิกเพื่อแก้ไขสไตล์ชื่อเรื่องต้นแบบ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BEDFA6E-C670-4C05-9310-46B2DF3E4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257E1-086F-4D1D-A47B-ED7A1C132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B7996A22-6722-43EB-93EB-D9EA37363F04}" type="datetimeFigureOut">
              <a:rPr lang="th-TH"/>
              <a:pPr>
                <a:defRPr/>
              </a:pPr>
              <a:t>28/09/66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7558-6AEA-4DA4-AF33-59E43E426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E5636-BA51-4BD0-92F2-8F8A82492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FFFCE7F8-A5BA-49C4-AAC4-1007D232F5EE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E0A2602-D9B2-4E83-B44E-15BDA55BE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525" y="3673027"/>
            <a:ext cx="11891962" cy="1628775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dirty="0">
                <a:latin typeface="Tw Cen MT" panose="020B0602020104020603" pitchFamily="34" charset="0"/>
              </a:rPr>
              <a:t>Generate Random Number</a:t>
            </a:r>
            <a:br>
              <a:rPr lang="en-US" sz="6000" dirty="0"/>
            </a:br>
            <a:r>
              <a:rPr lang="en-US" sz="6000" dirty="0"/>
              <a:t>                 </a:t>
            </a:r>
            <a:r>
              <a:rPr lang="en-US" sz="6000" b="0" dirty="0">
                <a:latin typeface="Tw Cen MT" panose="020B0602020104020603" pitchFamily="34" charset="0"/>
              </a:rPr>
              <a:t>Dart Fundamentals</a:t>
            </a:r>
            <a:br>
              <a:rPr lang="en-US" sz="4000" dirty="0">
                <a:latin typeface="Tw Cen MT" panose="020B0602020104020603" pitchFamily="34" charset="0"/>
              </a:rPr>
            </a:br>
            <a:r>
              <a:rPr lang="en-US" sz="4000" dirty="0">
                <a:latin typeface="Tw Cen MT" panose="020B0602020104020603" pitchFamily="34" charset="0"/>
              </a:rPr>
              <a:t>                  </a:t>
            </a:r>
            <a:r>
              <a:rPr lang="en-US" sz="2400" b="0" dirty="0">
                <a:latin typeface="Tw Cen MT" panose="020B0602020104020603" pitchFamily="34" charset="0"/>
              </a:rPr>
              <a:t>By </a:t>
            </a:r>
            <a:r>
              <a:rPr lang="en-US" sz="2400" b="0" dirty="0" err="1">
                <a:latin typeface="Tw Cen MT" panose="020B0602020104020603" pitchFamily="34" charset="0"/>
              </a:rPr>
              <a:t>Phawaphon</a:t>
            </a:r>
            <a:r>
              <a:rPr lang="en-US" sz="2400" b="0" dirty="0">
                <a:latin typeface="Tw Cen MT" panose="020B0602020104020603" pitchFamily="34" charset="0"/>
              </a:rPr>
              <a:t> </a:t>
            </a:r>
            <a:r>
              <a:rPr lang="en-US" sz="2400" b="0" dirty="0" err="1">
                <a:latin typeface="Tw Cen MT" panose="020B0602020104020603" pitchFamily="34" charset="0"/>
              </a:rPr>
              <a:t>Phetchuen</a:t>
            </a:r>
            <a:endParaRPr lang="th-TH" sz="2400" b="0"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A29588-A0CF-4C9A-9183-4B0165A2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23599" y="190636"/>
            <a:ext cx="7973879" cy="777006"/>
          </a:xfrm>
        </p:spPr>
        <p:txBody>
          <a:bodyPr>
            <a:normAutofit/>
          </a:bodyPr>
          <a:lstStyle/>
          <a:p>
            <a:r>
              <a:rPr lang="th-TH" dirty="0"/>
              <a:t>การสุ่มตัวเลขทศนิยม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9C7674-FDF6-420C-B1FC-EBE2497D4B04}"/>
              </a:ext>
            </a:extLst>
          </p:cNvPr>
          <p:cNvSpPr txBox="1">
            <a:spLocks/>
          </p:cNvSpPr>
          <p:nvPr/>
        </p:nvSpPr>
        <p:spPr bwMode="auto">
          <a:xfrm>
            <a:off x="169843" y="1183706"/>
            <a:ext cx="9329056" cy="183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 b="1" i="0" dirty="0">
                <a:solidFill>
                  <a:srgbClr val="E6EDF3"/>
                </a:solidFill>
                <a:effectLst/>
              </a:rPr>
              <a:t>การสุ่มตัวเลขทศนิยมเราใช้ </a:t>
            </a:r>
            <a:r>
              <a:rPr lang="en-US" sz="3200" b="1" i="0" dirty="0">
                <a:solidFill>
                  <a:srgbClr val="E6EDF3"/>
                </a:solidFill>
                <a:effectLst/>
              </a:rPr>
              <a:t>method </a:t>
            </a:r>
            <a:r>
              <a:rPr lang="en-US" sz="3200" b="1" i="0" dirty="0" err="1">
                <a:solidFill>
                  <a:srgbClr val="E6EDF3"/>
                </a:solidFill>
                <a:effectLst/>
              </a:rPr>
              <a:t>nextDouble</a:t>
            </a:r>
            <a:r>
              <a:rPr lang="en-US" sz="3200" b="1" i="0" dirty="0">
                <a:solidFill>
                  <a:srgbClr val="E6EDF3"/>
                </a:solidFill>
                <a:effectLst/>
              </a:rPr>
              <a:t>() </a:t>
            </a:r>
            <a:r>
              <a:rPr lang="th-TH" sz="3200" b="1" i="0" dirty="0">
                <a:solidFill>
                  <a:srgbClr val="E6EDF3"/>
                </a:solidFill>
                <a:effectLst/>
              </a:rPr>
              <a:t>ในการสุ่ม</a:t>
            </a:r>
          </a:p>
          <a:p>
            <a:endParaRPr lang="th-TH" sz="2400" i="0" dirty="0">
              <a:solidFill>
                <a:srgbClr val="E6EDF3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549B4E-77AD-4EE1-A68C-66895374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72" y="1840209"/>
            <a:ext cx="10793331" cy="4239217"/>
          </a:xfrm>
          <a:prstGeom prst="rect">
            <a:avLst/>
          </a:prstGeom>
        </p:spPr>
      </p:pic>
      <p:cxnSp>
        <p:nvCxnSpPr>
          <p:cNvPr id="5" name="ตัวเชื่อมต่อตรง 4"/>
          <p:cNvCxnSpPr/>
          <p:nvPr/>
        </p:nvCxnSpPr>
        <p:spPr>
          <a:xfrm>
            <a:off x="0" y="957217"/>
            <a:ext cx="389035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ตัวเชื่อมต่อตรง 6"/>
          <p:cNvCxnSpPr/>
          <p:nvPr/>
        </p:nvCxnSpPr>
        <p:spPr>
          <a:xfrm>
            <a:off x="698714" y="6494463"/>
            <a:ext cx="10756668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A29588-A0CF-4C9A-9183-4B0165A2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0257" y="259664"/>
            <a:ext cx="11327420" cy="716524"/>
          </a:xfrm>
        </p:spPr>
        <p:txBody>
          <a:bodyPr>
            <a:normAutofit/>
          </a:bodyPr>
          <a:lstStyle/>
          <a:p>
            <a:r>
              <a:rPr lang="th-TH" dirty="0"/>
              <a:t> เปรียบความแตกต่างของการสุ่มตัวเลขของภาษา </a:t>
            </a:r>
            <a:r>
              <a:rPr lang="en-US" dirty="0"/>
              <a:t>C , Java ,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9C7674-FDF6-420C-B1FC-EBE2497D4B04}"/>
              </a:ext>
            </a:extLst>
          </p:cNvPr>
          <p:cNvSpPr txBox="1">
            <a:spLocks/>
          </p:cNvSpPr>
          <p:nvPr/>
        </p:nvSpPr>
        <p:spPr bwMode="auto">
          <a:xfrm>
            <a:off x="119509" y="1108205"/>
            <a:ext cx="9329056" cy="183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 b="1" dirty="0">
                <a:solidFill>
                  <a:srgbClr val="E6EDF3"/>
                </a:solidFill>
              </a:rPr>
              <a:t>ตัวอย่างการสุ่มตัวเลขตั้งแต่ </a:t>
            </a:r>
            <a:r>
              <a:rPr lang="en-US" sz="3200" b="1" dirty="0">
                <a:solidFill>
                  <a:srgbClr val="E6EDF3"/>
                </a:solidFill>
              </a:rPr>
              <a:t>0-99</a:t>
            </a:r>
            <a:endParaRPr lang="th-TH" sz="3200" b="1" i="0" dirty="0">
              <a:solidFill>
                <a:srgbClr val="E6EDF3"/>
              </a:solidFill>
              <a:effectLst/>
            </a:endParaRPr>
          </a:p>
        </p:txBody>
      </p:sp>
      <p:cxnSp>
        <p:nvCxnSpPr>
          <p:cNvPr id="5" name="ตัวเชื่อมต่อตรง 4"/>
          <p:cNvCxnSpPr>
            <a:cxnSpLocks/>
          </p:cNvCxnSpPr>
          <p:nvPr/>
        </p:nvCxnSpPr>
        <p:spPr>
          <a:xfrm>
            <a:off x="0" y="957217"/>
            <a:ext cx="10947163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ตัวเชื่อมต่อตรง 6"/>
          <p:cNvCxnSpPr/>
          <p:nvPr/>
        </p:nvCxnSpPr>
        <p:spPr>
          <a:xfrm>
            <a:off x="698714" y="6494463"/>
            <a:ext cx="10756668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A13BC60-B6C1-4D75-A558-D324ABFC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7" y="1987279"/>
            <a:ext cx="2676899" cy="3286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3079B6-6015-4E13-AFDB-3E72A979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64" y="1963434"/>
            <a:ext cx="2202902" cy="3310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A19882-4FFB-4471-B8BC-8EECF5442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581" y="1954230"/>
            <a:ext cx="2843338" cy="3319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AF2556-D2B9-410D-88FC-8F0FBA054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271" y="1944016"/>
            <a:ext cx="3429992" cy="33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6311-9150-483A-9409-029C18E1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2631"/>
            <a:ext cx="11582400" cy="2852737"/>
          </a:xfrm>
        </p:spPr>
        <p:txBody>
          <a:bodyPr>
            <a:noAutofit/>
          </a:bodyPr>
          <a:lstStyle/>
          <a:p>
            <a:r>
              <a:rPr lang="en-US" sz="17500" dirty="0"/>
              <a:t>Thank You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C63BFF-BAE5-42E4-B924-790C3F322310}"/>
                  </a:ext>
                </a:extLst>
              </p14:cNvPr>
              <p14:cNvContentPartPr/>
              <p14:nvPr/>
            </p14:nvContentPartPr>
            <p14:xfrm>
              <a:off x="5587920" y="4375080"/>
              <a:ext cx="2153160" cy="111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C63BFF-BAE5-42E4-B924-790C3F3223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8560" y="4365720"/>
                <a:ext cx="2171880" cy="11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450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7001-1F13-4852-8771-B8039496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60474" y="303502"/>
            <a:ext cx="11582400" cy="90486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DD3F25-151E-4C80-A9DD-883D0413D852}"/>
              </a:ext>
            </a:extLst>
          </p:cNvPr>
          <p:cNvSpPr txBox="1">
            <a:spLocks/>
          </p:cNvSpPr>
          <p:nvPr/>
        </p:nvSpPr>
        <p:spPr bwMode="auto">
          <a:xfrm>
            <a:off x="371669" y="1620066"/>
            <a:ext cx="9811422" cy="12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 b="1" dirty="0">
                <a:solidFill>
                  <a:schemeClr val="bg1"/>
                </a:solidFill>
              </a:rPr>
              <a:t>ใน </a:t>
            </a:r>
            <a:r>
              <a:rPr lang="en-US" sz="3200" b="1" dirty="0">
                <a:solidFill>
                  <a:schemeClr val="bg1"/>
                </a:solidFill>
              </a:rPr>
              <a:t>tutorial </a:t>
            </a:r>
            <a:r>
              <a:rPr lang="th-TH" sz="3200" b="1" dirty="0">
                <a:solidFill>
                  <a:schemeClr val="bg1"/>
                </a:solidFill>
              </a:rPr>
              <a:t>นี้คุณจะได้เรียนรู้เกี่ยวกับการสุ่มตัวเลขในภาษา </a:t>
            </a:r>
            <a:r>
              <a:rPr lang="en-US" sz="3200" b="1" dirty="0">
                <a:solidFill>
                  <a:schemeClr val="bg1"/>
                </a:solidFill>
              </a:rPr>
              <a:t>Dart </a:t>
            </a:r>
            <a:r>
              <a:rPr lang="th-TH" sz="3200" b="1" dirty="0">
                <a:solidFill>
                  <a:schemeClr val="bg1"/>
                </a:solidFill>
              </a:rPr>
              <a:t>เราจะแนะนำให้คุณรู้จักกับ </a:t>
            </a:r>
            <a:r>
              <a:rPr lang="en-US" sz="3200" b="1" dirty="0">
                <a:solidFill>
                  <a:schemeClr val="bg1"/>
                </a:solidFill>
              </a:rPr>
              <a:t>Built-in </a:t>
            </a:r>
            <a:r>
              <a:rPr lang="th-TH" sz="3200" b="1" dirty="0">
                <a:solidFill>
                  <a:schemeClr val="bg1"/>
                </a:solidFill>
              </a:rPr>
              <a:t>เมธอดของภาษาที่เราสามารถใช้สำหรับสุ่มตัวเลขในภาษา</a:t>
            </a:r>
            <a:r>
              <a:rPr lang="en-US" sz="3200" b="1" dirty="0">
                <a:solidFill>
                  <a:schemeClr val="bg1"/>
                </a:solidFill>
              </a:rPr>
              <a:t> Dart</a:t>
            </a:r>
          </a:p>
        </p:txBody>
      </p:sp>
      <p:cxnSp>
        <p:nvCxnSpPr>
          <p:cNvPr id="5" name="ตัวเชื่อมต่อตรง 4"/>
          <p:cNvCxnSpPr/>
          <p:nvPr/>
        </p:nvCxnSpPr>
        <p:spPr>
          <a:xfrm>
            <a:off x="0" y="1313411"/>
            <a:ext cx="5719156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80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89F4-6B71-4FDA-AF12-8ACBC60E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474412"/>
            <a:ext cx="11582400" cy="838999"/>
          </a:xfrm>
        </p:spPr>
        <p:txBody>
          <a:bodyPr>
            <a:normAutofit/>
          </a:bodyPr>
          <a:lstStyle/>
          <a:p>
            <a:pPr algn="l"/>
            <a:r>
              <a:rPr lang="th-TH" dirty="0"/>
              <a:t>เนื้อหาในหัวข้อนี้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3F2C7-5BCA-4339-B6AA-FCC4C1BF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357" y="1551511"/>
            <a:ext cx="11582400" cy="2024447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1. </a:t>
            </a:r>
            <a:r>
              <a:rPr lang="th-TH" sz="3200" b="1" i="0" dirty="0">
                <a:solidFill>
                  <a:srgbClr val="E6EDF3"/>
                </a:solidFill>
                <a:effectLst/>
              </a:rPr>
              <a:t>การสุ่มตัวเลขด้วยคลาส </a:t>
            </a:r>
            <a:r>
              <a:rPr lang="en-US" sz="3200" b="1" i="0" dirty="0">
                <a:solidFill>
                  <a:srgbClr val="E6EDF3"/>
                </a:solidFill>
                <a:effectLst/>
              </a:rPr>
              <a:t>Random</a:t>
            </a:r>
          </a:p>
          <a:p>
            <a:pPr algn="l"/>
            <a:r>
              <a:rPr lang="en-US" sz="3200" b="1" dirty="0">
                <a:solidFill>
                  <a:srgbClr val="E6EDF3"/>
                </a:solidFill>
              </a:rPr>
              <a:t>2. </a:t>
            </a:r>
            <a:r>
              <a:rPr lang="th-TH" sz="3200" b="1" i="0" dirty="0">
                <a:solidFill>
                  <a:srgbClr val="E6EDF3"/>
                </a:solidFill>
                <a:effectLst/>
              </a:rPr>
              <a:t>การสุ่มตัวเลข</a:t>
            </a:r>
            <a:r>
              <a:rPr lang="th-TH" sz="3200" b="1" dirty="0">
                <a:solidFill>
                  <a:srgbClr val="E6EDF3"/>
                </a:solidFill>
              </a:rPr>
              <a:t>ที่เปลี่ยนค่าเริ่มต้น</a:t>
            </a:r>
          </a:p>
          <a:p>
            <a:pPr algn="l"/>
            <a:r>
              <a:rPr lang="en-US" sz="3200" b="1" dirty="0">
                <a:solidFill>
                  <a:srgbClr val="E6EDF3"/>
                </a:solidFill>
              </a:rPr>
              <a:t>3. </a:t>
            </a:r>
            <a:r>
              <a:rPr lang="th-TH" sz="3200" b="1" i="0" dirty="0">
                <a:solidFill>
                  <a:srgbClr val="E6EDF3"/>
                </a:solidFill>
                <a:effectLst/>
              </a:rPr>
              <a:t>การสุ่มตัวเลขทศนิยม</a:t>
            </a:r>
          </a:p>
          <a:p>
            <a:pPr algn="l"/>
            <a:r>
              <a:rPr lang="en-US" sz="3200" b="1" dirty="0">
                <a:solidFill>
                  <a:srgbClr val="E6EDF3"/>
                </a:solidFill>
              </a:rPr>
              <a:t>4. </a:t>
            </a:r>
            <a:r>
              <a:rPr lang="th-TH" sz="3200" b="1" i="0" dirty="0">
                <a:solidFill>
                  <a:srgbClr val="E6EDF3"/>
                </a:solidFill>
                <a:effectLst/>
              </a:rPr>
              <a:t>เปรียบความแตกต่างของการสุ่มตัวเลขของภาษา </a:t>
            </a:r>
            <a:r>
              <a:rPr lang="en-US" sz="3200" b="1" i="0" dirty="0">
                <a:solidFill>
                  <a:srgbClr val="E6EDF3"/>
                </a:solidFill>
                <a:effectLst/>
              </a:rPr>
              <a:t>Dart, C , Java , Python</a:t>
            </a:r>
          </a:p>
          <a:p>
            <a:endParaRPr lang="en-US" dirty="0"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cxnSp>
        <p:nvCxnSpPr>
          <p:cNvPr id="4" name="ตัวเชื่อมต่อตรง 3"/>
          <p:cNvCxnSpPr/>
          <p:nvPr/>
        </p:nvCxnSpPr>
        <p:spPr>
          <a:xfrm>
            <a:off x="0" y="1313411"/>
            <a:ext cx="3216729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0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5367-60C6-4D81-B183-14314503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6134" y="237360"/>
            <a:ext cx="6884385" cy="777006"/>
          </a:xfrm>
        </p:spPr>
        <p:txBody>
          <a:bodyPr>
            <a:normAutofit/>
          </a:bodyPr>
          <a:lstStyle/>
          <a:p>
            <a:r>
              <a:rPr lang="th-TH" dirty="0"/>
              <a:t>การสุ่มตัวเลขด้วยคลาส </a:t>
            </a:r>
            <a:r>
              <a:rPr lang="en-US" dirty="0"/>
              <a:t>Random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5A230D-DB63-48E9-B035-5E8898A691BA}"/>
              </a:ext>
            </a:extLst>
          </p:cNvPr>
          <p:cNvSpPr txBox="1">
            <a:spLocks/>
          </p:cNvSpPr>
          <p:nvPr/>
        </p:nvSpPr>
        <p:spPr bwMode="auto">
          <a:xfrm>
            <a:off x="552771" y="1186700"/>
            <a:ext cx="10203897" cy="183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1" i="0" dirty="0">
                <a:solidFill>
                  <a:srgbClr val="E6EDF3"/>
                </a:solidFill>
                <a:effectLst/>
              </a:rPr>
              <a:t>คลาส </a:t>
            </a:r>
            <a:r>
              <a:rPr lang="en-US" b="1" i="0" dirty="0">
                <a:solidFill>
                  <a:srgbClr val="E6EDF3"/>
                </a:solidFill>
                <a:effectLst/>
              </a:rPr>
              <a:t>Random </a:t>
            </a:r>
            <a:r>
              <a:rPr lang="th-TH" b="1" i="0" dirty="0">
                <a:solidFill>
                  <a:srgbClr val="E6EDF3"/>
                </a:solidFill>
                <a:effectLst/>
              </a:rPr>
              <a:t>ใช้สร้างค่าสุ่มใน </a:t>
            </a:r>
            <a:r>
              <a:rPr lang="en-US" b="1" i="0" dirty="0">
                <a:solidFill>
                  <a:srgbClr val="E6EDF3"/>
                </a:solidFill>
                <a:effectLst/>
              </a:rPr>
              <a:t>Dart </a:t>
            </a:r>
            <a:r>
              <a:rPr lang="th-TH" b="1" i="0" dirty="0">
                <a:solidFill>
                  <a:srgbClr val="E6EDF3"/>
                </a:solidFill>
                <a:effectLst/>
              </a:rPr>
              <a:t>จากไลบรารี </a:t>
            </a:r>
            <a:r>
              <a:rPr lang="en-US" b="1" i="0" dirty="0" err="1">
                <a:solidFill>
                  <a:srgbClr val="E6EDF3"/>
                </a:solidFill>
                <a:effectLst/>
              </a:rPr>
              <a:t>dart:math</a:t>
            </a:r>
            <a:r>
              <a:rPr lang="en-US" b="1" i="0" dirty="0">
                <a:solidFill>
                  <a:srgbClr val="E6EDF3"/>
                </a:solidFill>
                <a:effectLst/>
              </a:rPr>
              <a:t> </a:t>
            </a:r>
            <a:r>
              <a:rPr lang="th-TH" b="1" i="0" dirty="0">
                <a:solidFill>
                  <a:srgbClr val="E6EDF3"/>
                </a:solidFill>
                <a:effectLst/>
              </a:rPr>
              <a:t>เราสามารถสร้างค่า </a:t>
            </a:r>
            <a:r>
              <a:rPr lang="en-US" b="1" i="0" dirty="0" err="1">
                <a:solidFill>
                  <a:srgbClr val="E6EDF3"/>
                </a:solidFill>
                <a:effectLst/>
              </a:rPr>
              <a:t>boolean</a:t>
            </a:r>
            <a:r>
              <a:rPr lang="en-US" b="1" i="0" dirty="0">
                <a:solidFill>
                  <a:srgbClr val="E6EDF3"/>
                </a:solidFill>
                <a:effectLst/>
              </a:rPr>
              <a:t>, integer </a:t>
            </a:r>
            <a:r>
              <a:rPr lang="th-TH" b="1" i="0" dirty="0">
                <a:solidFill>
                  <a:srgbClr val="E6EDF3"/>
                </a:solidFill>
                <a:effectLst/>
              </a:rPr>
              <a:t>หรือ </a:t>
            </a:r>
            <a:r>
              <a:rPr lang="en-US" b="1" i="0" dirty="0">
                <a:solidFill>
                  <a:srgbClr val="E6EDF3"/>
                </a:solidFill>
                <a:effectLst/>
              </a:rPr>
              <a:t>double </a:t>
            </a:r>
            <a:r>
              <a:rPr lang="th-TH" b="1" i="0" dirty="0">
                <a:solidFill>
                  <a:srgbClr val="E6EDF3"/>
                </a:solidFill>
                <a:effectLst/>
              </a:rPr>
              <a:t>สุ่มได้โดยใช้คลาสนี้ ก่อนอื่นต้อง </a:t>
            </a:r>
            <a:r>
              <a:rPr lang="en-US" b="1" i="0" dirty="0">
                <a:solidFill>
                  <a:srgbClr val="E6EDF3"/>
                </a:solidFill>
                <a:effectLst/>
              </a:rPr>
              <a:t>Import </a:t>
            </a:r>
            <a:r>
              <a:rPr lang="en-US" b="1" i="0" dirty="0" err="1">
                <a:solidFill>
                  <a:srgbClr val="E6EDF3"/>
                </a:solidFill>
                <a:effectLst/>
              </a:rPr>
              <a:t>dart:math</a:t>
            </a:r>
            <a:r>
              <a:rPr lang="en-US" b="1" i="0" dirty="0">
                <a:solidFill>
                  <a:srgbClr val="E6EDF3"/>
                </a:solidFill>
                <a:effectLst/>
              </a:rPr>
              <a:t> </a:t>
            </a:r>
            <a:r>
              <a:rPr lang="th-TH" b="1" i="0" dirty="0">
                <a:solidFill>
                  <a:srgbClr val="E6EDF3"/>
                </a:solidFill>
                <a:effectLst/>
              </a:rPr>
              <a:t>เข้ามาก่อน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3ABF27-0656-4403-859C-7F0A6B721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49" y="2178619"/>
            <a:ext cx="3071067" cy="78172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F153725-0ACD-4D86-B5F6-E35E61D5EC0C}"/>
              </a:ext>
            </a:extLst>
          </p:cNvPr>
          <p:cNvSpPr txBox="1">
            <a:spLocks/>
          </p:cNvSpPr>
          <p:nvPr/>
        </p:nvSpPr>
        <p:spPr bwMode="auto">
          <a:xfrm>
            <a:off x="-1161292" y="3190122"/>
            <a:ext cx="11582400" cy="6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th-TH" dirty="0"/>
              <a:t>การสุ่มตัวเลขจากคลาส </a:t>
            </a:r>
            <a:r>
              <a:rPr lang="en-US" dirty="0"/>
              <a:t>Random </a:t>
            </a:r>
            <a:r>
              <a:rPr lang="th-TH" dirty="0"/>
              <a:t>จะมีด้วยกันอยู่ 2 แบบคือ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306DDC-8988-4F8D-B7AE-C8CAB8A5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88" y="4123102"/>
            <a:ext cx="10869542" cy="2410161"/>
          </a:xfrm>
          <a:prstGeom prst="rect">
            <a:avLst/>
          </a:prstGeom>
        </p:spPr>
      </p:pic>
      <p:cxnSp>
        <p:nvCxnSpPr>
          <p:cNvPr id="7" name="ตัวเชื่อมต่อตรง 6"/>
          <p:cNvCxnSpPr/>
          <p:nvPr/>
        </p:nvCxnSpPr>
        <p:spPr>
          <a:xfrm>
            <a:off x="0" y="940569"/>
            <a:ext cx="7107382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ตัวเชื่อมต่อตรง 8"/>
          <p:cNvCxnSpPr/>
          <p:nvPr/>
        </p:nvCxnSpPr>
        <p:spPr>
          <a:xfrm>
            <a:off x="0" y="3793718"/>
            <a:ext cx="10756668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4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A29588-A0CF-4C9A-9183-4B0165A2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16177" y="383960"/>
            <a:ext cx="10317029" cy="613898"/>
          </a:xfrm>
        </p:spPr>
        <p:txBody>
          <a:bodyPr>
            <a:noAutofit/>
          </a:bodyPr>
          <a:lstStyle/>
          <a:p>
            <a:r>
              <a:rPr lang="en-US" dirty="0"/>
              <a:t>        </a:t>
            </a:r>
            <a:r>
              <a:rPr lang="th-TH" dirty="0"/>
              <a:t>แบบที่</a:t>
            </a:r>
            <a:r>
              <a:rPr lang="en-US" dirty="0"/>
              <a:t> 1 </a:t>
            </a:r>
            <a:r>
              <a:rPr lang="th-TH" dirty="0"/>
              <a:t>การสุ่มตัวเลขด้วยคลาส </a:t>
            </a:r>
            <a:r>
              <a:rPr lang="en-US" dirty="0"/>
              <a:t>Random()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3378B-8187-4728-8ECC-B1462C30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27" y="2169300"/>
            <a:ext cx="10869542" cy="3962953"/>
          </a:xfrm>
          <a:prstGeom prst="rect">
            <a:avLst/>
          </a:prstGeom>
        </p:spPr>
      </p:pic>
      <p:cxnSp>
        <p:nvCxnSpPr>
          <p:cNvPr id="5" name="ตัวเชื่อมต่อตรง 4"/>
          <p:cNvCxnSpPr/>
          <p:nvPr/>
        </p:nvCxnSpPr>
        <p:spPr>
          <a:xfrm>
            <a:off x="0" y="1020598"/>
            <a:ext cx="7847215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ตัวเชื่อมต่อตรง 6"/>
          <p:cNvCxnSpPr/>
          <p:nvPr/>
        </p:nvCxnSpPr>
        <p:spPr>
          <a:xfrm>
            <a:off x="698269" y="6259724"/>
            <a:ext cx="10756668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097BBD-1B7E-415F-B528-36B59A23BEFA}"/>
              </a:ext>
            </a:extLst>
          </p:cNvPr>
          <p:cNvSpPr txBox="1">
            <a:spLocks/>
          </p:cNvSpPr>
          <p:nvPr/>
        </p:nvSpPr>
        <p:spPr bwMode="auto">
          <a:xfrm>
            <a:off x="169843" y="1183706"/>
            <a:ext cx="9329056" cy="183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3200" b="1" i="0" dirty="0">
                <a:solidFill>
                  <a:srgbClr val="E6EDF3"/>
                </a:solidFill>
                <a:effectLst/>
              </a:rPr>
              <a:t>การสุ่มตัวเลขจำนวนเต็ม ใช้ </a:t>
            </a:r>
            <a:r>
              <a:rPr lang="en-US" sz="3200" b="1" i="0" dirty="0" err="1">
                <a:solidFill>
                  <a:srgbClr val="E6EDF3"/>
                </a:solidFill>
                <a:effectLst/>
              </a:rPr>
              <a:t>nextInt</a:t>
            </a:r>
            <a:r>
              <a:rPr lang="en-US" sz="3200" b="1" i="0" dirty="0">
                <a:solidFill>
                  <a:srgbClr val="E6EDF3"/>
                </a:solidFill>
                <a:effectLst/>
              </a:rPr>
              <a:t>(</a:t>
            </a:r>
            <a:r>
              <a:rPr lang="en-US" sz="3200" b="1" dirty="0">
                <a:solidFill>
                  <a:srgbClr val="E6EDF3"/>
                </a:solidFill>
              </a:rPr>
              <a:t>int </a:t>
            </a:r>
            <a:r>
              <a:rPr lang="en-US" sz="3200" b="1" i="0" dirty="0">
                <a:solidFill>
                  <a:srgbClr val="E6EDF3"/>
                </a:solidFill>
                <a:effectLst/>
              </a:rPr>
              <a:t>n) </a:t>
            </a:r>
            <a:r>
              <a:rPr lang="th-TH" sz="3200" b="1" i="0" dirty="0">
                <a:solidFill>
                  <a:srgbClr val="E6EDF3"/>
                </a:solidFill>
                <a:effectLst/>
              </a:rPr>
              <a:t>ในการสุ่ม</a:t>
            </a:r>
          </a:p>
          <a:p>
            <a:endParaRPr lang="th-TH" sz="2400" i="0" dirty="0">
              <a:solidFill>
                <a:srgbClr val="E6EDF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19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A29588-A0CF-4C9A-9183-4B0165A2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32378" y="281825"/>
            <a:ext cx="10617447" cy="777006"/>
          </a:xfrm>
        </p:spPr>
        <p:txBody>
          <a:bodyPr>
            <a:noAutofit/>
          </a:bodyPr>
          <a:lstStyle/>
          <a:p>
            <a:r>
              <a:rPr lang="en-US" dirty="0"/>
              <a:t>        </a:t>
            </a:r>
            <a:r>
              <a:rPr lang="th-TH" dirty="0"/>
              <a:t>แบบที่</a:t>
            </a:r>
            <a:r>
              <a:rPr lang="en-US" dirty="0"/>
              <a:t> 2 </a:t>
            </a:r>
            <a:r>
              <a:rPr lang="th-TH" dirty="0"/>
              <a:t>การสุ่มตัวเลขด้วยคลาส </a:t>
            </a:r>
            <a:r>
              <a:rPr lang="en-US" dirty="0" err="1"/>
              <a:t>Random.secure</a:t>
            </a:r>
            <a:r>
              <a:rPr lang="en-US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2AD66E-F53E-4CE3-80D7-A8E7AFDE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1" y="1383286"/>
            <a:ext cx="10860016" cy="3867690"/>
          </a:xfrm>
          <a:prstGeom prst="rect">
            <a:avLst/>
          </a:prstGeom>
        </p:spPr>
      </p:pic>
      <p:cxnSp>
        <p:nvCxnSpPr>
          <p:cNvPr id="5" name="ตัวเชื่อมต่อตรง 4"/>
          <p:cNvCxnSpPr/>
          <p:nvPr/>
        </p:nvCxnSpPr>
        <p:spPr>
          <a:xfrm>
            <a:off x="0" y="1058831"/>
            <a:ext cx="9385069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ตัวเชื่อมต่อตรง 5"/>
          <p:cNvCxnSpPr/>
          <p:nvPr/>
        </p:nvCxnSpPr>
        <p:spPr>
          <a:xfrm>
            <a:off x="698269" y="5813711"/>
            <a:ext cx="10756668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14EA4F2-C0B5-4368-AF42-AA555823B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395" y="1469019"/>
            <a:ext cx="10226020" cy="990600"/>
          </a:xfrm>
        </p:spPr>
        <p:txBody>
          <a:bodyPr>
            <a:noAutofit/>
          </a:bodyPr>
          <a:lstStyle/>
          <a:p>
            <a:pPr algn="l"/>
            <a:r>
              <a:rPr lang="th-TH" altLang="en-US" sz="4000" dirty="0">
                <a:solidFill>
                  <a:schemeClr val="bg1"/>
                </a:solidFill>
              </a:rPr>
              <a:t>เราจะเห็นได้ว่า </a:t>
            </a:r>
            <a:r>
              <a:rPr lang="en-US" altLang="en-US" sz="4000" dirty="0">
                <a:solidFill>
                  <a:schemeClr val="bg1"/>
                </a:solidFill>
              </a:rPr>
              <a:t>method </a:t>
            </a:r>
            <a:r>
              <a:rPr lang="en-US" altLang="en-US" sz="4000" dirty="0" err="1">
                <a:solidFill>
                  <a:schemeClr val="bg1"/>
                </a:solidFill>
              </a:rPr>
              <a:t>nextInt</a:t>
            </a:r>
            <a:r>
              <a:rPr lang="en-US" altLang="en-US" sz="4000" dirty="0">
                <a:solidFill>
                  <a:schemeClr val="bg1"/>
                </a:solidFill>
              </a:rPr>
              <a:t>(n) </a:t>
            </a:r>
            <a:r>
              <a:rPr lang="th-TH" altLang="en-US" sz="4000" dirty="0">
                <a:solidFill>
                  <a:schemeClr val="bg1"/>
                </a:solidFill>
              </a:rPr>
              <a:t>ที่รับ </a:t>
            </a:r>
            <a:r>
              <a:rPr lang="en-US" altLang="en-US" sz="4000" dirty="0">
                <a:solidFill>
                  <a:schemeClr val="bg1"/>
                </a:solidFill>
              </a:rPr>
              <a:t>parameter </a:t>
            </a:r>
            <a:r>
              <a:rPr lang="th-TH" altLang="en-US" sz="4000" dirty="0">
                <a:solidFill>
                  <a:schemeClr val="bg1"/>
                </a:solidFill>
              </a:rPr>
              <a:t>เป็น</a:t>
            </a:r>
            <a:r>
              <a:rPr lang="en-US" altLang="en-US" sz="4000" dirty="0">
                <a:solidFill>
                  <a:schemeClr val="bg1"/>
                </a:solidFill>
              </a:rPr>
              <a:t> n</a:t>
            </a:r>
            <a:br>
              <a:rPr lang="en-US" altLang="en-US" sz="4000" dirty="0">
                <a:solidFill>
                  <a:schemeClr val="bg1"/>
                </a:solidFill>
              </a:rPr>
            </a:br>
            <a:r>
              <a:rPr lang="th-TH" altLang="en-US" sz="4000" dirty="0">
                <a:solidFill>
                  <a:schemeClr val="bg1"/>
                </a:solidFill>
              </a:rPr>
              <a:t>จะทำการสุ่มตัวเลข ตั้งแต่ค่า </a:t>
            </a:r>
            <a:r>
              <a:rPr lang="en-US" altLang="en-US" sz="4000" dirty="0">
                <a:solidFill>
                  <a:schemeClr val="bg1"/>
                </a:solidFill>
              </a:rPr>
              <a:t>default </a:t>
            </a:r>
            <a:r>
              <a:rPr lang="th-TH" altLang="en-US" sz="4000" dirty="0">
                <a:solidFill>
                  <a:schemeClr val="bg1"/>
                </a:solidFill>
              </a:rPr>
              <a:t>ก็คือ 0 จนถึง </a:t>
            </a:r>
            <a:r>
              <a:rPr lang="en-US" altLang="en-US" sz="4000" dirty="0">
                <a:solidFill>
                  <a:schemeClr val="bg1"/>
                </a:solidFill>
              </a:rPr>
              <a:t>n-1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A29588-A0CF-4C9A-9183-4B0165A2BE02}"/>
              </a:ext>
            </a:extLst>
          </p:cNvPr>
          <p:cNvSpPr txBox="1">
            <a:spLocks/>
          </p:cNvSpPr>
          <p:nvPr/>
        </p:nvSpPr>
        <p:spPr bwMode="auto">
          <a:xfrm>
            <a:off x="78412" y="254963"/>
            <a:ext cx="2127892" cy="77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r>
              <a:rPr lang="th-TH" dirty="0"/>
              <a:t>ข้อสังเกต </a:t>
            </a:r>
            <a:r>
              <a:rPr lang="en-US" dirty="0"/>
              <a:t>!!</a:t>
            </a:r>
          </a:p>
        </p:txBody>
      </p:sp>
      <p:cxnSp>
        <p:nvCxnSpPr>
          <p:cNvPr id="4" name="ตัวเชื่อมต่อตรง 3"/>
          <p:cNvCxnSpPr>
            <a:cxnSpLocks/>
          </p:cNvCxnSpPr>
          <p:nvPr/>
        </p:nvCxnSpPr>
        <p:spPr>
          <a:xfrm>
            <a:off x="0" y="939690"/>
            <a:ext cx="2348917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8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14EA4F2-C0B5-4368-AF42-AA555823B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6774" y="2757407"/>
            <a:ext cx="10389030" cy="990600"/>
          </a:xfrm>
        </p:spPr>
        <p:txBody>
          <a:bodyPr>
            <a:normAutofit/>
          </a:bodyPr>
          <a:lstStyle/>
          <a:p>
            <a:pPr algn="l"/>
            <a:r>
              <a:rPr lang="en-US" altLang="en-US" dirty="0"/>
              <a:t>❗❗❗ </a:t>
            </a:r>
            <a:r>
              <a:rPr lang="th-TH" altLang="en-US" dirty="0"/>
              <a:t>แล้วถ้าเราอยากจะเปลี่ยนค่าเริ่มต้นจะต้องทำยังไง? </a:t>
            </a:r>
            <a:r>
              <a:rPr lang="en-US" altLang="en-US" dirty="0"/>
              <a:t>❗❗❗</a:t>
            </a:r>
          </a:p>
        </p:txBody>
      </p:sp>
      <p:cxnSp>
        <p:nvCxnSpPr>
          <p:cNvPr id="3" name="ตัวเชื่อมต่อตรง 2"/>
          <p:cNvCxnSpPr/>
          <p:nvPr/>
        </p:nvCxnSpPr>
        <p:spPr>
          <a:xfrm>
            <a:off x="632955" y="1821374"/>
            <a:ext cx="10756668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ตัวเชื่อมต่อตรง 3"/>
          <p:cNvCxnSpPr/>
          <p:nvPr/>
        </p:nvCxnSpPr>
        <p:spPr>
          <a:xfrm>
            <a:off x="632955" y="4817667"/>
            <a:ext cx="10756668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4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A29588-A0CF-4C9A-9183-4B0165A2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9642" y="247683"/>
            <a:ext cx="7973879" cy="777006"/>
          </a:xfrm>
        </p:spPr>
        <p:txBody>
          <a:bodyPr>
            <a:normAutofit/>
          </a:bodyPr>
          <a:lstStyle/>
          <a:p>
            <a:r>
              <a:rPr lang="th-TH" dirty="0"/>
              <a:t>การสุ่มตัวเลขจาก 1-</a:t>
            </a:r>
            <a:r>
              <a:rPr lang="en-US" dirty="0"/>
              <a:t>10, 1-100, 50-100</a:t>
            </a:r>
          </a:p>
        </p:txBody>
      </p:sp>
      <p:cxnSp>
        <p:nvCxnSpPr>
          <p:cNvPr id="6" name="ตัวเชื่อมต่อตรง 5"/>
          <p:cNvCxnSpPr/>
          <p:nvPr/>
        </p:nvCxnSpPr>
        <p:spPr>
          <a:xfrm>
            <a:off x="0" y="1024689"/>
            <a:ext cx="697230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ตัวเชื่อมต่อตรง 6"/>
          <p:cNvCxnSpPr/>
          <p:nvPr/>
        </p:nvCxnSpPr>
        <p:spPr>
          <a:xfrm>
            <a:off x="665463" y="6053889"/>
            <a:ext cx="10756668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3D78863-762C-41B8-8601-5A4CC5B0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84" y="1333207"/>
            <a:ext cx="10907647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6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SharedContentType xmlns="Microsoft.SharePoint.Taxonomy.ContentTypeSync" SourceId="5fc7acaa-f919-463b-ae62-f5f9386dcdd5" ContentTypeId="0x0101" PreviousValue="false" LastSyncTimeStamp="2021-07-23T15:19:22.11Z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41BBE9292EA41A4C130F160723B79" ma:contentTypeVersion="10" ma:contentTypeDescription="Create a new document." ma:contentTypeScope="" ma:versionID="15c9e41bea4b3c0c871dca9938042a5d">
  <xsd:schema xmlns:xsd="http://www.w3.org/2001/XMLSchema" xmlns:xs="http://www.w3.org/2001/XMLSchema" xmlns:p="http://schemas.microsoft.com/office/2006/metadata/properties" xmlns:ns2="80332277-3b93-41a6-8c87-7e2d26c20e61" xmlns:ns3="42e85855-fb6a-4813-bb55-4b299851a111" targetNamespace="http://schemas.microsoft.com/office/2006/metadata/properties" ma:root="true" ma:fieldsID="787b0c36830c29b18ac143f40d57dbfb" ns2:_="" ns3:_="">
    <xsd:import namespace="80332277-3b93-41a6-8c87-7e2d26c20e61"/>
    <xsd:import namespace="42e85855-fb6a-4813-bb55-4b299851a11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32277-3b93-41a6-8c87-7e2d26c20e6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fc7acaa-f919-463b-ae62-f5f9386dcd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85855-fb6a-4813-bb55-4b299851a11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11f6005-7be8-4dc9-bb6d-d1d97f6fd037}" ma:internalName="TaxCatchAll" ma:showField="CatchAllData" ma:web="42e85855-fb6a-4813-bb55-4b299851a1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1DC93C-DCF1-4CA2-AA5C-D3DEE835F5F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99D0B0-FBF5-4687-9D3B-C9408DEDA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32277-3b93-41a6-8c87-7e2d26c20e61"/>
    <ds:schemaRef ds:uri="42e85855-fb6a-4813-bb55-4b299851a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SCSU-Slide-6</Template>
  <TotalTime>871</TotalTime>
  <Words>282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EucrosiaUPC</vt:lpstr>
      <vt:lpstr>TH Sarabun New</vt:lpstr>
      <vt:lpstr>Tw Cen MT</vt:lpstr>
      <vt:lpstr>ธีมของ Office</vt:lpstr>
      <vt:lpstr>Generate Random Number                  Dart Fundamentals                   By Phawaphon Phetchuen</vt:lpstr>
      <vt:lpstr>Introduction</vt:lpstr>
      <vt:lpstr>เนื้อหาในหัวข้อนี้</vt:lpstr>
      <vt:lpstr>การสุ่มตัวเลขด้วยคลาส Random</vt:lpstr>
      <vt:lpstr>        แบบที่ 1 การสุ่มตัวเลขด้วยคลาส Random()</vt:lpstr>
      <vt:lpstr>        แบบที่ 2 การสุ่มตัวเลขด้วยคลาส Random.secure()</vt:lpstr>
      <vt:lpstr>เราจะเห็นได้ว่า method nextInt(n) ที่รับ parameter เป็น n จะทำการสุ่มตัวเลข ตั้งแต่ค่า default ก็คือ 0 จนถึง n-1</vt:lpstr>
      <vt:lpstr>❗❗❗ แล้วถ้าเราอยากจะเปลี่ยนค่าเริ่มต้นจะต้องทำยังไง? ❗❗❗</vt:lpstr>
      <vt:lpstr>การสุ่มตัวเลขจาก 1-10, 1-100, 50-100</vt:lpstr>
      <vt:lpstr>การสุ่มตัวเลขทศนิยม</vt:lpstr>
      <vt:lpstr> เปรียบความแตกต่างของการสุ่มตัวเลขของภาษา C , Java , Python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Random Number                  Dart Fundamentals                   By Phawaphon Phetchuen</dc:title>
  <dc:creator>misternarn@gmail.com</dc:creator>
  <cp:lastModifiedBy>misternarn@gmail.com</cp:lastModifiedBy>
  <cp:revision>8</cp:revision>
  <dcterms:created xsi:type="dcterms:W3CDTF">2023-09-25T12:49:05Z</dcterms:created>
  <dcterms:modified xsi:type="dcterms:W3CDTF">2023-09-27T22:17:20Z</dcterms:modified>
</cp:coreProperties>
</file>