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BS" sz="2000" spc="-1" strike="noStrike">
                <a:latin typeface="Arial"/>
              </a:rPr>
              <a:t>Click to edit the notes format</a:t>
            </a:r>
            <a:endParaRPr b="0" lang="en-B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BS" sz="1400" spc="-1" strike="noStrike">
                <a:latin typeface="Times New Roman"/>
              </a:rPr>
              <a:t>&lt;header&gt;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BS" sz="1400" spc="-1" strike="noStrike">
                <a:latin typeface="Times New Roman"/>
              </a:rPr>
              <a:t>&lt;date/time&gt;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BS" sz="1400" spc="-1" strike="noStrike">
                <a:latin typeface="Times New Roman"/>
              </a:defRPr>
            </a:lvl1pPr>
          </a:lstStyle>
          <a:p>
            <a:r>
              <a:rPr b="0" lang="en-BS" sz="1400" spc="-1" strike="noStrike">
                <a:latin typeface="Times New Roman"/>
              </a:rPr>
              <a:t>&lt;footer&gt;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038A5DF-FE6E-478E-AAD6-A4E40A14D85B}" type="slidenum">
              <a:rPr b="0" lang="en-BS" sz="1400" spc="-1" strike="noStrike">
                <a:latin typeface="Times New Roman"/>
              </a:rPr>
              <a:t>&lt;number&gt;</a:t>
            </a:fld>
            <a:endParaRPr b="0" lang="en-B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BS" sz="20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de-CH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34AE21-F43F-4F3A-B62F-ACCE78C6C06E}" type="slidenum">
              <a:rPr b="0" lang="de-CH" sz="1200" spc="-1" strike="noStrike">
                <a:latin typeface="Times New Roman"/>
              </a:rPr>
              <a:t>&lt;number&gt;</a:t>
            </a:fld>
            <a:endParaRPr b="0" lang="en-B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6D0348-2059-4C5F-9673-9DC13A91C1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6F9674-2948-4024-A655-53F2BC8E38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CD5B0A-7ABF-4A96-BB50-CF62FC1F23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135D46-3C86-47B5-BC42-44401B1B1C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EEC598-94AA-4048-9A25-1D1A33F64D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DFB2BA-92A2-4EE6-81EB-BD18CF9C1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3B16DA-2878-4D5C-B201-694CB025C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92D201-4D6B-45EA-A0E0-B6C70F8042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92BBB6-CCAA-4989-B102-2FE872C18C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7C2CD9-FD90-4EE2-8EA2-7383ED784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66A504-71E4-4367-AC48-473ED23DEF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D8C5E-3502-423B-925D-1E97B307E7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79F4B0-A330-42D8-AB5B-BFE70606EF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209649-EF6A-465E-860B-F4358ACBD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58B54-38B2-4158-92D3-DB23409247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16737-733D-4095-BB7C-BC1D46E31E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2693D9-CE77-47C8-A08A-BB25ED1C52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38E083-C81E-4618-9616-0993CE0D90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1762BC-34D3-4891-AFD8-A946FC6ADB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1AA77-BBB0-4066-9F20-E58BADC4C3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D0C263-9E02-4F77-8509-EB009F9E4E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C3499-74D8-48DC-9DA5-EFFEA4601D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550B4B-2616-498F-A8E6-078441EF85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BC90D0-9329-4459-A99E-6B0B15FACB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B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ptos Display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787878"/>
                </a:solidFill>
                <a:latin typeface="Aptos"/>
              </a:rPr>
              <a:t> </a:t>
            </a:r>
            <a:endParaRPr b="0" lang="en-B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BS" sz="1400" spc="-1" strike="noStrike">
                <a:latin typeface="Times New Roman"/>
              </a:rPr>
              <a:t> 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A24FC8-738E-473B-8F59-ABC45F01911F}" type="slidenum">
              <a:rPr b="0" lang="de-CH" sz="1200" spc="-1" strike="noStrike">
                <a:solidFill>
                  <a:srgbClr val="787878"/>
                </a:solidFill>
                <a:latin typeface="Aptos"/>
              </a:rPr>
              <a:t>3</a:t>
            </a:fld>
            <a:endParaRPr b="0" lang="en-B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ptos Display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Aptos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de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B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B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BS" sz="1400" spc="-1" strike="noStrike">
                <a:latin typeface="Times New Roman"/>
              </a:rPr>
              <a:t>&lt;footer&gt;</a:t>
            </a:r>
            <a:endParaRPr b="0" lang="en-B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de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775B6-1551-4FC0-9B58-276481AFA41D}" type="slidenum">
              <a:rPr b="0" lang="de-CH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B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de-CH" sz="6000" spc="-1" strike="noStrike">
                <a:solidFill>
                  <a:srgbClr val="000000"/>
                </a:solidFill>
                <a:latin typeface="Aptos Display"/>
              </a:rPr>
              <a:t>Pythagoras 2.0</a:t>
            </a:r>
            <a:endParaRPr b="0" lang="de-DE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B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ptos Display"/>
              </a:rPr>
              <a:t>Learning outcomes</a:t>
            </a:r>
            <a:endParaRPr b="0" lang="de-DE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82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1" lang="de-CH" sz="2800" spc="-1" strike="noStrike">
                <a:solidFill>
                  <a:srgbClr val="333333"/>
                </a:solidFill>
                <a:latin typeface="Open Sans"/>
              </a:rPr>
              <a:t>Kompetenzen, die bereits vor einem halben Jahr erworben sein sollten: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333333"/>
                </a:solidFill>
                <a:latin typeface="Open Sans"/>
              </a:rPr>
              <a:t>- Die SuS können entscheiden, ob der Satz des Pythagoras auf ein gegebenes Dreieck anwendbar ist oder nicht.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333333"/>
                </a:solidFill>
                <a:latin typeface="Open Sans"/>
              </a:rPr>
              <a:t>- Die Schülerinnen und Schüler können den Satz des Pythagoras korrekt anwenden, um die Länge einer fehlenden Seite in rechtwinkligen Dreiecken zu berechnen.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333333"/>
                </a:solidFill>
                <a:latin typeface="Open Sans"/>
              </a:rPr>
              <a:t> 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1" lang="de-CH" sz="2800" spc="-1" strike="noStrike">
                <a:solidFill>
                  <a:srgbClr val="333333"/>
                </a:solidFill>
                <a:latin typeface="Open Sans"/>
              </a:rPr>
              <a:t>Kompetenzen meine Doppellektion: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333333"/>
                </a:solidFill>
                <a:latin typeface="Open Sans"/>
              </a:rPr>
              <a:t>- Die Schülerinnen und Schüler können den Satz des Pythagoras zur Berechnung der Raumdiagonale in einem Quader anwenden.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de-CH" sz="2800" spc="-1" strike="noStrike">
                <a:solidFill>
                  <a:srgbClr val="333333"/>
                </a:solidFill>
                <a:latin typeface="Open Sans"/>
              </a:rPr>
              <a:t>- Die Schülerinnen und Schüler können eigenständig Textaufgaben lösen, die den Satz des Pythagoras in verschiedenen Kontexten anwenden.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082600" y="255240"/>
            <a:ext cx="10515240" cy="21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de-CH" sz="4400" spc="-1" strike="noStrike">
                <a:solidFill>
                  <a:srgbClr val="000000"/>
                </a:solidFill>
                <a:latin typeface="Aptos Display"/>
              </a:rPr>
              <a:t>Wie lange ist das Seil </a:t>
            </a:r>
            <a:br>
              <a:rPr sz="4400"/>
            </a:br>
            <a:r>
              <a:rPr b="0" lang="de-CH" sz="4400" spc="-1" strike="noStrike">
                <a:solidFill>
                  <a:srgbClr val="000000"/>
                </a:solidFill>
                <a:latin typeface="Aptos Display"/>
              </a:rPr>
              <a:t>zwischen dem Kletterer und dem Sicherer?</a:t>
            </a:r>
            <a:endParaRPr b="0" lang="de-DE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3" name="Inhaltsplatzhalter 4" descr="Ein Bild, das Schwarz, Dunkelheit enthält.&#10;&#10;Automatisch generierte Beschreibung"/>
          <p:cNvPicPr/>
          <p:nvPr/>
        </p:nvPicPr>
        <p:blipFill>
          <a:blip r:embed="rId1"/>
          <a:stretch/>
        </p:blipFill>
        <p:spPr>
          <a:xfrm>
            <a:off x="-95040" y="-178560"/>
            <a:ext cx="5455080" cy="7215120"/>
          </a:xfrm>
          <a:prstGeom prst="rect">
            <a:avLst/>
          </a:prstGeom>
          <a:ln w="0">
            <a:noFill/>
          </a:ln>
        </p:spPr>
      </p:pic>
      <p:sp>
        <p:nvSpPr>
          <p:cNvPr id="94" name="Rechtwinkliges Dreieck 5"/>
          <p:cNvSpPr/>
          <p:nvPr/>
        </p:nvSpPr>
        <p:spPr>
          <a:xfrm>
            <a:off x="866880" y="507960"/>
            <a:ext cx="1460520" cy="4989960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Bogen 7"/>
          <p:cNvSpPr/>
          <p:nvPr/>
        </p:nvSpPr>
        <p:spPr>
          <a:xfrm>
            <a:off x="684720" y="5316120"/>
            <a:ext cx="363600" cy="363600"/>
          </a:xfrm>
          <a:prstGeom prst="arc">
            <a:avLst>
              <a:gd name="adj1" fmla="val 16200000"/>
              <a:gd name="adj2" fmla="val 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Oval 8"/>
          <p:cNvSpPr/>
          <p:nvPr/>
        </p:nvSpPr>
        <p:spPr>
          <a:xfrm flipV="1">
            <a:off x="927000" y="5402520"/>
            <a:ext cx="45360" cy="453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feld 10"/>
          <p:cNvSpPr/>
          <p:nvPr/>
        </p:nvSpPr>
        <p:spPr>
          <a:xfrm>
            <a:off x="1270440" y="513144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CH" sz="1800" spc="-1" strike="noStrike">
                <a:solidFill>
                  <a:srgbClr val="000000"/>
                </a:solidFill>
                <a:latin typeface="Aptos"/>
              </a:rPr>
              <a:t>5m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98" name="Textfeld 11"/>
          <p:cNvSpPr/>
          <p:nvPr/>
        </p:nvSpPr>
        <p:spPr>
          <a:xfrm>
            <a:off x="784800" y="377784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CH" sz="1800" spc="-1" strike="noStrike">
                <a:solidFill>
                  <a:srgbClr val="000000"/>
                </a:solidFill>
                <a:latin typeface="Aptos"/>
              </a:rPr>
              <a:t>12m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99" name="Textfeld 12"/>
          <p:cNvSpPr/>
          <p:nvPr/>
        </p:nvSpPr>
        <p:spPr>
          <a:xfrm>
            <a:off x="1703520" y="305964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CH" sz="1800" spc="-1" strike="noStrike">
                <a:solidFill>
                  <a:srgbClr val="000000"/>
                </a:solidFill>
                <a:latin typeface="Aptos"/>
              </a:rPr>
              <a:t>? m</a:t>
            </a:r>
            <a:endParaRPr b="0" lang="en-BS" sz="18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772400" y="6400800"/>
            <a:ext cx="43434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BS" sz="1200" spc="-1" strike="noStrike">
                <a:latin typeface="Arial"/>
              </a:rPr>
              <a:t>https://pixabay.com/de/vectors/bergsteigen-und-klettern-menschen-5405172/</a:t>
            </a:r>
            <a:endParaRPr b="0" lang="en-B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123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2024-09-04T14:16:13Z</dcterms:created>
  <dc:creator>Rosset, Nino</dc:creator>
  <dc:description/>
  <dc:language>en-BS</dc:language>
  <cp:lastModifiedBy/>
  <dcterms:modified xsi:type="dcterms:W3CDTF">2024-10-22T07:48:56Z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3</vt:i4>
  </property>
</Properties>
</file>