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belex.sites.be.ch/app/de/texts_of_law/152.04" TargetMode="External" /><Relationship Id="rId3" Type="http://schemas.openxmlformats.org/officeDocument/2006/relationships/hyperlink" Target="https://www.fedlex.admin.ch/eli/cc/2022/491/d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fedlex.admin.ch/eli/cc/1993/1798_1798_1798/de" TargetMode="External" /><Relationship Id="rId3" Type="http://schemas.openxmlformats.org/officeDocument/2006/relationships/hyperlink" Target="https://www.fedlex.admin.ch/eli/cc/1993/1798_1798_1798/de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nu.org/philosophy/free-sw.en.html#four-freedoms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eativecommons.org/licenses/by/4.0/legalcode.en" TargetMode="External" /><Relationship Id="rId3" Type="http://schemas.openxmlformats.org/officeDocument/2006/relationships/hyperlink" Target="https://creativecommons.org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www.fedlex.admin.ch/eli/cc/2017/62/de" TargetMode="Externa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Medien und Informatik unterrichten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Datenschutz- und Urheberrecht</a:t>
            </a:r>
            <a:br/>
            <a:br/>
            <a:r>
              <a:rPr/>
              <a:t>Richard Conrardy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2025-10-09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Datenschutzgesetze (Schweiz)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Kantonal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Art.1 KDSG</a:t>
            </a:r>
            <a:r>
              <a:rPr/>
              <a:t>: Dieses Gesetz dient dem Schutz von Personen vor missbräuchlicher Datenbearbeitung </a:t>
            </a:r>
            <a:r>
              <a:rPr b="1"/>
              <a:t>durch Behörden.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Eidgenössisch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Art.2 Abs. 1 DSG</a:t>
            </a:r>
            <a:r>
              <a:rPr/>
              <a:t>: Dieses Gesetz gilt für die Bearbeitung von Personendaten natürlicher Personen durch: a. private Personen; b. Bundesorgane.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Urheberrecht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Urheberrechtsgesetz (URG)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Art. 19 Abs.3 URG</a:t>
            </a:r>
            <a:r>
              <a:rPr/>
              <a:t> Ausserhalb des privaten Kreises nach Absatz 1 Buchstabe a sind nicht zulässig:</a:t>
            </a:r>
          </a:p>
          <a:p>
            <a:pPr lvl="0" indent="-342900" marL="342900">
              <a:buAutoNum type="alphaLcPeriod"/>
            </a:pPr>
            <a:r>
              <a:rPr/>
              <a:t>die vollständige oder weitgehend vollständige Vervielfältigung im Handel erhältlicher Werkexemplare;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Art. 25 Abs.1 URG</a:t>
            </a:r>
            <a:r>
              <a:rPr/>
              <a:t> Veröffentlichte Werke dürfen zitiert werden, wenn das Zitat zur Erläuterung, als Hinweis oder zur Veranschaulichung dient und der Umfang des Zitats durch diesen Zweck gerechtfertigt ist.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Freie Lizenzen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Die Freiheit, das Programm auszuführen wie man möchte, für jeden Zweck (Freiheit 0).</a:t>
            </a:r>
          </a:p>
          <a:p>
            <a:pPr lvl="0"/>
            <a:r>
              <a:rPr/>
              <a:t>Die Freiheit, die Funktionsweise des Programms zu untersuchen und eigenen Datenverarbeitungbedürfnissen anzupassen (Freiheit 1). Der Zugang zum Quellcode ist dafür Voraussetzung.</a:t>
            </a:r>
          </a:p>
          <a:p>
            <a:pPr lvl="0"/>
            <a:r>
              <a:rPr/>
              <a:t>Die Freiheit, das Programm zu redistribuieren und damit Mitmenschen zu helfen (Freiheit 2).</a:t>
            </a:r>
          </a:p>
          <a:p>
            <a:pPr lvl="0"/>
            <a:r>
              <a:rPr/>
              <a:t>Die Freiheit, das Programm zu verbessern und diese Verbesserungen der Öffentlichkeit freizugeben, damit die gesamte Gesellschaft davon profitiert (Freiheit 3). Der Zugang zum Quellcode ist dafür Voraussetzung.</a:t>
            </a:r>
          </a:p>
          <a:p>
            <a:pPr lvl="0" indent="0" marL="0">
              <a:buNone/>
            </a:pPr>
            <a:r>
              <a:rPr/>
              <a:t>Vier wesentliche Freiheiten von Freier Lizenzen </a:t>
            </a:r>
            <a:r>
              <a:rPr>
                <a:hlinkClick r:id="rId2"/>
              </a:rPr>
              <a:t>Gnu.org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Creative Commons Lizenzen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CC BY 4.0: credit must be given to the creator.</a:t>
            </a:r>
          </a:p>
          <a:p>
            <a:pPr lvl="0"/>
            <a:r>
              <a:rPr/>
              <a:t>CC BY-SA 4.0: Adaptations must be shared under the same terms.</a:t>
            </a:r>
          </a:p>
          <a:p>
            <a:pPr lvl="0"/>
            <a:r>
              <a:rPr/>
              <a:t>CC BY-NC 4.0: Only noncommercial uses of the work are permitted.</a:t>
            </a:r>
          </a:p>
          <a:p>
            <a:pPr lvl="0"/>
            <a:r>
              <a:rPr/>
              <a:t>CC BY-ND 4.0: No derivatives or adaptations of the work are permitted.</a:t>
            </a:r>
          </a:p>
          <a:p>
            <a:pPr lvl="0" indent="0" marL="0">
              <a:buNone/>
            </a:pPr>
            <a:r>
              <a:rPr/>
              <a:t>Rechtsgültig ist der vollständige </a:t>
            </a:r>
            <a:r>
              <a:rPr>
                <a:hlinkClick r:id="rId2"/>
              </a:rPr>
              <a:t>Legal Code</a:t>
            </a:r>
            <a:r>
              <a:rPr/>
              <a:t> auf </a:t>
            </a:r>
            <a:r>
              <a:rPr>
                <a:hlinkClick r:id="rId3"/>
              </a:rPr>
              <a:t>creativecommons.org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Datenschutz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Traumreise</a:t>
            </a:r>
          </a:p>
        </p:txBody>
      </p:sp>
      <p:pic>
        <p:nvPicPr>
          <p:cNvPr descr="MI_unterrichten/restaura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068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Restaurantbesuch ohne Lebensmittelgesetz (</a:t>
            </a:r>
            <a:r>
              <a:rPr>
                <a:hlinkClick r:id="rId3"/>
              </a:rPr>
              <a:t>LMG</a:t>
            </a:r>
            <a:r>
              <a:rPr/>
              <a:t>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Fazit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Mangelnde Lebensmittelhygiene macht Leute krank!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Mangelnde Datenhygiene …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Unterteilung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Datenschutz</a:t>
            </a:r>
            <a:r>
              <a:rPr/>
              <a:t>(recht) schützt Personen vor Unternehmen und Behörden.</a:t>
            </a:r>
          </a:p>
          <a:p>
            <a:pPr lvl="0" indent="0" marL="0">
              <a:buNone/>
            </a:pPr>
            <a:r>
              <a:rPr b="1"/>
              <a:t>Datensicherheit</a:t>
            </a:r>
            <a:r>
              <a:rPr/>
              <a:t> schützt Unternehmen vor Personen.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Medien und Informatik unterrichten</dc:title>
  <dc:creator>Richard Conrardy</dc:creator>
  <cp:keywords/>
  <dcterms:created xsi:type="dcterms:W3CDTF">2025-10-08T13:20:47Z</dcterms:created>
  <dcterms:modified xsi:type="dcterms:W3CDTF">2025-10-08T13:20:47Z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ffiliation">
    <vt:lpwstr/>
  </property>
  <property fmtid="{D5CDD505-2E9C-101B-9397-08002B2CF9AE}" pid="6" name="by-author">
    <vt:lpwstr/>
  </property>
  <property fmtid="{D5CDD505-2E9C-101B-9397-08002B2CF9AE}" pid="7" name="date">
    <vt:lpwstr>2025-10-09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institute">
    <vt:lpwstr>PHBern, IS1</vt:lpwstr>
  </property>
  <property fmtid="{D5CDD505-2E9C-101B-9397-08002B2CF9AE}" pid="12" name="institutes">
    <vt:lpwstr/>
  </property>
  <property fmtid="{D5CDD505-2E9C-101B-9397-08002B2CF9AE}" pid="13" name="labels">
    <vt:lpwstr/>
  </property>
  <property fmtid="{D5CDD505-2E9C-101B-9397-08002B2CF9AE}" pid="14" name="room">
    <vt:lpwstr/>
  </property>
  <property fmtid="{D5CDD505-2E9C-101B-9397-08002B2CF9AE}" pid="15" name="subtitle">
    <vt:lpwstr>Datenschutz- und Urheberrecht</vt:lpwstr>
  </property>
  <property fmtid="{D5CDD505-2E9C-101B-9397-08002B2CF9AE}" pid="16" name="toc-title">
    <vt:lpwstr>Table of contents</vt:lpwstr>
  </property>
</Properties>
</file>