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Digitalität und Datenschutz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Richard Conrardy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Quellen &amp; Weiterführendes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EDÖB – Eidgenössischer Datenschutz- und Öffentlichkeitsbeauftragter</a:t>
            </a:r>
            <a:br/>
          </a:p>
          <a:p>
            <a:pPr lvl="0"/>
            <a:r>
              <a:rPr/>
              <a:t>KDSG Kanton Bern – Datenschutzgesetz des Kantons Bern</a:t>
            </a:r>
            <a:br/>
          </a:p>
          <a:p>
            <a:pPr lvl="0"/>
            <a:r>
              <a:rPr/>
              <a:t>DSG Schweiz – Bundesgesetz über den Datenschutz</a:t>
            </a:r>
            <a:br/>
          </a:p>
          <a:p>
            <a:pPr lvl="0"/>
            <a:r>
              <a:rPr/>
              <a:t>Educa.ch – Datenschutz im Bildungsbereich</a:t>
            </a:r>
            <a:br/>
          </a:p>
          <a:p>
            <a:pPr lvl="0"/>
            <a:r>
              <a:rPr/>
              <a:t>Acquisti, Brandimarte &amp; Loewenstein (2015) – Privacy and human behavior in the age of information</a:t>
            </a:r>
            <a:br/>
          </a:p>
          <a:p>
            <a:pPr lvl="0"/>
            <a:r>
              <a:rPr/>
              <a:t>Barnes (2006) – „Privacy Paradox“ bei Jugendlichen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Lernziele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Den Begriff Datenschutz differenziert verwenden.</a:t>
            </a:r>
          </a:p>
          <a:p>
            <a:pPr lvl="0"/>
            <a:r>
              <a:rPr/>
              <a:t>Eigenes Handeln im Berufsalltag hinsichtlich Datenschutz reflektieren.</a:t>
            </a:r>
          </a:p>
          <a:p>
            <a:pPr lvl="0"/>
            <a:r>
              <a:rPr/>
              <a:t>Fundierte Grundlagen zu Recht, Datensicherheit und soziologischen Aspekten gewinnen.</a:t>
            </a:r>
          </a:p>
          <a:p>
            <a:pPr lvl="0"/>
            <a:r>
              <a:rPr/>
              <a:t>Ansätze kennen, um Datenschutz im Unterricht zu thematisieren.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Datenschutz (als sozialwissenschaftlicher Begriff)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Datenschutz als gesellschaftliches Phänomen</a:t>
            </a:r>
          </a:p>
          <a:p>
            <a:pPr lvl="0"/>
            <a:r>
              <a:rPr/>
              <a:t>Schutz der Privatsphäre und informationellen Selbstbestimmung</a:t>
            </a:r>
            <a:br/>
          </a:p>
          <a:p>
            <a:pPr lvl="0"/>
            <a:r>
              <a:rPr/>
              <a:t>Spannungsfeld: individuelle Freiheit vs. gesellschaftliches Interesse</a:t>
            </a:r>
            <a:br/>
          </a:p>
          <a:p>
            <a:pPr lvl="0"/>
            <a:r>
              <a:rPr/>
              <a:t>Vertrauen in Institutionen (Schule, Staat, Wirtschaft)</a:t>
            </a:r>
            <a:br/>
          </a:p>
          <a:p>
            <a:pPr lvl="0"/>
            <a:r>
              <a:rPr/>
              <a:t>Kulturelle Unterschiede (Europa / USA / Asien)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Chilling effect</a:t>
            </a:r>
          </a:p>
        </p:txBody>
      </p:sp>
      <p:pic>
        <p:nvPicPr>
          <p:cNvPr descr="Datenschutz/chillingeffect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54100"/>
            <a:ext cx="51054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Individuals’ chilling effects [@buchi2022, S.3], eigene Darstellung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Privacy paradox [@barnes2006]</a:t>
            </a:r>
          </a:p>
          <a:p>
            <a:pPr lvl="0"/>
            <a:r>
              <a:rPr/>
              <a:t>Wunsch nach Privatsphäre</a:t>
            </a:r>
          </a:p>
          <a:p>
            <a:pPr lvl="0"/>
            <a:r>
              <a:rPr/>
              <a:t>Handeln als ob es egal wäre</a:t>
            </a:r>
          </a:p>
          <a:p>
            <a:pPr lvl="0" indent="0" marL="0">
              <a:buNone/>
            </a:pPr>
            <a:r>
              <a:rPr/>
              <a:t>Begründungen @waldman2020 :</a:t>
            </a:r>
          </a:p>
          <a:p>
            <a:pPr lvl="0"/>
            <a:r>
              <a:rPr/>
              <a:t>Cognitive biases</a:t>
            </a:r>
          </a:p>
          <a:p>
            <a:pPr lvl="0"/>
            <a:r>
              <a:rPr/>
              <a:t>dark patterns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Diskussionsimpuls (5 Min)</a:t>
            </a:r>
          </a:p>
          <a:p>
            <a:pPr lvl="0"/>
            <a:r>
              <a:rPr/>
              <a:t>Wie gehen Sie im Alltag mit Ihren Daten um?</a:t>
            </a:r>
            <a:br/>
          </a:p>
          <a:p>
            <a:pPr lvl="0"/>
            <a:r>
              <a:rPr/>
              <a:t>Beispiele für bewusste vs. unbewusste Datenfreigaben.</a:t>
            </a:r>
            <a:br/>
          </a:p>
          <a:p>
            <a:pPr lvl="0"/>
            <a:r>
              <a:rPr/>
              <a:t>Besprechen Sie mit einer Person neben Ihnen.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Fragen aus der Soziologie</a:t>
            </a:r>
          </a:p>
          <a:p>
            <a:pPr lvl="0"/>
            <a:r>
              <a:rPr/>
              <a:t>Wem „gehören“ Daten?</a:t>
            </a:r>
            <a:br/>
          </a:p>
          <a:p>
            <a:pPr lvl="0"/>
            <a:r>
              <a:rPr/>
              <a:t>Welche Machtstrukturen entstehen durch Datensammlung?</a:t>
            </a:r>
            <a:br/>
          </a:p>
          <a:p>
            <a:pPr lvl="0"/>
            <a:r>
              <a:rPr/>
              <a:t>Wie verändert Überwachung das Verhalten?</a:t>
            </a:r>
            <a:br/>
          </a:p>
          <a:p>
            <a:pPr lvl="0"/>
            <a:r>
              <a:rPr/>
              <a:t>Datenschutz als Menschenrecht (Art. 8 EMRK)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Mini-Übung (10 Min)</a:t>
            </a:r>
          </a:p>
          <a:p>
            <a:pPr lvl="0"/>
            <a:r>
              <a:rPr/>
              <a:t>Wählen Sie eine Social-Media-Plattform.</a:t>
            </a:r>
            <a:br/>
          </a:p>
          <a:p>
            <a:pPr lvl="0"/>
            <a:r>
              <a:rPr/>
              <a:t>Welche Daten geben Nutzer*innen preis?</a:t>
            </a:r>
            <a:br/>
          </a:p>
          <a:p>
            <a:pPr lvl="0"/>
            <a:r>
              <a:rPr/>
              <a:t>Welche Risiken entstehen daraus? Wer profitiert?</a:t>
            </a:r>
            <a:br/>
          </a:p>
          <a:p>
            <a:pPr lvl="0"/>
            <a:r>
              <a:rPr/>
              <a:t>Notieren Sie 2–3 Beobachtungen. Austausch in der Gruppe.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Datenschutzrecht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Bundesverfassung der Schweizerischen Eidgenossenschaft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Art. 13 Schutz der Privatsphäre</a:t>
            </a:r>
          </a:p>
          <a:p>
            <a:pPr lvl="0" indent="0" marL="0">
              <a:buNone/>
            </a:pPr>
            <a:r>
              <a:rPr/>
              <a:t>Jede Person hat Anspruch auf Schutz vor Missbrauch ihrer persönlichen Daten.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Kantonales Datenschutzgesetz (KDSG, Kanton Bern)</a:t>
            </a:r>
          </a:p>
          <a:p>
            <a:pPr lvl="0"/>
            <a:r>
              <a:rPr/>
              <a:t>Gegenwärtig in Überarbeitung</a:t>
            </a:r>
            <a:br/>
          </a:p>
          <a:p>
            <a:pPr lvl="0"/>
            <a:r>
              <a:rPr/>
              <a:t>Keine Bussen</a:t>
            </a:r>
            <a:br/>
          </a:p>
          <a:p>
            <a:pPr lvl="0"/>
            <a:r>
              <a:rPr/>
              <a:t>Besonders schützenswerte Daten: persönlicher Geheimbereich (Art. 3 Abs. 1)</a:t>
            </a:r>
            <a:br/>
          </a:p>
          <a:p>
            <a:pPr lvl="0"/>
            <a:r>
              <a:rPr/>
              <a:t>Gemeinden: eigene Aufsichtsstelle (Art. 33 Abs. 1)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Datenschutzgesetz (DSG, Bund)</a:t>
            </a:r>
          </a:p>
          <a:p>
            <a:pPr lvl="0"/>
            <a:r>
              <a:rPr/>
              <a:t>Bundesgesetz, kompatibel mit DSGVO</a:t>
            </a:r>
            <a:br/>
          </a:p>
          <a:p>
            <a:pPr lvl="0"/>
            <a:r>
              <a:rPr/>
              <a:t>Ziel: Schutz der Persönlichkeit und Grundrechte</a:t>
            </a:r>
            <a:br/>
          </a:p>
          <a:p>
            <a:pPr lvl="0"/>
            <a:r>
              <a:rPr/>
              <a:t>Pflichten: Transparenz, Zweckbindung, Datensparsamkeit</a:t>
            </a:r>
            <a:br/>
          </a:p>
          <a:p>
            <a:pPr lvl="0"/>
            <a:r>
              <a:rPr/>
              <a:t>Rechte: Auskunft, Löschung, Berichtigung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Partnerarbeit (5 Min)</a:t>
            </a:r>
          </a:p>
          <a:p>
            <a:pPr lvl="0"/>
            <a:r>
              <a:rPr/>
              <a:t>Nennen Sie zwei Pflichten für Verantwortliche im DSG.</a:t>
            </a:r>
            <a:br/>
          </a:p>
          <a:p>
            <a:pPr lvl="0"/>
            <a:r>
              <a:rPr/>
              <a:t>Wie wirken diese konkret im Schulkontext?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Datensicherheit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Die drei Schutzziele (zentral)</a:t>
            </a:r>
          </a:p>
          <a:p>
            <a:pPr lvl="0" indent="-342900" marL="342900">
              <a:buAutoNum type="arabicPeriod"/>
            </a:pPr>
            <a:r>
              <a:rPr b="1"/>
              <a:t>Vertraulichkeit</a:t>
            </a:r>
            <a:r>
              <a:rPr/>
              <a:t> – Zugriff nur für Befugte</a:t>
            </a:r>
            <a:br/>
          </a:p>
          <a:p>
            <a:pPr lvl="0" indent="-342900" marL="342900">
              <a:buAutoNum type="arabicPeriod"/>
            </a:pPr>
            <a:r>
              <a:rPr b="1"/>
              <a:t>Integrität</a:t>
            </a:r>
            <a:r>
              <a:rPr/>
              <a:t> – Daten sind vollständig und unverändert</a:t>
            </a:r>
            <a:br/>
          </a:p>
          <a:p>
            <a:pPr lvl="0" indent="-342900" marL="342900">
              <a:buAutoNum type="arabicPeriod"/>
            </a:pPr>
            <a:r>
              <a:rPr b="1"/>
              <a:t>Verfügbarkeit</a:t>
            </a:r>
            <a:r>
              <a:rPr/>
              <a:t> – Daten sind bei Bedarf zugänglich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Technische und organisatorische Massnahmen</a:t>
            </a:r>
          </a:p>
          <a:p>
            <a:pPr lvl="0"/>
            <a:r>
              <a:rPr/>
              <a:t>Technisch: Verschlüsselung, starke Passwörter/2FA, Zugriffsbeschränkung</a:t>
            </a:r>
            <a:br/>
          </a:p>
          <a:p>
            <a:pPr lvl="0"/>
            <a:r>
              <a:rPr/>
              <a:t>Organisatorisch: Schulungen, klare Zuständigkeiten, Notfall-/Backup-Pläne</a:t>
            </a:r>
            <a:br/>
          </a:p>
          <a:p>
            <a:pPr lvl="0"/>
            <a:r>
              <a:rPr/>
              <a:t>Grundsatz: Datenschutz ohne Datensicherheit ist nicht möglich.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Beispiele aus der Schule</a:t>
            </a:r>
          </a:p>
          <a:p>
            <a:pPr lvl="0"/>
            <a:r>
              <a:rPr/>
              <a:t>Notenverwaltung und Zeugnisdruck</a:t>
            </a:r>
            <a:br/>
          </a:p>
          <a:p>
            <a:pPr lvl="0"/>
            <a:r>
              <a:rPr/>
              <a:t>Diagnosen, Förderpläne, Elterndaten</a:t>
            </a:r>
            <a:br/>
          </a:p>
          <a:p>
            <a:pPr lvl="0"/>
            <a:r>
              <a:rPr/>
              <a:t>Cloud-Dienste &amp; Serverstandort</a:t>
            </a:r>
            <a:br/>
          </a:p>
          <a:p>
            <a:pPr lvl="0"/>
            <a:r>
              <a:rPr/>
              <a:t>Videokonferenzen und Aufzeichnungen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Gruppenarbeit: Risikoanalyse (10 Min)</a:t>
            </a:r>
          </a:p>
          <a:p>
            <a:pPr lvl="0"/>
            <a:r>
              <a:rPr/>
              <a:t>Szenario wählen (z.B. Cloud-Dienst, Eltern-Chat, Videounterricht).</a:t>
            </a:r>
            <a:br/>
          </a:p>
          <a:p>
            <a:pPr lvl="0"/>
            <a:r>
              <a:rPr/>
              <a:t>Risiken für Vertraulichkeit, Integrität, Verfügbarkeit sammeln.</a:t>
            </a:r>
            <a:br/>
          </a:p>
          <a:p>
            <a:pPr lvl="0"/>
            <a:r>
              <a:rPr/>
              <a:t>2–3 Massnahmen zur Reduktion festhalten. Austausch in der Gruppe.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Wissenschaftliche Perspektiven auf Datenschutz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Privacy Paradox</a:t>
            </a:r>
          </a:p>
          <a:p>
            <a:pPr lvl="0"/>
            <a:r>
              <a:rPr/>
              <a:t>Menschen halten Datenschutz für wichtig, handeln aber oft widersprüchlich.</a:t>
            </a:r>
            <a:br/>
          </a:p>
          <a:p>
            <a:pPr lvl="0"/>
            <a:r>
              <a:rPr/>
              <a:t>Mögliche Gründe: Wissenslücken, wahrgenommener Nutzen, Gewohnheit und soziale Normen.</a:t>
            </a:r>
            <a:br/>
          </a:p>
          <a:p>
            <a:pPr lvl="0"/>
            <a:r>
              <a:rPr/>
              <a:t>Befunde: Entscheidungen häufig spontan und kontextabhängig.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Privacy–Convenience Trade-off</a:t>
            </a:r>
          </a:p>
          <a:p>
            <a:pPr lvl="0"/>
            <a:r>
              <a:rPr/>
              <a:t>Höherer Komfort erhöht die Zustimmung zur Datenfreigabe (z.B. Standortfreigabe für Navigation).</a:t>
            </a:r>
            <a:br/>
          </a:p>
          <a:p>
            <a:pPr lvl="0"/>
            <a:r>
              <a:rPr/>
              <a:t>Auch sensible Daten werden eher geteilt, wenn der unmittelbare Nutzen hoch erscheint.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Empirische Befunde (Kurzüberblick)</a:t>
            </a:r>
          </a:p>
          <a:p>
            <a:pPr lvl="0"/>
            <a:r>
              <a:rPr/>
              <a:t>Barnes (2006): Jugendliche teilen online oft mehr Informationen als offline – trotz Risikobewusstsein.</a:t>
            </a:r>
            <a:br/>
          </a:p>
          <a:p>
            <a:pPr lvl="0"/>
            <a:r>
              <a:rPr/>
              <a:t>Acquisti, Brandimarte &amp; Loewenstein (2015): Datenschutzentscheidungen sind stark kontext- und emotionsabhängig.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Visualisierung: Komfort vs. Akzeptanz</a:t>
            </a:r>
          </a:p>
          <a:p>
            <a:pPr lvl="0" indent="0" marL="0">
              <a:buNone/>
            </a:pPr>
            <a:r>
              <a:rPr/>
              <a:t>  Komfort Akzeptanz Datenfreigabe   z.B. Standortfreigabe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Diskussionsimpuls (5 Min)</a:t>
            </a:r>
          </a:p>
          <a:p>
            <a:pPr lvl="0"/>
            <a:r>
              <a:rPr/>
              <a:t>Wo haben Sie persönlich Komfort über Datenschutz gestellt?</a:t>
            </a:r>
            <a:br/>
          </a:p>
          <a:p>
            <a:pPr lvl="0"/>
            <a:r>
              <a:rPr/>
              <a:t>Was würden Sie heute anders entscheiden – und warum?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Datenschutz im Unterricht (Umsetzung)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Pädagogische Ansätze</a:t>
            </a:r>
          </a:p>
          <a:p>
            <a:pPr lvl="0"/>
            <a:r>
              <a:rPr/>
              <a:t>Datenschutz im Rahmen der Medienbildung verankern</a:t>
            </a:r>
            <a:br/>
          </a:p>
          <a:p>
            <a:pPr lvl="0"/>
            <a:r>
              <a:rPr/>
              <a:t>App-/Web-Analyse: Welche Daten werden gesammelt?</a:t>
            </a:r>
            <a:br/>
          </a:p>
          <a:p>
            <a:pPr lvl="0"/>
            <a:r>
              <a:rPr/>
              <a:t>Diskussion zu digitalen Spuren und Profiling</a:t>
            </a:r>
            <a:br/>
          </a:p>
          <a:p>
            <a:pPr lvl="0"/>
            <a:r>
              <a:rPr/>
              <a:t>Reflexion zu Rollen (Schüler*in, Lehrperson, Eltern, Anbieter)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Unterrichtsidee (15 Min)</a:t>
            </a:r>
          </a:p>
          <a:p>
            <a:pPr lvl="0"/>
            <a:r>
              <a:rPr/>
              <a:t>In Zweiergruppen eine Mini-Unterrichtseinheit (20 Min) skizzieren.</a:t>
            </a:r>
            <a:br/>
          </a:p>
          <a:p>
            <a:pPr lvl="0"/>
            <a:r>
              <a:rPr/>
              <a:t>Ziel: Schüler*innen können Risiken benennen und informierte Entscheidungen treffen.</a:t>
            </a:r>
            <a:br/>
          </a:p>
          <a:p>
            <a:pPr lvl="0"/>
            <a:r>
              <a:rPr/>
              <a:t>Beziehen Sie rechtliche Aspekte, Schutzziele und soziologische Perspektiven ein.</a:t>
            </a:r>
            <a:br/>
          </a:p>
          <a:p>
            <a:pPr lvl="0"/>
            <a:r>
              <a:rPr/>
              <a:t>Kurzer Gruppenaustausch (ohne Plenumspräsentation).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Wie beeinflussen meine Einstellungen zum Datenschutz mein Handeln als Lehrperson?</a:t>
            </a:r>
            <a:br/>
          </a:p>
          <a:p>
            <a:pPr lvl="0"/>
            <a:r>
              <a:rPr/>
              <a:t>Wo entstehen Zielkonflikte zwischen Organisation und Datenschutz?</a:t>
            </a:r>
            <a:br/>
          </a:p>
          <a:p>
            <a:pPr lvl="0"/>
            <a:r>
              <a:rPr/>
              <a:t>Welche Strategien setze ich ab morgen um?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Digitalität und Datenschutz</dc:title>
  <dc:creator>Richard Conrardy</dc:creator>
  <cp:keywords/>
  <dcterms:created xsi:type="dcterms:W3CDTF">2025-08-14T11:44:15Z</dcterms:created>
  <dcterms:modified xsi:type="dcterms:W3CDTF">2025-08-14T11:44:15Z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2025-10-02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institute">
    <vt:lpwstr>PHBern, IS1</vt:lpwstr>
  </property>
  <property fmtid="{D5CDD505-2E9C-101B-9397-08002B2CF9AE}" pid="12" name="institutes">
    <vt:lpwstr/>
  </property>
  <property fmtid="{D5CDD505-2E9C-101B-9397-08002B2CF9AE}" pid="13" name="labels">
    <vt:lpwstr/>
  </property>
  <property fmtid="{D5CDD505-2E9C-101B-9397-08002B2CF9AE}" pid="14" name="toc-title">
    <vt:lpwstr>Table of contents</vt:lpwstr>
  </property>
</Properties>
</file>