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976" r:id="rId2"/>
    <p:sldId id="982" r:id="rId3"/>
    <p:sldId id="983" r:id="rId4"/>
    <p:sldId id="98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22F5-D7A5-7948-B165-B4412C2F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E3C6A2-2DB0-3A4F-8F2F-16A34874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22CDC-4321-0540-8045-F65A5A03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C81F5-08BA-864E-A8DF-40525DA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31A9B-3AE1-F041-B31B-ABC0E34B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9A2F0-8422-8246-BEDD-BFC1009D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4AE3C7-CEE1-234A-8EBE-A29462F8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7BC9B-46FF-B243-9E47-1C694DD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0EB6D-31CC-444E-B501-5D281D06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AB202-1252-C441-81AF-A9F8AA1B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3BEC9A-9A52-824F-B6A2-176BCECF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2033E7-ED51-2E42-8AE9-28A8571C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879A4-CD84-9A48-9B9E-7C81F5AF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583C0-70BD-C247-976C-1D417938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6D3FD-C98F-6E43-8723-F045B54B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E78DB-44E2-9646-91F5-51A29E9D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07F64-F950-BF43-B930-EEA09D49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83A32-BD1E-8F4C-94F2-9C89781A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C807A-A29A-B34D-8D94-F7B0D54C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3AF96-4FD9-9D48-9CA8-A93A321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9F2D8-C6C4-9049-928D-E58861F4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5DDAE-FC27-F747-8180-95B6C313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8A6AC-0A66-8D49-8FED-A906796D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85A15-6FED-5942-8A2A-70FD41B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4CFAF-D9B3-B34A-9187-47CFCF34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E1913-24B8-F941-A90D-37E9DB89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7E6BC-5AFC-0547-92AD-4606165C6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1E43D-DCFE-2D47-96F9-126C5054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65427-8375-F04F-86D3-32A30A26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37540-1DCC-A143-AA7D-D858550E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EA4432-7E54-5F47-9F9A-16E742A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39E14-582E-7544-9A68-61CFBE74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4994FF-CFA2-904A-8052-1CF03808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118287-9590-2547-B4D8-5CECB133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E10F4B-4AC0-9941-8D3C-06A72ABF6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C9B2F6-9E2F-3348-AA59-A6B2EC15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8CEC1F-2961-6445-A305-EE5AF830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CAD05A-EFDD-FE49-892C-E842BE43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9DB7F9-B115-6444-9031-51CFF8BA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B0CBC-750B-5645-BA01-6E6CC391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091DD-C6E4-D54C-9AC8-77DCC6B0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AB498A-1641-5448-AC0B-BBB004FD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63D04-30A8-8A4E-A65C-9CE1B9D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D7F5FA-A42C-404B-A401-4F3B58E7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C0529-174F-0648-97DE-9DE2DA7F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AF225-F590-1442-80B4-ED00295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BB310-0EA8-4446-900C-D53D4ADD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162EE-1C83-F840-9317-AA49B26A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8F4DD-2A6D-BD49-BC01-2E7DD1EF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BE53A-9BA8-7046-AFA7-895AC0A0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FA95CE-C92E-B340-AC49-5E3DC461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4525A7-24F2-7041-87F1-81073828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1BEAC-B596-DB4E-BE0A-A25C7A29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F694F4-FAE8-194A-8B28-74A2BBE4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E62F75-9CB1-F049-87FD-B5735C09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24E2B5-F652-7A43-BA32-88649F25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86855-44AA-B142-BF22-A5168EE0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D82AA-7C3C-CA4D-B655-79DC7486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DB455E-8706-B049-9BE5-4AA0B9F6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1D3E9-FA24-4D4C-83DD-5B55CF2B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05442-7233-0E4D-A050-53A8020BB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7A530-277E-FD43-82FB-E725ECD5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B8476-71B9-6249-8D01-E52296F64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3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173915" y="1366502"/>
            <a:ext cx="1184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agreed for our business case, it is crucial to minimize the cases in which we predict no delay, but the flight is actually delayed.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75B8B47-8180-B14F-BD27-7B6A574275C0}"/>
              </a:ext>
            </a:extLst>
          </p:cNvPr>
          <p:cNvSpPr txBox="1"/>
          <p:nvPr/>
        </p:nvSpPr>
        <p:spPr>
          <a:xfrm>
            <a:off x="173915" y="2099727"/>
            <a:ext cx="11844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need to minimize the false negatives – maximize Recall?</a:t>
            </a:r>
          </a:p>
          <a:p>
            <a:endParaRPr lang="en-US" dirty="0"/>
          </a:p>
          <a:p>
            <a:r>
              <a:rPr lang="en-US" dirty="0"/>
              <a:t>Where do we get the highest percentage? </a:t>
            </a:r>
          </a:p>
          <a:p>
            <a:endParaRPr lang="en-US" dirty="0"/>
          </a:p>
          <a:p>
            <a:r>
              <a:rPr lang="en-US" dirty="0"/>
              <a:t>	- Predicting for delays, or for on-time flights ? </a:t>
            </a:r>
          </a:p>
          <a:p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540273-CF9A-DB49-A655-D5038D3B9527}"/>
              </a:ext>
            </a:extLst>
          </p:cNvPr>
          <p:cNvSpPr txBox="1"/>
          <p:nvPr/>
        </p:nvSpPr>
        <p:spPr>
          <a:xfrm>
            <a:off x="173915" y="4064992"/>
            <a:ext cx="30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Intense Discussion followed: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924FF7-3F91-6945-A22B-CC1D517B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53" y="4557835"/>
            <a:ext cx="3576775" cy="1890316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596C414-509C-024F-ABE3-EF788B998C5D}"/>
              </a:ext>
            </a:extLst>
          </p:cNvPr>
          <p:cNvGrpSpPr/>
          <p:nvPr/>
        </p:nvGrpSpPr>
        <p:grpSpPr>
          <a:xfrm>
            <a:off x="7186883" y="4645264"/>
            <a:ext cx="3406834" cy="1651018"/>
            <a:chOff x="6336997" y="4652401"/>
            <a:chExt cx="3406834" cy="165101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50984AD-8ABD-3F49-AF19-B47CC9558454}"/>
                </a:ext>
              </a:extLst>
            </p:cNvPr>
            <p:cNvSpPr/>
            <p:nvPr/>
          </p:nvSpPr>
          <p:spPr>
            <a:xfrm>
              <a:off x="8608219" y="465240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Predicted:</a:t>
              </a:r>
            </a:p>
            <a:p>
              <a:pPr algn="ctr"/>
              <a:r>
                <a:rPr lang="en-US" sz="1600" dirty="0"/>
                <a:t>No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A474648-44A0-0143-A3EB-4546462FFB30}"/>
                </a:ext>
              </a:extLst>
            </p:cNvPr>
            <p:cNvSpPr/>
            <p:nvPr/>
          </p:nvSpPr>
          <p:spPr>
            <a:xfrm>
              <a:off x="7486211" y="465240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Predicted:</a:t>
              </a:r>
            </a:p>
            <a:p>
              <a:pPr algn="ctr"/>
              <a:r>
                <a:rPr lang="en-US" sz="1600" dirty="0"/>
                <a:t>Yes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AE6B617-EDA6-2F44-B39A-2193AA71FFC6}"/>
                </a:ext>
              </a:extLst>
            </p:cNvPr>
            <p:cNvSpPr/>
            <p:nvPr/>
          </p:nvSpPr>
          <p:spPr>
            <a:xfrm>
              <a:off x="6336997" y="5211799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Actual:</a:t>
              </a:r>
            </a:p>
            <a:p>
              <a:pPr algn="ctr"/>
              <a:r>
                <a:rPr lang="en-US" sz="1600" dirty="0"/>
                <a:t>Yes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CC2461E-D3AB-0A44-9AFC-99D3B9C504FA}"/>
                </a:ext>
              </a:extLst>
            </p:cNvPr>
            <p:cNvSpPr/>
            <p:nvPr/>
          </p:nvSpPr>
          <p:spPr>
            <a:xfrm>
              <a:off x="6336997" y="574402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Actual:</a:t>
              </a:r>
              <a:br>
                <a:rPr lang="en-US" sz="1600" dirty="0"/>
              </a:br>
              <a:r>
                <a:rPr lang="en-US" sz="1600" dirty="0"/>
                <a:t>No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9CDCA77-F8AE-5C4D-9409-A866A541D25E}"/>
                </a:ext>
              </a:extLst>
            </p:cNvPr>
            <p:cNvSpPr/>
            <p:nvPr/>
          </p:nvSpPr>
          <p:spPr>
            <a:xfrm>
              <a:off x="7486211" y="5214435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93AD2A0-A2C5-1F48-A5C0-A486C1DE7927}"/>
                </a:ext>
              </a:extLst>
            </p:cNvPr>
            <p:cNvSpPr/>
            <p:nvPr/>
          </p:nvSpPr>
          <p:spPr>
            <a:xfrm>
              <a:off x="8621823" y="5211799"/>
              <a:ext cx="1122008" cy="532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1EE1540-C19F-AB49-A122-F440789799B4}"/>
                </a:ext>
              </a:extLst>
            </p:cNvPr>
            <p:cNvSpPr/>
            <p:nvPr/>
          </p:nvSpPr>
          <p:spPr>
            <a:xfrm>
              <a:off x="7486211" y="574402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980DD60-6D14-664B-B106-1D404BF49D51}"/>
                </a:ext>
              </a:extLst>
            </p:cNvPr>
            <p:cNvSpPr/>
            <p:nvPr/>
          </p:nvSpPr>
          <p:spPr>
            <a:xfrm>
              <a:off x="8621823" y="5744021"/>
              <a:ext cx="1122008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6D4D329A-F7C0-4742-9A9B-288C59BF2665}"/>
              </a:ext>
            </a:extLst>
          </p:cNvPr>
          <p:cNvSpPr/>
          <p:nvPr/>
        </p:nvSpPr>
        <p:spPr>
          <a:xfrm>
            <a:off x="2232352" y="4645264"/>
            <a:ext cx="1135611" cy="559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FBB554F-2454-B34C-819A-C2A2BE41CFAD}"/>
              </a:ext>
            </a:extLst>
          </p:cNvPr>
          <p:cNvSpPr/>
          <p:nvPr/>
        </p:nvSpPr>
        <p:spPr>
          <a:xfrm>
            <a:off x="3638748" y="5419511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BDD26CF-336E-6B47-959A-E18B58FDF3A7}"/>
              </a:ext>
            </a:extLst>
          </p:cNvPr>
          <p:cNvSpPr/>
          <p:nvPr/>
        </p:nvSpPr>
        <p:spPr>
          <a:xfrm>
            <a:off x="3638748" y="5976008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661F71B-A417-294A-9BA0-97A9294ADBE8}"/>
              </a:ext>
            </a:extLst>
          </p:cNvPr>
          <p:cNvSpPr/>
          <p:nvPr/>
        </p:nvSpPr>
        <p:spPr>
          <a:xfrm>
            <a:off x="4723938" y="5416651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0822B5-A8A3-0647-8403-2E73C89B8225}"/>
              </a:ext>
            </a:extLst>
          </p:cNvPr>
          <p:cNvSpPr/>
          <p:nvPr/>
        </p:nvSpPr>
        <p:spPr>
          <a:xfrm>
            <a:off x="4630150" y="5948799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5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4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275BE0-D0A3-7F43-B4DA-0F4C37BFF2EF}"/>
              </a:ext>
            </a:extLst>
          </p:cNvPr>
          <p:cNvSpPr txBox="1"/>
          <p:nvPr/>
        </p:nvSpPr>
        <p:spPr>
          <a:xfrm>
            <a:off x="5265064" y="4000519"/>
            <a:ext cx="48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vs.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0" y="1153777"/>
            <a:ext cx="11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confusion matrix of our best model: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D5223-FBD4-A742-9A48-4BBFF9B65CC0}"/>
              </a:ext>
            </a:extLst>
          </p:cNvPr>
          <p:cNvSpPr/>
          <p:nvPr/>
        </p:nvSpPr>
        <p:spPr>
          <a:xfrm>
            <a:off x="4768257" y="2241620"/>
            <a:ext cx="980901" cy="38238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353CBC-3F8A-234E-9138-401C57847129}"/>
              </a:ext>
            </a:extLst>
          </p:cNvPr>
          <p:cNvSpPr/>
          <p:nvPr/>
        </p:nvSpPr>
        <p:spPr>
          <a:xfrm>
            <a:off x="4615262" y="5369500"/>
            <a:ext cx="980901" cy="38238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0A389F-9AD9-1A43-B44C-B8F32FC667E3}"/>
              </a:ext>
            </a:extLst>
          </p:cNvPr>
          <p:cNvSpPr txBox="1"/>
          <p:nvPr/>
        </p:nvSpPr>
        <p:spPr>
          <a:xfrm>
            <a:off x="3259567" y="620455"/>
            <a:ext cx="498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optimal metric to for our Business Case</a:t>
            </a:r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112C6C8-4CAF-264D-B90E-386644C49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78707" y="1556197"/>
            <a:ext cx="10160000" cy="2489200"/>
          </a:xfrm>
          <a:prstGeom prst="rect">
            <a:avLst/>
          </a:prstGeom>
        </p:spPr>
      </p:pic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2C8F80D-5489-3B4D-9736-934E23B5B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91"/>
          <a:stretch/>
        </p:blipFill>
        <p:spPr>
          <a:xfrm>
            <a:off x="2032000" y="4435016"/>
            <a:ext cx="10160000" cy="243488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4B98D31-CDC2-134F-81BE-B615DC2CE3F1}"/>
              </a:ext>
            </a:extLst>
          </p:cNvPr>
          <p:cNvSpPr/>
          <p:nvPr/>
        </p:nvSpPr>
        <p:spPr>
          <a:xfrm>
            <a:off x="2419505" y="3563609"/>
            <a:ext cx="840062" cy="33808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F04211A6-FF22-DA43-AC8C-3D2400E62AFE}"/>
              </a:ext>
            </a:extLst>
          </p:cNvPr>
          <p:cNvSpPr/>
          <p:nvPr/>
        </p:nvSpPr>
        <p:spPr>
          <a:xfrm>
            <a:off x="416533" y="1682010"/>
            <a:ext cx="2002972" cy="3260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Optimal Recall Model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4BB65096-2AFA-A540-95CF-96296A37EBF2}"/>
              </a:ext>
            </a:extLst>
          </p:cNvPr>
          <p:cNvSpPr/>
          <p:nvPr/>
        </p:nvSpPr>
        <p:spPr>
          <a:xfrm>
            <a:off x="2355076" y="4574950"/>
            <a:ext cx="2260186" cy="3260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Optimal Precision Model</a:t>
            </a:r>
          </a:p>
        </p:txBody>
      </p:sp>
    </p:spTree>
    <p:extLst>
      <p:ext uri="{BB962C8B-B14F-4D97-AF65-F5344CB8AC3E}">
        <p14:creationId xmlns:p14="http://schemas.microsoft.com/office/powerpoint/2010/main" val="2571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4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-38922" y="1181836"/>
            <a:ext cx="1184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False Negative we wanted to minimize when predicting for delays, become the false positives when predicting for on-time flights.  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574D459-0973-374E-AB71-1A15CA06D0A8}"/>
              </a:ext>
            </a:extLst>
          </p:cNvPr>
          <p:cNvSpPr/>
          <p:nvPr/>
        </p:nvSpPr>
        <p:spPr>
          <a:xfrm>
            <a:off x="6963096" y="1828167"/>
            <a:ext cx="4991853" cy="31690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highest percentage we get is for </a:t>
            </a:r>
            <a:r>
              <a:rPr lang="en-US" b="1" dirty="0">
                <a:solidFill>
                  <a:schemeClr val="tx1"/>
                </a:solidFill>
              </a:rPr>
              <a:t>Precision</a:t>
            </a:r>
            <a:r>
              <a:rPr lang="en-US" dirty="0">
                <a:solidFill>
                  <a:schemeClr val="tx1"/>
                </a:solidFill>
              </a:rPr>
              <a:t> when predicting for flights to be on time.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False Positives (we predict a flight to be on time, but actually is not) are lower compared to the False Negatives when predicting for delays.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Also, </a:t>
            </a:r>
            <a:r>
              <a:rPr lang="en-US" b="1" dirty="0">
                <a:solidFill>
                  <a:schemeClr val="tx1"/>
                </a:solidFill>
              </a:rPr>
              <a:t>the AUC</a:t>
            </a:r>
            <a:r>
              <a:rPr lang="en-US" dirty="0">
                <a:solidFill>
                  <a:schemeClr val="tx1"/>
                </a:solidFill>
              </a:rPr>
              <a:t>, which is the most important metric is reasonably high with </a:t>
            </a:r>
            <a:r>
              <a:rPr lang="en-US" b="1" dirty="0">
                <a:solidFill>
                  <a:schemeClr val="tx1"/>
                </a:solidFill>
              </a:rPr>
              <a:t>ca. 70 %</a:t>
            </a:r>
          </a:p>
        </p:txBody>
      </p:sp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64C166C-21BF-8040-84DE-7DEB6E34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9" y="1828167"/>
            <a:ext cx="6290021" cy="502415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8E5E435-1E18-344A-977E-D201745A5551}"/>
              </a:ext>
            </a:extLst>
          </p:cNvPr>
          <p:cNvSpPr/>
          <p:nvPr/>
        </p:nvSpPr>
        <p:spPr>
          <a:xfrm>
            <a:off x="2251481" y="3066657"/>
            <a:ext cx="840062" cy="190350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0A202C-BC6E-404B-96CE-D35A25AC6DB3}"/>
              </a:ext>
            </a:extLst>
          </p:cNvPr>
          <p:cNvSpPr/>
          <p:nvPr/>
        </p:nvSpPr>
        <p:spPr>
          <a:xfrm>
            <a:off x="1305017" y="6242251"/>
            <a:ext cx="1053298" cy="271760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9A7382D-E3B2-8946-B227-D376A04209CB}"/>
              </a:ext>
            </a:extLst>
          </p:cNvPr>
          <p:cNvSpPr txBox="1"/>
          <p:nvPr/>
        </p:nvSpPr>
        <p:spPr>
          <a:xfrm>
            <a:off x="3259567" y="620455"/>
            <a:ext cx="498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optimal metric to for our Business Case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A6C9F0C8-B5C8-B141-A904-71887D5C17A8}"/>
              </a:ext>
            </a:extLst>
          </p:cNvPr>
          <p:cNvSpPr/>
          <p:nvPr/>
        </p:nvSpPr>
        <p:spPr>
          <a:xfrm>
            <a:off x="6963096" y="5255217"/>
            <a:ext cx="4991853" cy="12274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Result: </a:t>
            </a:r>
            <a:r>
              <a:rPr lang="en-US" dirty="0">
                <a:solidFill>
                  <a:schemeClr val="tx1"/>
                </a:solidFill>
              </a:rPr>
              <a:t>We made a Fusion out of the two model -&gt; Ensemble </a:t>
            </a:r>
          </a:p>
        </p:txBody>
      </p:sp>
    </p:spTree>
    <p:extLst>
      <p:ext uri="{BB962C8B-B14F-4D97-AF65-F5344CB8AC3E}">
        <p14:creationId xmlns:p14="http://schemas.microsoft.com/office/powerpoint/2010/main" val="198697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4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0" y="1153777"/>
            <a:ext cx="11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confusion </a:t>
            </a:r>
            <a:r>
              <a:rPr lang="en-US" dirty="0" err="1"/>
              <a:t>matrizes</a:t>
            </a:r>
            <a:r>
              <a:rPr lang="en-US" dirty="0"/>
              <a:t> of our best models:</a:t>
            </a:r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FDACBD-8253-C543-8CDE-14148975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0" y="1833010"/>
            <a:ext cx="7217578" cy="2665347"/>
          </a:xfrm>
          <a:prstGeom prst="rect">
            <a:avLst/>
          </a:prstGeom>
        </p:spPr>
      </p:pic>
      <p:pic>
        <p:nvPicPr>
          <p:cNvPr id="15" name="Grafik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EBA943-4D29-B549-88EA-1BBCE06E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390" y="4808259"/>
            <a:ext cx="8515030" cy="207983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D4F908F-73C4-DC49-A1A8-F31A2F282737}"/>
              </a:ext>
            </a:extLst>
          </p:cNvPr>
          <p:cNvSpPr txBox="1"/>
          <p:nvPr/>
        </p:nvSpPr>
        <p:spPr>
          <a:xfrm>
            <a:off x="5108310" y="4350622"/>
            <a:ext cx="48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368C53-0DB7-EA44-A1F4-7A2EB8B9613E}"/>
              </a:ext>
            </a:extLst>
          </p:cNvPr>
          <p:cNvSpPr/>
          <p:nvPr/>
        </p:nvSpPr>
        <p:spPr>
          <a:xfrm>
            <a:off x="915166" y="4160271"/>
            <a:ext cx="840062" cy="338085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8B4986-FA44-8245-9EAE-C040602CE5DB}"/>
              </a:ext>
            </a:extLst>
          </p:cNvPr>
          <p:cNvSpPr/>
          <p:nvPr/>
        </p:nvSpPr>
        <p:spPr>
          <a:xfrm>
            <a:off x="6757851" y="6406736"/>
            <a:ext cx="627017" cy="272740"/>
          </a:xfrm>
          <a:prstGeom prst="ellipse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5CB3FEB-1E60-EF46-925F-702925107A7C}"/>
              </a:ext>
            </a:extLst>
          </p:cNvPr>
          <p:cNvSpPr txBox="1"/>
          <p:nvPr/>
        </p:nvSpPr>
        <p:spPr>
          <a:xfrm>
            <a:off x="3259567" y="620455"/>
            <a:ext cx="498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optimal metric to for our Business Case</a:t>
            </a:r>
          </a:p>
        </p:txBody>
      </p:sp>
    </p:spTree>
    <p:extLst>
      <p:ext uri="{BB962C8B-B14F-4D97-AF65-F5344CB8AC3E}">
        <p14:creationId xmlns:p14="http://schemas.microsoft.com/office/powerpoint/2010/main" val="31462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Macintosh PowerPoint</Application>
  <PresentationFormat>Breitbild</PresentationFormat>
  <Paragraphs>38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Kutemeyer , Mark</dc:creator>
  <cp:lastModifiedBy>Kutemeyer , Mark</cp:lastModifiedBy>
  <cp:revision>10</cp:revision>
  <dcterms:created xsi:type="dcterms:W3CDTF">2020-04-13T08:13:55Z</dcterms:created>
  <dcterms:modified xsi:type="dcterms:W3CDTF">2020-04-13T09:11:38Z</dcterms:modified>
</cp:coreProperties>
</file>