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d16fec81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d16fec81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d6fb70b9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d6fb70b9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d6fb70b9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d6fb70b9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d6fb70b92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d6fb70b92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0171c0c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0171c0c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d16fec8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d16fec8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gestion optimale des réseaux de capteurs sans fil (WSN) est cruciale dans le contexte de l'Internet des objets (IoT) pour plusieurs raisons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0534f4c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0534f4c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0534f4c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0534f4c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d16fec8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d16fec8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Réduction de la distance → SF plus faibles → Meilleure efficacité énergétique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d6fb70b92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d6fb70b9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d6fb70b92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d6fb70b92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d16fec8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d16fec8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d16fec8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d16fec8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h0PGf4NVUuT3p60PT6g6WvJFETzHUVZ7y4qi11c_M0w/edit" TargetMode="External"/><Relationship Id="rId4" Type="http://schemas.openxmlformats.org/officeDocument/2006/relationships/hyperlink" Target="https://docs.google.com/document/d/19FNRyjawqa0_wU614ZVzoJbQ5ZoTxOz5pNxhBEIUVAw/ed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Avancement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Spreading Factor</a:t>
            </a:r>
            <a:endParaRPr/>
          </a:p>
        </p:txBody>
      </p:sp>
      <p:sp>
        <p:nvSpPr>
          <p:cNvPr id="198" name="Google Shape;198;p22"/>
          <p:cNvSpPr txBox="1"/>
          <p:nvPr>
            <p:ph idx="1" type="body"/>
          </p:nvPr>
        </p:nvSpPr>
        <p:spPr>
          <a:xfrm>
            <a:off x="1364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100">
                <a:solidFill>
                  <a:schemeClr val="dk1"/>
                </a:solidFill>
              </a:rPr>
              <a:t>Le facteur d'étalement est un paramètre qui détermine le </a:t>
            </a:r>
            <a:r>
              <a:rPr b="1" lang="fr" sz="1100">
                <a:solidFill>
                  <a:schemeClr val="dk1"/>
                </a:solidFill>
              </a:rPr>
              <a:t>temps d’étalement</a:t>
            </a:r>
            <a:r>
              <a:rPr lang="fr" sz="1100">
                <a:solidFill>
                  <a:schemeClr val="dk1"/>
                </a:solidFill>
              </a:rPr>
              <a:t> des données dans le signal LoRa.</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200">
              <a:solidFill>
                <a:schemeClr val="dk1"/>
              </a:solidFill>
            </a:endParaRPr>
          </a:p>
        </p:txBody>
      </p:sp>
      <p:grpSp>
        <p:nvGrpSpPr>
          <p:cNvPr id="199" name="Google Shape;199;p22"/>
          <p:cNvGrpSpPr/>
          <p:nvPr/>
        </p:nvGrpSpPr>
        <p:grpSpPr>
          <a:xfrm>
            <a:off x="1163650" y="2132511"/>
            <a:ext cx="5957975" cy="643500"/>
            <a:chOff x="1593000" y="2322568"/>
            <a:chExt cx="5957975" cy="643500"/>
          </a:xfrm>
        </p:grpSpPr>
        <p:sp>
          <p:nvSpPr>
            <p:cNvPr id="200" name="Google Shape;200;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Medium"/>
                  <a:ea typeface="Roboto Medium"/>
                  <a:cs typeface="Roboto Medium"/>
                  <a:sym typeface="Roboto Medium"/>
                </a:rPr>
                <a:t>Consommation d’énergie</a:t>
              </a:r>
              <a:endParaRPr sz="1000">
                <a:solidFill>
                  <a:srgbClr val="FFFFFF"/>
                </a:solidFill>
                <a:latin typeface="Roboto"/>
                <a:ea typeface="Roboto"/>
                <a:cs typeface="Roboto"/>
                <a:sym typeface="Roboto"/>
              </a:endParaRPr>
            </a:p>
          </p:txBody>
        </p:sp>
        <p:sp>
          <p:nvSpPr>
            <p:cNvPr id="204" name="Google Shape;204;p22"/>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06" name="Google Shape;206;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fr" sz="800">
                  <a:solidFill>
                    <a:srgbClr val="A7291E"/>
                  </a:solidFill>
                  <a:latin typeface="Roboto"/>
                  <a:ea typeface="Roboto"/>
                  <a:cs typeface="Roboto"/>
                  <a:sym typeface="Roboto"/>
                </a:rPr>
                <a:t>Plus SF élevé plus la durée de transmission plus long plus de consommation d’énergie</a:t>
              </a:r>
              <a:endParaRPr sz="800">
                <a:solidFill>
                  <a:srgbClr val="A7291E"/>
                </a:solidFill>
                <a:latin typeface="Roboto"/>
                <a:ea typeface="Roboto"/>
                <a:cs typeface="Roboto"/>
                <a:sym typeface="Roboto"/>
              </a:endParaRPr>
            </a:p>
          </p:txBody>
        </p:sp>
      </p:grpSp>
      <p:grpSp>
        <p:nvGrpSpPr>
          <p:cNvPr id="207" name="Google Shape;207;p22"/>
          <p:cNvGrpSpPr/>
          <p:nvPr/>
        </p:nvGrpSpPr>
        <p:grpSpPr>
          <a:xfrm>
            <a:off x="1163650" y="1489009"/>
            <a:ext cx="5957975" cy="643500"/>
            <a:chOff x="1593000" y="2322568"/>
            <a:chExt cx="5957975" cy="643500"/>
          </a:xfrm>
        </p:grpSpPr>
        <p:sp>
          <p:nvSpPr>
            <p:cNvPr id="208" name="Google Shape;208;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1000">
                  <a:solidFill>
                    <a:srgbClr val="FFFFFF"/>
                  </a:solidFill>
                  <a:latin typeface="Roboto Medium"/>
                  <a:ea typeface="Roboto Medium"/>
                  <a:cs typeface="Roboto Medium"/>
                  <a:sym typeface="Roboto Medium"/>
                </a:rPr>
                <a:t>Couverture</a:t>
              </a:r>
              <a:endParaRPr sz="1000">
                <a:solidFill>
                  <a:srgbClr val="FFFFFF"/>
                </a:solidFill>
                <a:latin typeface="Roboto"/>
                <a:ea typeface="Roboto"/>
                <a:cs typeface="Roboto"/>
                <a:sym typeface="Roboto"/>
              </a:endParaRPr>
            </a:p>
          </p:txBody>
        </p:sp>
        <p:sp>
          <p:nvSpPr>
            <p:cNvPr id="212" name="Google Shape;212;p22"/>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14" name="Google Shape;214;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fr" sz="800">
                  <a:solidFill>
                    <a:srgbClr val="A7291E"/>
                  </a:solidFill>
                  <a:latin typeface="Roboto"/>
                  <a:ea typeface="Roboto"/>
                  <a:cs typeface="Roboto"/>
                  <a:sym typeface="Roboto"/>
                </a:rPr>
                <a:t>Portée du signal</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fr" sz="800">
                  <a:solidFill>
                    <a:srgbClr val="A7291E"/>
                  </a:solidFill>
                  <a:latin typeface="Roboto"/>
                  <a:ea typeface="Roboto"/>
                  <a:cs typeface="Roboto"/>
                  <a:sym typeface="Roboto"/>
                </a:rPr>
                <a:t>Résilience aux interférences</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fr" sz="800">
                  <a:solidFill>
                    <a:srgbClr val="A7291E"/>
                  </a:solidFill>
                  <a:latin typeface="Roboto"/>
                  <a:ea typeface="Roboto"/>
                  <a:cs typeface="Roboto"/>
                  <a:sym typeface="Roboto"/>
                </a:rPr>
                <a:t>Débit de données</a:t>
              </a:r>
              <a:endParaRPr sz="800">
                <a:solidFill>
                  <a:srgbClr val="A7291E"/>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fr" sz="1700"/>
              <a:t>P</a:t>
            </a:r>
            <a:r>
              <a:rPr b="1" lang="fr" sz="1700"/>
              <a:t>robabilité de collision </a:t>
            </a:r>
            <a:endParaRPr b="1" sz="3400"/>
          </a:p>
        </p:txBody>
      </p:sp>
      <p:sp>
        <p:nvSpPr>
          <p:cNvPr id="220" name="Google Shape;2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1100">
                <a:solidFill>
                  <a:schemeClr val="dk1"/>
                </a:solidFill>
              </a:rPr>
              <a:t>Estimation de la probabilité de collision</a:t>
            </a:r>
            <a:endParaRPr b="1" sz="1100">
              <a:solidFill>
                <a:schemeClr val="dk1"/>
              </a:solidFill>
            </a:endParaRPr>
          </a:p>
          <a:p>
            <a:pPr indent="0" lvl="0" marL="0" rtl="0" algn="ctr">
              <a:spcBef>
                <a:spcPts val="1200"/>
              </a:spcBef>
              <a:spcAft>
                <a:spcPts val="0"/>
              </a:spcAft>
              <a:buNone/>
            </a:pPr>
            <a:r>
              <a:rPr b="1" lang="fr" sz="1300">
                <a:solidFill>
                  <a:schemeClr val="dk1"/>
                </a:solidFill>
              </a:rPr>
              <a:t>Pcollision​=1−e−ρ </a:t>
            </a:r>
            <a:endParaRPr b="1" sz="1300">
              <a:solidFill>
                <a:schemeClr val="dk1"/>
              </a:solidFill>
            </a:endParaRPr>
          </a:p>
          <a:p>
            <a:pPr indent="0" lvl="0" marL="0" rtl="0" algn="l">
              <a:spcBef>
                <a:spcPts val="1200"/>
              </a:spcBef>
              <a:spcAft>
                <a:spcPts val="0"/>
              </a:spcAft>
              <a:buNone/>
            </a:pPr>
            <a:r>
              <a:rPr b="1" lang="fr" sz="1100">
                <a:solidFill>
                  <a:schemeClr val="dk1"/>
                </a:solidFill>
              </a:rPr>
              <a:t>Taux d'arrivée des paquets (λ)</a:t>
            </a:r>
            <a:r>
              <a:rPr lang="fr" sz="1100">
                <a:solidFill>
                  <a:schemeClr val="dk1"/>
                </a:solidFill>
              </a:rPr>
              <a:t> :</a:t>
            </a:r>
            <a:endParaRPr sz="1100">
              <a:solidFill>
                <a:schemeClr val="dk1"/>
              </a:solidFill>
            </a:endParaRPr>
          </a:p>
          <a:p>
            <a:pPr indent="-298450" lvl="0" marL="457200" rtl="0" algn="l">
              <a:spcBef>
                <a:spcPts val="1200"/>
              </a:spcBef>
              <a:spcAft>
                <a:spcPts val="0"/>
              </a:spcAft>
              <a:buClr>
                <a:schemeClr val="dk1"/>
              </a:buClr>
              <a:buSzPts val="1100"/>
              <a:buChar char="●"/>
            </a:pPr>
            <a:r>
              <a:rPr lang="fr" sz="1100">
                <a:solidFill>
                  <a:schemeClr val="dk1"/>
                </a:solidFill>
              </a:rPr>
              <a:t>Il représente le nombre de paquets envoyés par unité de temps.</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λ=Nombre de capteurs / Temps entre les arriveˊes des paquets​</a:t>
            </a:r>
            <a:endParaRPr sz="1100">
              <a:solidFill>
                <a:schemeClr val="dk1"/>
              </a:solidFill>
            </a:endParaRPr>
          </a:p>
          <a:p>
            <a:pPr indent="0" lvl="0" marL="0" rtl="0" algn="l">
              <a:spcBef>
                <a:spcPts val="1200"/>
              </a:spcBef>
              <a:spcAft>
                <a:spcPts val="0"/>
              </a:spcAft>
              <a:buNone/>
            </a:pPr>
            <a:r>
              <a:rPr b="1" lang="fr" sz="1100">
                <a:solidFill>
                  <a:schemeClr val="dk1"/>
                </a:solidFill>
              </a:rPr>
              <a:t>Taux de service (μ)</a:t>
            </a:r>
            <a:r>
              <a:rPr lang="fr" sz="1100">
                <a:solidFill>
                  <a:schemeClr val="dk1"/>
                </a:solidFill>
              </a:rPr>
              <a:t> :</a:t>
            </a:r>
            <a:endParaRPr sz="1100">
              <a:solidFill>
                <a:schemeClr val="dk1"/>
              </a:solidFill>
            </a:endParaRPr>
          </a:p>
          <a:p>
            <a:pPr indent="-298450" lvl="0" marL="457200" rtl="0" algn="l">
              <a:spcBef>
                <a:spcPts val="1200"/>
              </a:spcBef>
              <a:spcAft>
                <a:spcPts val="0"/>
              </a:spcAft>
              <a:buClr>
                <a:schemeClr val="dk1"/>
              </a:buClr>
              <a:buSzPts val="1100"/>
              <a:buChar char="●"/>
            </a:pPr>
            <a:r>
              <a:rPr lang="fr" sz="1100">
                <a:solidFill>
                  <a:schemeClr val="dk1"/>
                </a:solidFill>
              </a:rPr>
              <a:t>Il indique combien de paquets peuvent être transmis par unité de temps.</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μ=1 / Temps de transmission</a:t>
            </a:r>
            <a:endParaRPr sz="1100">
              <a:solidFill>
                <a:schemeClr val="dk1"/>
              </a:solidFill>
            </a:endParaRPr>
          </a:p>
          <a:p>
            <a:pPr indent="0" lvl="0" marL="0" rtl="0" algn="l">
              <a:spcBef>
                <a:spcPts val="1200"/>
              </a:spcBef>
              <a:spcAft>
                <a:spcPts val="0"/>
              </a:spcAft>
              <a:buNone/>
            </a:pPr>
            <a:r>
              <a:rPr b="1" lang="fr" sz="1100">
                <a:solidFill>
                  <a:schemeClr val="dk1"/>
                </a:solidFill>
              </a:rPr>
              <a:t>Intensité du trafic (ρ)</a:t>
            </a:r>
            <a:r>
              <a:rPr lang="fr" sz="1100">
                <a:solidFill>
                  <a:schemeClr val="dk1"/>
                </a:solidFill>
              </a:rPr>
              <a:t> :</a:t>
            </a:r>
            <a:endParaRPr sz="1100">
              <a:solidFill>
                <a:schemeClr val="dk1"/>
              </a:solidFill>
            </a:endParaRPr>
          </a:p>
          <a:p>
            <a:pPr indent="-298450" lvl="0" marL="457200" rtl="0" algn="l">
              <a:spcBef>
                <a:spcPts val="1200"/>
              </a:spcBef>
              <a:spcAft>
                <a:spcPts val="0"/>
              </a:spcAft>
              <a:buClr>
                <a:schemeClr val="dk1"/>
              </a:buClr>
              <a:buSzPts val="1100"/>
              <a:buChar char="●"/>
            </a:pPr>
            <a:r>
              <a:rPr lang="fr" sz="1100">
                <a:solidFill>
                  <a:schemeClr val="dk1"/>
                </a:solidFill>
              </a:rPr>
              <a:t>C'est le rapport entre le taux d'arrivée des paquets (λ) et le taux de service (μ).</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ρ=λ / μ</a:t>
            </a:r>
            <a:endParaRPr sz="1100">
              <a:solidFill>
                <a:schemeClr val="dk1"/>
              </a:solidFill>
            </a:endParaRPr>
          </a:p>
          <a:p>
            <a:pPr indent="0" lvl="0" marL="0" rtl="0" algn="l">
              <a:spcBef>
                <a:spcPts val="1200"/>
              </a:spcBef>
              <a:spcAft>
                <a:spcPts val="1200"/>
              </a:spcAft>
              <a:buClr>
                <a:schemeClr val="dk1"/>
              </a:buClr>
              <a:buSzPts val="1100"/>
              <a:buFont typeface="Arial"/>
              <a:buNone/>
            </a:pPr>
            <a:r>
              <a:t/>
            </a:r>
            <a:endParaRPr b="1"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a:t>
            </a:r>
            <a:endParaRPr/>
          </a:p>
        </p:txBody>
      </p:sp>
      <p:sp>
        <p:nvSpPr>
          <p:cNvPr id="226" name="Google Shape;2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100000"/>
              <a:buChar char="●"/>
            </a:pPr>
            <a:r>
              <a:rPr b="1" lang="fr" sz="1100">
                <a:solidFill>
                  <a:schemeClr val="dk1"/>
                </a:solidFill>
              </a:rPr>
              <a:t>Nombre de capteurs</a:t>
            </a:r>
            <a:r>
              <a:rPr lang="fr" sz="1100">
                <a:solidFill>
                  <a:schemeClr val="dk1"/>
                </a:solidFill>
              </a:rPr>
              <a:t> : 100 capteurs</a:t>
            </a:r>
            <a:endParaRPr sz="1100">
              <a:solidFill>
                <a:schemeClr val="dk1"/>
              </a:solidFill>
            </a:endParaRPr>
          </a:p>
          <a:p>
            <a:pPr indent="-293211" lvl="0" marL="457200" rtl="0" algn="l">
              <a:spcBef>
                <a:spcPts val="0"/>
              </a:spcBef>
              <a:spcAft>
                <a:spcPts val="0"/>
              </a:spcAft>
              <a:buClr>
                <a:schemeClr val="dk1"/>
              </a:buClr>
              <a:buSzPct val="100000"/>
              <a:buChar char="●"/>
            </a:pPr>
            <a:r>
              <a:rPr b="1" lang="fr" sz="1100">
                <a:solidFill>
                  <a:schemeClr val="dk1"/>
                </a:solidFill>
              </a:rPr>
              <a:t>Temps entre les arrivées des paquets</a:t>
            </a:r>
            <a:r>
              <a:rPr lang="fr" sz="1100">
                <a:solidFill>
                  <a:schemeClr val="dk1"/>
                </a:solidFill>
              </a:rPr>
              <a:t> : 10 secondes (inter-arrival time)</a:t>
            </a:r>
            <a:endParaRPr sz="1100">
              <a:solidFill>
                <a:schemeClr val="dk1"/>
              </a:solidFill>
            </a:endParaRPr>
          </a:p>
          <a:p>
            <a:pPr indent="-293211" lvl="0" marL="457200" rtl="0" algn="l">
              <a:spcBef>
                <a:spcPts val="0"/>
              </a:spcBef>
              <a:spcAft>
                <a:spcPts val="0"/>
              </a:spcAft>
              <a:buClr>
                <a:schemeClr val="dk1"/>
              </a:buClr>
              <a:buSzPct val="100000"/>
              <a:buChar char="●"/>
            </a:pPr>
            <a:r>
              <a:rPr b="1" lang="fr" sz="1100">
                <a:solidFill>
                  <a:schemeClr val="dk1"/>
                </a:solidFill>
              </a:rPr>
              <a:t>Temps de transmission</a:t>
            </a:r>
            <a:r>
              <a:rPr lang="fr" sz="1100">
                <a:solidFill>
                  <a:schemeClr val="dk1"/>
                </a:solidFill>
              </a:rPr>
              <a:t> : 1 seconde par paquet</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fr" sz="1100">
                <a:solidFill>
                  <a:schemeClr val="dk1"/>
                </a:solidFill>
              </a:rPr>
              <a:t>Taux d'arrivée des paquets</a:t>
            </a:r>
            <a:r>
              <a:rPr lang="fr" sz="1100">
                <a:solidFill>
                  <a:schemeClr val="dk1"/>
                </a:solidFill>
              </a:rPr>
              <a:t> (λ) :</a:t>
            </a:r>
            <a:br>
              <a:rPr lang="fr" sz="1100">
                <a:solidFill>
                  <a:schemeClr val="dk1"/>
                </a:solidFill>
              </a:rPr>
            </a:br>
            <a:r>
              <a:rPr lang="fr" sz="1100">
                <a:solidFill>
                  <a:schemeClr val="dk1"/>
                </a:solidFill>
              </a:rPr>
              <a:t>λ=100/10=10 paquets/seconde</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fr" sz="1100">
                <a:solidFill>
                  <a:schemeClr val="dk1"/>
                </a:solidFill>
              </a:rPr>
              <a:t>Taux de service</a:t>
            </a:r>
            <a:r>
              <a:rPr lang="fr" sz="1100">
                <a:solidFill>
                  <a:schemeClr val="dk1"/>
                </a:solidFill>
              </a:rPr>
              <a:t> (μ) :</a:t>
            </a:r>
            <a:br>
              <a:rPr lang="fr" sz="1100">
                <a:solidFill>
                  <a:schemeClr val="dk1"/>
                </a:solidFill>
              </a:rPr>
            </a:br>
            <a:r>
              <a:rPr lang="fr" sz="1100">
                <a:solidFill>
                  <a:schemeClr val="dk1"/>
                </a:solidFill>
              </a:rPr>
              <a:t>μ=1/1=1 paquet/seconde</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fr" sz="1100">
                <a:solidFill>
                  <a:schemeClr val="dk1"/>
                </a:solidFill>
              </a:rPr>
              <a:t>Intensité du trafic</a:t>
            </a:r>
            <a:r>
              <a:rPr lang="fr" sz="1100">
                <a:solidFill>
                  <a:schemeClr val="dk1"/>
                </a:solidFill>
              </a:rPr>
              <a:t> (ρ) :</a:t>
            </a:r>
            <a:br>
              <a:rPr lang="fr" sz="1100">
                <a:solidFill>
                  <a:schemeClr val="dk1"/>
                </a:solidFill>
              </a:rPr>
            </a:br>
            <a:r>
              <a:rPr lang="fr" sz="1100">
                <a:solidFill>
                  <a:schemeClr val="dk1"/>
                </a:solidFill>
              </a:rPr>
              <a:t>ρ=10/1=10</a:t>
            </a: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fr" sz="1100">
                <a:solidFill>
                  <a:schemeClr val="dk1"/>
                </a:solidFill>
              </a:rPr>
              <a:t>Probabilité de collision</a:t>
            </a:r>
            <a:r>
              <a:rPr lang="fr" sz="1100">
                <a:solidFill>
                  <a:schemeClr val="dk1"/>
                </a:solidFill>
              </a:rPr>
              <a:t> (Pcollision) :</a:t>
            </a:r>
            <a:br>
              <a:rPr lang="fr" sz="1100">
                <a:solidFill>
                  <a:schemeClr val="dk1"/>
                </a:solidFill>
              </a:rPr>
            </a:br>
            <a:r>
              <a:rPr lang="fr" sz="1100">
                <a:solidFill>
                  <a:schemeClr val="dk1"/>
                </a:solidFill>
              </a:rPr>
              <a:t>Pcollision=1−e−10≈1−0.000045=0.999955</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fr" sz="1100">
                <a:solidFill>
                  <a:schemeClr val="dk1"/>
                </a:solidFill>
              </a:rPr>
              <a:t>Dans cet exemple, la probabilité de collision est presque de 1, ce qui signifie qu'il est très probable que des capteurs tentent de transmettre en même temps, ce qui engendre des collisions.</a:t>
            </a:r>
            <a:endParaRPr sz="1100">
              <a:solidFill>
                <a:schemeClr val="dk1"/>
              </a:solidFill>
            </a:endParaRPr>
          </a:p>
          <a:p>
            <a:pPr indent="0" lvl="0" marL="0" rtl="0" algn="l">
              <a:spcBef>
                <a:spcPts val="1200"/>
              </a:spcBef>
              <a:spcAft>
                <a:spcPts val="0"/>
              </a:spcAft>
              <a:buNone/>
            </a:pPr>
            <a:r>
              <a:rPr lang="fr" sz="1100">
                <a:solidFill>
                  <a:schemeClr val="dk1"/>
                </a:solidFill>
              </a:rPr>
              <a:t>En optimisant les paramètres tels que le </a:t>
            </a:r>
            <a:r>
              <a:rPr b="1" lang="fr" sz="1100">
                <a:solidFill>
                  <a:schemeClr val="dk1"/>
                </a:solidFill>
              </a:rPr>
              <a:t>temps entre les arrivées</a:t>
            </a:r>
            <a:r>
              <a:rPr lang="fr" sz="1100">
                <a:solidFill>
                  <a:schemeClr val="dk1"/>
                </a:solidFill>
              </a:rPr>
              <a:t> des paquets ou en réduisant le </a:t>
            </a:r>
            <a:r>
              <a:rPr b="1" lang="fr" sz="1100">
                <a:solidFill>
                  <a:schemeClr val="dk1"/>
                </a:solidFill>
              </a:rPr>
              <a:t>nombre de capteurs actifs simultanément</a:t>
            </a:r>
            <a:r>
              <a:rPr lang="fr" sz="1100">
                <a:solidFill>
                  <a:schemeClr val="dk1"/>
                </a:solidFill>
              </a:rPr>
              <a:t>, il est possible de réduire les collisions dans le réseau</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Prochaines étapes</a:t>
            </a:r>
            <a:endParaRPr/>
          </a:p>
        </p:txBody>
      </p:sp>
      <p:sp>
        <p:nvSpPr>
          <p:cNvPr id="232" name="Google Shape;2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fr" sz="1100">
                <a:solidFill>
                  <a:schemeClr val="dk1"/>
                </a:solidFill>
              </a:rPr>
              <a:t>Tester d’autre méthodes </a:t>
            </a:r>
            <a:endParaRPr b="1" sz="1100">
              <a:solidFill>
                <a:schemeClr val="dk1"/>
              </a:solidFill>
            </a:endParaRPr>
          </a:p>
          <a:p>
            <a:pPr indent="-298450" lvl="0" marL="457200" rtl="0" algn="l">
              <a:spcBef>
                <a:spcPts val="0"/>
              </a:spcBef>
              <a:spcAft>
                <a:spcPts val="0"/>
              </a:spcAft>
              <a:buClr>
                <a:schemeClr val="dk1"/>
              </a:buClr>
              <a:buSzPts val="1100"/>
              <a:buChar char="-"/>
            </a:pPr>
            <a:r>
              <a:rPr b="1" lang="fr" sz="1100">
                <a:solidFill>
                  <a:schemeClr val="dk1"/>
                </a:solidFill>
              </a:rPr>
              <a:t>Utiliser d’autres </a:t>
            </a:r>
            <a:r>
              <a:rPr b="1" lang="fr" sz="1100">
                <a:solidFill>
                  <a:schemeClr val="dk1"/>
                </a:solidFill>
              </a:rPr>
              <a:t>paramètres</a:t>
            </a:r>
            <a:endParaRPr b="1" sz="1100">
              <a:solidFill>
                <a:schemeClr val="dk1"/>
              </a:solidFill>
            </a:endParaRPr>
          </a:p>
          <a:p>
            <a:pPr indent="-298450" lvl="0" marL="457200" rtl="0" algn="l">
              <a:spcBef>
                <a:spcPts val="0"/>
              </a:spcBef>
              <a:spcAft>
                <a:spcPts val="0"/>
              </a:spcAft>
              <a:buClr>
                <a:schemeClr val="dk1"/>
              </a:buClr>
              <a:buSzPts val="1100"/>
              <a:buChar char="-"/>
            </a:pPr>
            <a:r>
              <a:rPr b="1" lang="fr" sz="1100">
                <a:solidFill>
                  <a:schemeClr val="dk1"/>
                </a:solidFill>
              </a:rPr>
              <a:t>Validation sur des données réelles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ALOHA dans LoRaWAN </a:t>
            </a:r>
            <a:endParaRPr sz="3500"/>
          </a:p>
        </p:txBody>
      </p:sp>
      <p:sp>
        <p:nvSpPr>
          <p:cNvPr id="238" name="Google Shape;2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100">
                <a:solidFill>
                  <a:schemeClr val="dk1"/>
                </a:solidFill>
              </a:rPr>
              <a:t>LoRaWAN</a:t>
            </a:r>
            <a:r>
              <a:rPr lang="fr" sz="1100">
                <a:solidFill>
                  <a:schemeClr val="dk1"/>
                </a:solidFill>
              </a:rPr>
              <a:t> utilise une méthode </a:t>
            </a:r>
            <a:r>
              <a:rPr b="1" lang="fr" sz="1100">
                <a:solidFill>
                  <a:schemeClr val="dk1"/>
                </a:solidFill>
              </a:rPr>
              <a:t>ALOHA pur</a:t>
            </a:r>
            <a:r>
              <a:rPr lang="fr" sz="1100">
                <a:solidFill>
                  <a:schemeClr val="dk1"/>
                </a:solidFill>
              </a:rPr>
              <a:t>, où les dispositifs transmettent leurs paquets sans vérifier si le canal est libre. Il n'y a pas de détection de collision. Une collision peut se produire si plusieurs dispositifs envoient des données en même temps sur le même canal.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789787" y="1243975"/>
            <a:ext cx="3564425" cy="3564425"/>
          </a:xfrm>
          <a:prstGeom prst="rect">
            <a:avLst/>
          </a:prstGeom>
          <a:noFill/>
          <a:ln>
            <a:noFill/>
          </a:ln>
        </p:spPr>
      </p:pic>
      <p:sp>
        <p:nvSpPr>
          <p:cNvPr id="63" name="Google Shape;63;p14"/>
          <p:cNvSpPr/>
          <p:nvPr/>
        </p:nvSpPr>
        <p:spPr>
          <a:xfrm>
            <a:off x="721000" y="1243975"/>
            <a:ext cx="1602300" cy="60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Calibri"/>
                <a:ea typeface="Calibri"/>
                <a:cs typeface="Calibri"/>
                <a:sym typeface="Calibri"/>
              </a:rPr>
              <a:t>Efficacité énergétique</a:t>
            </a:r>
            <a:r>
              <a:rPr lang="fr" sz="1100">
                <a:solidFill>
                  <a:schemeClr val="dk1"/>
                </a:solidFill>
                <a:latin typeface="Calibri"/>
                <a:ea typeface="Calibri"/>
                <a:cs typeface="Calibri"/>
                <a:sym typeface="Calibri"/>
              </a:rPr>
              <a:t> </a:t>
            </a:r>
            <a:endParaRPr/>
          </a:p>
        </p:txBody>
      </p:sp>
      <p:sp>
        <p:nvSpPr>
          <p:cNvPr id="64" name="Google Shape;64;p14"/>
          <p:cNvSpPr/>
          <p:nvPr/>
        </p:nvSpPr>
        <p:spPr>
          <a:xfrm>
            <a:off x="830050" y="3523425"/>
            <a:ext cx="1384200" cy="60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Calibri"/>
                <a:ea typeface="Calibri"/>
                <a:cs typeface="Calibri"/>
                <a:sym typeface="Calibri"/>
              </a:rPr>
              <a:t>Scalabilité</a:t>
            </a:r>
            <a:endParaRPr sz="1600"/>
          </a:p>
        </p:txBody>
      </p:sp>
      <p:sp>
        <p:nvSpPr>
          <p:cNvPr id="65" name="Google Shape;65;p14"/>
          <p:cNvSpPr/>
          <p:nvPr/>
        </p:nvSpPr>
        <p:spPr>
          <a:xfrm>
            <a:off x="386950" y="2230700"/>
            <a:ext cx="1827300" cy="91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Calibri"/>
                <a:ea typeface="Calibri"/>
                <a:cs typeface="Calibri"/>
                <a:sym typeface="Calibri"/>
              </a:rPr>
              <a:t>Qualité de la communication</a:t>
            </a:r>
            <a:r>
              <a:rPr lang="fr" sz="1300">
                <a:solidFill>
                  <a:schemeClr val="dk1"/>
                </a:solidFill>
                <a:latin typeface="Calibri"/>
                <a:ea typeface="Calibri"/>
                <a:cs typeface="Calibri"/>
                <a:sym typeface="Calibri"/>
              </a:rPr>
              <a:t> </a:t>
            </a:r>
            <a:endParaRPr sz="1600"/>
          </a:p>
        </p:txBody>
      </p:sp>
      <p:sp>
        <p:nvSpPr>
          <p:cNvPr id="66" name="Google Shape;66;p14"/>
          <p:cNvSpPr/>
          <p:nvPr/>
        </p:nvSpPr>
        <p:spPr>
          <a:xfrm>
            <a:off x="6594450" y="3095100"/>
            <a:ext cx="1932600" cy="77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Calibri"/>
                <a:ea typeface="Calibri"/>
                <a:cs typeface="Calibri"/>
                <a:sym typeface="Calibri"/>
              </a:rPr>
              <a:t>Réduction des collisions et interférences</a:t>
            </a:r>
            <a:endParaRPr sz="1600"/>
          </a:p>
        </p:txBody>
      </p:sp>
      <p:sp>
        <p:nvSpPr>
          <p:cNvPr id="67" name="Google Shape;67;p14"/>
          <p:cNvSpPr/>
          <p:nvPr/>
        </p:nvSpPr>
        <p:spPr>
          <a:xfrm>
            <a:off x="6820675" y="1329775"/>
            <a:ext cx="1992300" cy="777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300">
                <a:solidFill>
                  <a:schemeClr val="dk1"/>
                </a:solidFill>
                <a:latin typeface="Calibri"/>
                <a:ea typeface="Calibri"/>
                <a:cs typeface="Calibri"/>
                <a:sym typeface="Calibri"/>
              </a:rPr>
              <a:t>Couverture et déploiement</a:t>
            </a:r>
            <a:r>
              <a:rPr lang="fr" sz="1300">
                <a:solidFill>
                  <a:schemeClr val="dk1"/>
                </a:solidFill>
                <a:latin typeface="Calibri"/>
                <a:ea typeface="Calibri"/>
                <a:cs typeface="Calibri"/>
                <a:sym typeface="Calibri"/>
              </a:rPr>
              <a: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5000"/>
              <a:buFont typeface="Arial"/>
              <a:buNone/>
            </a:pPr>
            <a:r>
              <a:rPr lang="fr" sz="2000"/>
              <a:t>Objectif</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solidFill>
                <a:schemeClr val="dk1"/>
              </a:solidFill>
            </a:endParaRPr>
          </a:p>
        </p:txBody>
      </p:sp>
      <p:sp>
        <p:nvSpPr>
          <p:cNvPr id="74" name="Google Shape;74;p15"/>
          <p:cNvSpPr/>
          <p:nvPr/>
        </p:nvSpPr>
        <p:spPr>
          <a:xfrm>
            <a:off x="2706000" y="1864775"/>
            <a:ext cx="3266400" cy="178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Model </a:t>
            </a:r>
            <a:endParaRPr/>
          </a:p>
          <a:p>
            <a:pPr indent="0" lvl="0" marL="0" rtl="0" algn="ctr">
              <a:spcBef>
                <a:spcPts val="0"/>
              </a:spcBef>
              <a:spcAft>
                <a:spcPts val="0"/>
              </a:spcAft>
              <a:buNone/>
            </a:pPr>
            <a:r>
              <a:rPr lang="fr"/>
              <a:t>Mathematics</a:t>
            </a:r>
            <a:endParaRPr/>
          </a:p>
          <a:p>
            <a:pPr indent="0" lvl="0" marL="0" rtl="0" algn="ctr">
              <a:spcBef>
                <a:spcPts val="0"/>
              </a:spcBef>
              <a:spcAft>
                <a:spcPts val="0"/>
              </a:spcAft>
              <a:buNone/>
            </a:pPr>
            <a:r>
              <a:rPr lang="fr"/>
              <a:t>(K-Means)</a:t>
            </a:r>
            <a:endParaRPr/>
          </a:p>
        </p:txBody>
      </p:sp>
      <p:sp>
        <p:nvSpPr>
          <p:cNvPr id="75" name="Google Shape;75;p15"/>
          <p:cNvSpPr/>
          <p:nvPr/>
        </p:nvSpPr>
        <p:spPr>
          <a:xfrm>
            <a:off x="2233050" y="2692450"/>
            <a:ext cx="443400" cy="22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p:nvPr/>
        </p:nvSpPr>
        <p:spPr>
          <a:xfrm>
            <a:off x="5972400" y="2648225"/>
            <a:ext cx="443400" cy="22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txBox="1"/>
          <p:nvPr/>
        </p:nvSpPr>
        <p:spPr>
          <a:xfrm>
            <a:off x="778975" y="2397400"/>
            <a:ext cx="1537500" cy="25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 </a:t>
            </a:r>
            <a:r>
              <a:rPr lang="fr">
                <a:solidFill>
                  <a:schemeClr val="dk2"/>
                </a:solidFill>
              </a:rPr>
              <a:t>nb of sensors</a:t>
            </a:r>
            <a:endParaRPr>
              <a:solidFill>
                <a:schemeClr val="dk2"/>
              </a:solidFill>
            </a:endParaRPr>
          </a:p>
          <a:p>
            <a:pPr indent="0" lvl="0" marL="0" rtl="0" algn="l">
              <a:spcBef>
                <a:spcPts val="0"/>
              </a:spcBef>
              <a:spcAft>
                <a:spcPts val="0"/>
              </a:spcAft>
              <a:buNone/>
            </a:pPr>
            <a:r>
              <a:rPr lang="fr">
                <a:solidFill>
                  <a:schemeClr val="dk2"/>
                </a:solidFill>
              </a:rPr>
              <a:t>- (x,y) sensor</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8" name="Google Shape;78;p15"/>
          <p:cNvSpPr txBox="1"/>
          <p:nvPr/>
        </p:nvSpPr>
        <p:spPr>
          <a:xfrm>
            <a:off x="6415800" y="2397400"/>
            <a:ext cx="1670100" cy="15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a:t>
            </a:r>
            <a:r>
              <a:rPr lang="fr">
                <a:solidFill>
                  <a:schemeClr val="dk2"/>
                </a:solidFill>
              </a:rPr>
              <a:t>nb of Gateway</a:t>
            </a:r>
            <a:endParaRPr>
              <a:solidFill>
                <a:schemeClr val="dk2"/>
              </a:solidFill>
            </a:endParaRPr>
          </a:p>
          <a:p>
            <a:pPr indent="0" lvl="0" marL="0" rtl="0" algn="l">
              <a:spcBef>
                <a:spcPts val="0"/>
              </a:spcBef>
              <a:spcAft>
                <a:spcPts val="0"/>
              </a:spcAft>
              <a:buNone/>
            </a:pPr>
            <a:r>
              <a:rPr lang="fr">
                <a:solidFill>
                  <a:schemeClr val="dk2"/>
                </a:solidFill>
              </a:rPr>
              <a:t>-(x,y) GW</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9" name="Google Shape;79;p15"/>
          <p:cNvSpPr txBox="1"/>
          <p:nvPr/>
        </p:nvSpPr>
        <p:spPr>
          <a:xfrm>
            <a:off x="3154350" y="3797275"/>
            <a:ext cx="28182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 </a:t>
            </a:r>
            <a:r>
              <a:rPr lang="fr">
                <a:solidFill>
                  <a:schemeClr val="dk2"/>
                </a:solidFill>
              </a:rPr>
              <a:t>Optimal coverage</a:t>
            </a:r>
            <a:endParaRPr>
              <a:solidFill>
                <a:schemeClr val="dk2"/>
              </a:solidFill>
            </a:endParaRPr>
          </a:p>
          <a:p>
            <a:pPr indent="0" lvl="0" marL="0" rtl="0" algn="l">
              <a:spcBef>
                <a:spcPts val="0"/>
              </a:spcBef>
              <a:spcAft>
                <a:spcPts val="0"/>
              </a:spcAft>
              <a:buNone/>
            </a:pPr>
            <a:r>
              <a:rPr lang="fr">
                <a:solidFill>
                  <a:schemeClr val="dk2"/>
                </a:solidFill>
              </a:rPr>
              <a:t>- Optimal nb of GW</a:t>
            </a:r>
            <a:endParaRPr>
              <a:solidFill>
                <a:schemeClr val="dk2"/>
              </a:solidFill>
            </a:endParaRPr>
          </a:p>
          <a:p>
            <a:pPr indent="0" lvl="0" marL="0" rtl="0" algn="l">
              <a:spcBef>
                <a:spcPts val="0"/>
              </a:spcBef>
              <a:spcAft>
                <a:spcPts val="0"/>
              </a:spcAft>
              <a:buNone/>
            </a:pPr>
            <a:r>
              <a:rPr lang="fr">
                <a:solidFill>
                  <a:schemeClr val="dk2"/>
                </a:solidFill>
              </a:rPr>
              <a:t>- Minimize energy consumption</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0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Clustering</a:t>
            </a:r>
            <a:endParaRPr/>
          </a:p>
        </p:txBody>
      </p:sp>
      <p:sp>
        <p:nvSpPr>
          <p:cNvPr id="85" name="Google Shape;85;p16"/>
          <p:cNvSpPr txBox="1"/>
          <p:nvPr>
            <p:ph idx="1" type="body"/>
          </p:nvPr>
        </p:nvSpPr>
        <p:spPr>
          <a:xfrm>
            <a:off x="254425" y="104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t/>
            </a:r>
            <a:endParaRPr/>
          </a:p>
        </p:txBody>
      </p:sp>
      <p:sp>
        <p:nvSpPr>
          <p:cNvPr id="86" name="Google Shape;86;p16"/>
          <p:cNvSpPr/>
          <p:nvPr/>
        </p:nvSpPr>
        <p:spPr>
          <a:xfrm>
            <a:off x="1139325" y="1566600"/>
            <a:ext cx="1271100" cy="21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p:nvPr/>
        </p:nvSpPr>
        <p:spPr>
          <a:xfrm>
            <a:off x="1420125" y="19091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1321250" y="33030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p:nvPr/>
        </p:nvSpPr>
        <p:spPr>
          <a:xfrm>
            <a:off x="1227825" y="23351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6"/>
          <p:cNvSpPr/>
          <p:nvPr/>
        </p:nvSpPr>
        <p:spPr>
          <a:xfrm>
            <a:off x="2128600" y="17168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p:nvPr/>
        </p:nvSpPr>
        <p:spPr>
          <a:xfrm>
            <a:off x="2128600" y="33030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p:nvPr/>
        </p:nvSpPr>
        <p:spPr>
          <a:xfrm>
            <a:off x="1724925" y="31107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p:nvPr/>
        </p:nvSpPr>
        <p:spPr>
          <a:xfrm>
            <a:off x="2009375" y="26525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p:nvPr/>
        </p:nvSpPr>
        <p:spPr>
          <a:xfrm>
            <a:off x="1321250" y="29184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6"/>
          <p:cNvSpPr/>
          <p:nvPr/>
        </p:nvSpPr>
        <p:spPr>
          <a:xfrm>
            <a:off x="1618600" y="25347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6"/>
          <p:cNvSpPr/>
          <p:nvPr/>
        </p:nvSpPr>
        <p:spPr>
          <a:xfrm>
            <a:off x="1917225" y="2184663"/>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6"/>
          <p:cNvSpPr/>
          <p:nvPr/>
        </p:nvSpPr>
        <p:spPr>
          <a:xfrm>
            <a:off x="3832975" y="1566600"/>
            <a:ext cx="1271100" cy="21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6"/>
          <p:cNvSpPr/>
          <p:nvPr/>
        </p:nvSpPr>
        <p:spPr>
          <a:xfrm>
            <a:off x="4113775" y="19091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6"/>
          <p:cNvSpPr/>
          <p:nvPr/>
        </p:nvSpPr>
        <p:spPr>
          <a:xfrm>
            <a:off x="4014900" y="33030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6"/>
          <p:cNvSpPr/>
          <p:nvPr/>
        </p:nvSpPr>
        <p:spPr>
          <a:xfrm>
            <a:off x="3921475" y="23351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6"/>
          <p:cNvSpPr/>
          <p:nvPr/>
        </p:nvSpPr>
        <p:spPr>
          <a:xfrm>
            <a:off x="4822250" y="17168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6"/>
          <p:cNvSpPr/>
          <p:nvPr/>
        </p:nvSpPr>
        <p:spPr>
          <a:xfrm>
            <a:off x="4822250" y="33030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6"/>
          <p:cNvSpPr/>
          <p:nvPr/>
        </p:nvSpPr>
        <p:spPr>
          <a:xfrm>
            <a:off x="4418575" y="31107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6"/>
          <p:cNvSpPr/>
          <p:nvPr/>
        </p:nvSpPr>
        <p:spPr>
          <a:xfrm>
            <a:off x="4703025" y="26525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6"/>
          <p:cNvSpPr/>
          <p:nvPr/>
        </p:nvSpPr>
        <p:spPr>
          <a:xfrm>
            <a:off x="4014900" y="2918425"/>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6"/>
          <p:cNvSpPr/>
          <p:nvPr/>
        </p:nvSpPr>
        <p:spPr>
          <a:xfrm>
            <a:off x="4312250" y="2534700"/>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p:nvPr/>
        </p:nvSpPr>
        <p:spPr>
          <a:xfrm>
            <a:off x="4610875" y="2184663"/>
            <a:ext cx="192300" cy="19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6"/>
          <p:cNvSpPr txBox="1"/>
          <p:nvPr/>
        </p:nvSpPr>
        <p:spPr>
          <a:xfrm>
            <a:off x="1139325" y="3786200"/>
            <a:ext cx="1271100" cy="1027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 </a:t>
            </a:r>
            <a:r>
              <a:rPr lang="fr">
                <a:solidFill>
                  <a:schemeClr val="dk2"/>
                </a:solidFill>
              </a:rPr>
              <a:t>Device Locations</a:t>
            </a:r>
            <a:endParaRPr>
              <a:solidFill>
                <a:schemeClr val="dk2"/>
              </a:solidFill>
            </a:endParaRPr>
          </a:p>
          <a:p>
            <a:pPr indent="0" lvl="0" marL="0" rtl="0" algn="l">
              <a:spcBef>
                <a:spcPts val="0"/>
              </a:spcBef>
              <a:spcAft>
                <a:spcPts val="0"/>
              </a:spcAft>
              <a:buNone/>
            </a:pPr>
            <a:r>
              <a:rPr lang="fr">
                <a:solidFill>
                  <a:schemeClr val="dk2"/>
                </a:solidFill>
              </a:rPr>
              <a:t>- Additional Constraints</a:t>
            </a:r>
            <a:endParaRPr>
              <a:solidFill>
                <a:schemeClr val="dk2"/>
              </a:solidFill>
            </a:endParaRPr>
          </a:p>
        </p:txBody>
      </p:sp>
      <p:sp>
        <p:nvSpPr>
          <p:cNvPr id="109" name="Google Shape;109;p16"/>
          <p:cNvSpPr txBox="1"/>
          <p:nvPr/>
        </p:nvSpPr>
        <p:spPr>
          <a:xfrm>
            <a:off x="3832975" y="3786200"/>
            <a:ext cx="1271100" cy="1027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Sensor clustering </a:t>
            </a:r>
            <a:endParaRPr>
              <a:solidFill>
                <a:schemeClr val="dk2"/>
              </a:solidFill>
            </a:endParaRPr>
          </a:p>
        </p:txBody>
      </p:sp>
      <p:sp>
        <p:nvSpPr>
          <p:cNvPr id="110" name="Google Shape;110;p16"/>
          <p:cNvSpPr/>
          <p:nvPr/>
        </p:nvSpPr>
        <p:spPr>
          <a:xfrm>
            <a:off x="1810900" y="1015000"/>
            <a:ext cx="2607600" cy="551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rot="1375710">
            <a:off x="4219488" y="2162809"/>
            <a:ext cx="843981" cy="71315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p:nvPr/>
        </p:nvSpPr>
        <p:spPr>
          <a:xfrm rot="1375805">
            <a:off x="3863303" y="2934571"/>
            <a:ext cx="1210449" cy="71315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p:nvPr/>
        </p:nvSpPr>
        <p:spPr>
          <a:xfrm rot="1376719">
            <a:off x="3945621" y="1733986"/>
            <a:ext cx="276258" cy="982679"/>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6"/>
          <p:cNvSpPr/>
          <p:nvPr/>
        </p:nvSpPr>
        <p:spPr>
          <a:xfrm rot="1376719">
            <a:off x="4780268" y="1621996"/>
            <a:ext cx="276258" cy="38190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6"/>
          <p:cNvSpPr/>
          <p:nvPr/>
        </p:nvSpPr>
        <p:spPr>
          <a:xfrm>
            <a:off x="6594750" y="1566600"/>
            <a:ext cx="1271100" cy="21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6"/>
          <p:cNvSpPr txBox="1"/>
          <p:nvPr/>
        </p:nvSpPr>
        <p:spPr>
          <a:xfrm>
            <a:off x="6594750" y="3786200"/>
            <a:ext cx="1271100" cy="10125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2"/>
                </a:solidFill>
              </a:rPr>
              <a:t>Gateway placement</a:t>
            </a:r>
            <a:r>
              <a:rPr lang="fr">
                <a:solidFill>
                  <a:schemeClr val="dk2"/>
                </a:solidFill>
              </a:rPr>
              <a:t> </a:t>
            </a:r>
            <a:endParaRPr>
              <a:solidFill>
                <a:schemeClr val="dk2"/>
              </a:solidFill>
            </a:endParaRPr>
          </a:p>
        </p:txBody>
      </p:sp>
      <p:sp>
        <p:nvSpPr>
          <p:cNvPr id="117" name="Google Shape;117;p16"/>
          <p:cNvSpPr/>
          <p:nvPr/>
        </p:nvSpPr>
        <p:spPr>
          <a:xfrm rot="1375710">
            <a:off x="6981263" y="2162809"/>
            <a:ext cx="843981" cy="71315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6"/>
          <p:cNvSpPr/>
          <p:nvPr/>
        </p:nvSpPr>
        <p:spPr>
          <a:xfrm rot="1375805">
            <a:off x="6625078" y="2934571"/>
            <a:ext cx="1210449" cy="71315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6"/>
          <p:cNvSpPr/>
          <p:nvPr/>
        </p:nvSpPr>
        <p:spPr>
          <a:xfrm rot="1376719">
            <a:off x="6707396" y="1733986"/>
            <a:ext cx="276258" cy="982679"/>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6"/>
          <p:cNvSpPr/>
          <p:nvPr/>
        </p:nvSpPr>
        <p:spPr>
          <a:xfrm rot="1376719">
            <a:off x="7542043" y="1621996"/>
            <a:ext cx="276258" cy="381908"/>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6"/>
          <p:cNvSpPr/>
          <p:nvPr/>
        </p:nvSpPr>
        <p:spPr>
          <a:xfrm>
            <a:off x="6526625" y="1566600"/>
            <a:ext cx="1271100" cy="21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6"/>
          <p:cNvSpPr/>
          <p:nvPr/>
        </p:nvSpPr>
        <p:spPr>
          <a:xfrm>
            <a:off x="6835875" y="1909100"/>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6"/>
          <p:cNvSpPr/>
          <p:nvPr/>
        </p:nvSpPr>
        <p:spPr>
          <a:xfrm>
            <a:off x="6737000" y="3303025"/>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6"/>
          <p:cNvSpPr/>
          <p:nvPr/>
        </p:nvSpPr>
        <p:spPr>
          <a:xfrm>
            <a:off x="6643575" y="2335100"/>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p:nvPr/>
        </p:nvSpPr>
        <p:spPr>
          <a:xfrm>
            <a:off x="7544350" y="1716800"/>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6"/>
          <p:cNvSpPr/>
          <p:nvPr/>
        </p:nvSpPr>
        <p:spPr>
          <a:xfrm>
            <a:off x="7544350" y="3303025"/>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6"/>
          <p:cNvSpPr/>
          <p:nvPr/>
        </p:nvSpPr>
        <p:spPr>
          <a:xfrm>
            <a:off x="7140675" y="3110725"/>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6"/>
          <p:cNvSpPr/>
          <p:nvPr/>
        </p:nvSpPr>
        <p:spPr>
          <a:xfrm>
            <a:off x="7425125" y="2652525"/>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6"/>
          <p:cNvSpPr/>
          <p:nvPr/>
        </p:nvSpPr>
        <p:spPr>
          <a:xfrm>
            <a:off x="6737000" y="2918425"/>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6"/>
          <p:cNvSpPr/>
          <p:nvPr/>
        </p:nvSpPr>
        <p:spPr>
          <a:xfrm>
            <a:off x="7034350" y="2534700"/>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6"/>
          <p:cNvSpPr/>
          <p:nvPr/>
        </p:nvSpPr>
        <p:spPr>
          <a:xfrm>
            <a:off x="7332975" y="2184663"/>
            <a:ext cx="192300" cy="19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p16"/>
          <p:cNvPicPr preferRelativeResize="0"/>
          <p:nvPr/>
        </p:nvPicPr>
        <p:blipFill>
          <a:blip r:embed="rId3">
            <a:alphaModFix/>
          </a:blip>
          <a:stretch>
            <a:fillRect/>
          </a:stretch>
        </p:blipFill>
        <p:spPr>
          <a:xfrm>
            <a:off x="7173425" y="2314350"/>
            <a:ext cx="313199" cy="313199"/>
          </a:xfrm>
          <a:prstGeom prst="rect">
            <a:avLst/>
          </a:prstGeom>
          <a:noFill/>
          <a:ln>
            <a:noFill/>
          </a:ln>
        </p:spPr>
      </p:pic>
      <p:sp>
        <p:nvSpPr>
          <p:cNvPr id="133" name="Google Shape;133;p16"/>
          <p:cNvSpPr/>
          <p:nvPr/>
        </p:nvSpPr>
        <p:spPr>
          <a:xfrm>
            <a:off x="4822250" y="1002488"/>
            <a:ext cx="2607600" cy="551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6"/>
          <p:cNvSpPr txBox="1"/>
          <p:nvPr/>
        </p:nvSpPr>
        <p:spPr>
          <a:xfrm>
            <a:off x="2030950" y="5134225"/>
            <a:ext cx="534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5" name="Google Shape;135;p16"/>
          <p:cNvSpPr txBox="1"/>
          <p:nvPr/>
        </p:nvSpPr>
        <p:spPr>
          <a:xfrm>
            <a:off x="1367650" y="4752275"/>
            <a:ext cx="118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Step 1</a:t>
            </a:r>
            <a:endParaRPr sz="1800">
              <a:solidFill>
                <a:schemeClr val="dk2"/>
              </a:solidFill>
            </a:endParaRPr>
          </a:p>
        </p:txBody>
      </p:sp>
      <p:sp>
        <p:nvSpPr>
          <p:cNvPr id="136" name="Google Shape;136;p16"/>
          <p:cNvSpPr txBox="1"/>
          <p:nvPr/>
        </p:nvSpPr>
        <p:spPr>
          <a:xfrm>
            <a:off x="4050763" y="4752275"/>
            <a:ext cx="118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S</a:t>
            </a:r>
            <a:r>
              <a:rPr lang="fr" sz="1800">
                <a:solidFill>
                  <a:schemeClr val="dk2"/>
                </a:solidFill>
              </a:rPr>
              <a:t>tep 2</a:t>
            </a:r>
            <a:endParaRPr sz="1800">
              <a:solidFill>
                <a:schemeClr val="dk2"/>
              </a:solidFill>
            </a:endParaRPr>
          </a:p>
        </p:txBody>
      </p:sp>
      <p:sp>
        <p:nvSpPr>
          <p:cNvPr id="137" name="Google Shape;137;p16"/>
          <p:cNvSpPr txBox="1"/>
          <p:nvPr/>
        </p:nvSpPr>
        <p:spPr>
          <a:xfrm>
            <a:off x="6812550" y="4752275"/>
            <a:ext cx="118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2"/>
                </a:solidFill>
              </a:rPr>
              <a:t>S</a:t>
            </a:r>
            <a:r>
              <a:rPr lang="fr" sz="1800">
                <a:solidFill>
                  <a:schemeClr val="dk2"/>
                </a:solidFill>
              </a:rPr>
              <a:t>tep 3</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Solutions</a:t>
            </a:r>
            <a:endParaRPr/>
          </a:p>
        </p:txBody>
      </p:sp>
      <p:sp>
        <p:nvSpPr>
          <p:cNvPr id="143" name="Google Shape;14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44" name="Google Shape;144;p17"/>
          <p:cNvGrpSpPr/>
          <p:nvPr/>
        </p:nvGrpSpPr>
        <p:grpSpPr>
          <a:xfrm>
            <a:off x="437171" y="3378224"/>
            <a:ext cx="8157659" cy="972586"/>
            <a:chOff x="1593000" y="2322568"/>
            <a:chExt cx="5957975" cy="643500"/>
          </a:xfrm>
        </p:grpSpPr>
        <p:sp>
          <p:nvSpPr>
            <p:cNvPr id="145" name="Google Shape;145;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flipH="1">
              <a:off x="2283025" y="2322575"/>
              <a:ext cx="1844400" cy="642600"/>
            </a:xfrm>
            <a:prstGeom prst="rect">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rot="-5400000">
              <a:off x="3501574" y="1934671"/>
              <a:ext cx="643356" cy="1419149"/>
            </a:xfrm>
            <a:prstGeom prst="flowChartOffpageConnector">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fr" sz="1200">
                  <a:solidFill>
                    <a:srgbClr val="FFFFFF"/>
                  </a:solidFill>
                  <a:latin typeface="Roboto"/>
                  <a:ea typeface="Roboto"/>
                  <a:cs typeface="Roboto"/>
                  <a:sym typeface="Roboto"/>
                </a:rPr>
                <a:t>Clustering des capteurs</a:t>
              </a:r>
              <a:endParaRPr b="1" sz="1200">
                <a:solidFill>
                  <a:srgbClr val="FFFFFF"/>
                </a:solidFill>
                <a:latin typeface="Roboto"/>
                <a:ea typeface="Roboto"/>
                <a:cs typeface="Roboto"/>
                <a:sym typeface="Roboto"/>
              </a:endParaRPr>
            </a:p>
          </p:txBody>
        </p:sp>
        <p:sp>
          <p:nvSpPr>
            <p:cNvPr id="149" name="Google Shape;149;p17"/>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solidFill>
                    <a:srgbClr val="FFFFFF"/>
                  </a:solidFill>
                  <a:latin typeface="Roboto"/>
                  <a:ea typeface="Roboto"/>
                  <a:cs typeface="Roboto"/>
                  <a:sym typeface="Roboto"/>
                </a:rPr>
                <a:t>03</a:t>
              </a:r>
              <a:endParaRPr b="1" sz="2600">
                <a:solidFill>
                  <a:srgbClr val="FFFFFF"/>
                </a:solidFill>
                <a:latin typeface="Roboto"/>
                <a:ea typeface="Roboto"/>
                <a:cs typeface="Roboto"/>
                <a:sym typeface="Roboto"/>
              </a:endParaRPr>
            </a:p>
          </p:txBody>
        </p:sp>
        <p:sp>
          <p:nvSpPr>
            <p:cNvPr id="151" name="Google Shape;151;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0B713F"/>
                </a:buClr>
                <a:buSzPts val="900"/>
                <a:buFont typeface="Roboto"/>
                <a:buChar char="●"/>
              </a:pPr>
              <a:r>
                <a:rPr lang="fr" sz="900">
                  <a:solidFill>
                    <a:srgbClr val="0B713F"/>
                  </a:solidFill>
                  <a:latin typeface="Roboto"/>
                  <a:ea typeface="Roboto"/>
                  <a:cs typeface="Roboto"/>
                  <a:sym typeface="Roboto"/>
                </a:rPr>
                <a:t>Le regroupement des capteurs permet également d’optimiser l’utilisation des SF, en assignant des SF plus faibles aux capteurs proches et des SF plus élevés à ceux éloignés du centre du cluster.</a:t>
              </a:r>
              <a:endParaRPr sz="900">
                <a:solidFill>
                  <a:srgbClr val="0B713F"/>
                </a:solidFill>
                <a:latin typeface="Roboto"/>
                <a:ea typeface="Roboto"/>
                <a:cs typeface="Roboto"/>
                <a:sym typeface="Roboto"/>
              </a:endParaRPr>
            </a:p>
          </p:txBody>
        </p:sp>
      </p:grpSp>
      <p:grpSp>
        <p:nvGrpSpPr>
          <p:cNvPr id="152" name="Google Shape;152;p17"/>
          <p:cNvGrpSpPr/>
          <p:nvPr/>
        </p:nvGrpSpPr>
        <p:grpSpPr>
          <a:xfrm>
            <a:off x="437171" y="2388110"/>
            <a:ext cx="8157659" cy="972586"/>
            <a:chOff x="1593000" y="2322568"/>
            <a:chExt cx="5957975" cy="643500"/>
          </a:xfrm>
        </p:grpSpPr>
        <p:sp>
          <p:nvSpPr>
            <p:cNvPr id="153" name="Google Shape;153;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a:off x="2283025" y="2322575"/>
              <a:ext cx="1844400" cy="642600"/>
            </a:xfrm>
            <a:prstGeom prst="rect">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rot="-5400000">
              <a:off x="3501574" y="1934671"/>
              <a:ext cx="643356" cy="1419149"/>
            </a:xfrm>
            <a:prstGeom prst="flowChartOffpageConnector">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2342639" y="2399957"/>
              <a:ext cx="21339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fr" sz="1200">
                  <a:solidFill>
                    <a:srgbClr val="FFFFFF"/>
                  </a:solidFill>
                </a:rPr>
                <a:t>Optimisation du placement des passerelles</a:t>
              </a:r>
              <a:endParaRPr b="1" sz="1100">
                <a:solidFill>
                  <a:srgbClr val="FFFFFF"/>
                </a:solidFill>
                <a:latin typeface="Roboto"/>
                <a:ea typeface="Roboto"/>
                <a:cs typeface="Roboto"/>
                <a:sym typeface="Roboto"/>
              </a:endParaRPr>
            </a:p>
          </p:txBody>
        </p:sp>
        <p:sp>
          <p:nvSpPr>
            <p:cNvPr id="157" name="Google Shape;157;p17"/>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solidFill>
                    <a:srgbClr val="FFFFFF"/>
                  </a:solidFill>
                  <a:latin typeface="Roboto"/>
                  <a:ea typeface="Roboto"/>
                  <a:cs typeface="Roboto"/>
                  <a:sym typeface="Roboto"/>
                </a:rPr>
                <a:t>02</a:t>
              </a:r>
              <a:endParaRPr b="1" sz="2600">
                <a:solidFill>
                  <a:srgbClr val="FFFFFF"/>
                </a:solidFill>
                <a:latin typeface="Roboto"/>
                <a:ea typeface="Roboto"/>
                <a:cs typeface="Roboto"/>
                <a:sym typeface="Roboto"/>
              </a:endParaRPr>
            </a:p>
          </p:txBody>
        </p:sp>
        <p:sp>
          <p:nvSpPr>
            <p:cNvPr id="159" name="Google Shape;159;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0B713F"/>
                </a:buClr>
                <a:buSzPts val="900"/>
                <a:buFont typeface="Roboto"/>
                <a:buChar char="●"/>
              </a:pPr>
              <a:r>
                <a:rPr lang="fr" sz="900">
                  <a:solidFill>
                    <a:srgbClr val="0B713F"/>
                  </a:solidFill>
                  <a:latin typeface="Roboto"/>
                  <a:ea typeface="Roboto"/>
                  <a:cs typeface="Roboto"/>
                  <a:sym typeface="Roboto"/>
                </a:rPr>
                <a:t>En optimisant le placement des passerelles (via des algorithmes comme le KMeans), on peut réduire la distance entre les capteurs et les passerelles, permettant ainsi l'utilisation de SF plus faibles, ce qui minimise la consommation d'énergie et améliore l’efficacité globale du réseau.</a:t>
              </a:r>
              <a:endParaRPr sz="900">
                <a:solidFill>
                  <a:srgbClr val="0B713F"/>
                </a:solidFill>
                <a:latin typeface="Roboto"/>
                <a:ea typeface="Roboto"/>
                <a:cs typeface="Roboto"/>
                <a:sym typeface="Roboto"/>
              </a:endParaRPr>
            </a:p>
          </p:txBody>
        </p:sp>
      </p:grpSp>
      <p:grpSp>
        <p:nvGrpSpPr>
          <p:cNvPr id="160" name="Google Shape;160;p17"/>
          <p:cNvGrpSpPr/>
          <p:nvPr/>
        </p:nvGrpSpPr>
        <p:grpSpPr>
          <a:xfrm>
            <a:off x="437171" y="1397983"/>
            <a:ext cx="8157659" cy="972586"/>
            <a:chOff x="1593000" y="2322568"/>
            <a:chExt cx="5957975" cy="643500"/>
          </a:xfrm>
        </p:grpSpPr>
        <p:sp>
          <p:nvSpPr>
            <p:cNvPr id="161" name="Google Shape;161;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a:off x="2283025" y="2322575"/>
              <a:ext cx="1844400" cy="642600"/>
            </a:xfrm>
            <a:prstGeom prst="rect">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rot="-5400000">
              <a:off x="3501574" y="1934671"/>
              <a:ext cx="643356" cy="1419149"/>
            </a:xfrm>
            <a:prstGeom prst="flowChartOffpageConnector">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fr" sz="1200">
                  <a:solidFill>
                    <a:srgbClr val="FFFFFF"/>
                  </a:solidFill>
                  <a:latin typeface="Roboto"/>
                  <a:ea typeface="Roboto"/>
                  <a:cs typeface="Roboto"/>
                  <a:sym typeface="Roboto"/>
                </a:rPr>
                <a:t>ADR</a:t>
              </a:r>
              <a:endParaRPr b="1" sz="1200">
                <a:solidFill>
                  <a:srgbClr val="FFFFFF"/>
                </a:solidFill>
                <a:latin typeface="Roboto"/>
                <a:ea typeface="Roboto"/>
                <a:cs typeface="Roboto"/>
                <a:sym typeface="Roboto"/>
              </a:endParaRPr>
            </a:p>
          </p:txBody>
        </p:sp>
        <p:sp>
          <p:nvSpPr>
            <p:cNvPr id="165" name="Google Shape;165;p17"/>
            <p:cNvSpPr/>
            <p:nvPr/>
          </p:nvSpPr>
          <p:spPr>
            <a:xfrm>
              <a:off x="1593000" y="2322568"/>
              <a:ext cx="690000" cy="642300"/>
            </a:xfrm>
            <a:prstGeom prst="rect">
              <a:avLst/>
            </a:prstGeom>
            <a:solidFill>
              <a:srgbClr val="0B7743"/>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593000" y="2322575"/>
              <a:ext cx="690000" cy="642600"/>
            </a:xfrm>
            <a:prstGeom prst="rect">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solidFill>
                    <a:srgbClr val="FFFFFF"/>
                  </a:solidFill>
                  <a:latin typeface="Roboto"/>
                  <a:ea typeface="Roboto"/>
                  <a:cs typeface="Roboto"/>
                  <a:sym typeface="Roboto"/>
                </a:rPr>
                <a:t>01</a:t>
              </a:r>
              <a:endParaRPr b="1" sz="2600">
                <a:solidFill>
                  <a:srgbClr val="FFFFFF"/>
                </a:solidFill>
                <a:latin typeface="Roboto"/>
                <a:ea typeface="Roboto"/>
                <a:cs typeface="Roboto"/>
                <a:sym typeface="Roboto"/>
              </a:endParaRPr>
            </a:p>
          </p:txBody>
        </p:sp>
        <p:sp>
          <p:nvSpPr>
            <p:cNvPr id="167" name="Google Shape;167;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900">
                <a:solidFill>
                  <a:schemeClr val="dk1"/>
                </a:solidFill>
              </a:endParaRPr>
            </a:p>
            <a:p>
              <a:pPr indent="-266700" lvl="0" marL="457200" rtl="0" algn="l">
                <a:lnSpc>
                  <a:spcPct val="115000"/>
                </a:lnSpc>
                <a:spcBef>
                  <a:spcPts val="1200"/>
                </a:spcBef>
                <a:spcAft>
                  <a:spcPts val="0"/>
                </a:spcAft>
                <a:buClr>
                  <a:srgbClr val="0B713F"/>
                </a:buClr>
                <a:buSzPts val="600"/>
                <a:buFont typeface="Roboto"/>
                <a:buChar char="●"/>
              </a:pPr>
              <a:r>
                <a:rPr lang="fr" sz="900">
                  <a:solidFill>
                    <a:srgbClr val="0B713F"/>
                  </a:solidFill>
                </a:rPr>
                <a:t>permet d’ajuster automatiquement le facteur d’étalement en fonction des conditions réseau. Ce système permet de choisir un SF plus bas pour les capteurs proches de la passerelle, afin de minimiser la consommation d'énergie, et un SF plus élevé pour les capteurs plus éloignés, afin d'optimiser la portée.</a:t>
              </a:r>
              <a:endParaRPr sz="600">
                <a:solidFill>
                  <a:srgbClr val="0B713F"/>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Contribution</a:t>
            </a:r>
            <a:endParaRPr/>
          </a:p>
        </p:txBody>
      </p:sp>
      <p:sp>
        <p:nvSpPr>
          <p:cNvPr id="173" name="Google Shape;17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fr" sz="1100">
                <a:solidFill>
                  <a:schemeClr val="dk1"/>
                </a:solidFill>
              </a:rPr>
              <a:t>Optimisation des positions de gateways basée sur KMeans</a:t>
            </a:r>
            <a:r>
              <a:rPr lang="fr"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fr" sz="1100">
                <a:solidFill>
                  <a:schemeClr val="dk1"/>
                </a:solidFill>
              </a:rPr>
              <a:t>Intégration du facteur de propagation (Spreading Factor) dans les calculs de performance</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fr" sz="1100">
                <a:solidFill>
                  <a:schemeClr val="dk1"/>
                </a:solidFill>
              </a:rPr>
              <a:t>Modélisation de l’RSSI</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fr" sz="1100">
                <a:solidFill>
                  <a:schemeClr val="dk1"/>
                </a:solidFill>
              </a:rPr>
              <a:t>Modélisation de la probabilité de collision</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a:t>
            </a:r>
            <a:r>
              <a:rPr lang="fr"/>
              <a:t> mathématique utilisé</a:t>
            </a:r>
            <a:endParaRPr/>
          </a:p>
        </p:txBody>
      </p:sp>
      <p:sp>
        <p:nvSpPr>
          <p:cNvPr id="179" name="Google Shape;179;p19"/>
          <p:cNvSpPr txBox="1"/>
          <p:nvPr>
            <p:ph idx="1" type="body"/>
          </p:nvPr>
        </p:nvSpPr>
        <p:spPr>
          <a:xfrm>
            <a:off x="3730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rPr b="1" lang="fr" sz="1100">
                <a:solidFill>
                  <a:schemeClr val="dk1"/>
                </a:solidFill>
              </a:rPr>
              <a:t>Calcul du RSSI avec le facteur de propagation</a:t>
            </a:r>
            <a:r>
              <a:rPr lang="fr" sz="1100">
                <a:solidFill>
                  <a:schemeClr val="dk1"/>
                </a:solidFill>
              </a:rPr>
              <a:t> : </a:t>
            </a:r>
            <a:endParaRPr sz="1100">
              <a:solidFill>
                <a:schemeClr val="dk1"/>
              </a:solidFill>
            </a:endParaRPr>
          </a:p>
          <a:p>
            <a:pPr indent="0" lvl="0" marL="0" rtl="0" algn="ctr">
              <a:spcBef>
                <a:spcPts val="1200"/>
              </a:spcBef>
              <a:spcAft>
                <a:spcPts val="0"/>
              </a:spcAft>
              <a:buNone/>
            </a:pPr>
            <a:r>
              <a:rPr b="1" lang="fr" sz="1300">
                <a:solidFill>
                  <a:schemeClr val="dk1"/>
                </a:solidFill>
              </a:rPr>
              <a:t>RSSI=Pt​−(20log10​(d)+20log10​(868)−27.55)+(SF−7)×0.5</a:t>
            </a:r>
            <a:endParaRPr b="1" sz="1300">
              <a:solidFill>
                <a:schemeClr val="dk1"/>
              </a:solidFill>
            </a:endParaRPr>
          </a:p>
          <a:p>
            <a:pPr indent="0" lvl="0" marL="0" rtl="0" algn="l">
              <a:spcBef>
                <a:spcPts val="1200"/>
              </a:spcBef>
              <a:spcAft>
                <a:spcPts val="0"/>
              </a:spcAft>
              <a:buNone/>
            </a:pPr>
            <a:r>
              <a:rPr lang="fr" sz="1100">
                <a:solidFill>
                  <a:schemeClr val="dk1"/>
                </a:solidFill>
              </a:rPr>
              <a:t>où :</a:t>
            </a:r>
            <a:endParaRPr sz="1100">
              <a:solidFill>
                <a:schemeClr val="dk1"/>
              </a:solidFill>
            </a:endParaRPr>
          </a:p>
          <a:p>
            <a:pPr indent="-298450" lvl="0" marL="457200" rtl="0" algn="l">
              <a:spcBef>
                <a:spcPts val="1200"/>
              </a:spcBef>
              <a:spcAft>
                <a:spcPts val="0"/>
              </a:spcAft>
              <a:buClr>
                <a:schemeClr val="dk1"/>
              </a:buClr>
              <a:buSzPts val="1100"/>
              <a:buChar char="●"/>
            </a:pPr>
            <a:r>
              <a:rPr lang="fr" sz="1100">
                <a:solidFill>
                  <a:schemeClr val="dk1"/>
                </a:solidFill>
              </a:rPr>
              <a:t>Pt​ est la puissance d'émission,</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d est la distance (m),</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f=868MHz,</a:t>
            </a:r>
            <a:endParaRPr sz="1100">
              <a:solidFill>
                <a:schemeClr val="dk1"/>
              </a:solidFill>
            </a:endParaRPr>
          </a:p>
          <a:p>
            <a:pPr indent="-298450" lvl="0" marL="457200" rtl="0" algn="l">
              <a:spcBef>
                <a:spcPts val="0"/>
              </a:spcBef>
              <a:spcAft>
                <a:spcPts val="0"/>
              </a:spcAft>
              <a:buClr>
                <a:schemeClr val="dk1"/>
              </a:buClr>
              <a:buSzPts val="1100"/>
              <a:buChar char="●"/>
            </a:pPr>
            <a:r>
              <a:rPr lang="fr" sz="1100">
                <a:solidFill>
                  <a:schemeClr val="dk1"/>
                </a:solidFill>
              </a:rPr>
              <a:t>SF est le facteur d'étalement (de 7 à 12).</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méthodes utilisées dans l'optimisation de WSN</a:t>
            </a:r>
            <a:endParaRPr/>
          </a:p>
        </p:txBody>
      </p:sp>
      <p:sp>
        <p:nvSpPr>
          <p:cNvPr id="185" name="Google Shape;18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fr" u="sng">
                <a:solidFill>
                  <a:schemeClr val="hlink"/>
                </a:solidFill>
                <a:hlinkClick r:id="rId3"/>
              </a:rPr>
              <a:t>https://docs.google.com/document/d/1h0PGf4NVUuT3p60PT6g6WvJFETzHUVZ7y4qi11c_M0w/edit</a:t>
            </a:r>
            <a:endParaRPr/>
          </a:p>
          <a:p>
            <a:pPr indent="0" lvl="0" marL="0" rtl="0" algn="l">
              <a:spcBef>
                <a:spcPts val="1200"/>
              </a:spcBef>
              <a:spcAft>
                <a:spcPts val="0"/>
              </a:spcAft>
              <a:buNone/>
            </a:pPr>
            <a:r>
              <a:rPr lang="fr" u="sng">
                <a:solidFill>
                  <a:schemeClr val="hlink"/>
                </a:solidFill>
                <a:hlinkClick r:id="rId4"/>
              </a:rPr>
              <a:t>https://docs.google.com/document/d/19FNRyjawqa0_wU614ZVzoJbQ5ZoTxOz5pNxhBEIUVAw/edit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t>
            </a:r>
            <a:r>
              <a:rPr lang="fr"/>
              <a:t>es modèles d’atténuation de signal</a:t>
            </a:r>
            <a:endParaRPr/>
          </a:p>
        </p:txBody>
      </p:sp>
      <p:sp>
        <p:nvSpPr>
          <p:cNvPr id="191" name="Google Shape;19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1"/>
          <p:cNvPicPr preferRelativeResize="0"/>
          <p:nvPr/>
        </p:nvPicPr>
        <p:blipFill>
          <a:blip r:embed="rId3">
            <a:alphaModFix/>
          </a:blip>
          <a:stretch>
            <a:fillRect/>
          </a:stretch>
        </p:blipFill>
        <p:spPr>
          <a:xfrm>
            <a:off x="1216513" y="1423550"/>
            <a:ext cx="6238875" cy="26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