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70" r:id="rId7"/>
    <p:sldId id="267" r:id="rId8"/>
    <p:sldId id="268" r:id="rId9"/>
    <p:sldId id="271" r:id="rId10"/>
    <p:sldId id="272"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p:cViewPr varScale="1">
        <p:scale>
          <a:sx n="65" d="100"/>
          <a:sy n="65" d="100"/>
        </p:scale>
        <p:origin x="8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31884-FFFC-4820-B566-13DCCDD7A1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816D25C-A48C-4233-91FD-5E8145F6F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215AEF9-753D-441B-9AEC-CCEB82806567}"/>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B66792C0-85D9-4993-B7D5-4639CA775DD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EFF311-C0C1-422A-9D32-825E084C1C91}"/>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195164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4F6E8E-B1CB-4408-9129-A9B907CC480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890F212-C73C-4ADC-93D5-C2D62C3F364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B7E660-B8BF-43B3-9A90-39ED1F515D60}"/>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86856DDE-4042-4F94-8D8A-77EDE543E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E18C79-4DD3-4BFF-864E-8B3A01038D42}"/>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147474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FC90934-6E0C-4938-B2C5-C96843080A8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AFFFF2F-16AE-491B-9542-2C0C7C9507E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B59A00-805B-4178-8BB2-9DC2F507AF5B}"/>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6D5794D3-D8FB-4832-AA35-12486F04F0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285890-B3FE-40E1-8E5D-6F3AC2E44031}"/>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551808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2C2FAA-3C29-48FD-B9A5-FA709DC6854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3960D47-B982-4A80-923F-BA6FD1BFCEC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0C07C1-3087-471D-8414-5D02C7F2C894}"/>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0A3AC56F-8670-43D4-B980-02E98ED078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E4E2B6E-CBC4-4384-A12C-D21B25D0225E}"/>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89345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67B8E-924D-4AAD-AD73-6FE97621899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BB395C1-F16F-4624-8AF5-3D7CF93BA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B8A54F3-FCAF-4E2D-BD1A-488AA0A6B38D}"/>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7D5EAA71-F011-4DC6-A0D8-25C501FC6B6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4839FA-D465-41E0-A42C-914735B92A12}"/>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389072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3421AF-0DE4-487A-B05F-0DF2C7276B3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BE23863-6C0B-4098-A023-37E71AA0B28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3EAB66A-9A44-452D-B869-D30105870C6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9065E1F-0F17-44D4-9A43-A2A86A6685AA}"/>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671F99FE-B2C8-4BFC-9303-5337D2D2115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7E964F8-D756-43CB-B82B-D5C0871D3D3F}"/>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168228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1C9432-D206-4AD4-A565-A0ACCCD1380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E541451-4AAD-40CD-A48D-582EE4D105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A34D67D-39B4-40DE-8827-540707FAF99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FC2B356-E129-4A8F-A51F-B38A2C1E33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345A1D8-DAE9-4C7F-BE09-CD530F98F27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0734EB7-E2F4-41C6-86C6-DB45B279B33F}"/>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8" name="Espace réservé du pied de page 7">
            <a:extLst>
              <a:ext uri="{FF2B5EF4-FFF2-40B4-BE49-F238E27FC236}">
                <a16:creationId xmlns:a16="http://schemas.microsoft.com/office/drawing/2014/main" id="{DB678D2C-0D19-4DF9-A97E-4E169B3DF06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33E99EE-C364-49E9-9127-00778151FD35}"/>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413671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CFC77C-E5CF-4D40-9E09-E1761C319B5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E64284C-10AE-4E68-953F-D04AF79B3FBA}"/>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4" name="Espace réservé du pied de page 3">
            <a:extLst>
              <a:ext uri="{FF2B5EF4-FFF2-40B4-BE49-F238E27FC236}">
                <a16:creationId xmlns:a16="http://schemas.microsoft.com/office/drawing/2014/main" id="{7CFCCABE-8B7D-4548-9120-DD1750A9945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1CAFFCE-0BDD-48E8-B95C-DE38C1F8DF90}"/>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144034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EAA806F-2900-42DA-BB90-648D7A83457D}"/>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3" name="Espace réservé du pied de page 2">
            <a:extLst>
              <a:ext uri="{FF2B5EF4-FFF2-40B4-BE49-F238E27FC236}">
                <a16:creationId xmlns:a16="http://schemas.microsoft.com/office/drawing/2014/main" id="{CE23F710-8D3A-4B57-B563-EFBED0A7708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DBF07EB-CE49-48DC-9189-9AF9BD884DDE}"/>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59327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3428C-A672-48E1-A29D-5B7086BD51E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C5E0681-726C-40FC-B878-035380339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4F66ADE-2987-4E69-A2FE-526D52C79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BEEC00B-F9EB-4A5A-AADB-8523F99B8CD9}"/>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F3A6D360-637C-4946-8BDF-AA4CDD0C06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9A3517A-656B-4DA8-A458-B50973FB8B51}"/>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39806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6629C-8641-4F7D-BD94-9F68ED84F82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89691B-D072-4C33-98A1-59CBD4817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7C89223-F3C8-4062-BEA4-A37F45C38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17D1F85-8AA5-4EB2-822A-100EA6A039DE}"/>
              </a:ext>
            </a:extLst>
          </p:cNvPr>
          <p:cNvSpPr>
            <a:spLocks noGrp="1"/>
          </p:cNvSpPr>
          <p:nvPr>
            <p:ph type="dt" sz="half" idx="10"/>
          </p:nvPr>
        </p:nvSpPr>
        <p:spPr/>
        <p:txBody>
          <a:bodyPr/>
          <a:lstStyle/>
          <a:p>
            <a:fld id="{161DA17D-2D64-4CA8-94B0-3C24EBDB37B4}" type="datetimeFigureOut">
              <a:rPr lang="fr-FR" smtClean="0"/>
              <a:t>15/10/2024</a:t>
            </a:fld>
            <a:endParaRPr lang="fr-FR"/>
          </a:p>
        </p:txBody>
      </p:sp>
      <p:sp>
        <p:nvSpPr>
          <p:cNvPr id="6" name="Espace réservé du pied de page 5">
            <a:extLst>
              <a:ext uri="{FF2B5EF4-FFF2-40B4-BE49-F238E27FC236}">
                <a16:creationId xmlns:a16="http://schemas.microsoft.com/office/drawing/2014/main" id="{84DDC4E6-2939-4C11-BA2F-46A8362F646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6F0F8AE-FB53-4BAF-8D55-A361F7B6139A}"/>
              </a:ext>
            </a:extLst>
          </p:cNvPr>
          <p:cNvSpPr>
            <a:spLocks noGrp="1"/>
          </p:cNvSpPr>
          <p:nvPr>
            <p:ph type="sldNum" sz="quarter" idx="12"/>
          </p:nvPr>
        </p:nvSpPr>
        <p:spPr/>
        <p:txBody>
          <a:bodyPr/>
          <a:lstStyle/>
          <a:p>
            <a:fld id="{199FAC95-DEAE-441F-B35E-DE0566D59BFE}" type="slidenum">
              <a:rPr lang="fr-FR" smtClean="0"/>
              <a:t>‹N°›</a:t>
            </a:fld>
            <a:endParaRPr lang="fr-FR"/>
          </a:p>
        </p:txBody>
      </p:sp>
    </p:spTree>
    <p:extLst>
      <p:ext uri="{BB962C8B-B14F-4D97-AF65-F5344CB8AC3E}">
        <p14:creationId xmlns:p14="http://schemas.microsoft.com/office/powerpoint/2010/main" val="262863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8DF3ED0-DB24-4506-9844-7D9D23C5C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CBDBD0B-E120-49DB-8978-DD83ECC14A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A110541-8AF3-483F-8E5C-AFBA92FED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DA17D-2D64-4CA8-94B0-3C24EBDB37B4}" type="datetimeFigureOut">
              <a:rPr lang="fr-FR" smtClean="0"/>
              <a:t>15/10/2024</a:t>
            </a:fld>
            <a:endParaRPr lang="fr-FR"/>
          </a:p>
        </p:txBody>
      </p:sp>
      <p:sp>
        <p:nvSpPr>
          <p:cNvPr id="5" name="Espace réservé du pied de page 4">
            <a:extLst>
              <a:ext uri="{FF2B5EF4-FFF2-40B4-BE49-F238E27FC236}">
                <a16:creationId xmlns:a16="http://schemas.microsoft.com/office/drawing/2014/main" id="{DE2B70BE-105D-4DAA-8D5C-C0A9C2327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3EDEE03-DC87-4306-BA59-1D85CE02E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FAC95-DEAE-441F-B35E-DE0566D59BFE}" type="slidenum">
              <a:rPr lang="fr-FR" smtClean="0"/>
              <a:t>‹N°›</a:t>
            </a:fld>
            <a:endParaRPr lang="fr-FR"/>
          </a:p>
        </p:txBody>
      </p:sp>
    </p:spTree>
    <p:extLst>
      <p:ext uri="{BB962C8B-B14F-4D97-AF65-F5344CB8AC3E}">
        <p14:creationId xmlns:p14="http://schemas.microsoft.com/office/powerpoint/2010/main" val="1380522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9A241E-7641-4857-9258-85C5BBB6CDA0}"/>
              </a:ext>
            </a:extLst>
          </p:cNvPr>
          <p:cNvSpPr>
            <a:spLocks noGrp="1"/>
          </p:cNvSpPr>
          <p:nvPr>
            <p:ph type="ctrTitle"/>
          </p:nvPr>
        </p:nvSpPr>
        <p:spPr>
          <a:xfrm>
            <a:off x="1406013" y="406400"/>
            <a:ext cx="9144000" cy="2387600"/>
          </a:xfrm>
        </p:spPr>
        <p:txBody>
          <a:bodyPr/>
          <a:lstStyle/>
          <a:p>
            <a:r>
              <a:rPr lang="fr-FR" dirty="0"/>
              <a:t>Réunion 11/10/2024</a:t>
            </a:r>
          </a:p>
        </p:txBody>
      </p:sp>
      <p:sp>
        <p:nvSpPr>
          <p:cNvPr id="5" name="Sous-titre 4">
            <a:extLst>
              <a:ext uri="{FF2B5EF4-FFF2-40B4-BE49-F238E27FC236}">
                <a16:creationId xmlns:a16="http://schemas.microsoft.com/office/drawing/2014/main" id="{67097B19-DB5D-42C3-9808-F2024CA83892}"/>
              </a:ext>
            </a:extLst>
          </p:cNvPr>
          <p:cNvSpPr>
            <a:spLocks noGrp="1"/>
          </p:cNvSpPr>
          <p:nvPr>
            <p:ph type="subTitle" idx="1"/>
          </p:nvPr>
        </p:nvSpPr>
        <p:spPr/>
        <p:txBody>
          <a:bodyPr/>
          <a:lstStyle/>
          <a:p>
            <a:r>
              <a:rPr lang="fr-FR" sz="3200" dirty="0"/>
              <a:t>Participants:</a:t>
            </a:r>
          </a:p>
          <a:p>
            <a:r>
              <a:rPr lang="fr-FR" b="1" dirty="0" err="1"/>
              <a:t>Nedra</a:t>
            </a:r>
            <a:r>
              <a:rPr lang="fr-FR" b="1" dirty="0"/>
              <a:t> MELLOULI NAUYVCK</a:t>
            </a:r>
          </a:p>
          <a:p>
            <a:r>
              <a:rPr lang="fr-FR" b="1" dirty="0"/>
              <a:t>Marwa SAID</a:t>
            </a:r>
          </a:p>
          <a:p>
            <a:endParaRPr lang="fr-FR" dirty="0"/>
          </a:p>
        </p:txBody>
      </p:sp>
    </p:spTree>
    <p:extLst>
      <p:ext uri="{BB962C8B-B14F-4D97-AF65-F5344CB8AC3E}">
        <p14:creationId xmlns:p14="http://schemas.microsoft.com/office/powerpoint/2010/main" val="1501107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C9C6B7-321F-44C5-A1F6-DC0DDBA1C48C}"/>
              </a:ext>
            </a:extLst>
          </p:cNvPr>
          <p:cNvSpPr>
            <a:spLocks noGrp="1"/>
          </p:cNvSpPr>
          <p:nvPr>
            <p:ph type="title"/>
          </p:nvPr>
        </p:nvSpPr>
        <p:spPr/>
        <p:txBody>
          <a:bodyPr/>
          <a:lstStyle/>
          <a:p>
            <a:r>
              <a:rPr lang="fr-FR" dirty="0"/>
              <a:t>Article</a:t>
            </a:r>
          </a:p>
        </p:txBody>
      </p:sp>
      <p:sp>
        <p:nvSpPr>
          <p:cNvPr id="3" name="Espace réservé du contenu 2">
            <a:extLst>
              <a:ext uri="{FF2B5EF4-FFF2-40B4-BE49-F238E27FC236}">
                <a16:creationId xmlns:a16="http://schemas.microsoft.com/office/drawing/2014/main" id="{D96B5E8F-9D8E-4B5C-A92A-840CD869563E}"/>
              </a:ext>
            </a:extLst>
          </p:cNvPr>
          <p:cNvSpPr>
            <a:spLocks noGrp="1"/>
          </p:cNvSpPr>
          <p:nvPr>
            <p:ph idx="1"/>
          </p:nvPr>
        </p:nvSpPr>
        <p:spPr>
          <a:xfrm>
            <a:off x="838199" y="1825625"/>
            <a:ext cx="10842523" cy="4667250"/>
          </a:xfrm>
        </p:spPr>
        <p:txBody>
          <a:bodyPr/>
          <a:lstStyle/>
          <a:p>
            <a:r>
              <a:rPr lang="fr-FR" dirty="0"/>
              <a:t>Contribution</a:t>
            </a:r>
          </a:p>
          <a:p>
            <a:pPr marL="0" indent="0">
              <a:buNone/>
            </a:pPr>
            <a:r>
              <a:rPr lang="fr-FR" dirty="0"/>
              <a:t>Q1: Est ce qu’on peut construire un pipeline pour tester les différents métriques d’évaluation inclue l’architecture, la qualité de transmission..</a:t>
            </a:r>
          </a:p>
          <a:p>
            <a:pPr marL="0" indent="0">
              <a:buNone/>
            </a:pPr>
            <a:r>
              <a:rPr lang="fr-FR" dirty="0"/>
              <a:t>Q2: Les simulateurs recommandées,</a:t>
            </a:r>
          </a:p>
          <a:p>
            <a:r>
              <a:rPr lang="fr-FR" dirty="0"/>
              <a:t>Motivation</a:t>
            </a:r>
          </a:p>
          <a:p>
            <a:pPr marL="0" indent="0">
              <a:buNone/>
            </a:pPr>
            <a:r>
              <a:rPr lang="fr-FR" dirty="0"/>
              <a:t>Dans la littérature il existe des différents simulateurs. Chaque simulateur à des critères et des métriques qui sont lui adaptés.  </a:t>
            </a:r>
          </a:p>
          <a:p>
            <a:pPr marL="0" indent="0">
              <a:buNone/>
            </a:pPr>
            <a:r>
              <a:rPr lang="fr-FR" dirty="0"/>
              <a:t>Est-ce qu’on peut unifier les simulateur dans un Digital </a:t>
            </a:r>
            <a:r>
              <a:rPr lang="fr-FR" dirty="0" err="1"/>
              <a:t>Twin</a:t>
            </a:r>
            <a:r>
              <a:rPr lang="fr-FR" dirty="0"/>
              <a:t>?</a:t>
            </a:r>
          </a:p>
        </p:txBody>
      </p:sp>
    </p:spTree>
    <p:extLst>
      <p:ext uri="{BB962C8B-B14F-4D97-AF65-F5344CB8AC3E}">
        <p14:creationId xmlns:p14="http://schemas.microsoft.com/office/powerpoint/2010/main" val="349360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36B63-97C5-4468-8E7D-85618D97969A}"/>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65A7CD4-3E3F-4EFB-B706-3CC8A5F786AD}"/>
              </a:ext>
            </a:extLst>
          </p:cNvPr>
          <p:cNvSpPr>
            <a:spLocks noGrp="1"/>
          </p:cNvSpPr>
          <p:nvPr>
            <p:ph idx="1"/>
          </p:nvPr>
        </p:nvSpPr>
        <p:spPr/>
        <p:txBody>
          <a:bodyPr>
            <a:normAutofit/>
          </a:bodyPr>
          <a:lstStyle/>
          <a:p>
            <a:pPr marL="0" indent="0">
              <a:buNone/>
            </a:pPr>
            <a:r>
              <a:rPr lang="fr-FR" sz="2600" b="1" dirty="0"/>
              <a:t>   Objectif principal : </a:t>
            </a:r>
          </a:p>
          <a:p>
            <a:pPr marL="0" indent="0">
              <a:buNone/>
            </a:pPr>
            <a:r>
              <a:rPr lang="fr-FR" sz="2600" dirty="0"/>
              <a:t>Optimiser l'emplacement des composants IoT (capteurs, passerelles) pour améliorer la performance du réseau, réduire la consommation énergétique, et maximiser la couverture.</a:t>
            </a:r>
          </a:p>
          <a:p>
            <a:pPr marL="0" indent="0">
              <a:buNone/>
            </a:pPr>
            <a:r>
              <a:rPr lang="fr-FR" sz="2600" b="1" dirty="0"/>
              <a:t>   </a:t>
            </a:r>
          </a:p>
          <a:p>
            <a:pPr marL="0" indent="0">
              <a:buNone/>
            </a:pPr>
            <a:r>
              <a:rPr lang="fr-FR" sz="2600" b="1" dirty="0"/>
              <a:t>   Problématique : </a:t>
            </a:r>
          </a:p>
          <a:p>
            <a:pPr marL="0" indent="0">
              <a:buNone/>
            </a:pPr>
            <a:r>
              <a:rPr lang="fr-FR" sz="2600" dirty="0"/>
              <a:t>Comment trouver un placement optimal des passerelles et capteurs dans un réseau IoT pour assurer une couverture maximale avec une consommation énergétique minimale tout en tenant compte des contraintes de l'environnement ?</a:t>
            </a:r>
          </a:p>
        </p:txBody>
      </p:sp>
    </p:spTree>
    <p:extLst>
      <p:ext uri="{BB962C8B-B14F-4D97-AF65-F5344CB8AC3E}">
        <p14:creationId xmlns:p14="http://schemas.microsoft.com/office/powerpoint/2010/main" val="130190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C002C-B456-486C-863A-DEEE4B39C95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F41198F-1440-4607-8F38-462869D94A68}"/>
              </a:ext>
            </a:extLst>
          </p:cNvPr>
          <p:cNvSpPr>
            <a:spLocks noGrp="1"/>
          </p:cNvSpPr>
          <p:nvPr>
            <p:ph idx="1"/>
          </p:nvPr>
        </p:nvSpPr>
        <p:spPr/>
        <p:txBody>
          <a:bodyPr>
            <a:normAutofit fontScale="92500" lnSpcReduction="20000"/>
          </a:bodyPr>
          <a:lstStyle/>
          <a:p>
            <a:pPr marL="0" indent="0">
              <a:buNone/>
            </a:pPr>
            <a:r>
              <a:rPr lang="fr-FR" b="1" dirty="0"/>
              <a:t>Méthodologie proposée</a:t>
            </a:r>
            <a:r>
              <a:rPr lang="fr-FR" dirty="0"/>
              <a:t> :</a:t>
            </a:r>
          </a:p>
          <a:p>
            <a:pPr>
              <a:buFont typeface="Arial" panose="020B0604020202020204" pitchFamily="34" charset="0"/>
              <a:buChar char="•"/>
            </a:pPr>
            <a:r>
              <a:rPr lang="fr-FR" dirty="0"/>
              <a:t>Utiliser des méthodes d'optimisation pour déterminer les meilleurs emplacements pour les composants du réseau.</a:t>
            </a:r>
          </a:p>
          <a:p>
            <a:pPr>
              <a:buFont typeface="Arial" panose="020B0604020202020204" pitchFamily="34" charset="0"/>
              <a:buChar char="•"/>
            </a:pPr>
            <a:r>
              <a:rPr lang="fr-FR" dirty="0"/>
              <a:t>Modéliser le réseau IoT, prendre en compte les paramètres environnementaux et les caractéristiques du réseau (comme la portée des capteurs et la puissance du signal).</a:t>
            </a:r>
          </a:p>
          <a:p>
            <a:pPr>
              <a:buFont typeface="Arial" panose="020B0604020202020204" pitchFamily="34" charset="0"/>
              <a:buChar char="•"/>
            </a:pPr>
            <a:r>
              <a:rPr lang="fr-FR" dirty="0"/>
              <a:t>Choisir un simulateur pour évaluer différentes configurations, comme NS-3, </a:t>
            </a:r>
            <a:r>
              <a:rPr lang="fr-FR" dirty="0" err="1"/>
              <a:t>omnetpp</a:t>
            </a:r>
            <a:r>
              <a:rPr lang="fr-FR" dirty="0"/>
              <a:t>.</a:t>
            </a:r>
          </a:p>
          <a:p>
            <a:pPr>
              <a:buFont typeface="Arial" panose="020B0604020202020204" pitchFamily="34" charset="0"/>
              <a:buChar char="•"/>
            </a:pPr>
            <a:r>
              <a:rPr lang="fr-FR" dirty="0"/>
              <a:t>Tester différentes approches d'optimisation, comme les algorithmes d'apprentissage supervisé, non supervisé (K-</a:t>
            </a:r>
            <a:r>
              <a:rPr lang="fr-FR" dirty="0" err="1"/>
              <a:t>Means</a:t>
            </a:r>
            <a:r>
              <a:rPr lang="fr-FR" dirty="0"/>
              <a:t>), ou des techniques d'optimisation telles que PSO (</a:t>
            </a:r>
            <a:r>
              <a:rPr lang="fr-FR" dirty="0" err="1"/>
              <a:t>Particle</a:t>
            </a:r>
            <a:r>
              <a:rPr lang="fr-FR" dirty="0"/>
              <a:t> </a:t>
            </a:r>
            <a:r>
              <a:rPr lang="fr-FR" dirty="0" err="1"/>
              <a:t>Swarm</a:t>
            </a:r>
            <a:r>
              <a:rPr lang="fr-FR" dirty="0"/>
              <a:t> </a:t>
            </a:r>
            <a:r>
              <a:rPr lang="fr-FR" dirty="0" err="1"/>
              <a:t>Optimization</a:t>
            </a:r>
            <a:r>
              <a:rPr lang="fr-FR" dirty="0"/>
              <a:t>) et GA (</a:t>
            </a:r>
            <a:r>
              <a:rPr lang="fr-FR" dirty="0" err="1"/>
              <a:t>Genetic</a:t>
            </a:r>
            <a:r>
              <a:rPr lang="fr-FR" dirty="0"/>
              <a:t> </a:t>
            </a:r>
            <a:r>
              <a:rPr lang="fr-FR" dirty="0" err="1"/>
              <a:t>Algorithm</a:t>
            </a:r>
            <a:r>
              <a:rPr lang="fr-FR" dirty="0"/>
              <a:t>).</a:t>
            </a:r>
          </a:p>
          <a:p>
            <a:endParaRPr lang="fr-FR" dirty="0"/>
          </a:p>
        </p:txBody>
      </p:sp>
    </p:spTree>
    <p:extLst>
      <p:ext uri="{BB962C8B-B14F-4D97-AF65-F5344CB8AC3E}">
        <p14:creationId xmlns:p14="http://schemas.microsoft.com/office/powerpoint/2010/main" val="58098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A54121-74FB-4D3B-9954-F011500A7652}"/>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843B5EE4-9224-4AA5-B1C6-651ADAF151E8}"/>
              </a:ext>
            </a:extLst>
          </p:cNvPr>
          <p:cNvSpPr>
            <a:spLocks noGrp="1"/>
          </p:cNvSpPr>
          <p:nvPr>
            <p:ph idx="1"/>
          </p:nvPr>
        </p:nvSpPr>
        <p:spPr/>
        <p:txBody>
          <a:bodyPr>
            <a:normAutofit/>
          </a:bodyPr>
          <a:lstStyle/>
          <a:p>
            <a:pPr marL="0" indent="0">
              <a:buNone/>
            </a:pPr>
            <a:r>
              <a:rPr lang="fr-FR" sz="2600" b="1" dirty="0"/>
              <a:t>   Travail à faire</a:t>
            </a:r>
            <a:r>
              <a:rPr lang="fr-FR" sz="2600" dirty="0"/>
              <a:t> :</a:t>
            </a:r>
          </a:p>
          <a:p>
            <a:pPr>
              <a:buFont typeface="Arial" panose="020B0604020202020204" pitchFamily="34" charset="0"/>
              <a:buChar char="•"/>
            </a:pPr>
            <a:r>
              <a:rPr lang="fr-FR" sz="2600" b="1" dirty="0"/>
              <a:t>État de l'art</a:t>
            </a:r>
            <a:r>
              <a:rPr lang="fr-FR" sz="2600" dirty="0"/>
              <a:t> : Analyser les méthodes actuelles d'optimisation de placement des composants IoT.</a:t>
            </a:r>
          </a:p>
          <a:p>
            <a:pPr>
              <a:buFont typeface="Arial" panose="020B0604020202020204" pitchFamily="34" charset="0"/>
              <a:buChar char="•"/>
            </a:pPr>
            <a:r>
              <a:rPr lang="fr-FR" sz="2600" b="1" dirty="0"/>
              <a:t>Choix de la technologie</a:t>
            </a:r>
            <a:r>
              <a:rPr lang="fr-FR" sz="2600" dirty="0"/>
              <a:t> : Comparer </a:t>
            </a:r>
            <a:r>
              <a:rPr lang="fr-FR" sz="2600" dirty="0" err="1"/>
              <a:t>LoRaWAN</a:t>
            </a:r>
            <a:r>
              <a:rPr lang="fr-FR" sz="2600" dirty="0"/>
              <a:t>, Sigfox, et NB-IoT, et justifier le choix de la technologie la plus adaptée à notre problématique.</a:t>
            </a:r>
          </a:p>
          <a:p>
            <a:pPr>
              <a:buFont typeface="Arial" panose="020B0604020202020204" pitchFamily="34" charset="0"/>
              <a:buChar char="•"/>
            </a:pPr>
            <a:r>
              <a:rPr lang="fr-FR" sz="2600" b="1" dirty="0"/>
              <a:t>Simulations et expérimentations</a:t>
            </a:r>
            <a:r>
              <a:rPr lang="fr-FR" sz="2600" dirty="0"/>
              <a:t> : Utiliser un simulateur (comme NS-3 ou </a:t>
            </a:r>
            <a:r>
              <a:rPr lang="fr-FR" sz="2600" dirty="0" err="1"/>
              <a:t>omnetpp</a:t>
            </a:r>
            <a:r>
              <a:rPr lang="fr-FR" sz="2600" dirty="0"/>
              <a:t>) pour tester différentes configurations d'emplacements et évaluer leur efficacité selon des métriques comme la couverture, l'énergie, et les interférences.</a:t>
            </a:r>
          </a:p>
          <a:p>
            <a:endParaRPr lang="fr-FR" sz="2600" dirty="0"/>
          </a:p>
        </p:txBody>
      </p:sp>
    </p:spTree>
    <p:extLst>
      <p:ext uri="{BB962C8B-B14F-4D97-AF65-F5344CB8AC3E}">
        <p14:creationId xmlns:p14="http://schemas.microsoft.com/office/powerpoint/2010/main" val="160747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6A683-5276-45C7-A96B-1FFB0C3DA8A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529D5B2-88C2-4D72-956C-706145B74B07}"/>
              </a:ext>
            </a:extLst>
          </p:cNvPr>
          <p:cNvSpPr>
            <a:spLocks noGrp="1"/>
          </p:cNvSpPr>
          <p:nvPr>
            <p:ph idx="1"/>
          </p:nvPr>
        </p:nvSpPr>
        <p:spPr/>
        <p:txBody>
          <a:bodyPr>
            <a:normAutofit/>
          </a:bodyPr>
          <a:lstStyle/>
          <a:p>
            <a:pPr marL="0" indent="0">
              <a:buNone/>
            </a:pPr>
            <a:r>
              <a:rPr lang="fr-FR" sz="2600" b="1" dirty="0"/>
              <a:t>   Contributions </a:t>
            </a:r>
            <a:r>
              <a:rPr lang="fr-FR" sz="2600" dirty="0"/>
              <a:t>:</a:t>
            </a:r>
          </a:p>
          <a:p>
            <a:pPr>
              <a:buFont typeface="Arial" panose="020B0604020202020204" pitchFamily="34" charset="0"/>
              <a:buChar char="•"/>
            </a:pPr>
            <a:r>
              <a:rPr lang="fr-FR" sz="2600" dirty="0"/>
              <a:t>Proposer un algorithme ou une méthode d'optimisation pour le placement des composants.</a:t>
            </a:r>
          </a:p>
          <a:p>
            <a:pPr>
              <a:buFont typeface="Arial" panose="020B0604020202020204" pitchFamily="34" charset="0"/>
              <a:buChar char="•"/>
            </a:pPr>
            <a:r>
              <a:rPr lang="fr-FR" sz="2600" dirty="0"/>
              <a:t>Comparer différentes technologies IoT pour déterminer la plus adaptée.</a:t>
            </a:r>
          </a:p>
          <a:p>
            <a:pPr>
              <a:buFont typeface="Arial" panose="020B0604020202020204" pitchFamily="34" charset="0"/>
              <a:buChar char="•"/>
            </a:pPr>
            <a:r>
              <a:rPr lang="fr-FR" sz="2600" dirty="0"/>
              <a:t>Évaluer les gains obtenus en termes de couverture, consommation énergétique, et qualité du réseau grâce aux simulations.</a:t>
            </a:r>
          </a:p>
          <a:p>
            <a:endParaRPr lang="fr-FR" sz="2600" dirty="0"/>
          </a:p>
        </p:txBody>
      </p:sp>
    </p:spTree>
    <p:extLst>
      <p:ext uri="{BB962C8B-B14F-4D97-AF65-F5344CB8AC3E}">
        <p14:creationId xmlns:p14="http://schemas.microsoft.com/office/powerpoint/2010/main" val="238335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E7E42-C61F-412A-9726-D31D41C6737C}"/>
              </a:ext>
            </a:extLst>
          </p:cNvPr>
          <p:cNvSpPr>
            <a:spLocks noGrp="1"/>
          </p:cNvSpPr>
          <p:nvPr>
            <p:ph type="title"/>
          </p:nvPr>
        </p:nvSpPr>
        <p:spPr>
          <a:xfrm>
            <a:off x="3286432" y="2516392"/>
            <a:ext cx="5149645" cy="1325563"/>
          </a:xfrm>
        </p:spPr>
        <p:txBody>
          <a:bodyPr>
            <a:normAutofit/>
          </a:bodyPr>
          <a:lstStyle/>
          <a:p>
            <a:pPr algn="ctr"/>
            <a:r>
              <a:rPr lang="fr-FR" sz="8000" b="1" dirty="0"/>
              <a:t>Remarques</a:t>
            </a:r>
          </a:p>
        </p:txBody>
      </p:sp>
    </p:spTree>
    <p:extLst>
      <p:ext uri="{BB962C8B-B14F-4D97-AF65-F5344CB8AC3E}">
        <p14:creationId xmlns:p14="http://schemas.microsoft.com/office/powerpoint/2010/main" val="380110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F40BF2-A3ED-48C1-8AA5-FEC2B32CC024}"/>
              </a:ext>
            </a:extLst>
          </p:cNvPr>
          <p:cNvSpPr>
            <a:spLocks noGrp="1"/>
          </p:cNvSpPr>
          <p:nvPr>
            <p:ph type="title"/>
          </p:nvPr>
        </p:nvSpPr>
        <p:spPr/>
        <p:txBody>
          <a:bodyPr/>
          <a:lstStyle/>
          <a:p>
            <a:r>
              <a:rPr lang="fr-FR" dirty="0"/>
              <a:t>Objectif principal: </a:t>
            </a:r>
          </a:p>
        </p:txBody>
      </p:sp>
      <p:sp>
        <p:nvSpPr>
          <p:cNvPr id="3" name="Espace réservé du contenu 2">
            <a:extLst>
              <a:ext uri="{FF2B5EF4-FFF2-40B4-BE49-F238E27FC236}">
                <a16:creationId xmlns:a16="http://schemas.microsoft.com/office/drawing/2014/main" id="{EEC69788-4F1C-4B6B-BAEB-838107BE1DDE}"/>
              </a:ext>
            </a:extLst>
          </p:cNvPr>
          <p:cNvSpPr>
            <a:spLocks noGrp="1"/>
          </p:cNvSpPr>
          <p:nvPr>
            <p:ph idx="1"/>
          </p:nvPr>
        </p:nvSpPr>
        <p:spPr/>
        <p:txBody>
          <a:bodyPr/>
          <a:lstStyle/>
          <a:p>
            <a:pPr marL="0" indent="0">
              <a:buNone/>
            </a:pPr>
            <a:r>
              <a:rPr lang="fr-FR" dirty="0"/>
              <a:t>    - domaine générale </a:t>
            </a:r>
          </a:p>
          <a:p>
            <a:pPr marL="0" indent="0">
              <a:buNone/>
            </a:pPr>
            <a:r>
              <a:rPr lang="fr-FR" dirty="0"/>
              <a:t>    - application agriculture (zone rurale)</a:t>
            </a:r>
          </a:p>
          <a:p>
            <a:pPr marL="0" indent="0">
              <a:buNone/>
            </a:pPr>
            <a:r>
              <a:rPr lang="fr-FR" dirty="0"/>
              <a:t>    - domaine de recherche (IA  Frugale)</a:t>
            </a:r>
          </a:p>
          <a:p>
            <a:pPr marL="0" indent="0">
              <a:buNone/>
            </a:pPr>
            <a:r>
              <a:rPr lang="fr-FR" dirty="0"/>
              <a:t>    - prendre en compte les moyens de l’agriculteur</a:t>
            </a:r>
          </a:p>
          <a:p>
            <a:pPr marL="0" indent="0">
              <a:buNone/>
            </a:pPr>
            <a:r>
              <a:rPr lang="fr-FR" dirty="0"/>
              <a:t>    - prendre en compte la consommation énergétique et le coût des         capteurs</a:t>
            </a:r>
          </a:p>
        </p:txBody>
      </p:sp>
    </p:spTree>
    <p:extLst>
      <p:ext uri="{BB962C8B-B14F-4D97-AF65-F5344CB8AC3E}">
        <p14:creationId xmlns:p14="http://schemas.microsoft.com/office/powerpoint/2010/main" val="139674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9E1E2C-FE24-48B1-A440-67122C87E665}"/>
              </a:ext>
            </a:extLst>
          </p:cNvPr>
          <p:cNvSpPr>
            <a:spLocks noGrp="1"/>
          </p:cNvSpPr>
          <p:nvPr>
            <p:ph type="title"/>
          </p:nvPr>
        </p:nvSpPr>
        <p:spPr/>
        <p:txBody>
          <a:bodyPr/>
          <a:lstStyle/>
          <a:p>
            <a:r>
              <a:rPr lang="fr-FR" dirty="0"/>
              <a:t>Problématique</a:t>
            </a:r>
          </a:p>
        </p:txBody>
      </p:sp>
      <p:sp>
        <p:nvSpPr>
          <p:cNvPr id="3" name="Espace réservé du contenu 2">
            <a:extLst>
              <a:ext uri="{FF2B5EF4-FFF2-40B4-BE49-F238E27FC236}">
                <a16:creationId xmlns:a16="http://schemas.microsoft.com/office/drawing/2014/main" id="{B34DBAF2-C9ED-4942-B143-120C0A0AE66D}"/>
              </a:ext>
            </a:extLst>
          </p:cNvPr>
          <p:cNvSpPr>
            <a:spLocks noGrp="1"/>
          </p:cNvSpPr>
          <p:nvPr>
            <p:ph idx="1"/>
          </p:nvPr>
        </p:nvSpPr>
        <p:spPr>
          <a:xfrm>
            <a:off x="838200" y="1825625"/>
            <a:ext cx="10515600" cy="1603375"/>
          </a:xfrm>
        </p:spPr>
        <p:txBody>
          <a:bodyPr/>
          <a:lstStyle/>
          <a:p>
            <a:r>
              <a:rPr lang="fr-FR" dirty="0"/>
              <a:t>Couverture maximale (terrain et les nœuds)</a:t>
            </a:r>
          </a:p>
          <a:p>
            <a:r>
              <a:rPr lang="fr-FR" dirty="0"/>
              <a:t> Définir les contraintes de l’environnements (terrain, sol)</a:t>
            </a:r>
          </a:p>
          <a:p>
            <a:r>
              <a:rPr lang="fr-FR" dirty="0"/>
              <a:t>Formalisation des problèmes</a:t>
            </a:r>
          </a:p>
          <a:p>
            <a:pPr marL="0" indent="0">
              <a:buNone/>
            </a:pPr>
            <a:endParaRPr lang="fr-FR" dirty="0"/>
          </a:p>
        </p:txBody>
      </p:sp>
      <p:sp>
        <p:nvSpPr>
          <p:cNvPr id="4" name="Titre 1">
            <a:extLst>
              <a:ext uri="{FF2B5EF4-FFF2-40B4-BE49-F238E27FC236}">
                <a16:creationId xmlns:a16="http://schemas.microsoft.com/office/drawing/2014/main" id="{0F2C328E-7D11-4772-BB64-7DC5020207DA}"/>
              </a:ext>
            </a:extLst>
          </p:cNvPr>
          <p:cNvSpPr txBox="1">
            <a:spLocks/>
          </p:cNvSpPr>
          <p:nvPr/>
        </p:nvSpPr>
        <p:spPr>
          <a:xfrm>
            <a:off x="838200" y="32164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Méthodologie</a:t>
            </a:r>
          </a:p>
        </p:txBody>
      </p:sp>
      <p:sp>
        <p:nvSpPr>
          <p:cNvPr id="5" name="Espace réservé du contenu 2">
            <a:extLst>
              <a:ext uri="{FF2B5EF4-FFF2-40B4-BE49-F238E27FC236}">
                <a16:creationId xmlns:a16="http://schemas.microsoft.com/office/drawing/2014/main" id="{CB7A0F9D-0A84-4D5F-B4EB-01A6C9467227}"/>
              </a:ext>
            </a:extLst>
          </p:cNvPr>
          <p:cNvSpPr txBox="1">
            <a:spLocks/>
          </p:cNvSpPr>
          <p:nvPr/>
        </p:nvSpPr>
        <p:spPr>
          <a:xfrm>
            <a:off x="838200" y="4324350"/>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métriques d’évaluation</a:t>
            </a:r>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100888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9C3615-9031-474F-B790-5D9C49CF1514}"/>
              </a:ext>
            </a:extLst>
          </p:cNvPr>
          <p:cNvSpPr>
            <a:spLocks noGrp="1"/>
          </p:cNvSpPr>
          <p:nvPr>
            <p:ph type="title"/>
          </p:nvPr>
        </p:nvSpPr>
        <p:spPr/>
        <p:txBody>
          <a:bodyPr/>
          <a:lstStyle/>
          <a:p>
            <a:r>
              <a:rPr lang="fr-FR" dirty="0"/>
              <a:t>Travail à faire</a:t>
            </a:r>
          </a:p>
        </p:txBody>
      </p:sp>
      <p:sp>
        <p:nvSpPr>
          <p:cNvPr id="3" name="Espace réservé du contenu 2">
            <a:extLst>
              <a:ext uri="{FF2B5EF4-FFF2-40B4-BE49-F238E27FC236}">
                <a16:creationId xmlns:a16="http://schemas.microsoft.com/office/drawing/2014/main" id="{6A23D993-CCAF-4BD5-8B30-9E9886B03578}"/>
              </a:ext>
            </a:extLst>
          </p:cNvPr>
          <p:cNvSpPr>
            <a:spLocks noGrp="1"/>
          </p:cNvSpPr>
          <p:nvPr>
            <p:ph idx="1"/>
          </p:nvPr>
        </p:nvSpPr>
        <p:spPr/>
        <p:txBody>
          <a:bodyPr/>
          <a:lstStyle/>
          <a:p>
            <a:r>
              <a:rPr lang="fr-FR" dirty="0"/>
              <a:t>La simulation nous guide à implémenter un DT sur des données réels</a:t>
            </a:r>
          </a:p>
          <a:p>
            <a:r>
              <a:rPr lang="fr-FR" dirty="0"/>
              <a:t>Voir les nouveauté comme 6G</a:t>
            </a:r>
          </a:p>
          <a:p>
            <a:r>
              <a:rPr lang="fr-FR" dirty="0"/>
              <a:t>Voir le simulateur </a:t>
            </a:r>
            <a:r>
              <a:rPr lang="fr-FR" dirty="0" err="1"/>
              <a:t>Contiki</a:t>
            </a:r>
            <a:r>
              <a:rPr lang="fr-FR" dirty="0"/>
              <a:t> </a:t>
            </a:r>
            <a:r>
              <a:rPr lang="fr-FR" dirty="0" err="1"/>
              <a:t>Cooja</a:t>
            </a:r>
            <a:r>
              <a:rPr lang="fr-FR" dirty="0"/>
              <a:t> s’il </a:t>
            </a:r>
            <a:r>
              <a:rPr lang="fr-FR" dirty="0" err="1"/>
              <a:t>ya</a:t>
            </a:r>
            <a:r>
              <a:rPr lang="fr-FR" dirty="0"/>
              <a:t> des problèmes dans </a:t>
            </a:r>
            <a:r>
              <a:rPr lang="fr-FR" dirty="0" err="1"/>
              <a:t>omnetpp</a:t>
            </a:r>
            <a:endParaRPr lang="fr-FR" dirty="0"/>
          </a:p>
        </p:txBody>
      </p:sp>
    </p:spTree>
    <p:extLst>
      <p:ext uri="{BB962C8B-B14F-4D97-AF65-F5344CB8AC3E}">
        <p14:creationId xmlns:p14="http://schemas.microsoft.com/office/powerpoint/2010/main" val="20325524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467</Words>
  <Application>Microsoft Office PowerPoint</Application>
  <PresentationFormat>Grand écran</PresentationFormat>
  <Paragraphs>46</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Réunion 11/10/2024</vt:lpstr>
      <vt:lpstr>Présentation PowerPoint</vt:lpstr>
      <vt:lpstr>Présentation PowerPoint</vt:lpstr>
      <vt:lpstr>Présentation PowerPoint</vt:lpstr>
      <vt:lpstr>Présentation PowerPoint</vt:lpstr>
      <vt:lpstr>Remarques</vt:lpstr>
      <vt:lpstr>Objectif principal: </vt:lpstr>
      <vt:lpstr>Problématique</vt:lpstr>
      <vt:lpstr>Travail à faire</vt:lpstr>
      <vt:lpstr>Article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Marwa Said</dc:creator>
  <cp:lastModifiedBy>Marwa Said</cp:lastModifiedBy>
  <cp:revision>18</cp:revision>
  <dcterms:created xsi:type="dcterms:W3CDTF">2024-10-05T20:30:56Z</dcterms:created>
  <dcterms:modified xsi:type="dcterms:W3CDTF">2024-10-15T08:27:22Z</dcterms:modified>
</cp:coreProperties>
</file>