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7"/>
  </p:notesMasterIdLst>
  <p:sldIdLst>
    <p:sldId id="310" r:id="rId2"/>
    <p:sldId id="311" r:id="rId3"/>
    <p:sldId id="312" r:id="rId4"/>
    <p:sldId id="313" r:id="rId5"/>
    <p:sldId id="314" r:id="rId6"/>
    <p:sldId id="315" r:id="rId7"/>
    <p:sldId id="316" r:id="rId8"/>
    <p:sldId id="318" r:id="rId9"/>
    <p:sldId id="319" r:id="rId10"/>
    <p:sldId id="320" r:id="rId11"/>
    <p:sldId id="321" r:id="rId12"/>
    <p:sldId id="322" r:id="rId13"/>
    <p:sldId id="323" r:id="rId14"/>
    <p:sldId id="325" r:id="rId15"/>
    <p:sldId id="326" r:id="rId16"/>
    <p:sldId id="327" r:id="rId17"/>
    <p:sldId id="427" r:id="rId18"/>
    <p:sldId id="329" r:id="rId19"/>
    <p:sldId id="330" r:id="rId20"/>
    <p:sldId id="424" r:id="rId21"/>
    <p:sldId id="411" r:id="rId22"/>
    <p:sldId id="413" r:id="rId23"/>
    <p:sldId id="333" r:id="rId24"/>
    <p:sldId id="334" r:id="rId25"/>
    <p:sldId id="422" r:id="rId26"/>
    <p:sldId id="423" r:id="rId27"/>
    <p:sldId id="336" r:id="rId28"/>
    <p:sldId id="337" r:id="rId29"/>
    <p:sldId id="412" r:id="rId30"/>
    <p:sldId id="348" r:id="rId31"/>
    <p:sldId id="352" r:id="rId32"/>
    <p:sldId id="353" r:id="rId33"/>
    <p:sldId id="354" r:id="rId34"/>
    <p:sldId id="355" r:id="rId35"/>
    <p:sldId id="357" r:id="rId36"/>
    <p:sldId id="358" r:id="rId37"/>
    <p:sldId id="359" r:id="rId38"/>
    <p:sldId id="347" r:id="rId39"/>
    <p:sldId id="349" r:id="rId40"/>
    <p:sldId id="356" r:id="rId41"/>
    <p:sldId id="415" r:id="rId42"/>
    <p:sldId id="419" r:id="rId43"/>
    <p:sldId id="416" r:id="rId44"/>
    <p:sldId id="417" r:id="rId45"/>
    <p:sldId id="420" r:id="rId46"/>
    <p:sldId id="418" r:id="rId47"/>
    <p:sldId id="421" r:id="rId48"/>
    <p:sldId id="383" r:id="rId49"/>
    <p:sldId id="414" r:id="rId50"/>
    <p:sldId id="376" r:id="rId51"/>
    <p:sldId id="385" r:id="rId52"/>
    <p:sldId id="364" r:id="rId53"/>
    <p:sldId id="365" r:id="rId54"/>
    <p:sldId id="366" r:id="rId55"/>
    <p:sldId id="367" r:id="rId56"/>
    <p:sldId id="368" r:id="rId57"/>
    <p:sldId id="369" r:id="rId58"/>
    <p:sldId id="389" r:id="rId59"/>
    <p:sldId id="391" r:id="rId60"/>
    <p:sldId id="392" r:id="rId61"/>
    <p:sldId id="393" r:id="rId62"/>
    <p:sldId id="394" r:id="rId63"/>
    <p:sldId id="425" r:id="rId64"/>
    <p:sldId id="395" r:id="rId65"/>
    <p:sldId id="426" r:id="rId66"/>
  </p:sldIdLst>
  <p:sldSz cx="12192000" cy="6858000"/>
  <p:notesSz cx="6858000" cy="9144000"/>
  <p:embeddedFontLst>
    <p:embeddedFont>
      <p:font typeface="Calibri" panose="020F050202020403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9" roundtripDataSignature="AMtx7miGGMJasrnmG+DH3uY+S11vFXJL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9C4"/>
    <a:srgbClr val="979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260BD0-3CFD-47C9-9C62-94B78C8EECD1}">
  <a:tblStyle styleId="{EA260BD0-3CFD-47C9-9C62-94B78C8EECD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25"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sorterViewPr>
    <p:cViewPr>
      <p:scale>
        <a:sx n="100" d="100"/>
        <a:sy n="100" d="100"/>
      </p:scale>
      <p:origin x="0" y="-178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font" Target="fonts/font4.fntdata"/><Relationship Id="rId170"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7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16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172"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17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126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57" name="Google Shape;115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167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2" name="Google Shape;1502;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3" name="Google Shape;150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68740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0" name="Google Shape;151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53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9" name="Google Shape;152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45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5" name="Google Shape;153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6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0" name="Google Shape;1560;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89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0" name="Google Shape;157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308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6" name="Google Shape;157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89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9" name="Google Shape;1589;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596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9" name="Google Shape;1589;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86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92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8" name="Google Shape;140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592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642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15" name="Google Shape;161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207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1" name="Google Shape;1621;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addition, this framework can account for species abundance by changing the parameter q, which can be any non-negative number (e.g., 0, 0.99, 2). As q increases, the diversity values become more sensitive to common species. When q= 0, species abundance is ignored; q= 1, all species are weighted by their abundance equally (i.e., Shannon’s diversity for taxonomic diversity); q= 2, common species get more weight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than rare species (i.e., inverse of Simpson diversity for taxonomic diversity). </a:t>
            </a:r>
            <a:endParaRPr/>
          </a:p>
          <a:p>
            <a:pPr marL="0" lvl="0" indent="0" algn="l" rtl="0">
              <a:spcBef>
                <a:spcPts val="0"/>
              </a:spcBef>
              <a:spcAft>
                <a:spcPts val="0"/>
              </a:spcAft>
              <a:buNone/>
            </a:pPr>
            <a:endParaRPr/>
          </a:p>
        </p:txBody>
      </p:sp>
      <p:sp>
        <p:nvSpPr>
          <p:cNvPr id="1622" name="Google Shape;1622;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98631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8" name="Google Shape;1638;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854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5" name="Google Shape;1645;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048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4" name="Google Shape;1714;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514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9" name="Google Shape;1739;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45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6" name="Google Shape;1746;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uncertainty with which we can predict of which species will be one randomly selected individual in the community. If community contains only one species, the uncertainty is zero, since we are sure that randomly chosen individual will belong to that one only species. The more species the community contains, the more uncertainty increases; in a diverse community, we are unlikely to guess of which species will be the randomly chosen individual. However, if community has many species, but only one (or few) prevails (many individuals of one or few species), uncertainty will not be so high, since we have high probability that randomly selected individual will be the most abundant species. This is why Shannon index increases with richness and evenness, and it puts more weight on the richness than on evenness.</a:t>
            </a:r>
            <a:endParaRPr/>
          </a:p>
        </p:txBody>
      </p:sp>
      <p:sp>
        <p:nvSpPr>
          <p:cNvPr id="1747" name="Google Shape;1747;p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3327352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5" name="Google Shape;175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563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1" name="Google Shape;1761;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85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4" name="Google Shape;141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36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5" name="Google Shape;1775;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9274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p10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2" name="Google Shape;1782;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25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p10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0" name="Google Shape;1790;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82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8" name="Google Shape;1708;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188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1" name="Google Shape;1721;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27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9" name="Google Shape;1769;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17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9107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8947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0" name="Google Shape;2190;p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Multivariate species composition data can be imagined as samples located in multidimensional hyperspace, where each dimension (axis) is represented by an abundance of one species </a:t>
            </a:r>
            <a:endParaRPr dirty="0"/>
          </a:p>
        </p:txBody>
      </p:sp>
      <p:sp>
        <p:nvSpPr>
          <p:cNvPr id="2191" name="Google Shape;2191;p1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3221488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p1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2" name="Google Shape;2142;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9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0" name="Google Shape;142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565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4" name="Google Shape;2204;p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PCoA returns a set of orthogonal axes whose importance is measured by eigenvalues. This means that calculating PCoA on Euclidean distances among samples yields the same results as PCA calculated on the covariance matrix of the same dataset (if scaling 1 is used), and PCoA on Chi-square distances similar results to CA. he PCoA may produce axes with negative eigenvalues which cannot be plotted. Solution to this is to either convert the non-metric dissimilarity index to metric one (e.g. Bray-Curtis dissimilarity is not metric, but after square-root transformation becomes metric </a:t>
            </a:r>
            <a:endParaRPr/>
          </a:p>
        </p:txBody>
      </p:sp>
      <p:sp>
        <p:nvSpPr>
          <p:cNvPr id="2205" name="Google Shape;2205;p1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941278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p10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7" name="Google Shape;2067;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0213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1"/>
        <p:cNvGrpSpPr/>
        <p:nvPr/>
      </p:nvGrpSpPr>
      <p:grpSpPr>
        <a:xfrm>
          <a:off x="0" y="0"/>
          <a:ext cx="0" cy="0"/>
          <a:chOff x="0" y="0"/>
          <a:chExt cx="0" cy="0"/>
        </a:xfrm>
      </p:grpSpPr>
      <p:sp>
        <p:nvSpPr>
          <p:cNvPr id="2072" name="Google Shape;2072;p1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3" name="Google Shape;2073;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385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p1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9" name="Google Shape;2079;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851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p1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6" name="Google Shape;2086;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041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p1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2" name="Google Shape;2092;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493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p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8" name="Google Shape;2098;p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eigenvalues associated with each axis indicate the relative proportion of total variability within the distance matrix that is represented in that axis. </a:t>
            </a:r>
            <a:endParaRPr/>
          </a:p>
        </p:txBody>
      </p:sp>
      <p:sp>
        <p:nvSpPr>
          <p:cNvPr id="2099" name="Google Shape;2099;p1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3239950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9" name="Google Shape;2239;p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063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1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7" name="Google Shape;2257;p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806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1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29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3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p1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3" name="Google Shape;2273;p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825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p1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9" name="Google Shape;2279;p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041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4382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p1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5" name="Google Shape;2285;p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83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5" name="Google Shape;1445;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Colnames(seq</a:t>
            </a:r>
            <a:endParaRPr/>
          </a:p>
        </p:txBody>
      </p:sp>
      <p:sp>
        <p:nvSpPr>
          <p:cNvPr id="1446" name="Google Shape;1446;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743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5" name="Google Shape;146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56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7" name="Google Shape;147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65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6" name="Google Shape;149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19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5"/>
          <p:cNvSpPr>
            <a:spLocks noGrp="1"/>
          </p:cNvSpPr>
          <p:nvPr>
            <p:ph type="pic" idx="2"/>
          </p:nvPr>
        </p:nvSpPr>
        <p:spPr>
          <a:xfrm>
            <a:off x="5183188" y="987425"/>
            <a:ext cx="6172200" cy="4873625"/>
          </a:xfrm>
          <a:prstGeom prst="rect">
            <a:avLst/>
          </a:prstGeom>
          <a:noFill/>
          <a:ln>
            <a:noFill/>
          </a:ln>
        </p:spPr>
      </p:sp>
      <p:sp>
        <p:nvSpPr>
          <p:cNvPr id="68" name="Google Shape;68;p1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158"/>
        <p:cNvGrpSpPr/>
        <p:nvPr/>
      </p:nvGrpSpPr>
      <p:grpSpPr>
        <a:xfrm>
          <a:off x="0" y="0"/>
          <a:ext cx="0" cy="0"/>
          <a:chOff x="0" y="0"/>
          <a:chExt cx="0" cy="0"/>
        </a:xfrm>
      </p:grpSpPr>
      <p:sp>
        <p:nvSpPr>
          <p:cNvPr id="1159" name="Google Shape;1159;p55"/>
          <p:cNvSpPr txBox="1"/>
          <p:nvPr/>
        </p:nvSpPr>
        <p:spPr>
          <a:xfrm>
            <a:off x="648414" y="3152008"/>
            <a:ext cx="757668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1">
                <a:solidFill>
                  <a:schemeClr val="dk1"/>
                </a:solidFill>
                <a:latin typeface="Calibri"/>
                <a:ea typeface="Calibri"/>
                <a:cs typeface="Calibri"/>
                <a:sym typeface="Calibri"/>
              </a:rPr>
              <a:t>Day 2</a:t>
            </a:r>
            <a:endParaRPr sz="2400" i="1">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p:txBody>
      </p:sp>
      <p:pic>
        <p:nvPicPr>
          <p:cNvPr id="1161" name="Google Shape;1161;p55" descr="Centre for Microbial Ecology and Genomics"/>
          <p:cNvPicPr preferRelativeResize="0"/>
          <p:nvPr/>
        </p:nvPicPr>
        <p:blipFill rotWithShape="1">
          <a:blip r:embed="rId3">
            <a:alphaModFix/>
          </a:blip>
          <a:srcRect/>
          <a:stretch/>
        </p:blipFill>
        <p:spPr>
          <a:xfrm>
            <a:off x="254651" y="136199"/>
            <a:ext cx="1406613" cy="1141107"/>
          </a:xfrm>
          <a:prstGeom prst="roundRect">
            <a:avLst>
              <a:gd name="adj" fmla="val 16667"/>
            </a:avLst>
          </a:prstGeom>
          <a:noFill/>
          <a:ln>
            <a:noFill/>
          </a:ln>
        </p:spPr>
      </p:pic>
      <p:grpSp>
        <p:nvGrpSpPr>
          <p:cNvPr id="1162" name="Google Shape;1162;p55"/>
          <p:cNvGrpSpPr/>
          <p:nvPr/>
        </p:nvGrpSpPr>
        <p:grpSpPr>
          <a:xfrm>
            <a:off x="7042856" y="408209"/>
            <a:ext cx="5034844" cy="5428392"/>
            <a:chOff x="6963096" y="116617"/>
            <a:chExt cx="5467210" cy="5245100"/>
          </a:xfrm>
        </p:grpSpPr>
        <p:grpSp>
          <p:nvGrpSpPr>
            <p:cNvPr id="1163" name="Google Shape;1163;p55"/>
            <p:cNvGrpSpPr/>
            <p:nvPr/>
          </p:nvGrpSpPr>
          <p:grpSpPr>
            <a:xfrm>
              <a:off x="6963096" y="167805"/>
              <a:ext cx="4941311" cy="5193912"/>
              <a:chOff x="5257297" y="-202272"/>
              <a:chExt cx="6278720" cy="6928786"/>
            </a:xfrm>
          </p:grpSpPr>
          <p:sp>
            <p:nvSpPr>
              <p:cNvPr id="1164" name="Google Shape;1164;p55"/>
              <p:cNvSpPr/>
              <p:nvPr/>
            </p:nvSpPr>
            <p:spPr>
              <a:xfrm>
                <a:off x="9533963" y="3579340"/>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5" name="Google Shape;1165;p55"/>
              <p:cNvSpPr/>
              <p:nvPr/>
            </p:nvSpPr>
            <p:spPr>
              <a:xfrm>
                <a:off x="7888263" y="2987797"/>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6" name="Google Shape;1166;p55"/>
              <p:cNvSpPr/>
              <p:nvPr/>
            </p:nvSpPr>
            <p:spPr>
              <a:xfrm>
                <a:off x="7767911" y="3150528"/>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7" name="Google Shape;1167;p55"/>
              <p:cNvSpPr/>
              <p:nvPr/>
            </p:nvSpPr>
            <p:spPr>
              <a:xfrm>
                <a:off x="7536270" y="3266135"/>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8" name="Google Shape;1168;p55"/>
              <p:cNvSpPr/>
              <p:nvPr/>
            </p:nvSpPr>
            <p:spPr>
              <a:xfrm>
                <a:off x="7594894" y="3277427"/>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9" name="Google Shape;1169;p55"/>
              <p:cNvSpPr/>
              <p:nvPr/>
            </p:nvSpPr>
            <p:spPr>
              <a:xfrm>
                <a:off x="7513265" y="2503072"/>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0" name="Google Shape;1170;p55"/>
              <p:cNvSpPr/>
              <p:nvPr/>
            </p:nvSpPr>
            <p:spPr>
              <a:xfrm>
                <a:off x="8091666" y="2433525"/>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1" name="Google Shape;1171;p55"/>
              <p:cNvSpPr/>
              <p:nvPr/>
            </p:nvSpPr>
            <p:spPr>
              <a:xfrm>
                <a:off x="7821516" y="4047690"/>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2" name="Google Shape;1172;p55"/>
              <p:cNvSpPr/>
              <p:nvPr/>
            </p:nvSpPr>
            <p:spPr>
              <a:xfrm>
                <a:off x="8801027" y="4279171"/>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3" name="Google Shape;1173;p55"/>
              <p:cNvSpPr/>
              <p:nvPr/>
            </p:nvSpPr>
            <p:spPr>
              <a:xfrm>
                <a:off x="9810031" y="4849399"/>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4" name="Google Shape;1174;p55"/>
              <p:cNvSpPr/>
              <p:nvPr/>
            </p:nvSpPr>
            <p:spPr>
              <a:xfrm>
                <a:off x="9824357" y="4494334"/>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5" name="Google Shape;1175;p55"/>
              <p:cNvSpPr/>
              <p:nvPr/>
            </p:nvSpPr>
            <p:spPr>
              <a:xfrm>
                <a:off x="9571669" y="4513535"/>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6" name="Google Shape;1176;p55"/>
              <p:cNvSpPr/>
              <p:nvPr/>
            </p:nvSpPr>
            <p:spPr>
              <a:xfrm>
                <a:off x="9968262" y="4829899"/>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7" name="Google Shape;1177;p55"/>
              <p:cNvSpPr/>
              <p:nvPr/>
            </p:nvSpPr>
            <p:spPr>
              <a:xfrm>
                <a:off x="9865347" y="4667179"/>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8" name="Google Shape;1178;p55"/>
              <p:cNvSpPr/>
              <p:nvPr/>
            </p:nvSpPr>
            <p:spPr>
              <a:xfrm>
                <a:off x="7828156" y="5124571"/>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9" name="Google Shape;1179;p55"/>
              <p:cNvSpPr/>
              <p:nvPr/>
            </p:nvSpPr>
            <p:spPr>
              <a:xfrm>
                <a:off x="8598758" y="5193656"/>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0" name="Google Shape;1180;p55"/>
              <p:cNvSpPr/>
              <p:nvPr/>
            </p:nvSpPr>
            <p:spPr>
              <a:xfrm>
                <a:off x="9125834" y="4992162"/>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1" name="Google Shape;1181;p55"/>
              <p:cNvSpPr/>
              <p:nvPr/>
            </p:nvSpPr>
            <p:spPr>
              <a:xfrm>
                <a:off x="8266175" y="5619091"/>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2" name="Google Shape;1182;p55"/>
              <p:cNvSpPr/>
              <p:nvPr/>
            </p:nvSpPr>
            <p:spPr>
              <a:xfrm>
                <a:off x="9551845" y="5954480"/>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3" name="Google Shape;1183;p55"/>
              <p:cNvSpPr/>
              <p:nvPr/>
            </p:nvSpPr>
            <p:spPr>
              <a:xfrm>
                <a:off x="9675648" y="5952466"/>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4" name="Google Shape;1184;p55"/>
              <p:cNvSpPr/>
              <p:nvPr/>
            </p:nvSpPr>
            <p:spPr>
              <a:xfrm>
                <a:off x="9211125" y="6210932"/>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5" name="Google Shape;1185;p55"/>
              <p:cNvSpPr/>
              <p:nvPr/>
            </p:nvSpPr>
            <p:spPr>
              <a:xfrm>
                <a:off x="7989653" y="1279514"/>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6" name="Google Shape;1186;p55"/>
              <p:cNvSpPr/>
              <p:nvPr/>
            </p:nvSpPr>
            <p:spPr>
              <a:xfrm>
                <a:off x="8802545" y="1238950"/>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7" name="Google Shape;1187;p55"/>
              <p:cNvSpPr/>
              <p:nvPr/>
            </p:nvSpPr>
            <p:spPr>
              <a:xfrm>
                <a:off x="6952210" y="2151315"/>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8" name="Google Shape;1188;p55"/>
              <p:cNvSpPr/>
              <p:nvPr/>
            </p:nvSpPr>
            <p:spPr>
              <a:xfrm>
                <a:off x="7981345" y="2402228"/>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9" name="Google Shape;1189;p55"/>
              <p:cNvSpPr/>
              <p:nvPr/>
            </p:nvSpPr>
            <p:spPr>
              <a:xfrm>
                <a:off x="6790366" y="2303153"/>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0" name="Google Shape;1190;p55"/>
              <p:cNvSpPr/>
              <p:nvPr/>
            </p:nvSpPr>
            <p:spPr>
              <a:xfrm>
                <a:off x="6793439" y="2608803"/>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1" name="Google Shape;1191;p55"/>
              <p:cNvSpPr/>
              <p:nvPr/>
            </p:nvSpPr>
            <p:spPr>
              <a:xfrm>
                <a:off x="6389829" y="2400803"/>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2" name="Google Shape;1192;p55"/>
              <p:cNvSpPr/>
              <p:nvPr/>
            </p:nvSpPr>
            <p:spPr>
              <a:xfrm>
                <a:off x="6735624" y="2491661"/>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3" name="Google Shape;1193;p55"/>
              <p:cNvSpPr/>
              <p:nvPr/>
            </p:nvSpPr>
            <p:spPr>
              <a:xfrm>
                <a:off x="5913984" y="2450753"/>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4" name="Google Shape;1194;p55"/>
              <p:cNvSpPr/>
              <p:nvPr/>
            </p:nvSpPr>
            <p:spPr>
              <a:xfrm>
                <a:off x="6200444" y="2011710"/>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5" name="Google Shape;1195;p55"/>
              <p:cNvSpPr/>
              <p:nvPr/>
            </p:nvSpPr>
            <p:spPr>
              <a:xfrm>
                <a:off x="6752832" y="1230215"/>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6" name="Google Shape;1196;p55"/>
              <p:cNvSpPr/>
              <p:nvPr/>
            </p:nvSpPr>
            <p:spPr>
              <a:xfrm>
                <a:off x="5627928" y="1041740"/>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7" name="Google Shape;1197;p55"/>
              <p:cNvSpPr/>
              <p:nvPr/>
            </p:nvSpPr>
            <p:spPr>
              <a:xfrm>
                <a:off x="5629557" y="2637354"/>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8" name="Google Shape;1198;p55"/>
              <p:cNvSpPr/>
              <p:nvPr/>
            </p:nvSpPr>
            <p:spPr>
              <a:xfrm>
                <a:off x="5452633" y="2458145"/>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9" name="Google Shape;1199;p55"/>
              <p:cNvSpPr/>
              <p:nvPr/>
            </p:nvSpPr>
            <p:spPr>
              <a:xfrm>
                <a:off x="5262353" y="838555"/>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0" name="Google Shape;1200;p55"/>
              <p:cNvSpPr/>
              <p:nvPr/>
            </p:nvSpPr>
            <p:spPr>
              <a:xfrm>
                <a:off x="9865836" y="2048884"/>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1" name="Google Shape;1201;p55"/>
              <p:cNvSpPr/>
              <p:nvPr/>
            </p:nvSpPr>
            <p:spPr>
              <a:xfrm>
                <a:off x="10133831" y="1752289"/>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2" name="Google Shape;1202;p55"/>
              <p:cNvSpPr/>
              <p:nvPr/>
            </p:nvSpPr>
            <p:spPr>
              <a:xfrm>
                <a:off x="10504402" y="2011300"/>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3" name="Google Shape;1203;p55"/>
              <p:cNvSpPr/>
              <p:nvPr/>
            </p:nvSpPr>
            <p:spPr>
              <a:xfrm>
                <a:off x="10649233" y="2223997"/>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4" name="Google Shape;1204;p55"/>
              <p:cNvSpPr/>
              <p:nvPr/>
            </p:nvSpPr>
            <p:spPr>
              <a:xfrm>
                <a:off x="9961248" y="3019098"/>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5" name="Google Shape;1205;p55"/>
              <p:cNvSpPr/>
              <p:nvPr/>
            </p:nvSpPr>
            <p:spPr>
              <a:xfrm>
                <a:off x="9542128" y="3088215"/>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6" name="Google Shape;1206;p55"/>
              <p:cNvSpPr/>
              <p:nvPr/>
            </p:nvSpPr>
            <p:spPr>
              <a:xfrm>
                <a:off x="10686802" y="4711092"/>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7" name="Google Shape;1207;p55"/>
              <p:cNvSpPr/>
              <p:nvPr/>
            </p:nvSpPr>
            <p:spPr>
              <a:xfrm>
                <a:off x="10374890" y="5487367"/>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8" name="Google Shape;1208;p55"/>
              <p:cNvSpPr/>
              <p:nvPr/>
            </p:nvSpPr>
            <p:spPr>
              <a:xfrm>
                <a:off x="6094259" y="-60242"/>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9" name="Google Shape;1209;p55"/>
              <p:cNvSpPr/>
              <p:nvPr/>
            </p:nvSpPr>
            <p:spPr>
              <a:xfrm>
                <a:off x="5257297" y="709431"/>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0" name="Google Shape;1210;p55"/>
              <p:cNvSpPr/>
              <p:nvPr/>
            </p:nvSpPr>
            <p:spPr>
              <a:xfrm>
                <a:off x="5717099" y="-22442"/>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1" name="Google Shape;1211;p55"/>
              <p:cNvSpPr/>
              <p:nvPr/>
            </p:nvSpPr>
            <p:spPr>
              <a:xfrm>
                <a:off x="7523927" y="-83251"/>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2" name="Google Shape;1212;p55"/>
              <p:cNvSpPr/>
              <p:nvPr/>
            </p:nvSpPr>
            <p:spPr>
              <a:xfrm>
                <a:off x="7654078" y="318068"/>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3" name="Google Shape;1213;p55"/>
              <p:cNvSpPr/>
              <p:nvPr/>
            </p:nvSpPr>
            <p:spPr>
              <a:xfrm>
                <a:off x="8988796" y="435924"/>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4" name="Google Shape;1214;p55"/>
              <p:cNvSpPr/>
              <p:nvPr/>
            </p:nvSpPr>
            <p:spPr>
              <a:xfrm>
                <a:off x="10700394" y="1533622"/>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5" name="Google Shape;1215;p55"/>
              <p:cNvSpPr/>
              <p:nvPr/>
            </p:nvSpPr>
            <p:spPr>
              <a:xfrm>
                <a:off x="9848075" y="355225"/>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6" name="Google Shape;1216;p55"/>
              <p:cNvSpPr/>
              <p:nvPr/>
            </p:nvSpPr>
            <p:spPr>
              <a:xfrm>
                <a:off x="9861143" y="336271"/>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7" name="Google Shape;1217;p55"/>
              <p:cNvSpPr/>
              <p:nvPr/>
            </p:nvSpPr>
            <p:spPr>
              <a:xfrm>
                <a:off x="9795038" y="435525"/>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8" name="Google Shape;1218;p55"/>
              <p:cNvSpPr/>
              <p:nvPr/>
            </p:nvSpPr>
            <p:spPr>
              <a:xfrm>
                <a:off x="9791334" y="454491"/>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9" name="Google Shape;1219;p55"/>
              <p:cNvSpPr/>
              <p:nvPr/>
            </p:nvSpPr>
            <p:spPr>
              <a:xfrm>
                <a:off x="9812689" y="662715"/>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0" name="Google Shape;1220;p55"/>
              <p:cNvSpPr/>
              <p:nvPr/>
            </p:nvSpPr>
            <p:spPr>
              <a:xfrm>
                <a:off x="9905372" y="272492"/>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1" name="Google Shape;1221;p55"/>
              <p:cNvSpPr/>
              <p:nvPr/>
            </p:nvSpPr>
            <p:spPr>
              <a:xfrm>
                <a:off x="10137009" y="-131414"/>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2" name="Google Shape;1222;p55"/>
              <p:cNvSpPr/>
              <p:nvPr/>
            </p:nvSpPr>
            <p:spPr>
              <a:xfrm>
                <a:off x="9825592" y="162147"/>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3" name="Google Shape;1223;p55"/>
              <p:cNvSpPr/>
              <p:nvPr/>
            </p:nvSpPr>
            <p:spPr>
              <a:xfrm>
                <a:off x="7743216" y="3158406"/>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4" name="Google Shape;1224;p55"/>
              <p:cNvSpPr/>
              <p:nvPr/>
            </p:nvSpPr>
            <p:spPr>
              <a:xfrm>
                <a:off x="9958353" y="4730378"/>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5" name="Google Shape;1225;p55"/>
              <p:cNvSpPr/>
              <p:nvPr/>
            </p:nvSpPr>
            <p:spPr>
              <a:xfrm>
                <a:off x="9972679" y="4375313"/>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6" name="Google Shape;1226;p55"/>
              <p:cNvSpPr/>
              <p:nvPr/>
            </p:nvSpPr>
            <p:spPr>
              <a:xfrm>
                <a:off x="10116584" y="4710878"/>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7" name="Google Shape;1227;p55"/>
              <p:cNvSpPr/>
              <p:nvPr/>
            </p:nvSpPr>
            <p:spPr>
              <a:xfrm>
                <a:off x="10013669" y="4548158"/>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8" name="Google Shape;1228;p55"/>
              <p:cNvSpPr/>
              <p:nvPr/>
            </p:nvSpPr>
            <p:spPr>
              <a:xfrm>
                <a:off x="9700167" y="5835459"/>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9" name="Google Shape;1229;p55"/>
              <p:cNvSpPr/>
              <p:nvPr/>
            </p:nvSpPr>
            <p:spPr>
              <a:xfrm>
                <a:off x="9823970" y="5833445"/>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0" name="Google Shape;1230;p55"/>
              <p:cNvSpPr/>
              <p:nvPr/>
            </p:nvSpPr>
            <p:spPr>
              <a:xfrm>
                <a:off x="9359447" y="6091911"/>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1" name="Google Shape;1231;p55"/>
              <p:cNvSpPr/>
              <p:nvPr/>
            </p:nvSpPr>
            <p:spPr>
              <a:xfrm>
                <a:off x="8129667" y="2283207"/>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2" name="Google Shape;1232;p55"/>
              <p:cNvSpPr/>
              <p:nvPr/>
            </p:nvSpPr>
            <p:spPr>
              <a:xfrm>
                <a:off x="6938688" y="2184132"/>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3" name="Google Shape;1233;p55"/>
              <p:cNvSpPr/>
              <p:nvPr/>
            </p:nvSpPr>
            <p:spPr>
              <a:xfrm>
                <a:off x="6941761" y="2489782"/>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4" name="Google Shape;1234;p55"/>
              <p:cNvSpPr/>
              <p:nvPr/>
            </p:nvSpPr>
            <p:spPr>
              <a:xfrm>
                <a:off x="6883946" y="2372640"/>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5" name="Google Shape;1235;p55"/>
              <p:cNvSpPr/>
              <p:nvPr/>
            </p:nvSpPr>
            <p:spPr>
              <a:xfrm>
                <a:off x="6348766" y="1892689"/>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6" name="Google Shape;1236;p55"/>
              <p:cNvSpPr/>
              <p:nvPr/>
            </p:nvSpPr>
            <p:spPr>
              <a:xfrm>
                <a:off x="5600955" y="2339124"/>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7" name="Google Shape;1237;p55"/>
              <p:cNvSpPr/>
              <p:nvPr/>
            </p:nvSpPr>
            <p:spPr>
              <a:xfrm>
                <a:off x="5480794" y="2071392"/>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8" name="Google Shape;1238;p55"/>
              <p:cNvSpPr/>
              <p:nvPr/>
            </p:nvSpPr>
            <p:spPr>
              <a:xfrm>
                <a:off x="5397334" y="2062721"/>
                <a:ext cx="124872" cy="68573"/>
              </a:xfrm>
              <a:custGeom>
                <a:avLst/>
                <a:gdLst/>
                <a:ahLst/>
                <a:cxnLst/>
                <a:rect l="l" t="t" r="r" b="b"/>
                <a:pathLst>
                  <a:path w="124872" h="68573" extrusionOk="0">
                    <a:moveTo>
                      <a:pt x="63093" y="52405"/>
                    </a:moveTo>
                    <a:cubicBezTo>
                      <a:pt x="63093" y="42793"/>
                      <a:pt x="62021" y="35161"/>
                      <a:pt x="60440" y="33576"/>
                    </a:cubicBezTo>
                    <a:cubicBezTo>
                      <a:pt x="58687" y="31849"/>
                      <a:pt x="49277" y="30949"/>
                      <a:pt x="32781" y="30949"/>
                    </a:cubicBezTo>
                    <a:cubicBezTo>
                      <a:pt x="13014" y="30949"/>
                      <a:pt x="7776" y="30301"/>
                      <a:pt x="7776" y="27889"/>
                    </a:cubicBezTo>
                    <a:cubicBezTo>
                      <a:pt x="7776" y="26197"/>
                      <a:pt x="5537" y="23281"/>
                      <a:pt x="2797" y="21373"/>
                    </a:cubicBezTo>
                    <a:cubicBezTo>
                      <a:pt x="-1969" y="18024"/>
                      <a:pt x="-1609" y="17881"/>
                      <a:pt x="11225" y="17773"/>
                    </a:cubicBezTo>
                    <a:cubicBezTo>
                      <a:pt x="24725" y="17665"/>
                      <a:pt x="37184" y="12625"/>
                      <a:pt x="29901" y="10249"/>
                    </a:cubicBezTo>
                    <a:cubicBezTo>
                      <a:pt x="28076" y="9637"/>
                      <a:pt x="25092" y="8665"/>
                      <a:pt x="23267" y="8052"/>
                    </a:cubicBezTo>
                    <a:cubicBezTo>
                      <a:pt x="21161" y="7333"/>
                      <a:pt x="21729" y="6865"/>
                      <a:pt x="24815" y="6757"/>
                    </a:cubicBezTo>
                    <a:cubicBezTo>
                      <a:pt x="27493" y="6649"/>
                      <a:pt x="30697" y="4849"/>
                      <a:pt x="31939" y="2725"/>
                    </a:cubicBezTo>
                    <a:cubicBezTo>
                      <a:pt x="33951" y="-731"/>
                      <a:pt x="34200" y="-623"/>
                      <a:pt x="34261" y="3841"/>
                    </a:cubicBezTo>
                    <a:cubicBezTo>
                      <a:pt x="34329" y="8737"/>
                      <a:pt x="34758" y="8809"/>
                      <a:pt x="63093" y="8809"/>
                    </a:cubicBezTo>
                    <a:cubicBezTo>
                      <a:pt x="90385" y="8809"/>
                      <a:pt x="91861" y="8592"/>
                      <a:pt x="91861" y="4381"/>
                    </a:cubicBezTo>
                    <a:cubicBezTo>
                      <a:pt x="91861" y="-659"/>
                      <a:pt x="94813" y="-1020"/>
                      <a:pt x="109562" y="2293"/>
                    </a:cubicBezTo>
                    <a:cubicBezTo>
                      <a:pt x="124855" y="5677"/>
                      <a:pt x="127073" y="6972"/>
                      <a:pt x="120625" y="8629"/>
                    </a:cubicBezTo>
                    <a:cubicBezTo>
                      <a:pt x="113540" y="10500"/>
                      <a:pt x="111427" y="19861"/>
                      <a:pt x="118098" y="19861"/>
                    </a:cubicBezTo>
                    <a:cubicBezTo>
                      <a:pt x="120524" y="19861"/>
                      <a:pt x="122969" y="18133"/>
                      <a:pt x="123527" y="16008"/>
                    </a:cubicBezTo>
                    <a:cubicBezTo>
                      <a:pt x="124081" y="13849"/>
                      <a:pt x="124653" y="16729"/>
                      <a:pt x="124794" y="22309"/>
                    </a:cubicBezTo>
                    <a:cubicBezTo>
                      <a:pt x="125039" y="32064"/>
                      <a:pt x="124797" y="32496"/>
                      <a:pt x="119520" y="31489"/>
                    </a:cubicBezTo>
                    <a:cubicBezTo>
                      <a:pt x="115103" y="30625"/>
                      <a:pt x="113987" y="31345"/>
                      <a:pt x="113987" y="34873"/>
                    </a:cubicBezTo>
                    <a:cubicBezTo>
                      <a:pt x="113987" y="40129"/>
                      <a:pt x="109980" y="42001"/>
                      <a:pt x="98586" y="42001"/>
                    </a:cubicBezTo>
                    <a:cubicBezTo>
                      <a:pt x="93819" y="42001"/>
                      <a:pt x="88995" y="43441"/>
                      <a:pt x="87433" y="45313"/>
                    </a:cubicBezTo>
                    <a:cubicBezTo>
                      <a:pt x="85741" y="47365"/>
                      <a:pt x="80888" y="48625"/>
                      <a:pt x="74840" y="48625"/>
                    </a:cubicBezTo>
                    <a:cubicBezTo>
                      <a:pt x="65952" y="48625"/>
                      <a:pt x="65066" y="49092"/>
                      <a:pt x="65707" y="53521"/>
                    </a:cubicBezTo>
                    <a:cubicBezTo>
                      <a:pt x="66139" y="56509"/>
                      <a:pt x="68547" y="58993"/>
                      <a:pt x="71946" y="59929"/>
                    </a:cubicBezTo>
                    <a:cubicBezTo>
                      <a:pt x="75560" y="60937"/>
                      <a:pt x="76111" y="61548"/>
                      <a:pt x="73533" y="61693"/>
                    </a:cubicBezTo>
                    <a:cubicBezTo>
                      <a:pt x="71366" y="61801"/>
                      <a:pt x="69019" y="63385"/>
                      <a:pt x="68321" y="65221"/>
                    </a:cubicBezTo>
                    <a:cubicBezTo>
                      <a:pt x="65347" y="72961"/>
                      <a:pt x="63093" y="67453"/>
                      <a:pt x="63093" y="5240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9" name="Google Shape;1239;p55"/>
              <p:cNvSpPr/>
              <p:nvPr/>
            </p:nvSpPr>
            <p:spPr>
              <a:xfrm>
                <a:off x="5284193" y="1673536"/>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0" name="Google Shape;1240;p55"/>
              <p:cNvSpPr/>
              <p:nvPr/>
            </p:nvSpPr>
            <p:spPr>
              <a:xfrm>
                <a:off x="5444599" y="1972095"/>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1" name="Google Shape;1241;p55"/>
              <p:cNvSpPr/>
              <p:nvPr/>
            </p:nvSpPr>
            <p:spPr>
              <a:xfrm>
                <a:off x="5421181" y="1976891"/>
                <a:ext cx="59904" cy="16252"/>
              </a:xfrm>
              <a:custGeom>
                <a:avLst/>
                <a:gdLst/>
                <a:ahLst/>
                <a:cxnLst/>
                <a:rect l="l" t="t" r="r" b="b"/>
                <a:pathLst>
                  <a:path w="59904" h="16252" extrusionOk="0">
                    <a:moveTo>
                      <a:pt x="13419" y="15681"/>
                    </a:moveTo>
                    <a:cubicBezTo>
                      <a:pt x="3382" y="14637"/>
                      <a:pt x="-5082" y="8337"/>
                      <a:pt x="3573" y="8337"/>
                    </a:cubicBezTo>
                    <a:cubicBezTo>
                      <a:pt x="6518" y="8337"/>
                      <a:pt x="8267" y="6933"/>
                      <a:pt x="8267" y="4557"/>
                    </a:cubicBezTo>
                    <a:cubicBezTo>
                      <a:pt x="8267" y="1641"/>
                      <a:pt x="8857" y="1389"/>
                      <a:pt x="10924" y="3477"/>
                    </a:cubicBezTo>
                    <a:cubicBezTo>
                      <a:pt x="12468" y="5025"/>
                      <a:pt x="19874" y="6105"/>
                      <a:pt x="28625" y="6105"/>
                    </a:cubicBezTo>
                    <a:cubicBezTo>
                      <a:pt x="41423" y="6105"/>
                      <a:pt x="43695" y="5529"/>
                      <a:pt x="43821" y="2253"/>
                    </a:cubicBezTo>
                    <a:cubicBezTo>
                      <a:pt x="43940" y="-843"/>
                      <a:pt x="44462" y="-627"/>
                      <a:pt x="46373" y="3369"/>
                    </a:cubicBezTo>
                    <a:cubicBezTo>
                      <a:pt x="48044" y="6825"/>
                      <a:pt x="50862" y="8409"/>
                      <a:pt x="55625" y="8589"/>
                    </a:cubicBezTo>
                    <a:cubicBezTo>
                      <a:pt x="60366" y="8769"/>
                      <a:pt x="61115" y="9201"/>
                      <a:pt x="58055" y="9957"/>
                    </a:cubicBezTo>
                    <a:cubicBezTo>
                      <a:pt x="55622" y="10569"/>
                      <a:pt x="52950" y="12117"/>
                      <a:pt x="52122" y="13449"/>
                    </a:cubicBezTo>
                    <a:cubicBezTo>
                      <a:pt x="50517" y="16005"/>
                      <a:pt x="28740" y="17265"/>
                      <a:pt x="13419" y="1568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2" name="Google Shape;1242;p55"/>
              <p:cNvSpPr/>
              <p:nvPr/>
            </p:nvSpPr>
            <p:spPr>
              <a:xfrm>
                <a:off x="10282153" y="1633268"/>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3" name="Google Shape;1243;p55"/>
              <p:cNvSpPr/>
              <p:nvPr/>
            </p:nvSpPr>
            <p:spPr>
              <a:xfrm>
                <a:off x="10652724" y="1892279"/>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4" name="Google Shape;1244;p55"/>
              <p:cNvSpPr/>
              <p:nvPr/>
            </p:nvSpPr>
            <p:spPr>
              <a:xfrm>
                <a:off x="10797555" y="2104976"/>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5" name="Google Shape;1245;p55"/>
              <p:cNvSpPr/>
              <p:nvPr/>
            </p:nvSpPr>
            <p:spPr>
              <a:xfrm>
                <a:off x="10523212" y="5368346"/>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6" name="Google Shape;1246;p55"/>
              <p:cNvSpPr/>
              <p:nvPr/>
            </p:nvSpPr>
            <p:spPr>
              <a:xfrm>
                <a:off x="7672249" y="-202272"/>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7" name="Google Shape;1247;p55"/>
              <p:cNvSpPr/>
              <p:nvPr/>
            </p:nvSpPr>
            <p:spPr>
              <a:xfrm>
                <a:off x="10009465" y="217250"/>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8" name="Google Shape;1248;p55"/>
              <p:cNvSpPr/>
              <p:nvPr/>
            </p:nvSpPr>
            <p:spPr>
              <a:xfrm>
                <a:off x="9943360" y="316504"/>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9" name="Google Shape;1249;p55"/>
              <p:cNvSpPr/>
              <p:nvPr/>
            </p:nvSpPr>
            <p:spPr>
              <a:xfrm>
                <a:off x="9939656" y="335470"/>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0" name="Google Shape;1250;p55"/>
              <p:cNvSpPr/>
              <p:nvPr/>
            </p:nvSpPr>
            <p:spPr>
              <a:xfrm>
                <a:off x="9961011" y="543694"/>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1" name="Google Shape;1251;p55"/>
              <p:cNvSpPr/>
              <p:nvPr/>
            </p:nvSpPr>
            <p:spPr>
              <a:xfrm>
                <a:off x="10053694" y="153471"/>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2" name="Google Shape;1252;p55"/>
              <p:cNvSpPr/>
              <p:nvPr/>
            </p:nvSpPr>
            <p:spPr>
              <a:xfrm>
                <a:off x="9973914" y="43126"/>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3" name="Google Shape;1253;p55"/>
              <p:cNvSpPr/>
              <p:nvPr/>
            </p:nvSpPr>
            <p:spPr>
              <a:xfrm>
                <a:off x="7867206" y="3080217"/>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4" name="Google Shape;1254;p55"/>
              <p:cNvSpPr/>
              <p:nvPr/>
            </p:nvSpPr>
            <p:spPr>
              <a:xfrm>
                <a:off x="10082343" y="4652189"/>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5" name="Google Shape;1255;p55"/>
              <p:cNvSpPr/>
              <p:nvPr/>
            </p:nvSpPr>
            <p:spPr>
              <a:xfrm>
                <a:off x="10096669" y="4297124"/>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6" name="Google Shape;1256;p55"/>
              <p:cNvSpPr/>
              <p:nvPr/>
            </p:nvSpPr>
            <p:spPr>
              <a:xfrm>
                <a:off x="10240574" y="4632689"/>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7" name="Google Shape;1257;p55"/>
              <p:cNvSpPr/>
              <p:nvPr/>
            </p:nvSpPr>
            <p:spPr>
              <a:xfrm>
                <a:off x="10137659" y="4469969"/>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8" name="Google Shape;1258;p55"/>
              <p:cNvSpPr/>
              <p:nvPr/>
            </p:nvSpPr>
            <p:spPr>
              <a:xfrm>
                <a:off x="9824157" y="5757270"/>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9" name="Google Shape;1259;p55"/>
              <p:cNvSpPr/>
              <p:nvPr/>
            </p:nvSpPr>
            <p:spPr>
              <a:xfrm>
                <a:off x="9947960" y="5755256"/>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0" name="Google Shape;1260;p55"/>
              <p:cNvSpPr/>
              <p:nvPr/>
            </p:nvSpPr>
            <p:spPr>
              <a:xfrm>
                <a:off x="9483437" y="6013722"/>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1" name="Google Shape;1261;p55"/>
              <p:cNvSpPr/>
              <p:nvPr/>
            </p:nvSpPr>
            <p:spPr>
              <a:xfrm>
                <a:off x="8253657" y="2205018"/>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2" name="Google Shape;1262;p55"/>
              <p:cNvSpPr/>
              <p:nvPr/>
            </p:nvSpPr>
            <p:spPr>
              <a:xfrm>
                <a:off x="7065751" y="2411593"/>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3" name="Google Shape;1263;p55"/>
              <p:cNvSpPr/>
              <p:nvPr/>
            </p:nvSpPr>
            <p:spPr>
              <a:xfrm>
                <a:off x="7007936" y="2294451"/>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4" name="Google Shape;1264;p55"/>
              <p:cNvSpPr/>
              <p:nvPr/>
            </p:nvSpPr>
            <p:spPr>
              <a:xfrm>
                <a:off x="5521324" y="1984532"/>
                <a:ext cx="124872" cy="68573"/>
              </a:xfrm>
              <a:custGeom>
                <a:avLst/>
                <a:gdLst/>
                <a:ahLst/>
                <a:cxnLst/>
                <a:rect l="l" t="t" r="r" b="b"/>
                <a:pathLst>
                  <a:path w="124872" h="68573" extrusionOk="0">
                    <a:moveTo>
                      <a:pt x="63093" y="52405"/>
                    </a:moveTo>
                    <a:cubicBezTo>
                      <a:pt x="63093" y="42793"/>
                      <a:pt x="62021" y="35161"/>
                      <a:pt x="60440" y="33576"/>
                    </a:cubicBezTo>
                    <a:cubicBezTo>
                      <a:pt x="58687" y="31849"/>
                      <a:pt x="49277" y="30949"/>
                      <a:pt x="32781" y="30949"/>
                    </a:cubicBezTo>
                    <a:cubicBezTo>
                      <a:pt x="13014" y="30949"/>
                      <a:pt x="7776" y="30301"/>
                      <a:pt x="7776" y="27889"/>
                    </a:cubicBezTo>
                    <a:cubicBezTo>
                      <a:pt x="7776" y="26197"/>
                      <a:pt x="5537" y="23281"/>
                      <a:pt x="2797" y="21373"/>
                    </a:cubicBezTo>
                    <a:cubicBezTo>
                      <a:pt x="-1969" y="18024"/>
                      <a:pt x="-1609" y="17881"/>
                      <a:pt x="11225" y="17773"/>
                    </a:cubicBezTo>
                    <a:cubicBezTo>
                      <a:pt x="24725" y="17665"/>
                      <a:pt x="37184" y="12625"/>
                      <a:pt x="29901" y="10249"/>
                    </a:cubicBezTo>
                    <a:cubicBezTo>
                      <a:pt x="28076" y="9637"/>
                      <a:pt x="25092" y="8665"/>
                      <a:pt x="23267" y="8052"/>
                    </a:cubicBezTo>
                    <a:cubicBezTo>
                      <a:pt x="21161" y="7333"/>
                      <a:pt x="21729" y="6865"/>
                      <a:pt x="24815" y="6757"/>
                    </a:cubicBezTo>
                    <a:cubicBezTo>
                      <a:pt x="27493" y="6649"/>
                      <a:pt x="30697" y="4849"/>
                      <a:pt x="31939" y="2725"/>
                    </a:cubicBezTo>
                    <a:cubicBezTo>
                      <a:pt x="33951" y="-731"/>
                      <a:pt x="34200" y="-623"/>
                      <a:pt x="34261" y="3841"/>
                    </a:cubicBezTo>
                    <a:cubicBezTo>
                      <a:pt x="34329" y="8737"/>
                      <a:pt x="34758" y="8809"/>
                      <a:pt x="63093" y="8809"/>
                    </a:cubicBezTo>
                    <a:cubicBezTo>
                      <a:pt x="90385" y="8809"/>
                      <a:pt x="91861" y="8592"/>
                      <a:pt x="91861" y="4381"/>
                    </a:cubicBezTo>
                    <a:cubicBezTo>
                      <a:pt x="91861" y="-659"/>
                      <a:pt x="94813" y="-1020"/>
                      <a:pt x="109562" y="2293"/>
                    </a:cubicBezTo>
                    <a:cubicBezTo>
                      <a:pt x="124855" y="5677"/>
                      <a:pt x="127073" y="6972"/>
                      <a:pt x="120625" y="8629"/>
                    </a:cubicBezTo>
                    <a:cubicBezTo>
                      <a:pt x="113540" y="10500"/>
                      <a:pt x="111427" y="19861"/>
                      <a:pt x="118098" y="19861"/>
                    </a:cubicBezTo>
                    <a:cubicBezTo>
                      <a:pt x="120524" y="19861"/>
                      <a:pt x="122969" y="18133"/>
                      <a:pt x="123527" y="16008"/>
                    </a:cubicBezTo>
                    <a:cubicBezTo>
                      <a:pt x="124081" y="13849"/>
                      <a:pt x="124653" y="16729"/>
                      <a:pt x="124794" y="22309"/>
                    </a:cubicBezTo>
                    <a:cubicBezTo>
                      <a:pt x="125039" y="32064"/>
                      <a:pt x="124797" y="32496"/>
                      <a:pt x="119520" y="31489"/>
                    </a:cubicBezTo>
                    <a:cubicBezTo>
                      <a:pt x="115103" y="30625"/>
                      <a:pt x="113987" y="31345"/>
                      <a:pt x="113987" y="34873"/>
                    </a:cubicBezTo>
                    <a:cubicBezTo>
                      <a:pt x="113987" y="40129"/>
                      <a:pt x="109980" y="42001"/>
                      <a:pt x="98586" y="42001"/>
                    </a:cubicBezTo>
                    <a:cubicBezTo>
                      <a:pt x="93819" y="42001"/>
                      <a:pt x="88995" y="43441"/>
                      <a:pt x="87433" y="45313"/>
                    </a:cubicBezTo>
                    <a:cubicBezTo>
                      <a:pt x="85741" y="47365"/>
                      <a:pt x="80888" y="48625"/>
                      <a:pt x="74840" y="48625"/>
                    </a:cubicBezTo>
                    <a:cubicBezTo>
                      <a:pt x="65952" y="48625"/>
                      <a:pt x="65066" y="49092"/>
                      <a:pt x="65707" y="53521"/>
                    </a:cubicBezTo>
                    <a:cubicBezTo>
                      <a:pt x="66139" y="56509"/>
                      <a:pt x="68547" y="58993"/>
                      <a:pt x="71946" y="59929"/>
                    </a:cubicBezTo>
                    <a:cubicBezTo>
                      <a:pt x="75560" y="60937"/>
                      <a:pt x="76111" y="61548"/>
                      <a:pt x="73533" y="61693"/>
                    </a:cubicBezTo>
                    <a:cubicBezTo>
                      <a:pt x="71366" y="61801"/>
                      <a:pt x="69019" y="63385"/>
                      <a:pt x="68321" y="65221"/>
                    </a:cubicBezTo>
                    <a:cubicBezTo>
                      <a:pt x="65347" y="72961"/>
                      <a:pt x="63093" y="67453"/>
                      <a:pt x="63093" y="5240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5" name="Google Shape;1265;p55"/>
              <p:cNvSpPr/>
              <p:nvPr/>
            </p:nvSpPr>
            <p:spPr>
              <a:xfrm>
                <a:off x="5568589" y="1893906"/>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6" name="Google Shape;1266;p55"/>
              <p:cNvSpPr/>
              <p:nvPr/>
            </p:nvSpPr>
            <p:spPr>
              <a:xfrm>
                <a:off x="5545171" y="1898702"/>
                <a:ext cx="59904" cy="16252"/>
              </a:xfrm>
              <a:custGeom>
                <a:avLst/>
                <a:gdLst/>
                <a:ahLst/>
                <a:cxnLst/>
                <a:rect l="l" t="t" r="r" b="b"/>
                <a:pathLst>
                  <a:path w="59904" h="16252" extrusionOk="0">
                    <a:moveTo>
                      <a:pt x="13419" y="15681"/>
                    </a:moveTo>
                    <a:cubicBezTo>
                      <a:pt x="3382" y="14637"/>
                      <a:pt x="-5082" y="8337"/>
                      <a:pt x="3573" y="8337"/>
                    </a:cubicBezTo>
                    <a:cubicBezTo>
                      <a:pt x="6518" y="8337"/>
                      <a:pt x="8267" y="6933"/>
                      <a:pt x="8267" y="4557"/>
                    </a:cubicBezTo>
                    <a:cubicBezTo>
                      <a:pt x="8267" y="1641"/>
                      <a:pt x="8857" y="1389"/>
                      <a:pt x="10924" y="3477"/>
                    </a:cubicBezTo>
                    <a:cubicBezTo>
                      <a:pt x="12468" y="5025"/>
                      <a:pt x="19874" y="6105"/>
                      <a:pt x="28625" y="6105"/>
                    </a:cubicBezTo>
                    <a:cubicBezTo>
                      <a:pt x="41423" y="6105"/>
                      <a:pt x="43695" y="5529"/>
                      <a:pt x="43821" y="2253"/>
                    </a:cubicBezTo>
                    <a:cubicBezTo>
                      <a:pt x="43940" y="-843"/>
                      <a:pt x="44462" y="-627"/>
                      <a:pt x="46373" y="3369"/>
                    </a:cubicBezTo>
                    <a:cubicBezTo>
                      <a:pt x="48044" y="6825"/>
                      <a:pt x="50862" y="8409"/>
                      <a:pt x="55625" y="8589"/>
                    </a:cubicBezTo>
                    <a:cubicBezTo>
                      <a:pt x="60366" y="8769"/>
                      <a:pt x="61115" y="9201"/>
                      <a:pt x="58055" y="9957"/>
                    </a:cubicBezTo>
                    <a:cubicBezTo>
                      <a:pt x="55622" y="10569"/>
                      <a:pt x="52950" y="12117"/>
                      <a:pt x="52122" y="13449"/>
                    </a:cubicBezTo>
                    <a:cubicBezTo>
                      <a:pt x="50517" y="16005"/>
                      <a:pt x="28740" y="17265"/>
                      <a:pt x="13419" y="1568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7" name="Google Shape;1267;p55"/>
              <p:cNvSpPr/>
              <p:nvPr/>
            </p:nvSpPr>
            <p:spPr>
              <a:xfrm>
                <a:off x="5485625" y="1942578"/>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8" name="Google Shape;1268;p55"/>
              <p:cNvSpPr/>
              <p:nvPr/>
            </p:nvSpPr>
            <p:spPr>
              <a:xfrm>
                <a:off x="10776714" y="1814090"/>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9" name="Google Shape;1269;p55"/>
              <p:cNvSpPr/>
              <p:nvPr/>
            </p:nvSpPr>
            <p:spPr>
              <a:xfrm>
                <a:off x="10921545" y="2026787"/>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0" name="Google Shape;1270;p55"/>
              <p:cNvSpPr/>
              <p:nvPr/>
            </p:nvSpPr>
            <p:spPr>
              <a:xfrm>
                <a:off x="10647202" y="5290157"/>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1" name="Google Shape;1271;p55"/>
              <p:cNvSpPr/>
              <p:nvPr/>
            </p:nvSpPr>
            <p:spPr>
              <a:xfrm>
                <a:off x="10133455" y="139061"/>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2" name="Google Shape;1272;p55"/>
              <p:cNvSpPr/>
              <p:nvPr/>
            </p:nvSpPr>
            <p:spPr>
              <a:xfrm>
                <a:off x="10067350" y="238315"/>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3" name="Google Shape;1273;p55"/>
              <p:cNvSpPr/>
              <p:nvPr/>
            </p:nvSpPr>
            <p:spPr>
              <a:xfrm>
                <a:off x="10063646" y="257281"/>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4" name="Google Shape;1274;p55"/>
              <p:cNvSpPr/>
              <p:nvPr/>
            </p:nvSpPr>
            <p:spPr>
              <a:xfrm>
                <a:off x="10085001" y="465505"/>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5" name="Google Shape;1275;p55"/>
              <p:cNvSpPr/>
              <p:nvPr/>
            </p:nvSpPr>
            <p:spPr>
              <a:xfrm>
                <a:off x="10177684" y="75282"/>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6" name="Google Shape;1276;p55"/>
              <p:cNvSpPr/>
              <p:nvPr/>
            </p:nvSpPr>
            <p:spPr>
              <a:xfrm>
                <a:off x="10097904" y="-35063"/>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277" name="Google Shape;1277;p55"/>
            <p:cNvGrpSpPr/>
            <p:nvPr/>
          </p:nvGrpSpPr>
          <p:grpSpPr>
            <a:xfrm>
              <a:off x="6965762" y="124685"/>
              <a:ext cx="5153601" cy="5140796"/>
              <a:chOff x="-8871044" y="3635522"/>
              <a:chExt cx="6548468" cy="6857928"/>
            </a:xfrm>
          </p:grpSpPr>
          <p:sp>
            <p:nvSpPr>
              <p:cNvPr id="1278" name="Google Shape;1278;p55"/>
              <p:cNvSpPr/>
              <p:nvPr/>
            </p:nvSpPr>
            <p:spPr>
              <a:xfrm>
                <a:off x="-8674443" y="6076370"/>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9" name="Google Shape;1279;p55"/>
              <p:cNvSpPr/>
              <p:nvPr/>
            </p:nvSpPr>
            <p:spPr>
              <a:xfrm>
                <a:off x="-8871044" y="5678514"/>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0" name="Google Shape;1280;p55"/>
              <p:cNvSpPr/>
              <p:nvPr/>
            </p:nvSpPr>
            <p:spPr>
              <a:xfrm>
                <a:off x="-4324630" y="7346276"/>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1" name="Google Shape;1281;p55"/>
              <p:cNvSpPr/>
              <p:nvPr/>
            </p:nvSpPr>
            <p:spPr>
              <a:xfrm>
                <a:off x="-5970330" y="6754733"/>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2" name="Google Shape;1282;p55"/>
              <p:cNvSpPr/>
              <p:nvPr/>
            </p:nvSpPr>
            <p:spPr>
              <a:xfrm>
                <a:off x="-6090682" y="6917464"/>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3" name="Google Shape;1283;p55"/>
              <p:cNvSpPr/>
              <p:nvPr/>
            </p:nvSpPr>
            <p:spPr>
              <a:xfrm>
                <a:off x="-6322323" y="7033071"/>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4" name="Google Shape;1284;p55"/>
              <p:cNvSpPr/>
              <p:nvPr/>
            </p:nvSpPr>
            <p:spPr>
              <a:xfrm>
                <a:off x="-6345328" y="6270008"/>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5" name="Google Shape;1285;p55"/>
              <p:cNvSpPr/>
              <p:nvPr/>
            </p:nvSpPr>
            <p:spPr>
              <a:xfrm>
                <a:off x="-5766927" y="6200461"/>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6" name="Google Shape;1286;p55"/>
              <p:cNvSpPr/>
              <p:nvPr/>
            </p:nvSpPr>
            <p:spPr>
              <a:xfrm>
                <a:off x="-6037077" y="7814626"/>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7" name="Google Shape;1287;p55"/>
              <p:cNvSpPr/>
              <p:nvPr/>
            </p:nvSpPr>
            <p:spPr>
              <a:xfrm>
                <a:off x="-5057566" y="8046107"/>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8" name="Google Shape;1288;p55"/>
              <p:cNvSpPr/>
              <p:nvPr/>
            </p:nvSpPr>
            <p:spPr>
              <a:xfrm>
                <a:off x="-4286924" y="8280471"/>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9" name="Google Shape;1289;p55"/>
              <p:cNvSpPr/>
              <p:nvPr/>
            </p:nvSpPr>
            <p:spPr>
              <a:xfrm>
                <a:off x="-6030437" y="8891507"/>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0" name="Google Shape;1290;p55"/>
              <p:cNvSpPr/>
              <p:nvPr/>
            </p:nvSpPr>
            <p:spPr>
              <a:xfrm>
                <a:off x="-5259835" y="8960592"/>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1" name="Google Shape;1291;p55"/>
              <p:cNvSpPr/>
              <p:nvPr/>
            </p:nvSpPr>
            <p:spPr>
              <a:xfrm>
                <a:off x="-4732759" y="8759098"/>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2" name="Google Shape;1292;p55"/>
              <p:cNvSpPr/>
              <p:nvPr/>
            </p:nvSpPr>
            <p:spPr>
              <a:xfrm>
                <a:off x="-5592418" y="9386027"/>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3" name="Google Shape;1293;p55"/>
              <p:cNvSpPr/>
              <p:nvPr/>
            </p:nvSpPr>
            <p:spPr>
              <a:xfrm>
                <a:off x="-5868940" y="5046450"/>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4" name="Google Shape;1294;p55"/>
              <p:cNvSpPr/>
              <p:nvPr/>
            </p:nvSpPr>
            <p:spPr>
              <a:xfrm>
                <a:off x="-5056048" y="5005886"/>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5" name="Google Shape;1295;p55"/>
              <p:cNvSpPr/>
              <p:nvPr/>
            </p:nvSpPr>
            <p:spPr>
              <a:xfrm>
                <a:off x="-6906383" y="5918251"/>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6" name="Google Shape;1296;p55"/>
              <p:cNvSpPr/>
              <p:nvPr/>
            </p:nvSpPr>
            <p:spPr>
              <a:xfrm>
                <a:off x="-7468764" y="6167739"/>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7" name="Google Shape;1297;p55"/>
              <p:cNvSpPr/>
              <p:nvPr/>
            </p:nvSpPr>
            <p:spPr>
              <a:xfrm>
                <a:off x="-7944609" y="6217689"/>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8" name="Google Shape;1298;p55"/>
              <p:cNvSpPr/>
              <p:nvPr/>
            </p:nvSpPr>
            <p:spPr>
              <a:xfrm>
                <a:off x="-7105761" y="4997151"/>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9" name="Google Shape;1299;p55"/>
              <p:cNvSpPr/>
              <p:nvPr/>
            </p:nvSpPr>
            <p:spPr>
              <a:xfrm>
                <a:off x="-8230665" y="4808676"/>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0" name="Google Shape;1300;p55"/>
              <p:cNvSpPr/>
              <p:nvPr/>
            </p:nvSpPr>
            <p:spPr>
              <a:xfrm>
                <a:off x="-8229036" y="6404290"/>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1" name="Google Shape;1301;p55"/>
              <p:cNvSpPr/>
              <p:nvPr/>
            </p:nvSpPr>
            <p:spPr>
              <a:xfrm>
                <a:off x="-8596240" y="4605491"/>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2" name="Google Shape;1302;p55"/>
              <p:cNvSpPr/>
              <p:nvPr/>
            </p:nvSpPr>
            <p:spPr>
              <a:xfrm>
                <a:off x="-3992757" y="5815820"/>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3" name="Google Shape;1303;p55"/>
              <p:cNvSpPr/>
              <p:nvPr/>
            </p:nvSpPr>
            <p:spPr>
              <a:xfrm>
                <a:off x="-3897345" y="6786034"/>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4" name="Google Shape;1304;p55"/>
              <p:cNvSpPr/>
              <p:nvPr/>
            </p:nvSpPr>
            <p:spPr>
              <a:xfrm>
                <a:off x="-4316465" y="6855151"/>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5" name="Google Shape;1305;p55"/>
              <p:cNvSpPr/>
              <p:nvPr/>
            </p:nvSpPr>
            <p:spPr>
              <a:xfrm>
                <a:off x="-3171791" y="8478028"/>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6" name="Google Shape;1306;p55"/>
              <p:cNvSpPr/>
              <p:nvPr/>
            </p:nvSpPr>
            <p:spPr>
              <a:xfrm>
                <a:off x="-7764334" y="3706694"/>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7" name="Google Shape;1307;p55"/>
              <p:cNvSpPr/>
              <p:nvPr/>
            </p:nvSpPr>
            <p:spPr>
              <a:xfrm>
                <a:off x="-8601296" y="4476367"/>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8" name="Google Shape;1308;p55"/>
              <p:cNvSpPr/>
              <p:nvPr/>
            </p:nvSpPr>
            <p:spPr>
              <a:xfrm>
                <a:off x="-8141494" y="3744494"/>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9" name="Google Shape;1309;p55"/>
              <p:cNvSpPr/>
              <p:nvPr/>
            </p:nvSpPr>
            <p:spPr>
              <a:xfrm>
                <a:off x="-6204515" y="4085004"/>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0" name="Google Shape;1310;p55"/>
              <p:cNvSpPr/>
              <p:nvPr/>
            </p:nvSpPr>
            <p:spPr>
              <a:xfrm>
                <a:off x="-4869797" y="4202860"/>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1" name="Google Shape;1311;p55"/>
              <p:cNvSpPr/>
              <p:nvPr/>
            </p:nvSpPr>
            <p:spPr>
              <a:xfrm>
                <a:off x="-3158199" y="5300558"/>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2" name="Google Shape;1312;p55"/>
              <p:cNvSpPr/>
              <p:nvPr/>
            </p:nvSpPr>
            <p:spPr>
              <a:xfrm>
                <a:off x="-4010518" y="4122161"/>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3" name="Google Shape;1313;p55"/>
              <p:cNvSpPr/>
              <p:nvPr/>
            </p:nvSpPr>
            <p:spPr>
              <a:xfrm>
                <a:off x="-3721584" y="3635522"/>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314" name="Google Shape;1314;p55"/>
            <p:cNvGrpSpPr/>
            <p:nvPr/>
          </p:nvGrpSpPr>
          <p:grpSpPr>
            <a:xfrm>
              <a:off x="7302717" y="116617"/>
              <a:ext cx="5127589" cy="5140796"/>
              <a:chOff x="-3987044" y="216540"/>
              <a:chExt cx="6515415" cy="6857928"/>
            </a:xfrm>
          </p:grpSpPr>
          <p:sp>
            <p:nvSpPr>
              <p:cNvPr id="1315" name="Google Shape;1315;p55"/>
              <p:cNvSpPr/>
              <p:nvPr/>
            </p:nvSpPr>
            <p:spPr>
              <a:xfrm>
                <a:off x="2457532" y="2508800"/>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6" name="Google Shape;1316;p55"/>
              <p:cNvSpPr/>
              <p:nvPr/>
            </p:nvSpPr>
            <p:spPr>
              <a:xfrm>
                <a:off x="2374568" y="2557472"/>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7" name="Google Shape;1317;p55"/>
              <p:cNvSpPr/>
              <p:nvPr/>
            </p:nvSpPr>
            <p:spPr>
              <a:xfrm>
                <a:off x="2522890" y="2438451"/>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8" name="Google Shape;1318;p55"/>
              <p:cNvSpPr/>
              <p:nvPr/>
            </p:nvSpPr>
            <p:spPr>
              <a:xfrm>
                <a:off x="411048" y="3927294"/>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9" name="Google Shape;1319;p55"/>
              <p:cNvSpPr/>
              <p:nvPr/>
            </p:nvSpPr>
            <p:spPr>
              <a:xfrm>
                <a:off x="-1234652" y="3335751"/>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0" name="Google Shape;1320;p55"/>
              <p:cNvSpPr/>
              <p:nvPr/>
            </p:nvSpPr>
            <p:spPr>
              <a:xfrm>
                <a:off x="-1355004" y="3498482"/>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1" name="Google Shape;1321;p55"/>
              <p:cNvSpPr/>
              <p:nvPr/>
            </p:nvSpPr>
            <p:spPr>
              <a:xfrm>
                <a:off x="-1586645" y="3614089"/>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2" name="Google Shape;1322;p55"/>
              <p:cNvSpPr/>
              <p:nvPr/>
            </p:nvSpPr>
            <p:spPr>
              <a:xfrm>
                <a:off x="-1609650" y="2851026"/>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3" name="Google Shape;1323;p55"/>
              <p:cNvSpPr/>
              <p:nvPr/>
            </p:nvSpPr>
            <p:spPr>
              <a:xfrm>
                <a:off x="-1031249" y="2781479"/>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4" name="Google Shape;1324;p55"/>
              <p:cNvSpPr/>
              <p:nvPr/>
            </p:nvSpPr>
            <p:spPr>
              <a:xfrm>
                <a:off x="-1301399" y="4395644"/>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5" name="Google Shape;1325;p55"/>
              <p:cNvSpPr/>
              <p:nvPr/>
            </p:nvSpPr>
            <p:spPr>
              <a:xfrm>
                <a:off x="-321888" y="4627125"/>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6" name="Google Shape;1326;p55"/>
              <p:cNvSpPr/>
              <p:nvPr/>
            </p:nvSpPr>
            <p:spPr>
              <a:xfrm>
                <a:off x="448754" y="4861489"/>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7" name="Google Shape;1327;p55"/>
              <p:cNvSpPr/>
              <p:nvPr/>
            </p:nvSpPr>
            <p:spPr>
              <a:xfrm>
                <a:off x="-1294759" y="5472525"/>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8" name="Google Shape;1328;p55"/>
              <p:cNvSpPr/>
              <p:nvPr/>
            </p:nvSpPr>
            <p:spPr>
              <a:xfrm>
                <a:off x="-524157" y="5541610"/>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9" name="Google Shape;1329;p55"/>
              <p:cNvSpPr/>
              <p:nvPr/>
            </p:nvSpPr>
            <p:spPr>
              <a:xfrm>
                <a:off x="2919" y="5340116"/>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0" name="Google Shape;1330;p55"/>
              <p:cNvSpPr/>
              <p:nvPr/>
            </p:nvSpPr>
            <p:spPr>
              <a:xfrm>
                <a:off x="-856740" y="5967045"/>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1" name="Google Shape;1331;p55"/>
              <p:cNvSpPr/>
              <p:nvPr/>
            </p:nvSpPr>
            <p:spPr>
              <a:xfrm>
                <a:off x="-1133262" y="1627468"/>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2" name="Google Shape;1332;p55"/>
              <p:cNvSpPr/>
              <p:nvPr/>
            </p:nvSpPr>
            <p:spPr>
              <a:xfrm>
                <a:off x="-320370" y="1586904"/>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3" name="Google Shape;1333;p55"/>
              <p:cNvSpPr/>
              <p:nvPr/>
            </p:nvSpPr>
            <p:spPr>
              <a:xfrm>
                <a:off x="-2170705" y="2499269"/>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4" name="Google Shape;1334;p55"/>
              <p:cNvSpPr/>
              <p:nvPr/>
            </p:nvSpPr>
            <p:spPr>
              <a:xfrm>
                <a:off x="-2332549" y="2651107"/>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5" name="Google Shape;1335;p55"/>
              <p:cNvSpPr/>
              <p:nvPr/>
            </p:nvSpPr>
            <p:spPr>
              <a:xfrm>
                <a:off x="-2733086" y="2748757"/>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6" name="Google Shape;1336;p55"/>
              <p:cNvSpPr/>
              <p:nvPr/>
            </p:nvSpPr>
            <p:spPr>
              <a:xfrm>
                <a:off x="-3208931" y="2798707"/>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7" name="Google Shape;1337;p55"/>
              <p:cNvSpPr/>
              <p:nvPr/>
            </p:nvSpPr>
            <p:spPr>
              <a:xfrm>
                <a:off x="-2370083" y="1578169"/>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8" name="Google Shape;1338;p55"/>
              <p:cNvSpPr/>
              <p:nvPr/>
            </p:nvSpPr>
            <p:spPr>
              <a:xfrm>
                <a:off x="-3494987" y="1389694"/>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9" name="Google Shape;1339;p55"/>
              <p:cNvSpPr/>
              <p:nvPr/>
            </p:nvSpPr>
            <p:spPr>
              <a:xfrm>
                <a:off x="-3493358" y="2985308"/>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0" name="Google Shape;1340;p55"/>
              <p:cNvSpPr/>
              <p:nvPr/>
            </p:nvSpPr>
            <p:spPr>
              <a:xfrm>
                <a:off x="-3670282" y="2806099"/>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1" name="Google Shape;1341;p55"/>
              <p:cNvSpPr/>
              <p:nvPr/>
            </p:nvSpPr>
            <p:spPr>
              <a:xfrm>
                <a:off x="-3790443" y="2538367"/>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2" name="Google Shape;1342;p55"/>
              <p:cNvSpPr/>
              <p:nvPr/>
            </p:nvSpPr>
            <p:spPr>
              <a:xfrm>
                <a:off x="-3987044" y="2140511"/>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3" name="Google Shape;1343;p55"/>
              <p:cNvSpPr/>
              <p:nvPr/>
            </p:nvSpPr>
            <p:spPr>
              <a:xfrm>
                <a:off x="-3860562" y="1186509"/>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4" name="Google Shape;1344;p55"/>
              <p:cNvSpPr/>
              <p:nvPr/>
            </p:nvSpPr>
            <p:spPr>
              <a:xfrm>
                <a:off x="742921" y="2396838"/>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5" name="Google Shape;1345;p55"/>
              <p:cNvSpPr/>
              <p:nvPr/>
            </p:nvSpPr>
            <p:spPr>
              <a:xfrm>
                <a:off x="1010916" y="2100243"/>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6" name="Google Shape;1346;p55"/>
              <p:cNvSpPr/>
              <p:nvPr/>
            </p:nvSpPr>
            <p:spPr>
              <a:xfrm>
                <a:off x="838333" y="3367052"/>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7" name="Google Shape;1347;p55"/>
              <p:cNvSpPr/>
              <p:nvPr/>
            </p:nvSpPr>
            <p:spPr>
              <a:xfrm>
                <a:off x="419213" y="3436169"/>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8" name="Google Shape;1348;p55"/>
              <p:cNvSpPr/>
              <p:nvPr/>
            </p:nvSpPr>
            <p:spPr>
              <a:xfrm>
                <a:off x="1563887" y="5059046"/>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9" name="Google Shape;1349;p55"/>
              <p:cNvSpPr/>
              <p:nvPr/>
            </p:nvSpPr>
            <p:spPr>
              <a:xfrm>
                <a:off x="-3028656" y="287712"/>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0" name="Google Shape;1350;p55"/>
              <p:cNvSpPr/>
              <p:nvPr/>
            </p:nvSpPr>
            <p:spPr>
              <a:xfrm>
                <a:off x="-3865618" y="1057385"/>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1" name="Google Shape;1351;p55"/>
              <p:cNvSpPr/>
              <p:nvPr/>
            </p:nvSpPr>
            <p:spPr>
              <a:xfrm>
                <a:off x="-3405816" y="325512"/>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2" name="Google Shape;1352;p55"/>
              <p:cNvSpPr/>
              <p:nvPr/>
            </p:nvSpPr>
            <p:spPr>
              <a:xfrm>
                <a:off x="-1598988" y="264703"/>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3" name="Google Shape;1353;p55"/>
              <p:cNvSpPr/>
              <p:nvPr/>
            </p:nvSpPr>
            <p:spPr>
              <a:xfrm>
                <a:off x="-1468837" y="666022"/>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4" name="Google Shape;1354;p55"/>
              <p:cNvSpPr/>
              <p:nvPr/>
            </p:nvSpPr>
            <p:spPr>
              <a:xfrm>
                <a:off x="-134119" y="783878"/>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5" name="Google Shape;1355;p55"/>
              <p:cNvSpPr/>
              <p:nvPr/>
            </p:nvSpPr>
            <p:spPr>
              <a:xfrm>
                <a:off x="1577479" y="1881576"/>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6" name="Google Shape;1356;p55"/>
              <p:cNvSpPr/>
              <p:nvPr/>
            </p:nvSpPr>
            <p:spPr>
              <a:xfrm>
                <a:off x="725160" y="703179"/>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7" name="Google Shape;1357;p55"/>
              <p:cNvSpPr/>
              <p:nvPr/>
            </p:nvSpPr>
            <p:spPr>
              <a:xfrm>
                <a:off x="1014094" y="216540"/>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8" name="Google Shape;1358;p55"/>
              <p:cNvSpPr/>
              <p:nvPr/>
            </p:nvSpPr>
            <p:spPr>
              <a:xfrm>
                <a:off x="-2922471" y="2359664"/>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cxnSp>
          <p:nvCxnSpPr>
            <p:cNvPr id="1359" name="Google Shape;1359;p55"/>
            <p:cNvCxnSpPr>
              <a:endCxn id="1360" idx="3"/>
            </p:cNvCxnSpPr>
            <p:nvPr/>
          </p:nvCxnSpPr>
          <p:spPr>
            <a:xfrm flipH="1">
              <a:off x="9563799" y="2923023"/>
              <a:ext cx="692700" cy="885600"/>
            </a:xfrm>
            <a:prstGeom prst="straightConnector1">
              <a:avLst/>
            </a:prstGeom>
            <a:noFill/>
            <a:ln w="53975" cap="flat" cmpd="sng">
              <a:solidFill>
                <a:schemeClr val="lt1"/>
              </a:solidFill>
              <a:prstDash val="solid"/>
              <a:miter lim="800000"/>
              <a:headEnd type="none" w="sm" len="sm"/>
              <a:tailEnd type="none" w="sm" len="sm"/>
            </a:ln>
          </p:spPr>
        </p:cxnSp>
        <p:cxnSp>
          <p:nvCxnSpPr>
            <p:cNvPr id="1361" name="Google Shape;1361;p55"/>
            <p:cNvCxnSpPr/>
            <p:nvPr/>
          </p:nvCxnSpPr>
          <p:spPr>
            <a:xfrm>
              <a:off x="10272046" y="2888378"/>
              <a:ext cx="737296" cy="365694"/>
            </a:xfrm>
            <a:prstGeom prst="straightConnector1">
              <a:avLst/>
            </a:prstGeom>
            <a:noFill/>
            <a:ln w="53975" cap="flat" cmpd="sng">
              <a:solidFill>
                <a:schemeClr val="lt1"/>
              </a:solidFill>
              <a:prstDash val="solid"/>
              <a:miter lim="800000"/>
              <a:headEnd type="none" w="sm" len="sm"/>
              <a:tailEnd type="none" w="sm" len="sm"/>
            </a:ln>
          </p:spPr>
        </p:cxnSp>
        <p:cxnSp>
          <p:nvCxnSpPr>
            <p:cNvPr id="1362" name="Google Shape;1362;p55"/>
            <p:cNvCxnSpPr>
              <a:stCxn id="1363" idx="6"/>
            </p:cNvCxnSpPr>
            <p:nvPr/>
          </p:nvCxnSpPr>
          <p:spPr>
            <a:xfrm rot="10800000">
              <a:off x="9644131" y="3728025"/>
              <a:ext cx="827400" cy="66000"/>
            </a:xfrm>
            <a:prstGeom prst="straightConnector1">
              <a:avLst/>
            </a:prstGeom>
            <a:noFill/>
            <a:ln w="53975" cap="flat" cmpd="sng">
              <a:solidFill>
                <a:schemeClr val="lt1"/>
              </a:solidFill>
              <a:prstDash val="solid"/>
              <a:miter lim="800000"/>
              <a:headEnd type="none" w="sm" len="sm"/>
              <a:tailEnd type="none" w="sm" len="sm"/>
            </a:ln>
          </p:spPr>
        </p:cxnSp>
        <p:cxnSp>
          <p:nvCxnSpPr>
            <p:cNvPr id="1364" name="Google Shape;1364;p55"/>
            <p:cNvCxnSpPr>
              <a:stCxn id="1365" idx="5"/>
            </p:cNvCxnSpPr>
            <p:nvPr/>
          </p:nvCxnSpPr>
          <p:spPr>
            <a:xfrm rot="10800000">
              <a:off x="9636100" y="3728985"/>
              <a:ext cx="657000" cy="632100"/>
            </a:xfrm>
            <a:prstGeom prst="straightConnector1">
              <a:avLst/>
            </a:prstGeom>
            <a:noFill/>
            <a:ln w="53975" cap="flat" cmpd="sng">
              <a:solidFill>
                <a:schemeClr val="lt1"/>
              </a:solidFill>
              <a:prstDash val="solid"/>
              <a:miter lim="800000"/>
              <a:headEnd type="none" w="sm" len="sm"/>
              <a:tailEnd type="none" w="sm" len="sm"/>
            </a:ln>
          </p:spPr>
        </p:cxnSp>
        <p:cxnSp>
          <p:nvCxnSpPr>
            <p:cNvPr id="1366" name="Google Shape;1366;p55"/>
            <p:cNvCxnSpPr>
              <a:stCxn id="1367" idx="4"/>
            </p:cNvCxnSpPr>
            <p:nvPr/>
          </p:nvCxnSpPr>
          <p:spPr>
            <a:xfrm rot="10800000">
              <a:off x="9649131" y="3731841"/>
              <a:ext cx="43500" cy="703500"/>
            </a:xfrm>
            <a:prstGeom prst="straightConnector1">
              <a:avLst/>
            </a:prstGeom>
            <a:noFill/>
            <a:ln w="53975" cap="flat" cmpd="sng">
              <a:solidFill>
                <a:schemeClr val="lt1"/>
              </a:solidFill>
              <a:prstDash val="solid"/>
              <a:miter lim="800000"/>
              <a:headEnd type="none" w="sm" len="sm"/>
              <a:tailEnd type="none" w="sm" len="sm"/>
            </a:ln>
          </p:spPr>
        </p:cxnSp>
        <p:cxnSp>
          <p:nvCxnSpPr>
            <p:cNvPr id="1368" name="Google Shape;1368;p55"/>
            <p:cNvCxnSpPr/>
            <p:nvPr/>
          </p:nvCxnSpPr>
          <p:spPr>
            <a:xfrm flipH="1">
              <a:off x="10230181" y="2150007"/>
              <a:ext cx="1249534" cy="757855"/>
            </a:xfrm>
            <a:prstGeom prst="straightConnector1">
              <a:avLst/>
            </a:prstGeom>
            <a:noFill/>
            <a:ln w="53975" cap="flat" cmpd="sng">
              <a:solidFill>
                <a:schemeClr val="lt1"/>
              </a:solidFill>
              <a:prstDash val="solid"/>
              <a:miter lim="800000"/>
              <a:headEnd type="none" w="sm" len="sm"/>
              <a:tailEnd type="none" w="sm" len="sm"/>
            </a:ln>
          </p:spPr>
        </p:cxnSp>
        <p:cxnSp>
          <p:nvCxnSpPr>
            <p:cNvPr id="1369" name="Google Shape;1369;p55"/>
            <p:cNvCxnSpPr>
              <a:stCxn id="1370" idx="3"/>
            </p:cNvCxnSpPr>
            <p:nvPr/>
          </p:nvCxnSpPr>
          <p:spPr>
            <a:xfrm flipH="1">
              <a:off x="11066066" y="2813529"/>
              <a:ext cx="280200" cy="463500"/>
            </a:xfrm>
            <a:prstGeom prst="straightConnector1">
              <a:avLst/>
            </a:prstGeom>
            <a:noFill/>
            <a:ln w="28575" cap="flat" cmpd="sng">
              <a:solidFill>
                <a:schemeClr val="lt1"/>
              </a:solidFill>
              <a:prstDash val="solid"/>
              <a:miter lim="800000"/>
              <a:headEnd type="none" w="sm" len="sm"/>
              <a:tailEnd type="none" w="sm" len="sm"/>
            </a:ln>
          </p:spPr>
        </p:cxnSp>
        <p:cxnSp>
          <p:nvCxnSpPr>
            <p:cNvPr id="1371" name="Google Shape;1371;p55"/>
            <p:cNvCxnSpPr>
              <a:endCxn id="1372" idx="3"/>
            </p:cNvCxnSpPr>
            <p:nvPr/>
          </p:nvCxnSpPr>
          <p:spPr>
            <a:xfrm flipH="1">
              <a:off x="10776047" y="3279571"/>
              <a:ext cx="280500" cy="345000"/>
            </a:xfrm>
            <a:prstGeom prst="straightConnector1">
              <a:avLst/>
            </a:prstGeom>
            <a:noFill/>
            <a:ln w="28575" cap="flat" cmpd="sng">
              <a:solidFill>
                <a:schemeClr val="lt1"/>
              </a:solidFill>
              <a:prstDash val="solid"/>
              <a:miter lim="800000"/>
              <a:headEnd type="none" w="sm" len="sm"/>
              <a:tailEnd type="none" w="sm" len="sm"/>
            </a:ln>
          </p:spPr>
        </p:cxnSp>
        <p:cxnSp>
          <p:nvCxnSpPr>
            <p:cNvPr id="1373" name="Google Shape;1373;p55"/>
            <p:cNvCxnSpPr>
              <a:endCxn id="1374" idx="5"/>
            </p:cNvCxnSpPr>
            <p:nvPr/>
          </p:nvCxnSpPr>
          <p:spPr>
            <a:xfrm>
              <a:off x="11065556" y="3271945"/>
              <a:ext cx="276300" cy="552300"/>
            </a:xfrm>
            <a:prstGeom prst="straightConnector1">
              <a:avLst/>
            </a:prstGeom>
            <a:noFill/>
            <a:ln w="28575" cap="flat" cmpd="sng">
              <a:solidFill>
                <a:schemeClr val="lt1"/>
              </a:solidFill>
              <a:prstDash val="solid"/>
              <a:miter lim="800000"/>
              <a:headEnd type="none" w="sm" len="sm"/>
              <a:tailEnd type="none" w="sm" len="sm"/>
            </a:ln>
          </p:spPr>
        </p:cxnSp>
        <p:cxnSp>
          <p:nvCxnSpPr>
            <p:cNvPr id="1375" name="Google Shape;1375;p55"/>
            <p:cNvCxnSpPr/>
            <p:nvPr/>
          </p:nvCxnSpPr>
          <p:spPr>
            <a:xfrm>
              <a:off x="9866512" y="1877180"/>
              <a:ext cx="438850" cy="1102231"/>
            </a:xfrm>
            <a:prstGeom prst="straightConnector1">
              <a:avLst/>
            </a:prstGeom>
            <a:noFill/>
            <a:ln w="53975" cap="flat" cmpd="sng">
              <a:solidFill>
                <a:schemeClr val="lt1"/>
              </a:solidFill>
              <a:prstDash val="solid"/>
              <a:miter lim="800000"/>
              <a:headEnd type="none" w="sm" len="sm"/>
              <a:tailEnd type="none" w="sm" len="sm"/>
            </a:ln>
          </p:spPr>
        </p:cxnSp>
        <p:sp>
          <p:nvSpPr>
            <p:cNvPr id="1376" name="Google Shape;1376;p55"/>
            <p:cNvSpPr/>
            <p:nvPr/>
          </p:nvSpPr>
          <p:spPr>
            <a:xfrm>
              <a:off x="11354139" y="81186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7" name="Google Shape;1377;p55"/>
            <p:cNvSpPr/>
            <p:nvPr/>
          </p:nvSpPr>
          <p:spPr>
            <a:xfrm>
              <a:off x="11487061" y="36177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8" name="Google Shape;1378;p55"/>
            <p:cNvSpPr/>
            <p:nvPr/>
          </p:nvSpPr>
          <p:spPr>
            <a:xfrm>
              <a:off x="12052841" y="149987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9" name="Google Shape;1379;p55"/>
            <p:cNvCxnSpPr>
              <a:endCxn id="1380" idx="3"/>
            </p:cNvCxnSpPr>
            <p:nvPr/>
          </p:nvCxnSpPr>
          <p:spPr>
            <a:xfrm flipH="1">
              <a:off x="9363884" y="1853898"/>
              <a:ext cx="506700" cy="646800"/>
            </a:xfrm>
            <a:prstGeom prst="straightConnector1">
              <a:avLst/>
            </a:prstGeom>
            <a:noFill/>
            <a:ln w="31750" cap="flat" cmpd="sng">
              <a:solidFill>
                <a:schemeClr val="lt1"/>
              </a:solidFill>
              <a:prstDash val="solid"/>
              <a:miter lim="800000"/>
              <a:headEnd type="none" w="sm" len="sm"/>
              <a:tailEnd type="none" w="sm" len="sm"/>
            </a:ln>
          </p:spPr>
        </p:cxnSp>
        <p:cxnSp>
          <p:nvCxnSpPr>
            <p:cNvPr id="1381" name="Google Shape;1381;p55"/>
            <p:cNvCxnSpPr>
              <a:stCxn id="1382" idx="2"/>
              <a:endCxn id="1383" idx="6"/>
            </p:cNvCxnSpPr>
            <p:nvPr/>
          </p:nvCxnSpPr>
          <p:spPr>
            <a:xfrm rot="10800000" flipH="1">
              <a:off x="9071174" y="1846531"/>
              <a:ext cx="906000" cy="248700"/>
            </a:xfrm>
            <a:prstGeom prst="straightConnector1">
              <a:avLst/>
            </a:prstGeom>
            <a:noFill/>
            <a:ln w="31750" cap="flat" cmpd="sng">
              <a:solidFill>
                <a:schemeClr val="lt1"/>
              </a:solidFill>
              <a:prstDash val="solid"/>
              <a:miter lim="800000"/>
              <a:headEnd type="none" w="sm" len="sm"/>
              <a:tailEnd type="none" w="sm" len="sm"/>
            </a:ln>
          </p:spPr>
        </p:cxnSp>
        <p:cxnSp>
          <p:nvCxnSpPr>
            <p:cNvPr id="1384" name="Google Shape;1384;p55"/>
            <p:cNvCxnSpPr>
              <a:stCxn id="1385" idx="5"/>
            </p:cNvCxnSpPr>
            <p:nvPr/>
          </p:nvCxnSpPr>
          <p:spPr>
            <a:xfrm>
              <a:off x="9193718" y="1573931"/>
              <a:ext cx="651300" cy="275700"/>
            </a:xfrm>
            <a:prstGeom prst="straightConnector1">
              <a:avLst/>
            </a:prstGeom>
            <a:noFill/>
            <a:ln w="31750" cap="flat" cmpd="sng">
              <a:solidFill>
                <a:schemeClr val="lt1"/>
              </a:solidFill>
              <a:prstDash val="solid"/>
              <a:miter lim="800000"/>
              <a:headEnd type="none" w="sm" len="sm"/>
              <a:tailEnd type="none" w="sm" len="sm"/>
            </a:ln>
          </p:spPr>
        </p:cxnSp>
        <p:cxnSp>
          <p:nvCxnSpPr>
            <p:cNvPr id="1386" name="Google Shape;1386;p55"/>
            <p:cNvCxnSpPr>
              <a:stCxn id="1387" idx="4"/>
            </p:cNvCxnSpPr>
            <p:nvPr/>
          </p:nvCxnSpPr>
          <p:spPr>
            <a:xfrm flipH="1">
              <a:off x="9858824" y="1529216"/>
              <a:ext cx="26100" cy="325200"/>
            </a:xfrm>
            <a:prstGeom prst="straightConnector1">
              <a:avLst/>
            </a:prstGeom>
            <a:noFill/>
            <a:ln w="31750" cap="flat" cmpd="sng">
              <a:solidFill>
                <a:schemeClr val="lt1"/>
              </a:solidFill>
              <a:prstDash val="solid"/>
              <a:miter lim="800000"/>
              <a:headEnd type="none" w="sm" len="sm"/>
              <a:tailEnd type="none" w="sm" len="sm"/>
            </a:ln>
          </p:spPr>
        </p:cxnSp>
        <p:cxnSp>
          <p:nvCxnSpPr>
            <p:cNvPr id="1388" name="Google Shape;1388;p55"/>
            <p:cNvCxnSpPr/>
            <p:nvPr/>
          </p:nvCxnSpPr>
          <p:spPr>
            <a:xfrm>
              <a:off x="10689335" y="1851396"/>
              <a:ext cx="747105" cy="381612"/>
            </a:xfrm>
            <a:prstGeom prst="straightConnector1">
              <a:avLst/>
            </a:prstGeom>
            <a:noFill/>
            <a:ln w="50800" cap="flat" cmpd="sng">
              <a:solidFill>
                <a:schemeClr val="lt1"/>
              </a:solidFill>
              <a:prstDash val="solid"/>
              <a:miter lim="800000"/>
              <a:headEnd type="none" w="sm" len="sm"/>
              <a:tailEnd type="none" w="sm" len="sm"/>
            </a:ln>
          </p:spPr>
        </p:cxnSp>
        <p:cxnSp>
          <p:nvCxnSpPr>
            <p:cNvPr id="1389" name="Google Shape;1389;p55"/>
            <p:cNvCxnSpPr>
              <a:stCxn id="1390" idx="4"/>
            </p:cNvCxnSpPr>
            <p:nvPr/>
          </p:nvCxnSpPr>
          <p:spPr>
            <a:xfrm>
              <a:off x="10600583" y="1496194"/>
              <a:ext cx="84600" cy="288900"/>
            </a:xfrm>
            <a:prstGeom prst="straightConnector1">
              <a:avLst/>
            </a:prstGeom>
            <a:noFill/>
            <a:ln w="31750" cap="flat" cmpd="sng">
              <a:solidFill>
                <a:schemeClr val="lt1"/>
              </a:solidFill>
              <a:prstDash val="solid"/>
              <a:miter lim="800000"/>
              <a:headEnd type="none" w="sm" len="sm"/>
              <a:tailEnd type="none" w="sm" len="sm"/>
            </a:ln>
          </p:spPr>
        </p:cxnSp>
        <p:cxnSp>
          <p:nvCxnSpPr>
            <p:cNvPr id="1391" name="Google Shape;1391;p55"/>
            <p:cNvCxnSpPr>
              <a:stCxn id="1392" idx="3"/>
              <a:endCxn id="1390" idx="7"/>
            </p:cNvCxnSpPr>
            <p:nvPr/>
          </p:nvCxnSpPr>
          <p:spPr>
            <a:xfrm flipH="1">
              <a:off x="10639084" y="1084709"/>
              <a:ext cx="183000" cy="322200"/>
            </a:xfrm>
            <a:prstGeom prst="straightConnector1">
              <a:avLst/>
            </a:prstGeom>
            <a:noFill/>
            <a:ln w="31750" cap="flat" cmpd="sng">
              <a:solidFill>
                <a:schemeClr val="lt1"/>
              </a:solidFill>
              <a:prstDash val="solid"/>
              <a:miter lim="800000"/>
              <a:headEnd type="none" w="sm" len="sm"/>
              <a:tailEnd type="none" w="sm" len="sm"/>
            </a:ln>
          </p:spPr>
        </p:cxnSp>
        <p:cxnSp>
          <p:nvCxnSpPr>
            <p:cNvPr id="1393" name="Google Shape;1393;p55"/>
            <p:cNvCxnSpPr>
              <a:stCxn id="1394" idx="5"/>
              <a:endCxn id="1390" idx="1"/>
            </p:cNvCxnSpPr>
            <p:nvPr/>
          </p:nvCxnSpPr>
          <p:spPr>
            <a:xfrm>
              <a:off x="10211703" y="1188644"/>
              <a:ext cx="350400" cy="218100"/>
            </a:xfrm>
            <a:prstGeom prst="straightConnector1">
              <a:avLst/>
            </a:prstGeom>
            <a:noFill/>
            <a:ln w="31750" cap="flat" cmpd="sng">
              <a:solidFill>
                <a:schemeClr val="lt1"/>
              </a:solidFill>
              <a:prstDash val="solid"/>
              <a:miter lim="800000"/>
              <a:headEnd type="none" w="sm" len="sm"/>
              <a:tailEnd type="none" w="sm" len="sm"/>
            </a:ln>
          </p:spPr>
        </p:cxnSp>
        <p:sp>
          <p:nvSpPr>
            <p:cNvPr id="1395" name="Google Shape;1395;p55"/>
            <p:cNvSpPr/>
            <p:nvPr/>
          </p:nvSpPr>
          <p:spPr>
            <a:xfrm>
              <a:off x="10070280" y="2684217"/>
              <a:ext cx="419782" cy="391113"/>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0" name="Google Shape;1360;p55"/>
            <p:cNvSpPr/>
            <p:nvPr/>
          </p:nvSpPr>
          <p:spPr>
            <a:xfrm>
              <a:off x="9528416" y="3623168"/>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7" name="Google Shape;1367;p55"/>
            <p:cNvSpPr/>
            <p:nvPr/>
          </p:nvSpPr>
          <p:spPr>
            <a:xfrm>
              <a:off x="9596455" y="4264562"/>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5" name="Google Shape;1365;p55"/>
            <p:cNvSpPr/>
            <p:nvPr/>
          </p:nvSpPr>
          <p:spPr>
            <a:xfrm>
              <a:off x="10128918" y="4215316"/>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3" name="Google Shape;1363;p55"/>
            <p:cNvSpPr/>
            <p:nvPr/>
          </p:nvSpPr>
          <p:spPr>
            <a:xfrm>
              <a:off x="10279180" y="3708636"/>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6" name="Google Shape;1396;p55"/>
            <p:cNvSpPr/>
            <p:nvPr/>
          </p:nvSpPr>
          <p:spPr>
            <a:xfrm>
              <a:off x="10943334" y="3159041"/>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4" name="Google Shape;1374;p55"/>
            <p:cNvSpPr/>
            <p:nvPr/>
          </p:nvSpPr>
          <p:spPr>
            <a:xfrm>
              <a:off x="11246937" y="3728916"/>
              <a:ext cx="111205" cy="111685"/>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0" name="Google Shape;1370;p55"/>
            <p:cNvSpPr/>
            <p:nvPr/>
          </p:nvSpPr>
          <p:spPr>
            <a:xfrm>
              <a:off x="11327027" y="2704909"/>
              <a:ext cx="131370" cy="127256"/>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2" name="Google Shape;1372;p55"/>
            <p:cNvSpPr/>
            <p:nvPr/>
          </p:nvSpPr>
          <p:spPr>
            <a:xfrm>
              <a:off x="10759761" y="3529242"/>
              <a:ext cx="111205" cy="111685"/>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97" name="Google Shape;1397;p55"/>
            <p:cNvCxnSpPr>
              <a:endCxn id="1378" idx="1"/>
            </p:cNvCxnSpPr>
            <p:nvPr/>
          </p:nvCxnSpPr>
          <p:spPr>
            <a:xfrm>
              <a:off x="11769408" y="1134213"/>
              <a:ext cx="299400" cy="381000"/>
            </a:xfrm>
            <a:prstGeom prst="straightConnector1">
              <a:avLst/>
            </a:prstGeom>
            <a:noFill/>
            <a:ln w="31750" cap="flat" cmpd="sng">
              <a:solidFill>
                <a:schemeClr val="lt1"/>
              </a:solidFill>
              <a:prstDash val="solid"/>
              <a:miter lim="800000"/>
              <a:headEnd type="none" w="sm" len="sm"/>
              <a:tailEnd type="none" w="sm" len="sm"/>
            </a:ln>
          </p:spPr>
        </p:cxnSp>
        <p:cxnSp>
          <p:nvCxnSpPr>
            <p:cNvPr id="1398" name="Google Shape;1398;p55"/>
            <p:cNvCxnSpPr>
              <a:stCxn id="1376" idx="5"/>
              <a:endCxn id="1399" idx="1"/>
            </p:cNvCxnSpPr>
            <p:nvPr/>
          </p:nvCxnSpPr>
          <p:spPr>
            <a:xfrm>
              <a:off x="11447202" y="901288"/>
              <a:ext cx="250800" cy="161100"/>
            </a:xfrm>
            <a:prstGeom prst="straightConnector1">
              <a:avLst/>
            </a:prstGeom>
            <a:noFill/>
            <a:ln w="31750" cap="flat" cmpd="sng">
              <a:solidFill>
                <a:schemeClr val="lt1"/>
              </a:solidFill>
              <a:prstDash val="solid"/>
              <a:miter lim="800000"/>
              <a:headEnd type="none" w="sm" len="sm"/>
              <a:tailEnd type="none" w="sm" len="sm"/>
            </a:ln>
          </p:spPr>
        </p:cxnSp>
        <p:cxnSp>
          <p:nvCxnSpPr>
            <p:cNvPr id="1400" name="Google Shape;1400;p55"/>
            <p:cNvCxnSpPr>
              <a:stCxn id="1399" idx="3"/>
            </p:cNvCxnSpPr>
            <p:nvPr/>
          </p:nvCxnSpPr>
          <p:spPr>
            <a:xfrm flipH="1">
              <a:off x="11423757" y="1216008"/>
              <a:ext cx="274200" cy="893400"/>
            </a:xfrm>
            <a:prstGeom prst="straightConnector1">
              <a:avLst/>
            </a:prstGeom>
            <a:noFill/>
            <a:ln w="50800" cap="flat" cmpd="sng">
              <a:solidFill>
                <a:schemeClr val="lt1"/>
              </a:solidFill>
              <a:prstDash val="solid"/>
              <a:miter lim="800000"/>
              <a:headEnd type="none" w="sm" len="sm"/>
              <a:tailEnd type="none" w="sm" len="sm"/>
            </a:ln>
          </p:spPr>
        </p:cxnSp>
        <p:cxnSp>
          <p:nvCxnSpPr>
            <p:cNvPr id="1401" name="Google Shape;1401;p55"/>
            <p:cNvCxnSpPr>
              <a:stCxn id="1377" idx="4"/>
              <a:endCxn id="1399" idx="0"/>
            </p:cNvCxnSpPr>
            <p:nvPr/>
          </p:nvCxnSpPr>
          <p:spPr>
            <a:xfrm>
              <a:off x="11541576" y="466547"/>
              <a:ext cx="241800" cy="564000"/>
            </a:xfrm>
            <a:prstGeom prst="straightConnector1">
              <a:avLst/>
            </a:prstGeom>
            <a:noFill/>
            <a:ln w="31750" cap="flat" cmpd="sng">
              <a:solidFill>
                <a:schemeClr val="lt1"/>
              </a:solidFill>
              <a:prstDash val="solid"/>
              <a:miter lim="800000"/>
              <a:headEnd type="none" w="sm" len="sm"/>
              <a:tailEnd type="none" w="sm" len="sm"/>
            </a:ln>
          </p:spPr>
        </p:cxnSp>
        <p:cxnSp>
          <p:nvCxnSpPr>
            <p:cNvPr id="1402" name="Google Shape;1402;p55"/>
            <p:cNvCxnSpPr>
              <a:stCxn id="1403" idx="6"/>
              <a:endCxn id="1404" idx="6"/>
            </p:cNvCxnSpPr>
            <p:nvPr/>
          </p:nvCxnSpPr>
          <p:spPr>
            <a:xfrm rot="10800000" flipH="1">
              <a:off x="11618265" y="2036519"/>
              <a:ext cx="519900" cy="138900"/>
            </a:xfrm>
            <a:prstGeom prst="straightConnector1">
              <a:avLst/>
            </a:prstGeom>
            <a:noFill/>
            <a:ln w="31750" cap="flat" cmpd="sng">
              <a:solidFill>
                <a:schemeClr val="lt1"/>
              </a:solidFill>
              <a:prstDash val="solid"/>
              <a:miter lim="800000"/>
              <a:headEnd type="none" w="sm" len="sm"/>
              <a:tailEnd type="none" w="sm" len="sm"/>
            </a:ln>
          </p:spPr>
        </p:cxnSp>
        <p:sp>
          <p:nvSpPr>
            <p:cNvPr id="1399" name="Google Shape;1399;p55"/>
            <p:cNvSpPr/>
            <p:nvPr/>
          </p:nvSpPr>
          <p:spPr>
            <a:xfrm>
              <a:off x="11662574" y="1030553"/>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3" name="Google Shape;1403;p55"/>
            <p:cNvSpPr/>
            <p:nvPr/>
          </p:nvSpPr>
          <p:spPr>
            <a:xfrm>
              <a:off x="11222373" y="2002637"/>
              <a:ext cx="395892" cy="345563"/>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3" name="Google Shape;1383;p55"/>
            <p:cNvSpPr/>
            <p:nvPr/>
          </p:nvSpPr>
          <p:spPr>
            <a:xfrm>
              <a:off x="9735516" y="1737931"/>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5" name="Google Shape;1405;p55"/>
            <p:cNvSpPr/>
            <p:nvPr/>
          </p:nvSpPr>
          <p:spPr>
            <a:xfrm>
              <a:off x="10574896" y="1759880"/>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5" name="Google Shape;1385;p55"/>
            <p:cNvSpPr/>
            <p:nvPr/>
          </p:nvSpPr>
          <p:spPr>
            <a:xfrm>
              <a:off x="9100655" y="1484503"/>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2" name="Google Shape;1382;p55"/>
            <p:cNvSpPr/>
            <p:nvPr/>
          </p:nvSpPr>
          <p:spPr>
            <a:xfrm>
              <a:off x="9071174" y="204284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7" name="Google Shape;1387;p55"/>
            <p:cNvSpPr/>
            <p:nvPr/>
          </p:nvSpPr>
          <p:spPr>
            <a:xfrm>
              <a:off x="9830409" y="1424445"/>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0" name="Google Shape;1380;p55"/>
            <p:cNvSpPr/>
            <p:nvPr/>
          </p:nvSpPr>
          <p:spPr>
            <a:xfrm>
              <a:off x="9347917" y="241127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0" name="Google Shape;1390;p55"/>
            <p:cNvSpPr/>
            <p:nvPr/>
          </p:nvSpPr>
          <p:spPr>
            <a:xfrm>
              <a:off x="10546068" y="1391423"/>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2" name="Google Shape;1392;p55"/>
            <p:cNvSpPr/>
            <p:nvPr/>
          </p:nvSpPr>
          <p:spPr>
            <a:xfrm>
              <a:off x="10806117" y="995281"/>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4" name="Google Shape;1394;p55"/>
            <p:cNvSpPr/>
            <p:nvPr/>
          </p:nvSpPr>
          <p:spPr>
            <a:xfrm>
              <a:off x="10118640" y="109921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4" name="Google Shape;1404;p55"/>
            <p:cNvSpPr/>
            <p:nvPr/>
          </p:nvSpPr>
          <p:spPr>
            <a:xfrm>
              <a:off x="12029162" y="198414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04"/>
        <p:cNvGrpSpPr/>
        <p:nvPr/>
      </p:nvGrpSpPr>
      <p:grpSpPr>
        <a:xfrm>
          <a:off x="0" y="0"/>
          <a:ext cx="0" cy="0"/>
          <a:chOff x="0" y="0"/>
          <a:chExt cx="0" cy="0"/>
        </a:xfrm>
      </p:grpSpPr>
      <p:sp>
        <p:nvSpPr>
          <p:cNvPr id="1505" name="Google Shape;1505;p65"/>
          <p:cNvSpPr txBox="1">
            <a:spLocks noGrp="1"/>
          </p:cNvSpPr>
          <p:nvPr>
            <p:ph type="title"/>
          </p:nvPr>
        </p:nvSpPr>
        <p:spPr>
          <a:xfrm>
            <a:off x="268429" y="184150"/>
            <a:ext cx="1124007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Lets re-create the metadata using </a:t>
            </a:r>
            <a:r>
              <a:rPr lang="en-US" b="1" dirty="0" err="1" smtClean="0"/>
              <a:t>Rstudio</a:t>
            </a:r>
            <a:r>
              <a:rPr lang="en-US" b="1" dirty="0" smtClean="0"/>
              <a:t> command </a:t>
            </a:r>
            <a:r>
              <a:rPr lang="en-US" b="1" dirty="0"/>
              <a:t>line</a:t>
            </a:r>
            <a:endParaRPr b="1" dirty="0"/>
          </a:p>
        </p:txBody>
      </p:sp>
      <p:sp>
        <p:nvSpPr>
          <p:cNvPr id="1506" name="Google Shape;1506;p65"/>
          <p:cNvSpPr txBox="1">
            <a:spLocks noGrp="1"/>
          </p:cNvSpPr>
          <p:nvPr>
            <p:ph type="body" idx="1"/>
          </p:nvPr>
        </p:nvSpPr>
        <p:spPr>
          <a:xfrm>
            <a:off x="856672" y="2001116"/>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528DDA"/>
              </a:buClr>
              <a:buSzPts val="2800"/>
            </a:pPr>
            <a:r>
              <a:rPr lang="en-US" dirty="0">
                <a:solidFill>
                  <a:srgbClr val="002060"/>
                </a:solidFill>
                <a:latin typeface="Courier New"/>
                <a:ea typeface="Courier New"/>
                <a:cs typeface="Courier New"/>
                <a:sym typeface="Courier New"/>
              </a:rPr>
              <a:t>meta=</a:t>
            </a:r>
            <a:r>
              <a:rPr lang="en-US" dirty="0" err="1">
                <a:solidFill>
                  <a:srgbClr val="002060"/>
                </a:solidFill>
                <a:latin typeface="Courier New"/>
                <a:ea typeface="Courier New"/>
                <a:cs typeface="Courier New"/>
                <a:sym typeface="Courier New"/>
              </a:rPr>
              <a:t>data.frame</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Field_source</a:t>
            </a:r>
            <a:r>
              <a:rPr lang="en-US" dirty="0">
                <a:solidFill>
                  <a:srgbClr val="002060"/>
                </a:solidFill>
                <a:latin typeface="Courier New"/>
                <a:ea typeface="Courier New"/>
                <a:cs typeface="Courier New"/>
                <a:sym typeface="Courier New"/>
              </a:rPr>
              <a:t>=c("Peanut","Peanut","Peanut","Peanut","Peanut","Maize","Maize","Maize","Maize","Sunflower","Sunflower","Sunflower","Sunflower"))</a:t>
            </a:r>
            <a:endParaRPr lang="en-US" dirty="0" smtClean="0">
              <a:solidFill>
                <a:srgbClr val="00206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dirty="0" err="1" smtClean="0">
                <a:solidFill>
                  <a:srgbClr val="002060"/>
                </a:solidFill>
                <a:latin typeface="Courier New"/>
                <a:ea typeface="Courier New"/>
                <a:cs typeface="Courier New"/>
                <a:sym typeface="Courier New"/>
              </a:rPr>
              <a:t>row.names</a:t>
            </a:r>
            <a:r>
              <a:rPr lang="en-US" dirty="0" smtClean="0">
                <a:solidFill>
                  <a:srgbClr val="002060"/>
                </a:solidFill>
                <a:latin typeface="Courier New"/>
                <a:ea typeface="Courier New"/>
                <a:cs typeface="Courier New"/>
                <a:sym typeface="Courier New"/>
              </a:rPr>
              <a:t>(meta</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row.names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a:t>
            </a:r>
            <a:r>
              <a:rPr lang="en-US" dirty="0" smtClean="0">
                <a:solidFill>
                  <a:srgbClr val="002060"/>
                </a:solidFill>
                <a:latin typeface="Courier New"/>
                <a:ea typeface="Courier New"/>
                <a:cs typeface="Courier New"/>
                <a:sym typeface="Courier New"/>
              </a:rPr>
              <a:t>)</a:t>
            </a:r>
          </a:p>
          <a:p>
            <a:pPr marL="228600" lvl="0" indent="-228600" algn="l" rtl="0">
              <a:lnSpc>
                <a:spcPct val="90000"/>
              </a:lnSpc>
              <a:spcBef>
                <a:spcPts val="1000"/>
              </a:spcBef>
              <a:spcAft>
                <a:spcPts val="0"/>
              </a:spcAft>
              <a:buClr>
                <a:srgbClr val="528DDA"/>
              </a:buClr>
              <a:buSzPts val="2800"/>
              <a:buChar char="•"/>
            </a:pPr>
            <a:endParaRPr lang="en-US" dirty="0">
              <a:solidFill>
                <a:srgbClr val="528DDA"/>
              </a:solidFill>
              <a:latin typeface="Courier New"/>
              <a:cs typeface="Courier New"/>
              <a:sym typeface="Courier New"/>
            </a:endParaRPr>
          </a:p>
          <a:p>
            <a:pPr marL="228600" lvl="0" indent="-228600" algn="l" rtl="0">
              <a:lnSpc>
                <a:spcPct val="90000"/>
              </a:lnSpc>
              <a:spcBef>
                <a:spcPts val="100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Let’s check the table</a:t>
            </a:r>
          </a:p>
          <a:p>
            <a:pPr marL="228600" lvl="0" indent="-228600" algn="l" rtl="0">
              <a:lnSpc>
                <a:spcPct val="90000"/>
              </a:lnSpc>
              <a:spcBef>
                <a:spcPts val="1000"/>
              </a:spcBef>
              <a:spcAft>
                <a:spcPts val="0"/>
              </a:spcAft>
              <a:buClr>
                <a:srgbClr val="528DDA"/>
              </a:buClr>
              <a:buSzPts val="2800"/>
              <a:buChar char="•"/>
            </a:pPr>
            <a:r>
              <a:rPr lang="en-US" dirty="0" smtClean="0">
                <a:solidFill>
                  <a:srgbClr val="002060"/>
                </a:solidFill>
                <a:latin typeface="Courier New"/>
                <a:cs typeface="Courier New"/>
                <a:sym typeface="Courier New"/>
              </a:rPr>
              <a:t>meta</a:t>
            </a:r>
            <a:endParaRPr dirty="0">
              <a:solidFill>
                <a:srgbClr val="002060"/>
              </a:solidFill>
            </a:endParaRPr>
          </a:p>
          <a:p>
            <a:pPr marL="228600" lvl="0" indent="-50800" algn="l" rtl="0">
              <a:lnSpc>
                <a:spcPct val="90000"/>
              </a:lnSpc>
              <a:spcBef>
                <a:spcPts val="1000"/>
              </a:spcBef>
              <a:spcAft>
                <a:spcPts val="0"/>
              </a:spcAft>
              <a:buClr>
                <a:schemeClr val="dk1"/>
              </a:buClr>
              <a:buSzPts val="2800"/>
              <a:buNone/>
            </a:pPr>
            <a:endParaRPr dirty="0">
              <a:solidFill>
                <a:srgbClr val="528DDA"/>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11"/>
        <p:cNvGrpSpPr/>
        <p:nvPr/>
      </p:nvGrpSpPr>
      <p:grpSpPr>
        <a:xfrm>
          <a:off x="0" y="0"/>
          <a:ext cx="0" cy="0"/>
          <a:chOff x="0" y="0"/>
          <a:chExt cx="0" cy="0"/>
        </a:xfrm>
      </p:grpSpPr>
      <p:sp>
        <p:nvSpPr>
          <p:cNvPr id="1512" name="Google Shape;1512;p66"/>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13" name="Google Shape;1513;p66"/>
          <p:cNvSpPr txBox="1">
            <a:spLocks noGrp="1"/>
          </p:cNvSpPr>
          <p:nvPr>
            <p:ph type="title"/>
          </p:nvPr>
        </p:nvSpPr>
        <p:spPr>
          <a:xfrm>
            <a:off x="154709" y="9417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514" name="Google Shape;1514;p66"/>
          <p:cNvSpPr/>
          <p:nvPr/>
        </p:nvSpPr>
        <p:spPr>
          <a:xfrm rot="-5400000">
            <a:off x="1711363" y="4068817"/>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15" name="Google Shape;1515;p66"/>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516" name="Google Shape;1516;p66"/>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517" name="Google Shape;1517;p66"/>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518" name="Google Shape;1518;p66"/>
          <p:cNvGrpSpPr/>
          <p:nvPr/>
        </p:nvGrpSpPr>
        <p:grpSpPr>
          <a:xfrm>
            <a:off x="4735297" y="3206740"/>
            <a:ext cx="127299" cy="3154616"/>
            <a:chOff x="4542414" y="3206740"/>
            <a:chExt cx="127299" cy="3154616"/>
          </a:xfrm>
        </p:grpSpPr>
        <p:cxnSp>
          <p:nvCxnSpPr>
            <p:cNvPr id="1519" name="Google Shape;1519;p66"/>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20" name="Google Shape;1520;p66"/>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21" name="Google Shape;1521;p66"/>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522" name="Google Shape;1522;p66"/>
          <p:cNvGrpSpPr/>
          <p:nvPr/>
        </p:nvGrpSpPr>
        <p:grpSpPr>
          <a:xfrm>
            <a:off x="4526221" y="2733653"/>
            <a:ext cx="3778683" cy="240506"/>
            <a:chOff x="4526221" y="2733653"/>
            <a:chExt cx="3778683" cy="240506"/>
          </a:xfrm>
        </p:grpSpPr>
        <p:cxnSp>
          <p:nvCxnSpPr>
            <p:cNvPr id="1523" name="Google Shape;1523;p66"/>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524" name="Google Shape;1524;p66"/>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525" name="Google Shape;1525;p66"/>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526" name="Google Shape;1526;p66"/>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30"/>
        <p:cNvGrpSpPr/>
        <p:nvPr/>
      </p:nvGrpSpPr>
      <p:grpSpPr>
        <a:xfrm>
          <a:off x="0" y="0"/>
          <a:ext cx="0" cy="0"/>
          <a:chOff x="0" y="0"/>
          <a:chExt cx="0" cy="0"/>
        </a:xfrm>
      </p:grpSpPr>
      <p:sp>
        <p:nvSpPr>
          <p:cNvPr id="1531" name="Google Shape;1531;p67"/>
          <p:cNvSpPr txBox="1">
            <a:spLocks noGrp="1"/>
          </p:cNvSpPr>
          <p:nvPr>
            <p:ph type="title"/>
          </p:nvPr>
        </p:nvSpPr>
        <p:spPr>
          <a:xfrm>
            <a:off x="210127" y="787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Important! How do you want R to think about unclassified taxa?</a:t>
            </a:r>
            <a:endParaRPr b="1"/>
          </a:p>
        </p:txBody>
      </p:sp>
      <p:sp>
        <p:nvSpPr>
          <p:cNvPr id="1532" name="Google Shape;1532;p67"/>
          <p:cNvSpPr txBox="1">
            <a:spLocks noGrp="1"/>
          </p:cNvSpPr>
          <p:nvPr>
            <p:ph type="body" idx="1"/>
          </p:nvPr>
        </p:nvSpPr>
        <p:spPr>
          <a:xfrm>
            <a:off x="706582" y="2171989"/>
            <a:ext cx="1051560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000"/>
              <a:buChar char="•"/>
            </a:pPr>
            <a:r>
              <a:rPr lang="en-US" sz="2000" dirty="0" err="1">
                <a:solidFill>
                  <a:srgbClr val="002060"/>
                </a:solidFill>
                <a:latin typeface="Courier New"/>
                <a:ea typeface="Courier New"/>
                <a:cs typeface="Courier New"/>
                <a:sym typeface="Courier New"/>
              </a:rPr>
              <a:t>taxa$Phylum</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taxa$Phylum</a:t>
            </a:r>
            <a:r>
              <a:rPr lang="en-US" sz="2000" dirty="0">
                <a:solidFill>
                  <a:srgbClr val="002060"/>
                </a:solidFill>
                <a:latin typeface="Courier New"/>
                <a:ea typeface="Courier New"/>
                <a:cs typeface="Courier New"/>
                <a:sym typeface="Courier New"/>
              </a:rPr>
              <a:t>)]&lt;-</a:t>
            </a:r>
            <a:r>
              <a:rPr lang="en-US" sz="2000" dirty="0" err="1">
                <a:solidFill>
                  <a:srgbClr val="002060"/>
                </a:solidFill>
                <a:latin typeface="Courier New"/>
                <a:ea typeface="Courier New"/>
                <a:cs typeface="Courier New"/>
                <a:sym typeface="Courier New"/>
              </a:rPr>
              <a:t>taxa$Kingdom</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taxa$Phylum</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err="1">
                <a:solidFill>
                  <a:srgbClr val="002060"/>
                </a:solidFill>
                <a:latin typeface="Courier New"/>
                <a:ea typeface="Courier New"/>
                <a:cs typeface="Courier New"/>
                <a:sym typeface="Courier New"/>
              </a:rPr>
              <a:t>taxa$Class</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taxa$Class</a:t>
            </a:r>
            <a:r>
              <a:rPr lang="en-US" sz="2000" dirty="0">
                <a:solidFill>
                  <a:srgbClr val="002060"/>
                </a:solidFill>
                <a:latin typeface="Courier New"/>
                <a:ea typeface="Courier New"/>
                <a:cs typeface="Courier New"/>
                <a:sym typeface="Courier New"/>
              </a:rPr>
              <a:t>)]&lt;-</a:t>
            </a:r>
            <a:r>
              <a:rPr lang="en-US" sz="2000" dirty="0" err="1">
                <a:solidFill>
                  <a:srgbClr val="002060"/>
                </a:solidFill>
                <a:latin typeface="Courier New"/>
                <a:ea typeface="Courier New"/>
                <a:cs typeface="Courier New"/>
                <a:sym typeface="Courier New"/>
              </a:rPr>
              <a:t>taxa$Phylum</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taxa$Class</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err="1">
                <a:solidFill>
                  <a:srgbClr val="002060"/>
                </a:solidFill>
                <a:latin typeface="Courier New"/>
                <a:ea typeface="Courier New"/>
                <a:cs typeface="Courier New"/>
                <a:sym typeface="Courier New"/>
              </a:rPr>
              <a:t>taxa$Order</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taxa$Order</a:t>
            </a:r>
            <a:r>
              <a:rPr lang="en-US" sz="2000" dirty="0">
                <a:solidFill>
                  <a:srgbClr val="002060"/>
                </a:solidFill>
                <a:latin typeface="Courier New"/>
                <a:ea typeface="Courier New"/>
                <a:cs typeface="Courier New"/>
                <a:sym typeface="Courier New"/>
              </a:rPr>
              <a:t>)]&lt;-</a:t>
            </a:r>
            <a:r>
              <a:rPr lang="en-US" sz="2000" dirty="0" err="1">
                <a:solidFill>
                  <a:srgbClr val="002060"/>
                </a:solidFill>
                <a:latin typeface="Courier New"/>
                <a:ea typeface="Courier New"/>
                <a:cs typeface="Courier New"/>
                <a:sym typeface="Courier New"/>
              </a:rPr>
              <a:t>taxa$Class</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taxa$Order</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err="1">
                <a:solidFill>
                  <a:srgbClr val="002060"/>
                </a:solidFill>
                <a:latin typeface="Courier New"/>
                <a:ea typeface="Courier New"/>
                <a:cs typeface="Courier New"/>
                <a:sym typeface="Courier New"/>
              </a:rPr>
              <a:t>taxa$Family</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taxa$Family</a:t>
            </a:r>
            <a:r>
              <a:rPr lang="en-US" sz="2000" dirty="0">
                <a:solidFill>
                  <a:srgbClr val="002060"/>
                </a:solidFill>
                <a:latin typeface="Courier New"/>
                <a:ea typeface="Courier New"/>
                <a:cs typeface="Courier New"/>
                <a:sym typeface="Courier New"/>
              </a:rPr>
              <a:t>)]&lt;-</a:t>
            </a:r>
            <a:r>
              <a:rPr lang="en-US" sz="2000" dirty="0" err="1">
                <a:solidFill>
                  <a:srgbClr val="002060"/>
                </a:solidFill>
                <a:latin typeface="Courier New"/>
                <a:ea typeface="Courier New"/>
                <a:cs typeface="Courier New"/>
                <a:sym typeface="Courier New"/>
              </a:rPr>
              <a:t>taxa$Order</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taxa$Family</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err="1">
                <a:solidFill>
                  <a:srgbClr val="002060"/>
                </a:solidFill>
                <a:latin typeface="Courier New"/>
                <a:ea typeface="Courier New"/>
                <a:cs typeface="Courier New"/>
                <a:sym typeface="Courier New"/>
              </a:rPr>
              <a:t>taxa$Genus</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taxa$Genus</a:t>
            </a:r>
            <a:r>
              <a:rPr lang="en-US" sz="2000" dirty="0">
                <a:solidFill>
                  <a:srgbClr val="002060"/>
                </a:solidFill>
                <a:latin typeface="Courier New"/>
                <a:ea typeface="Courier New"/>
                <a:cs typeface="Courier New"/>
                <a:sym typeface="Courier New"/>
              </a:rPr>
              <a:t>)]&lt;-</a:t>
            </a:r>
            <a:r>
              <a:rPr lang="en-US" sz="2000" dirty="0" err="1">
                <a:solidFill>
                  <a:srgbClr val="002060"/>
                </a:solidFill>
                <a:latin typeface="Courier New"/>
                <a:ea typeface="Courier New"/>
                <a:cs typeface="Courier New"/>
                <a:sym typeface="Courier New"/>
              </a:rPr>
              <a:t>taxa$Family</a:t>
            </a:r>
            <a:r>
              <a:rPr lang="en-US" sz="2000" dirty="0">
                <a:solidFill>
                  <a:srgbClr val="002060"/>
                </a:solidFill>
                <a:latin typeface="Courier New"/>
                <a:ea typeface="Courier New"/>
                <a:cs typeface="Courier New"/>
                <a:sym typeface="Courier New"/>
              </a:rPr>
              <a:t>[is.na(</a:t>
            </a:r>
            <a:r>
              <a:rPr lang="en-US" sz="2000" dirty="0" err="1">
                <a:solidFill>
                  <a:srgbClr val="002060"/>
                </a:solidFill>
                <a:latin typeface="Courier New"/>
                <a:ea typeface="Courier New"/>
                <a:cs typeface="Courier New"/>
                <a:sym typeface="Courier New"/>
              </a:rPr>
              <a:t>taxa$Genus</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a:solidFill>
                  <a:srgbClr val="002060"/>
                </a:solidFill>
                <a:latin typeface="Courier New"/>
                <a:ea typeface="Courier New"/>
                <a:cs typeface="Courier New"/>
                <a:sym typeface="Courier New"/>
              </a:rPr>
              <a:t>taxa[] &lt;- </a:t>
            </a:r>
            <a:r>
              <a:rPr lang="en-US" sz="2000" dirty="0" err="1">
                <a:solidFill>
                  <a:srgbClr val="002060"/>
                </a:solidFill>
                <a:latin typeface="Courier New"/>
                <a:ea typeface="Courier New"/>
                <a:cs typeface="Courier New"/>
                <a:sym typeface="Courier New"/>
              </a:rPr>
              <a:t>lapply</a:t>
            </a:r>
            <a:r>
              <a:rPr lang="en-US" sz="2000" dirty="0">
                <a:solidFill>
                  <a:srgbClr val="002060"/>
                </a:solidFill>
                <a:latin typeface="Courier New"/>
                <a:ea typeface="Courier New"/>
                <a:cs typeface="Courier New"/>
                <a:sym typeface="Courier New"/>
              </a:rPr>
              <a:t>(taxa, </a:t>
            </a:r>
            <a:r>
              <a:rPr lang="en-US" sz="2000" dirty="0" err="1">
                <a:solidFill>
                  <a:srgbClr val="002060"/>
                </a:solidFill>
                <a:latin typeface="Courier New"/>
                <a:ea typeface="Courier New"/>
                <a:cs typeface="Courier New"/>
                <a:sym typeface="Courier New"/>
              </a:rPr>
              <a:t>as.factor</a:t>
            </a:r>
            <a:r>
              <a:rPr lang="en-US" sz="20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000"/>
              <a:buChar char="•"/>
            </a:pPr>
            <a:r>
              <a:rPr lang="en-US" sz="2000" dirty="0">
                <a:solidFill>
                  <a:srgbClr val="002060"/>
                </a:solidFill>
                <a:latin typeface="Courier New"/>
                <a:ea typeface="Courier New"/>
                <a:cs typeface="Courier New"/>
                <a:sym typeface="Courier New"/>
              </a:rPr>
              <a:t>taxa=</a:t>
            </a:r>
            <a:r>
              <a:rPr lang="en-US" sz="2000" dirty="0" err="1">
                <a:solidFill>
                  <a:srgbClr val="002060"/>
                </a:solidFill>
                <a:latin typeface="Courier New"/>
                <a:ea typeface="Courier New"/>
                <a:cs typeface="Courier New"/>
                <a:sym typeface="Courier New"/>
              </a:rPr>
              <a:t>as.matrix</a:t>
            </a:r>
            <a:r>
              <a:rPr lang="en-US" sz="2000" dirty="0">
                <a:solidFill>
                  <a:srgbClr val="002060"/>
                </a:solidFill>
                <a:latin typeface="Courier New"/>
                <a:ea typeface="Courier New"/>
                <a:cs typeface="Courier New"/>
                <a:sym typeface="Courier New"/>
              </a:rPr>
              <a:t>(taxa)</a:t>
            </a:r>
            <a:endParaRPr dirty="0">
              <a:solidFill>
                <a:srgbClr val="002060"/>
              </a:solidFill>
            </a:endParaRPr>
          </a:p>
          <a:p>
            <a:pPr marL="228600" lvl="0" indent="-101600" algn="l" rtl="0">
              <a:lnSpc>
                <a:spcPct val="90000"/>
              </a:lnSpc>
              <a:spcBef>
                <a:spcPts val="1000"/>
              </a:spcBef>
              <a:spcAft>
                <a:spcPts val="0"/>
              </a:spcAft>
              <a:buClr>
                <a:schemeClr val="dk1"/>
              </a:buClr>
              <a:buSzPts val="2000"/>
              <a:buNone/>
            </a:pPr>
            <a:endParaRP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36"/>
        <p:cNvGrpSpPr/>
        <p:nvPr/>
      </p:nvGrpSpPr>
      <p:grpSpPr>
        <a:xfrm>
          <a:off x="0" y="0"/>
          <a:ext cx="0" cy="0"/>
          <a:chOff x="0" y="0"/>
          <a:chExt cx="0" cy="0"/>
        </a:xfrm>
      </p:grpSpPr>
      <p:sp>
        <p:nvSpPr>
          <p:cNvPr id="1537" name="Google Shape;1537;p68"/>
          <p:cNvSpPr/>
          <p:nvPr/>
        </p:nvSpPr>
        <p:spPr>
          <a:xfrm>
            <a:off x="4335331" y="2488340"/>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38" name="Google Shape;1538;p68"/>
          <p:cNvSpPr txBox="1">
            <a:spLocks noGrp="1"/>
          </p:cNvSpPr>
          <p:nvPr>
            <p:ph type="title"/>
          </p:nvPr>
        </p:nvSpPr>
        <p:spPr>
          <a:xfrm>
            <a:off x="145473" y="11264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539" name="Google Shape;1539;p68"/>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40" name="Google Shape;1540;p68"/>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541" name="Google Shape;1541;p68"/>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542" name="Google Shape;1542;p68"/>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543" name="Google Shape;1543;p68"/>
          <p:cNvGrpSpPr/>
          <p:nvPr/>
        </p:nvGrpSpPr>
        <p:grpSpPr>
          <a:xfrm>
            <a:off x="4735297" y="3206740"/>
            <a:ext cx="127299" cy="3154616"/>
            <a:chOff x="4542414" y="3206740"/>
            <a:chExt cx="127299" cy="3154616"/>
          </a:xfrm>
        </p:grpSpPr>
        <p:cxnSp>
          <p:nvCxnSpPr>
            <p:cNvPr id="1544" name="Google Shape;1544;p68"/>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45" name="Google Shape;1545;p68"/>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46" name="Google Shape;1546;p68"/>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547" name="Google Shape;1547;p68"/>
          <p:cNvGrpSpPr/>
          <p:nvPr/>
        </p:nvGrpSpPr>
        <p:grpSpPr>
          <a:xfrm>
            <a:off x="4526221" y="2733653"/>
            <a:ext cx="3778683" cy="240506"/>
            <a:chOff x="4526221" y="2733653"/>
            <a:chExt cx="3778683" cy="240506"/>
          </a:xfrm>
        </p:grpSpPr>
        <p:cxnSp>
          <p:nvCxnSpPr>
            <p:cNvPr id="1548" name="Google Shape;1548;p68"/>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549" name="Google Shape;1549;p68"/>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550" name="Google Shape;1550;p68"/>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551" name="Google Shape;1551;p68"/>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61"/>
        <p:cNvGrpSpPr/>
        <p:nvPr/>
      </p:nvGrpSpPr>
      <p:grpSpPr>
        <a:xfrm>
          <a:off x="0" y="0"/>
          <a:ext cx="0" cy="0"/>
          <a:chOff x="0" y="0"/>
          <a:chExt cx="0" cy="0"/>
        </a:xfrm>
      </p:grpSpPr>
      <p:sp>
        <p:nvSpPr>
          <p:cNvPr id="1562" name="Google Shape;1562;p70"/>
          <p:cNvSpPr txBox="1">
            <a:spLocks noGrp="1"/>
          </p:cNvSpPr>
          <p:nvPr>
            <p:ph type="title"/>
          </p:nvPr>
        </p:nvSpPr>
        <p:spPr>
          <a:xfrm>
            <a:off x="234463" y="7259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Now we have to make all taxon names match</a:t>
            </a:r>
            <a:endParaRPr b="1" dirty="0"/>
          </a:p>
        </p:txBody>
      </p:sp>
      <p:sp>
        <p:nvSpPr>
          <p:cNvPr id="1563" name="Google Shape;1563;p70"/>
          <p:cNvSpPr txBox="1">
            <a:spLocks noGrp="1"/>
          </p:cNvSpPr>
          <p:nvPr>
            <p:ph type="body" idx="1"/>
          </p:nvPr>
        </p:nvSpPr>
        <p:spPr>
          <a:xfrm>
            <a:off x="234463" y="1825625"/>
            <a:ext cx="115472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r>
              <a:rPr lang="en-US" sz="2400" dirty="0" err="1">
                <a:solidFill>
                  <a:srgbClr val="002060"/>
                </a:solidFill>
                <a:latin typeface="Courier New"/>
                <a:ea typeface="Courier New"/>
                <a:cs typeface="Courier New"/>
                <a:sym typeface="Courier New"/>
              </a:rPr>
              <a:t>colnames</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seqtab.nochim</a:t>
            </a:r>
            <a:r>
              <a:rPr lang="en-US" sz="2400" dirty="0">
                <a:solidFill>
                  <a:srgbClr val="002060"/>
                </a:solidFill>
                <a:latin typeface="Courier New"/>
                <a:ea typeface="Courier New"/>
                <a:cs typeface="Courier New"/>
                <a:sym typeface="Courier New"/>
              </a:rPr>
              <a:t>)=paste0("ASV",1:ncol(</a:t>
            </a:r>
            <a:r>
              <a:rPr lang="en-US" sz="2400" dirty="0" err="1">
                <a:solidFill>
                  <a:srgbClr val="002060"/>
                </a:solidFill>
                <a:latin typeface="Courier New"/>
                <a:ea typeface="Courier New"/>
                <a:cs typeface="Courier New"/>
                <a:sym typeface="Courier New"/>
              </a:rPr>
              <a:t>seqtab.nochim</a:t>
            </a:r>
            <a:r>
              <a:rPr lang="en-US" sz="24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400"/>
              <a:buChar char="•"/>
            </a:pPr>
            <a:r>
              <a:rPr lang="en-US" sz="2400" dirty="0">
                <a:solidFill>
                  <a:srgbClr val="002060"/>
                </a:solidFill>
                <a:latin typeface="Courier New"/>
                <a:ea typeface="Courier New"/>
                <a:cs typeface="Courier New"/>
                <a:sym typeface="Courier New"/>
              </a:rPr>
              <a:t>names(</a:t>
            </a:r>
            <a:r>
              <a:rPr lang="en-US" sz="2400" dirty="0" err="1">
                <a:solidFill>
                  <a:srgbClr val="002060"/>
                </a:solidFill>
                <a:latin typeface="Courier New"/>
                <a:ea typeface="Courier New"/>
                <a:cs typeface="Courier New"/>
                <a:sym typeface="Courier New"/>
              </a:rPr>
              <a:t>seqs</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colnames</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seqtab.nochim</a:t>
            </a:r>
            <a:r>
              <a:rPr lang="en-US" sz="24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528DDA"/>
              </a:buClr>
              <a:buSzPts val="2400"/>
              <a:buChar char="•"/>
            </a:pPr>
            <a:r>
              <a:rPr lang="en-US" sz="2400" dirty="0" err="1">
                <a:solidFill>
                  <a:srgbClr val="002060"/>
                </a:solidFill>
                <a:latin typeface="Courier New"/>
                <a:ea typeface="Courier New"/>
                <a:cs typeface="Courier New"/>
                <a:sym typeface="Courier New"/>
              </a:rPr>
              <a:t>row.names</a:t>
            </a:r>
            <a:r>
              <a:rPr lang="en-US" sz="2400" dirty="0">
                <a:solidFill>
                  <a:srgbClr val="002060"/>
                </a:solidFill>
                <a:latin typeface="Courier New"/>
                <a:ea typeface="Courier New"/>
                <a:cs typeface="Courier New"/>
                <a:sym typeface="Courier New"/>
              </a:rPr>
              <a:t>(taxa)=</a:t>
            </a:r>
            <a:r>
              <a:rPr lang="en-US" sz="2400" dirty="0" err="1">
                <a:solidFill>
                  <a:srgbClr val="002060"/>
                </a:solidFill>
                <a:latin typeface="Courier New"/>
                <a:ea typeface="Courier New"/>
                <a:cs typeface="Courier New"/>
                <a:sym typeface="Courier New"/>
              </a:rPr>
              <a:t>colnames</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seqtab.nochim</a:t>
            </a:r>
            <a:r>
              <a:rPr lang="en-US" sz="2400" dirty="0">
                <a:solidFill>
                  <a:srgbClr val="002060"/>
                </a:solidFill>
                <a:latin typeface="Courier New"/>
                <a:ea typeface="Courier New"/>
                <a:cs typeface="Courier New"/>
                <a:sym typeface="Courier New"/>
              </a:rPr>
              <a:t>)</a:t>
            </a:r>
            <a:endParaRPr sz="2400" dirty="0">
              <a:solidFill>
                <a:srgbClr val="002060"/>
              </a:solidFill>
              <a:latin typeface="Courier New"/>
              <a:ea typeface="Courier New"/>
              <a:cs typeface="Courier New"/>
              <a:sym typeface="Courier New"/>
            </a:endParaRPr>
          </a:p>
        </p:txBody>
      </p:sp>
      <p:grpSp>
        <p:nvGrpSpPr>
          <p:cNvPr id="1564" name="Google Shape;1564;p70"/>
          <p:cNvGrpSpPr/>
          <p:nvPr/>
        </p:nvGrpSpPr>
        <p:grpSpPr>
          <a:xfrm>
            <a:off x="8278870" y="4006118"/>
            <a:ext cx="3678667" cy="2676037"/>
            <a:chOff x="6546235" y="1825625"/>
            <a:chExt cx="5604734" cy="4077150"/>
          </a:xfrm>
        </p:grpSpPr>
        <p:sp>
          <p:nvSpPr>
            <p:cNvPr id="1565" name="Google Shape;1565;p70"/>
            <p:cNvSpPr/>
            <p:nvPr/>
          </p:nvSpPr>
          <p:spPr>
            <a:xfrm>
              <a:off x="8073820" y="1825626"/>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66" name="Google Shape;1566;p70"/>
            <p:cNvSpPr/>
            <p:nvPr/>
          </p:nvSpPr>
          <p:spPr>
            <a:xfrm rot="-5400000">
              <a:off x="5449852" y="3406103"/>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67" name="Google Shape;1567;p70"/>
            <p:cNvSpPr/>
            <p:nvPr/>
          </p:nvSpPr>
          <p:spPr>
            <a:xfrm rot="-5400000">
              <a:off x="4680231" y="3691630"/>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71"/>
        <p:cNvGrpSpPr/>
        <p:nvPr/>
      </p:nvGrpSpPr>
      <p:grpSpPr>
        <a:xfrm>
          <a:off x="0" y="0"/>
          <a:ext cx="0" cy="0"/>
          <a:chOff x="0" y="0"/>
          <a:chExt cx="0" cy="0"/>
        </a:xfrm>
      </p:grpSpPr>
      <p:sp>
        <p:nvSpPr>
          <p:cNvPr id="1572" name="Google Shape;1572;p71"/>
          <p:cNvSpPr txBox="1">
            <a:spLocks noGrp="1"/>
          </p:cNvSpPr>
          <p:nvPr>
            <p:ph type="title"/>
          </p:nvPr>
        </p:nvSpPr>
        <p:spPr>
          <a:xfrm>
            <a:off x="357909" y="13421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put them together!</a:t>
            </a:r>
            <a:endParaRPr b="1" dirty="0"/>
          </a:p>
        </p:txBody>
      </p:sp>
      <p:sp>
        <p:nvSpPr>
          <p:cNvPr id="1573" name="Google Shape;1573;p71"/>
          <p:cNvSpPr txBox="1">
            <a:spLocks noGrp="1"/>
          </p:cNvSpPr>
          <p:nvPr>
            <p:ph type="body" idx="1"/>
          </p:nvPr>
        </p:nvSpPr>
        <p:spPr>
          <a:xfrm>
            <a:off x="459508" y="1450976"/>
            <a:ext cx="11076709" cy="48117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Tell </a:t>
            </a:r>
            <a:r>
              <a:rPr lang="en-US"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phyloseq</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what your tables are: </a:t>
            </a:r>
          </a:p>
          <a:p>
            <a:pPr marL="228600" lvl="0" indent="-228600">
              <a:spcBef>
                <a:spcPts val="0"/>
              </a:spcBef>
              <a:buClr>
                <a:srgbClr val="528DDA"/>
              </a:buClr>
              <a:buSzPts val="2800"/>
            </a:pPr>
            <a:r>
              <a:rPr lang="en-US" dirty="0" err="1" smtClean="0">
                <a:solidFill>
                  <a:srgbClr val="002060"/>
                </a:solidFill>
                <a:latin typeface="Courier New"/>
                <a:ea typeface="Courier New"/>
                <a:cs typeface="Courier New"/>
                <a:sym typeface="Courier New"/>
              </a:rPr>
              <a:t>asv_table_physeq</a:t>
            </a:r>
            <a:r>
              <a:rPr lang="en-US" dirty="0" smtClean="0">
                <a:solidFill>
                  <a:srgbClr val="002060"/>
                </a:solidFill>
                <a:latin typeface="Courier New"/>
                <a:ea typeface="Courier New"/>
                <a:cs typeface="Courier New"/>
                <a:sym typeface="Courier New"/>
              </a:rPr>
              <a:t> </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otu_table</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a:t>
            </a:r>
            <a:r>
              <a:rPr lang="en-US" dirty="0">
                <a:solidFill>
                  <a:srgbClr val="002060"/>
                </a:solidFill>
                <a:latin typeface="Courier New"/>
                <a:ea typeface="Courier New"/>
                <a:cs typeface="Courier New"/>
                <a:sym typeface="Courier New"/>
              </a:rPr>
              <a:t>, </a:t>
            </a:r>
            <a:r>
              <a:rPr lang="en-US" dirty="0" err="1" smtClean="0">
                <a:solidFill>
                  <a:srgbClr val="002060"/>
                </a:solidFill>
                <a:latin typeface="Courier New"/>
                <a:ea typeface="Courier New"/>
                <a:cs typeface="Courier New"/>
                <a:sym typeface="Courier New"/>
              </a:rPr>
              <a:t>taxa_are_rows</a:t>
            </a:r>
            <a:r>
              <a:rPr lang="en-US" dirty="0" smtClean="0">
                <a:solidFill>
                  <a:srgbClr val="002060"/>
                </a:solidFill>
                <a:latin typeface="Courier New"/>
                <a:ea typeface="Courier New"/>
                <a:cs typeface="Courier New"/>
                <a:sym typeface="Courier New"/>
              </a:rPr>
              <a:t>=FALSE)</a:t>
            </a:r>
          </a:p>
          <a:p>
            <a:pPr marL="228600" lvl="0" indent="-228600">
              <a:spcBef>
                <a:spcPts val="0"/>
              </a:spcBef>
              <a:buClr>
                <a:srgbClr val="528DDA"/>
              </a:buClr>
              <a:buSzPts val="2800"/>
            </a:pPr>
            <a:r>
              <a:rPr lang="en-US" dirty="0" err="1">
                <a:solidFill>
                  <a:srgbClr val="002060"/>
                </a:solidFill>
                <a:latin typeface="Courier New"/>
                <a:ea typeface="Courier New"/>
                <a:cs typeface="Courier New"/>
                <a:sym typeface="Courier New"/>
              </a:rPr>
              <a:t>t</a:t>
            </a:r>
            <a:r>
              <a:rPr lang="en-US" dirty="0" err="1" smtClean="0">
                <a:solidFill>
                  <a:srgbClr val="002060"/>
                </a:solidFill>
                <a:latin typeface="Courier New"/>
                <a:ea typeface="Courier New"/>
                <a:cs typeface="Courier New"/>
                <a:sym typeface="Courier New"/>
              </a:rPr>
              <a:t>axonomy_physeq</a:t>
            </a:r>
            <a:r>
              <a:rPr lang="en-US" dirty="0" smtClean="0">
                <a:solidFill>
                  <a:srgbClr val="002060"/>
                </a:solidFill>
                <a:latin typeface="Courier New"/>
                <a:ea typeface="Courier New"/>
                <a:cs typeface="Courier New"/>
                <a:sym typeface="Courier New"/>
              </a:rPr>
              <a:t> </a:t>
            </a:r>
            <a:r>
              <a:rPr lang="en-US" dirty="0">
                <a:solidFill>
                  <a:srgbClr val="002060"/>
                </a:solidFill>
                <a:latin typeface="Courier New"/>
                <a:ea typeface="Courier New"/>
                <a:cs typeface="Courier New"/>
                <a:sym typeface="Courier New"/>
              </a:rPr>
              <a:t>= </a:t>
            </a:r>
            <a:r>
              <a:rPr lang="en-US" dirty="0" err="1" smtClean="0">
                <a:solidFill>
                  <a:srgbClr val="002060"/>
                </a:solidFill>
                <a:latin typeface="Courier New"/>
                <a:ea typeface="Courier New"/>
                <a:cs typeface="Courier New"/>
                <a:sym typeface="Courier New"/>
              </a:rPr>
              <a:t>tax_table</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as.matrix</a:t>
            </a:r>
            <a:r>
              <a:rPr lang="en-US" dirty="0">
                <a:solidFill>
                  <a:srgbClr val="002060"/>
                </a:solidFill>
                <a:latin typeface="Courier New"/>
                <a:ea typeface="Courier New"/>
                <a:cs typeface="Courier New"/>
                <a:sym typeface="Courier New"/>
              </a:rPr>
              <a:t>(</a:t>
            </a:r>
            <a:r>
              <a:rPr lang="en-US" dirty="0" smtClean="0">
                <a:solidFill>
                  <a:srgbClr val="002060"/>
                </a:solidFill>
                <a:latin typeface="Courier New"/>
                <a:ea typeface="Courier New"/>
                <a:cs typeface="Courier New"/>
                <a:sym typeface="Courier New"/>
              </a:rPr>
              <a:t>taxa))</a:t>
            </a:r>
            <a:endParaRPr lang="en-US" dirty="0" smtClean="0">
              <a:solidFill>
                <a:srgbClr val="002060"/>
              </a:solidFill>
              <a:latin typeface="Courier New"/>
              <a:ea typeface="Courier New"/>
              <a:cs typeface="Courier New"/>
              <a:sym typeface="Courier New"/>
            </a:endParaRPr>
          </a:p>
          <a:p>
            <a:pPr marL="228600" lvl="0" indent="-228600">
              <a:spcBef>
                <a:spcPts val="0"/>
              </a:spcBef>
              <a:buClr>
                <a:srgbClr val="528DDA"/>
              </a:buClr>
              <a:buSzPts val="2800"/>
            </a:pPr>
            <a:r>
              <a:rPr lang="en-US" dirty="0">
                <a:solidFill>
                  <a:srgbClr val="002060"/>
                </a:solidFill>
                <a:latin typeface="Courier New"/>
                <a:ea typeface="Courier New"/>
                <a:cs typeface="Courier New"/>
                <a:sym typeface="Courier New"/>
              </a:rPr>
              <a:t>m</a:t>
            </a:r>
            <a:r>
              <a:rPr lang="en-US" dirty="0" smtClean="0">
                <a:solidFill>
                  <a:srgbClr val="002060"/>
                </a:solidFill>
                <a:latin typeface="Courier New"/>
                <a:ea typeface="Courier New"/>
                <a:cs typeface="Courier New"/>
                <a:sym typeface="Courier New"/>
              </a:rPr>
              <a:t>etadata = </a:t>
            </a:r>
            <a:r>
              <a:rPr lang="en-US" dirty="0" err="1">
                <a:solidFill>
                  <a:srgbClr val="002060"/>
                </a:solidFill>
                <a:latin typeface="Courier New"/>
                <a:ea typeface="Courier New"/>
                <a:cs typeface="Courier New"/>
                <a:sym typeface="Courier New"/>
              </a:rPr>
              <a:t>sample_data</a:t>
            </a:r>
            <a:r>
              <a:rPr lang="en-US" dirty="0">
                <a:solidFill>
                  <a:srgbClr val="002060"/>
                </a:solidFill>
                <a:latin typeface="Courier New"/>
                <a:ea typeface="Courier New"/>
                <a:cs typeface="Courier New"/>
                <a:sym typeface="Courier New"/>
              </a:rPr>
              <a:t>(meta)</a:t>
            </a:r>
            <a:endParaRPr lang="en-US" dirty="0" smtClean="0">
              <a:solidFill>
                <a:srgbClr val="002060"/>
              </a:solidFill>
              <a:latin typeface="Courier New"/>
              <a:ea typeface="Courier New"/>
              <a:cs typeface="Courier New"/>
              <a:sym typeface="Courier New"/>
            </a:endParaRPr>
          </a:p>
          <a:p>
            <a:pPr marL="228600" lvl="0" indent="-228600">
              <a:spcBef>
                <a:spcPts val="0"/>
              </a:spcBef>
              <a:buClr>
                <a:srgbClr val="528DDA"/>
              </a:buClr>
              <a:buSzPts val="2800"/>
            </a:pPr>
            <a:endParaRPr lang="en-US"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Put everything in one object: </a:t>
            </a:r>
          </a:p>
          <a:p>
            <a:pPr marL="228600" lvl="0" indent="-228600">
              <a:spcBef>
                <a:spcPts val="0"/>
              </a:spcBef>
              <a:buClr>
                <a:srgbClr val="528DDA"/>
              </a:buClr>
              <a:buSzPts val="2800"/>
            </a:pPr>
            <a:r>
              <a:rPr lang="en-US" dirty="0" err="1" smtClean="0">
                <a:solidFill>
                  <a:srgbClr val="002060"/>
                </a:solidFill>
                <a:latin typeface="Courier New"/>
                <a:ea typeface="Courier New"/>
                <a:cs typeface="Courier New"/>
                <a:sym typeface="Courier New"/>
              </a:rPr>
              <a:t>physeq</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phyloseq</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asv_table_physeq</a:t>
            </a:r>
            <a:r>
              <a:rPr lang="en-US" dirty="0" smtClean="0">
                <a:solidFill>
                  <a:srgbClr val="002060"/>
                </a:solidFill>
                <a:latin typeface="Courier New"/>
                <a:ea typeface="Courier New"/>
                <a:cs typeface="Courier New"/>
                <a:sym typeface="Courier New"/>
              </a:rPr>
              <a:t>, </a:t>
            </a:r>
            <a:r>
              <a:rPr lang="en-US" dirty="0" err="1" smtClean="0">
                <a:solidFill>
                  <a:srgbClr val="002060"/>
                </a:solidFill>
                <a:latin typeface="Courier New"/>
                <a:ea typeface="Courier New"/>
                <a:cs typeface="Courier New"/>
                <a:sym typeface="Courier New"/>
              </a:rPr>
              <a:t>taxonomy_physeq</a:t>
            </a:r>
            <a:r>
              <a:rPr lang="en-US" dirty="0" smtClean="0">
                <a:solidFill>
                  <a:srgbClr val="002060"/>
                </a:solidFill>
                <a:latin typeface="Courier New"/>
                <a:ea typeface="Courier New"/>
                <a:cs typeface="Courier New"/>
                <a:sym typeface="Courier New"/>
              </a:rPr>
              <a:t>, metadata, </a:t>
            </a:r>
            <a:r>
              <a:rPr lang="en-US" dirty="0" err="1">
                <a:solidFill>
                  <a:srgbClr val="002060"/>
                </a:solidFill>
                <a:latin typeface="Courier New"/>
                <a:ea typeface="Courier New"/>
                <a:cs typeface="Courier New"/>
                <a:sym typeface="Courier New"/>
              </a:rPr>
              <a:t>seqs</a:t>
            </a:r>
            <a:r>
              <a:rPr lang="en-US" dirty="0" smtClean="0">
                <a:solidFill>
                  <a:srgbClr val="002060"/>
                </a:solidFill>
                <a:latin typeface="Courier New"/>
                <a:ea typeface="Courier New"/>
                <a:cs typeface="Courier New"/>
                <a:sym typeface="Courier New"/>
              </a:rPr>
              <a:t>)</a:t>
            </a:r>
            <a:endParaRPr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77"/>
        <p:cNvGrpSpPr/>
        <p:nvPr/>
      </p:nvGrpSpPr>
      <p:grpSpPr>
        <a:xfrm>
          <a:off x="0" y="0"/>
          <a:ext cx="0" cy="0"/>
          <a:chOff x="0" y="0"/>
          <a:chExt cx="0" cy="0"/>
        </a:xfrm>
      </p:grpSpPr>
      <p:sp>
        <p:nvSpPr>
          <p:cNvPr id="1578" name="Google Shape;1578;p72"/>
          <p:cNvSpPr txBox="1">
            <a:spLocks noGrp="1"/>
          </p:cNvSpPr>
          <p:nvPr>
            <p:ph type="title"/>
          </p:nvPr>
        </p:nvSpPr>
        <p:spPr>
          <a:xfrm>
            <a:off x="295564" y="132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Behold your </a:t>
            </a:r>
            <a:r>
              <a:rPr lang="en-US" b="1" dirty="0" err="1"/>
              <a:t>phyloseq</a:t>
            </a:r>
            <a:r>
              <a:rPr lang="en-US" b="1" dirty="0"/>
              <a:t> object!</a:t>
            </a:r>
            <a:endParaRPr b="1" dirty="0"/>
          </a:p>
        </p:txBody>
      </p:sp>
      <p:sp>
        <p:nvSpPr>
          <p:cNvPr id="1579" name="Google Shape;1579;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a:solidFill>
                  <a:srgbClr val="528DDA"/>
                </a:solidFill>
                <a:latin typeface="Courier New"/>
                <a:ea typeface="Courier New"/>
                <a:cs typeface="Courier New"/>
                <a:sym typeface="Courier New"/>
              </a:rPr>
              <a:t>physeq</a:t>
            </a:r>
            <a:endParaRPr>
              <a:solidFill>
                <a:srgbClr val="528DDA"/>
              </a:solidFill>
              <a:latin typeface="Courier New"/>
              <a:ea typeface="Courier New"/>
              <a:cs typeface="Courier New"/>
              <a:sym typeface="Courier New"/>
            </a:endParaRPr>
          </a:p>
        </p:txBody>
      </p:sp>
      <p:pic>
        <p:nvPicPr>
          <p:cNvPr id="1580" name="Google Shape;1580;p72"/>
          <p:cNvPicPr preferRelativeResize="0"/>
          <p:nvPr/>
        </p:nvPicPr>
        <p:blipFill rotWithShape="1">
          <a:blip r:embed="rId3">
            <a:alphaModFix/>
          </a:blip>
          <a:srcRect/>
          <a:stretch/>
        </p:blipFill>
        <p:spPr>
          <a:xfrm>
            <a:off x="1016852" y="2642821"/>
            <a:ext cx="11175148" cy="184125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0"/>
        <p:cNvGrpSpPr/>
        <p:nvPr/>
      </p:nvGrpSpPr>
      <p:grpSpPr>
        <a:xfrm>
          <a:off x="0" y="0"/>
          <a:ext cx="0" cy="0"/>
          <a:chOff x="0" y="0"/>
          <a:chExt cx="0" cy="0"/>
        </a:xfrm>
      </p:grpSpPr>
      <p:sp>
        <p:nvSpPr>
          <p:cNvPr id="1591" name="Google Shape;1591;p74"/>
          <p:cNvSpPr txBox="1">
            <a:spLocks noGrp="1"/>
          </p:cNvSpPr>
          <p:nvPr>
            <p:ph type="title"/>
          </p:nvPr>
        </p:nvSpPr>
        <p:spPr>
          <a:xfrm>
            <a:off x="219364" y="1065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Let’s trim the </a:t>
            </a:r>
            <a:r>
              <a:rPr lang="en-US" b="1" dirty="0" err="1" smtClean="0"/>
              <a:t>physeq</a:t>
            </a:r>
            <a:r>
              <a:rPr lang="en-US" b="1" dirty="0" smtClean="0"/>
              <a:t> object: </a:t>
            </a:r>
            <a:endParaRPr b="1" dirty="0"/>
          </a:p>
        </p:txBody>
      </p:sp>
      <p:sp>
        <p:nvSpPr>
          <p:cNvPr id="1592" name="Google Shape;1592;p74"/>
          <p:cNvSpPr txBox="1">
            <a:spLocks noGrp="1"/>
          </p:cNvSpPr>
          <p:nvPr>
            <p:ph type="body" idx="1"/>
          </p:nvPr>
        </p:nvSpPr>
        <p:spPr>
          <a:xfrm>
            <a:off x="838200" y="1645920"/>
            <a:ext cx="10515600" cy="45310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smtClean="0">
                <a:solidFill>
                  <a:schemeClr val="tx1"/>
                </a:solidFill>
              </a:rPr>
              <a:t>Remove ASVs that have less than 10 reads:</a:t>
            </a:r>
          </a:p>
          <a:p>
            <a:pPr marL="228600" lvl="0" indent="-228600">
              <a:spcBef>
                <a:spcPts val="0"/>
              </a:spcBef>
              <a:buSzPts val="2800"/>
            </a:pPr>
            <a:r>
              <a:rPr lang="en-US" dirty="0" err="1">
                <a:solidFill>
                  <a:srgbClr val="002060"/>
                </a:solidFill>
                <a:latin typeface="Courier New" panose="02070309020205020404" pitchFamily="49" charset="0"/>
                <a:cs typeface="Courier New" panose="02070309020205020404" pitchFamily="49" charset="0"/>
              </a:rPr>
              <a:t>physeq_trimmed</a:t>
            </a:r>
            <a:r>
              <a:rPr lang="en-US" dirty="0">
                <a:solidFill>
                  <a:srgbClr val="002060"/>
                </a:solidFill>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filter_taxa</a:t>
            </a:r>
            <a:r>
              <a:rPr lang="en-US" dirty="0">
                <a:solidFill>
                  <a:srgbClr val="002060"/>
                </a:solidFill>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physeq_UL</a:t>
            </a:r>
            <a:r>
              <a:rPr lang="en-US" dirty="0">
                <a:solidFill>
                  <a:srgbClr val="002060"/>
                </a:solidFill>
                <a:latin typeface="Courier New" panose="02070309020205020404" pitchFamily="49" charset="0"/>
                <a:cs typeface="Courier New" panose="02070309020205020404" pitchFamily="49" charset="0"/>
              </a:rPr>
              <a:t>, function(x) sum(x) &gt;=3, TRUE)</a:t>
            </a:r>
          </a:p>
          <a:p>
            <a:pPr marL="228600" lvl="0" indent="-228600" algn="l" rtl="0">
              <a:lnSpc>
                <a:spcPct val="90000"/>
              </a:lnSpc>
              <a:spcBef>
                <a:spcPts val="0"/>
              </a:spcBef>
              <a:spcAft>
                <a:spcPts val="0"/>
              </a:spcAft>
              <a:buClr>
                <a:schemeClr val="dk1"/>
              </a:buClr>
              <a:buSzPts val="2800"/>
              <a:buChar char="•"/>
            </a:pPr>
            <a:endParaRPr lang="en-US" dirty="0" smtClean="0">
              <a:solidFill>
                <a:srgbClr val="002060"/>
              </a:solidFill>
            </a:endParaRPr>
          </a:p>
          <a:p>
            <a:pPr marL="0" lvl="0" indent="0" algn="l" rtl="0">
              <a:lnSpc>
                <a:spcPct val="90000"/>
              </a:lnSpc>
              <a:spcBef>
                <a:spcPts val="0"/>
              </a:spcBef>
              <a:spcAft>
                <a:spcPts val="0"/>
              </a:spcAft>
              <a:buClr>
                <a:schemeClr val="dk1"/>
              </a:buClr>
              <a:buSzPts val="2800"/>
              <a:buNone/>
            </a:pPr>
            <a:endParaRPr lang="en-US" dirty="0" smtClean="0">
              <a:solidFill>
                <a:schemeClr val="tx1"/>
              </a:solidFill>
            </a:endParaRPr>
          </a:p>
          <a:p>
            <a:pPr marL="228600" lvl="0" indent="-228600" algn="l" rtl="0">
              <a:lnSpc>
                <a:spcPct val="90000"/>
              </a:lnSpc>
              <a:spcBef>
                <a:spcPts val="0"/>
              </a:spcBef>
              <a:spcAft>
                <a:spcPts val="0"/>
              </a:spcAft>
              <a:buClr>
                <a:schemeClr val="dk1"/>
              </a:buClr>
              <a:buSzPts val="2800"/>
              <a:buChar char="•"/>
            </a:pPr>
            <a:r>
              <a:rPr lang="en-US" dirty="0" smtClean="0">
                <a:solidFill>
                  <a:schemeClr val="tx1"/>
                </a:solidFill>
              </a:rPr>
              <a:t>Remove ASVs that are annotated as Chloroplast and Mitochondria </a:t>
            </a:r>
            <a:r>
              <a:rPr lang="en-US" b="1" dirty="0" smtClean="0">
                <a:solidFill>
                  <a:schemeClr val="tx1"/>
                </a:solidFill>
              </a:rPr>
              <a:t>(these are contaminants!):</a:t>
            </a:r>
          </a:p>
          <a:p>
            <a:pPr marL="228600" lvl="0" indent="-228600">
              <a:spcBef>
                <a:spcPts val="0"/>
              </a:spcBef>
              <a:buSzPts val="2800"/>
            </a:pPr>
            <a:r>
              <a:rPr lang="en-US" dirty="0">
                <a:solidFill>
                  <a:srgbClr val="002060"/>
                </a:solidFill>
                <a:latin typeface="Courier New" panose="02070309020205020404" pitchFamily="49" charset="0"/>
                <a:cs typeface="Courier New" panose="02070309020205020404" pitchFamily="49" charset="0"/>
              </a:rPr>
              <a:t>physeq_trimmed_2 = </a:t>
            </a:r>
            <a:r>
              <a:rPr lang="en-US" dirty="0" err="1">
                <a:solidFill>
                  <a:srgbClr val="002060"/>
                </a:solidFill>
                <a:latin typeface="Courier New" panose="02070309020205020404" pitchFamily="49" charset="0"/>
                <a:cs typeface="Courier New" panose="02070309020205020404" pitchFamily="49" charset="0"/>
              </a:rPr>
              <a:t>subset_taxa</a:t>
            </a:r>
            <a:r>
              <a:rPr lang="en-US" dirty="0">
                <a:solidFill>
                  <a:srgbClr val="002060"/>
                </a:solidFill>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physeq_trimmed</a:t>
            </a:r>
            <a:r>
              <a:rPr lang="en-US" dirty="0">
                <a:solidFill>
                  <a:srgbClr val="002060"/>
                </a:solidFill>
                <a:latin typeface="Courier New" panose="02070309020205020404" pitchFamily="49" charset="0"/>
                <a:cs typeface="Courier New" panose="02070309020205020404" pitchFamily="49" charset="0"/>
              </a:rPr>
              <a:t>, phylum </a:t>
            </a:r>
            <a:r>
              <a:rPr lang="en-US" dirty="0" smtClean="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Courier New" panose="02070309020205020404" pitchFamily="49" charset="0"/>
                <a:cs typeface="Courier New" panose="02070309020205020404" pitchFamily="49" charset="0"/>
              </a:rPr>
              <a:t>Chloroplast")</a:t>
            </a:r>
          </a:p>
          <a:p>
            <a:pPr marL="228600" lvl="0" indent="-228600">
              <a:spcBef>
                <a:spcPts val="0"/>
              </a:spcBef>
              <a:buSzPts val="2800"/>
            </a:pPr>
            <a:r>
              <a:rPr lang="en-US" dirty="0">
                <a:solidFill>
                  <a:srgbClr val="002060"/>
                </a:solidFill>
                <a:latin typeface="Courier New" panose="02070309020205020404" pitchFamily="49" charset="0"/>
                <a:cs typeface="Courier New" panose="02070309020205020404" pitchFamily="49" charset="0"/>
              </a:rPr>
              <a:t>physeq_trimmed_3 = </a:t>
            </a:r>
            <a:r>
              <a:rPr lang="en-US" dirty="0" err="1" smtClean="0">
                <a:solidFill>
                  <a:srgbClr val="002060"/>
                </a:solidFill>
                <a:latin typeface="Courier New" panose="02070309020205020404" pitchFamily="49" charset="0"/>
                <a:cs typeface="Courier New" panose="02070309020205020404" pitchFamily="49" charset="0"/>
              </a:rPr>
              <a:t>subset_taxa</a:t>
            </a:r>
            <a:r>
              <a:rPr lang="en-US" dirty="0" smtClean="0">
                <a:solidFill>
                  <a:srgbClr val="002060"/>
                </a:solidFill>
                <a:latin typeface="Courier New" panose="02070309020205020404" pitchFamily="49" charset="0"/>
                <a:cs typeface="Courier New" panose="02070309020205020404" pitchFamily="49" charset="0"/>
              </a:rPr>
              <a:t>(physeq_trimmed_2, </a:t>
            </a:r>
            <a:r>
              <a:rPr lang="en-US" dirty="0">
                <a:solidFill>
                  <a:srgbClr val="002060"/>
                </a:solidFill>
                <a:latin typeface="Courier New" panose="02070309020205020404" pitchFamily="49" charset="0"/>
                <a:cs typeface="Courier New" panose="02070309020205020404" pitchFamily="49" charset="0"/>
              </a:rPr>
              <a:t>order != "Mitochondria")</a:t>
            </a:r>
            <a:endParaRPr lang="en-US" dirty="0" smtClean="0">
              <a:solidFill>
                <a:srgbClr val="002060"/>
              </a:solidFill>
              <a:latin typeface="Courier New" panose="02070309020205020404" pitchFamily="49" charset="0"/>
              <a:cs typeface="Courier New" panose="02070309020205020404" pitchFamily="49" charset="0"/>
            </a:endParaRPr>
          </a:p>
          <a:p>
            <a:pPr marL="228600" lvl="0" indent="-228600">
              <a:spcBef>
                <a:spcPts val="0"/>
              </a:spcBef>
              <a:buSzPts val="2800"/>
            </a:pPr>
            <a:endParaRPr lang="en-US" dirty="0" smtClean="0">
              <a:solidFill>
                <a:srgbClr val="002060"/>
              </a:solidFill>
            </a:endParaRPr>
          </a:p>
          <a:p>
            <a:pPr marL="228600" lvl="0" indent="-228600" algn="l" rtl="0">
              <a:lnSpc>
                <a:spcPct val="90000"/>
              </a:lnSpc>
              <a:spcBef>
                <a:spcPts val="0"/>
              </a:spcBef>
              <a:spcAft>
                <a:spcPts val="0"/>
              </a:spcAft>
              <a:buClr>
                <a:schemeClr val="dk1"/>
              </a:buClr>
              <a:buSzPts val="2800"/>
              <a:buChar char="•"/>
            </a:pPr>
            <a:endParaRPr dirty="0">
              <a:solidFill>
                <a:srgbClr val="002060"/>
              </a:solidFill>
            </a:endParaRPr>
          </a:p>
        </p:txBody>
      </p:sp>
    </p:spTree>
    <p:extLst>
      <p:ext uri="{BB962C8B-B14F-4D97-AF65-F5344CB8AC3E}">
        <p14:creationId xmlns:p14="http://schemas.microsoft.com/office/powerpoint/2010/main" val="3408384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0"/>
        <p:cNvGrpSpPr/>
        <p:nvPr/>
      </p:nvGrpSpPr>
      <p:grpSpPr>
        <a:xfrm>
          <a:off x="0" y="0"/>
          <a:ext cx="0" cy="0"/>
          <a:chOff x="0" y="0"/>
          <a:chExt cx="0" cy="0"/>
        </a:xfrm>
      </p:grpSpPr>
      <p:sp>
        <p:nvSpPr>
          <p:cNvPr id="1591" name="Google Shape;1591;p74"/>
          <p:cNvSpPr txBox="1">
            <a:spLocks noGrp="1"/>
          </p:cNvSpPr>
          <p:nvPr>
            <p:ph type="title"/>
          </p:nvPr>
        </p:nvSpPr>
        <p:spPr>
          <a:xfrm>
            <a:off x="219364" y="1065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Handy </a:t>
            </a:r>
            <a:r>
              <a:rPr lang="en-US" b="1" dirty="0" err="1"/>
              <a:t>phyloseq</a:t>
            </a:r>
            <a:r>
              <a:rPr lang="en-US" b="1" dirty="0"/>
              <a:t> operations: </a:t>
            </a:r>
            <a:endParaRPr b="1" dirty="0"/>
          </a:p>
        </p:txBody>
      </p:sp>
      <p:sp>
        <p:nvSpPr>
          <p:cNvPr id="1592" name="Google Shape;1592;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How many samples?</a:t>
            </a:r>
            <a:endParaRPr dirty="0"/>
          </a:p>
          <a:p>
            <a:pPr marL="685800" lvl="1" indent="-228600" algn="l" rtl="0">
              <a:lnSpc>
                <a:spcPct val="90000"/>
              </a:lnSpc>
              <a:spcBef>
                <a:spcPts val="500"/>
              </a:spcBef>
              <a:spcAft>
                <a:spcPts val="0"/>
              </a:spcAft>
              <a:buClr>
                <a:srgbClr val="6669C4"/>
              </a:buClr>
              <a:buSzPts val="2400"/>
              <a:buChar char="•"/>
            </a:pPr>
            <a:r>
              <a:rPr lang="en-US" sz="2800" dirty="0" err="1">
                <a:solidFill>
                  <a:srgbClr val="002060"/>
                </a:solidFill>
                <a:latin typeface="Courier New"/>
                <a:ea typeface="Courier New"/>
                <a:cs typeface="Courier New"/>
                <a:sym typeface="Courier New"/>
              </a:rPr>
              <a:t>nsamples</a:t>
            </a:r>
            <a:r>
              <a:rPr lang="en-US" sz="2800" dirty="0">
                <a:solidFill>
                  <a:srgbClr val="002060"/>
                </a:solidFill>
                <a:latin typeface="Courier New"/>
                <a:ea typeface="Courier New"/>
                <a:cs typeface="Courier New"/>
                <a:sym typeface="Courier New"/>
              </a:rPr>
              <a:t>(</a:t>
            </a:r>
            <a:r>
              <a:rPr lang="en-US" sz="2800" dirty="0" err="1">
                <a:solidFill>
                  <a:srgbClr val="002060"/>
                </a:solidFill>
                <a:latin typeface="Courier New"/>
                <a:ea typeface="Courier New"/>
                <a:cs typeface="Courier New"/>
                <a:sym typeface="Courier New"/>
              </a:rPr>
              <a:t>physeq</a:t>
            </a:r>
            <a:r>
              <a:rPr lang="en-US" sz="2800" dirty="0">
                <a:solidFill>
                  <a:srgbClr val="002060"/>
                </a:solidFill>
                <a:latin typeface="Courier New"/>
                <a:ea typeface="Courier New"/>
                <a:cs typeface="Courier New"/>
                <a:sym typeface="Courier New"/>
              </a:rPr>
              <a:t>)</a:t>
            </a:r>
            <a:endParaRPr sz="2800" dirty="0">
              <a:solidFill>
                <a:srgbClr val="002060"/>
              </a:solidFill>
            </a:endParaRPr>
          </a:p>
          <a:p>
            <a:pPr marL="228600" lvl="0" indent="-228600" algn="l" rtl="0">
              <a:lnSpc>
                <a:spcPct val="90000"/>
              </a:lnSpc>
              <a:spcBef>
                <a:spcPts val="1000"/>
              </a:spcBef>
              <a:spcAft>
                <a:spcPts val="0"/>
              </a:spcAft>
              <a:buClr>
                <a:schemeClr val="dk1"/>
              </a:buClr>
              <a:buSzPts val="2800"/>
              <a:buChar char="•"/>
            </a:pPr>
            <a:r>
              <a:rPr lang="en-US" dirty="0"/>
              <a:t>How many ASVs?</a:t>
            </a:r>
            <a:endParaRPr dirty="0"/>
          </a:p>
          <a:p>
            <a:pPr marL="685800" lvl="1" indent="-228600" algn="l" rtl="0">
              <a:lnSpc>
                <a:spcPct val="90000"/>
              </a:lnSpc>
              <a:spcBef>
                <a:spcPts val="500"/>
              </a:spcBef>
              <a:spcAft>
                <a:spcPts val="0"/>
              </a:spcAft>
              <a:buClr>
                <a:srgbClr val="6669C4"/>
              </a:buClr>
              <a:buSzPts val="2400"/>
              <a:buChar char="•"/>
            </a:pPr>
            <a:r>
              <a:rPr lang="en-US" sz="2800" dirty="0" err="1">
                <a:solidFill>
                  <a:srgbClr val="002060"/>
                </a:solidFill>
                <a:latin typeface="Courier New"/>
                <a:ea typeface="Courier New"/>
                <a:cs typeface="Courier New"/>
                <a:sym typeface="Courier New"/>
              </a:rPr>
              <a:t>ntaxa</a:t>
            </a:r>
            <a:r>
              <a:rPr lang="en-US" sz="2800" dirty="0">
                <a:solidFill>
                  <a:srgbClr val="002060"/>
                </a:solidFill>
                <a:latin typeface="Courier New"/>
                <a:ea typeface="Courier New"/>
                <a:cs typeface="Courier New"/>
                <a:sym typeface="Courier New"/>
              </a:rPr>
              <a:t>(</a:t>
            </a:r>
            <a:r>
              <a:rPr lang="en-US" sz="2800" dirty="0" err="1">
                <a:solidFill>
                  <a:srgbClr val="002060"/>
                </a:solidFill>
                <a:latin typeface="Courier New"/>
                <a:ea typeface="Courier New"/>
                <a:cs typeface="Courier New"/>
                <a:sym typeface="Courier New"/>
              </a:rPr>
              <a:t>physeq</a:t>
            </a:r>
            <a:r>
              <a:rPr lang="en-US" sz="2800" dirty="0">
                <a:solidFill>
                  <a:srgbClr val="002060"/>
                </a:solidFill>
                <a:latin typeface="Courier New"/>
                <a:ea typeface="Courier New"/>
                <a:cs typeface="Courier New"/>
                <a:sym typeface="Courier New"/>
              </a:rPr>
              <a:t>)</a:t>
            </a:r>
            <a:endParaRPr sz="2800" dirty="0">
              <a:solidFill>
                <a:srgbClr val="002060"/>
              </a:solidFill>
            </a:endParaRPr>
          </a:p>
          <a:p>
            <a:pPr marL="228600" lvl="0" indent="-228600" algn="l" rtl="0">
              <a:lnSpc>
                <a:spcPct val="90000"/>
              </a:lnSpc>
              <a:spcBef>
                <a:spcPts val="1000"/>
              </a:spcBef>
              <a:spcAft>
                <a:spcPts val="0"/>
              </a:spcAft>
              <a:buClr>
                <a:schemeClr val="dk1"/>
              </a:buClr>
              <a:buSzPts val="2800"/>
              <a:buChar char="•"/>
            </a:pPr>
            <a:r>
              <a:rPr lang="en-US" dirty="0"/>
              <a:t>How many observations/reads per sample?</a:t>
            </a:r>
            <a:endParaRPr dirty="0"/>
          </a:p>
          <a:p>
            <a:pPr marL="685800" lvl="1" indent="-228600" algn="l" rtl="0">
              <a:lnSpc>
                <a:spcPct val="90000"/>
              </a:lnSpc>
              <a:spcBef>
                <a:spcPts val="500"/>
              </a:spcBef>
              <a:spcAft>
                <a:spcPts val="0"/>
              </a:spcAft>
              <a:buClr>
                <a:srgbClr val="6669C4"/>
              </a:buClr>
              <a:buSzPts val="2400"/>
              <a:buChar char="•"/>
            </a:pPr>
            <a:r>
              <a:rPr lang="en-US" sz="2800" dirty="0" err="1">
                <a:solidFill>
                  <a:srgbClr val="002060"/>
                </a:solidFill>
                <a:latin typeface="Courier New"/>
                <a:ea typeface="Courier New"/>
                <a:cs typeface="Courier New"/>
                <a:sym typeface="Courier New"/>
              </a:rPr>
              <a:t>sample_sums</a:t>
            </a:r>
            <a:r>
              <a:rPr lang="en-US" sz="2800" dirty="0">
                <a:solidFill>
                  <a:srgbClr val="002060"/>
                </a:solidFill>
                <a:latin typeface="Courier New"/>
                <a:ea typeface="Courier New"/>
                <a:cs typeface="Courier New"/>
                <a:sym typeface="Courier New"/>
              </a:rPr>
              <a:t>(</a:t>
            </a:r>
            <a:r>
              <a:rPr lang="en-US" sz="2800" dirty="0" err="1">
                <a:solidFill>
                  <a:srgbClr val="002060"/>
                </a:solidFill>
                <a:latin typeface="Courier New"/>
                <a:ea typeface="Courier New"/>
                <a:cs typeface="Courier New"/>
                <a:sym typeface="Courier New"/>
              </a:rPr>
              <a:t>physeq</a:t>
            </a:r>
            <a:r>
              <a:rPr lang="en-US" sz="2800" dirty="0">
                <a:solidFill>
                  <a:srgbClr val="002060"/>
                </a:solidFill>
                <a:latin typeface="Courier New"/>
                <a:ea typeface="Courier New"/>
                <a:cs typeface="Courier New"/>
                <a:sym typeface="Courier New"/>
              </a:rPr>
              <a:t>)</a:t>
            </a:r>
            <a:endParaRPr sz="2800" dirty="0">
              <a:solidFill>
                <a:srgbClr val="002060"/>
              </a:solidFill>
            </a:endParaRPr>
          </a:p>
          <a:p>
            <a:pPr marL="228600" lvl="0" indent="-228600" algn="l" rtl="0">
              <a:lnSpc>
                <a:spcPct val="90000"/>
              </a:lnSpc>
              <a:spcBef>
                <a:spcPts val="1000"/>
              </a:spcBef>
              <a:spcAft>
                <a:spcPts val="0"/>
              </a:spcAft>
              <a:buClr>
                <a:schemeClr val="dk1"/>
              </a:buClr>
              <a:buSzPts val="2800"/>
              <a:buChar char="•"/>
            </a:pPr>
            <a:r>
              <a:rPr lang="en-US" dirty="0"/>
              <a:t>How many times is each ASV observed? </a:t>
            </a:r>
            <a:endParaRPr dirty="0"/>
          </a:p>
          <a:p>
            <a:pPr marL="685800" lvl="1" indent="-228600" algn="l" rtl="0">
              <a:lnSpc>
                <a:spcPct val="90000"/>
              </a:lnSpc>
              <a:spcBef>
                <a:spcPts val="500"/>
              </a:spcBef>
              <a:spcAft>
                <a:spcPts val="0"/>
              </a:spcAft>
              <a:buClr>
                <a:srgbClr val="6669C4"/>
              </a:buClr>
              <a:buSzPts val="2400"/>
              <a:buChar char="•"/>
            </a:pPr>
            <a:r>
              <a:rPr lang="en-US" sz="2800" dirty="0" err="1">
                <a:solidFill>
                  <a:srgbClr val="002060"/>
                </a:solidFill>
                <a:latin typeface="Courier New"/>
                <a:ea typeface="Courier New"/>
                <a:cs typeface="Courier New"/>
                <a:sym typeface="Courier New"/>
              </a:rPr>
              <a:t>taxa_sums</a:t>
            </a:r>
            <a:r>
              <a:rPr lang="en-US" sz="2800" dirty="0">
                <a:solidFill>
                  <a:srgbClr val="002060"/>
                </a:solidFill>
                <a:latin typeface="Courier New"/>
                <a:ea typeface="Courier New"/>
                <a:cs typeface="Courier New"/>
                <a:sym typeface="Courier New"/>
              </a:rPr>
              <a:t>(</a:t>
            </a:r>
            <a:r>
              <a:rPr lang="en-US" sz="2800" dirty="0" err="1">
                <a:solidFill>
                  <a:srgbClr val="002060"/>
                </a:solidFill>
                <a:latin typeface="Courier New"/>
                <a:ea typeface="Courier New"/>
                <a:cs typeface="Courier New"/>
                <a:sym typeface="Courier New"/>
              </a:rPr>
              <a:t>physeq</a:t>
            </a:r>
            <a:r>
              <a:rPr lang="en-US" sz="2800" dirty="0">
                <a:solidFill>
                  <a:srgbClr val="002060"/>
                </a:solidFill>
                <a:latin typeface="Courier New"/>
                <a:ea typeface="Courier New"/>
                <a:cs typeface="Courier New"/>
                <a:sym typeface="Courier New"/>
              </a:rPr>
              <a:t>)</a:t>
            </a:r>
            <a:endParaRPr sz="2800"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6"/>
        <p:cNvGrpSpPr/>
        <p:nvPr/>
      </p:nvGrpSpPr>
      <p:grpSpPr>
        <a:xfrm>
          <a:off x="0" y="0"/>
          <a:ext cx="0" cy="0"/>
          <a:chOff x="0" y="0"/>
          <a:chExt cx="0" cy="0"/>
        </a:xfrm>
      </p:grpSpPr>
      <p:sp>
        <p:nvSpPr>
          <p:cNvPr id="1597" name="Google Shape;1597;p75"/>
          <p:cNvSpPr txBox="1">
            <a:spLocks noGrp="1"/>
          </p:cNvSpPr>
          <p:nvPr>
            <p:ph type="title"/>
          </p:nvPr>
        </p:nvSpPr>
        <p:spPr>
          <a:xfrm>
            <a:off x="173182" y="48602"/>
            <a:ext cx="10515600" cy="1130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play a bit! Plot ASV read distribution</a:t>
            </a:r>
            <a:endParaRPr b="1" dirty="0"/>
          </a:p>
        </p:txBody>
      </p:sp>
      <p:sp>
        <p:nvSpPr>
          <p:cNvPr id="1598" name="Google Shape;1598;p75"/>
          <p:cNvSpPr txBox="1">
            <a:spLocks noGrp="1"/>
          </p:cNvSpPr>
          <p:nvPr>
            <p:ph type="body" idx="1"/>
          </p:nvPr>
        </p:nvSpPr>
        <p:spPr>
          <a:xfrm>
            <a:off x="248583" y="1178935"/>
            <a:ext cx="11840308" cy="45001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6669C4"/>
              </a:buClr>
              <a:buSzPts val="2400"/>
              <a:buChar char="•"/>
            </a:pPr>
            <a:r>
              <a:rPr lang="en-US" sz="2400" dirty="0" smtClean="0">
                <a:solidFill>
                  <a:srgbClr val="002060"/>
                </a:solidFill>
                <a:latin typeface="Courier New"/>
                <a:ea typeface="Courier New"/>
                <a:cs typeface="Courier New"/>
                <a:sym typeface="Courier New"/>
              </a:rPr>
              <a:t>library(ggplot2</a:t>
            </a:r>
            <a:r>
              <a:rPr lang="en-US" sz="24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6669C4"/>
              </a:buClr>
              <a:buSzPts val="2400"/>
              <a:buChar char="•"/>
            </a:pPr>
            <a:r>
              <a:rPr lang="en-US" sz="2400" dirty="0" err="1">
                <a:solidFill>
                  <a:srgbClr val="002060"/>
                </a:solidFill>
                <a:latin typeface="Courier New"/>
                <a:ea typeface="Courier New"/>
                <a:cs typeface="Courier New"/>
                <a:sym typeface="Courier New"/>
              </a:rPr>
              <a:t>reads_per_ASV</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data.frame</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nreads</a:t>
            </a:r>
            <a:r>
              <a:rPr lang="en-US" sz="2400" dirty="0">
                <a:solidFill>
                  <a:srgbClr val="002060"/>
                </a:solidFill>
                <a:latin typeface="Courier New"/>
                <a:ea typeface="Courier New"/>
                <a:cs typeface="Courier New"/>
                <a:sym typeface="Courier New"/>
              </a:rPr>
              <a:t> = sort(</a:t>
            </a:r>
            <a:r>
              <a:rPr lang="en-US" sz="2400" dirty="0" err="1">
                <a:solidFill>
                  <a:srgbClr val="002060"/>
                </a:solidFill>
                <a:latin typeface="Courier New"/>
                <a:ea typeface="Courier New"/>
                <a:cs typeface="Courier New"/>
                <a:sym typeface="Courier New"/>
              </a:rPr>
              <a:t>taxa_sums</a:t>
            </a:r>
            <a:r>
              <a:rPr lang="en-US" sz="2400" dirty="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physeq</a:t>
            </a:r>
            <a:r>
              <a:rPr lang="en-US" sz="2400" dirty="0">
                <a:solidFill>
                  <a:srgbClr val="002060"/>
                </a:solidFill>
                <a:latin typeface="Courier New"/>
                <a:ea typeface="Courier New"/>
                <a:cs typeface="Courier New"/>
                <a:sym typeface="Courier New"/>
              </a:rPr>
              <a:t>), TRUE), SVs = 1:ntaxa(</a:t>
            </a:r>
            <a:r>
              <a:rPr lang="en-US" sz="2400" dirty="0" err="1">
                <a:solidFill>
                  <a:srgbClr val="002060"/>
                </a:solidFill>
                <a:latin typeface="Courier New"/>
                <a:ea typeface="Courier New"/>
                <a:cs typeface="Courier New"/>
                <a:sym typeface="Courier New"/>
              </a:rPr>
              <a:t>physeq</a:t>
            </a:r>
            <a:r>
              <a:rPr lang="en-US" sz="2400" dirty="0">
                <a:solidFill>
                  <a:srgbClr val="002060"/>
                </a:solidFill>
                <a:latin typeface="Courier New"/>
                <a:ea typeface="Courier New"/>
                <a:cs typeface="Courier New"/>
                <a:sym typeface="Courier New"/>
              </a:rPr>
              <a:t>))</a:t>
            </a:r>
            <a:endParaRPr dirty="0">
              <a:solidFill>
                <a:srgbClr val="002060"/>
              </a:solidFill>
            </a:endParaRPr>
          </a:p>
          <a:p>
            <a:pPr marL="228600" lvl="0" indent="-228600" algn="l" rtl="0">
              <a:lnSpc>
                <a:spcPct val="90000"/>
              </a:lnSpc>
              <a:spcBef>
                <a:spcPts val="1000"/>
              </a:spcBef>
              <a:spcAft>
                <a:spcPts val="0"/>
              </a:spcAft>
              <a:buClr>
                <a:srgbClr val="6669C4"/>
              </a:buClr>
              <a:buSzPts val="2400"/>
              <a:buChar char="•"/>
            </a:pPr>
            <a:r>
              <a:rPr lang="en-US" sz="2400" dirty="0" err="1">
                <a:solidFill>
                  <a:srgbClr val="002060"/>
                </a:solidFill>
                <a:latin typeface="Courier New"/>
                <a:ea typeface="Courier New"/>
                <a:cs typeface="Courier New"/>
                <a:sym typeface="Courier New"/>
              </a:rPr>
              <a:t>ggplot</a:t>
            </a:r>
            <a:r>
              <a:rPr lang="en-US" sz="2400" dirty="0">
                <a:solidFill>
                  <a:srgbClr val="002060"/>
                </a:solidFill>
                <a:latin typeface="Courier New"/>
                <a:ea typeface="Courier New"/>
                <a:cs typeface="Courier New"/>
                <a:sym typeface="Courier New"/>
              </a:rPr>
              <a:t>(data=</a:t>
            </a:r>
            <a:r>
              <a:rPr lang="en-US" sz="2400" dirty="0" err="1">
                <a:solidFill>
                  <a:srgbClr val="002060"/>
                </a:solidFill>
                <a:latin typeface="Courier New"/>
                <a:ea typeface="Courier New"/>
                <a:cs typeface="Courier New"/>
                <a:sym typeface="Courier New"/>
              </a:rPr>
              <a:t>reads_per_ASV</a:t>
            </a:r>
            <a:r>
              <a:rPr lang="en-US" sz="2400" dirty="0">
                <a:solidFill>
                  <a:srgbClr val="002060"/>
                </a:solidFill>
                <a:latin typeface="Courier New"/>
                <a:ea typeface="Courier New"/>
                <a:cs typeface="Courier New"/>
                <a:sym typeface="Courier New"/>
              </a:rPr>
              <a:t>, </a:t>
            </a:r>
            <a:r>
              <a:rPr lang="en-US" sz="2400" dirty="0" err="1">
                <a:solidFill>
                  <a:srgbClr val="002060"/>
                </a:solidFill>
                <a:latin typeface="Courier New"/>
                <a:ea typeface="Courier New"/>
                <a:cs typeface="Courier New"/>
                <a:sym typeface="Courier New"/>
              </a:rPr>
              <a:t>aes</a:t>
            </a:r>
            <a:r>
              <a:rPr lang="en-US" sz="2400" dirty="0">
                <a:solidFill>
                  <a:srgbClr val="002060"/>
                </a:solidFill>
                <a:latin typeface="Courier New"/>
                <a:ea typeface="Courier New"/>
                <a:cs typeface="Courier New"/>
                <a:sym typeface="Courier New"/>
              </a:rPr>
              <a:t>(x = SVs, y = </a:t>
            </a:r>
            <a:r>
              <a:rPr lang="en-US" sz="2400" dirty="0" err="1">
                <a:solidFill>
                  <a:srgbClr val="002060"/>
                </a:solidFill>
                <a:latin typeface="Courier New"/>
                <a:ea typeface="Courier New"/>
                <a:cs typeface="Courier New"/>
                <a:sym typeface="Courier New"/>
              </a:rPr>
              <a:t>nreads</a:t>
            </a:r>
            <a:r>
              <a:rPr lang="en-US" sz="2400" dirty="0">
                <a:solidFill>
                  <a:srgbClr val="002060"/>
                </a:solidFill>
                <a:latin typeface="Courier New"/>
                <a:ea typeface="Courier New"/>
                <a:cs typeface="Courier New"/>
                <a:sym typeface="Courier New"/>
              </a:rPr>
              <a:t>))+ </a:t>
            </a:r>
            <a:r>
              <a:rPr lang="en-US" sz="2400" dirty="0" err="1">
                <a:solidFill>
                  <a:srgbClr val="002060"/>
                </a:solidFill>
                <a:latin typeface="Courier New"/>
                <a:ea typeface="Courier New"/>
                <a:cs typeface="Courier New"/>
                <a:sym typeface="Courier New"/>
              </a:rPr>
              <a:t>geom_area</a:t>
            </a:r>
            <a:r>
              <a:rPr lang="en-US" sz="2400" dirty="0">
                <a:solidFill>
                  <a:srgbClr val="002060"/>
                </a:solidFill>
                <a:latin typeface="Courier New"/>
                <a:ea typeface="Courier New"/>
                <a:cs typeface="Courier New"/>
                <a:sym typeface="Courier New"/>
              </a:rPr>
              <a:t>(stat="identity“, fill="#69BE28")+scale_x_log10()</a:t>
            </a:r>
            <a:endParaRPr dirty="0">
              <a:solidFill>
                <a:srgbClr val="002060"/>
              </a:solidFill>
            </a:endParaRPr>
          </a:p>
        </p:txBody>
      </p:sp>
      <p:sp>
        <p:nvSpPr>
          <p:cNvPr id="2" name="TextBox 1"/>
          <p:cNvSpPr txBox="1"/>
          <p:nvPr/>
        </p:nvSpPr>
        <p:spPr>
          <a:xfrm>
            <a:off x="6044076" y="3741138"/>
            <a:ext cx="592846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This is an example of non-normally distributed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Common for compositional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Remember where your plots are.</a:t>
            </a:r>
            <a:endParaRPr lang="en-ZA" sz="2400" dirty="0"/>
          </a:p>
        </p:txBody>
      </p:sp>
      <p:sp>
        <p:nvSpPr>
          <p:cNvPr id="3" name="Rectangle 2"/>
          <p:cNvSpPr/>
          <p:nvPr/>
        </p:nvSpPr>
        <p:spPr>
          <a:xfrm>
            <a:off x="5978820" y="3275112"/>
            <a:ext cx="234360" cy="307777"/>
          </a:xfrm>
          <a:prstGeom prst="rect">
            <a:avLst/>
          </a:prstGeom>
        </p:spPr>
        <p:txBody>
          <a:bodyPr wrap="none">
            <a:spAutoFit/>
          </a:bodyPr>
          <a:lstStyle/>
          <a:p>
            <a:r>
              <a:rPr lang="en-ZA"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9" y="3329442"/>
            <a:ext cx="5463543" cy="32908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09"/>
        <p:cNvGrpSpPr/>
        <p:nvPr/>
      </p:nvGrpSpPr>
      <p:grpSpPr>
        <a:xfrm>
          <a:off x="0" y="0"/>
          <a:ext cx="0" cy="0"/>
          <a:chOff x="0" y="0"/>
          <a:chExt cx="0" cy="0"/>
        </a:xfrm>
      </p:grpSpPr>
      <p:sp>
        <p:nvSpPr>
          <p:cNvPr id="6" name="Google Shape;1416;p57"/>
          <p:cNvSpPr txBox="1">
            <a:spLocks noGrp="1"/>
          </p:cNvSpPr>
          <p:nvPr>
            <p:ph type="title"/>
          </p:nvPr>
        </p:nvSpPr>
        <p:spPr>
          <a:xfrm>
            <a:off x="163947" y="1065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Objectives for today </a:t>
            </a:r>
            <a:endParaRPr dirty="0"/>
          </a:p>
        </p:txBody>
      </p:sp>
      <p:sp>
        <p:nvSpPr>
          <p:cNvPr id="4" name="TextBox 3"/>
          <p:cNvSpPr txBox="1"/>
          <p:nvPr/>
        </p:nvSpPr>
        <p:spPr>
          <a:xfrm>
            <a:off x="803564" y="1921163"/>
            <a:ext cx="899621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Concept of Normality in our data</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Alpha-diversity metrics to measure biodiversity</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Beta-diversity and ordination plots</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smtClean="0">
              <a:latin typeface="Calibri" panose="020F0502020204030204" pitchFamily="34" charset="0"/>
              <a:ea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endParaRPr lang="en-ZA"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6"/>
        <p:cNvGrpSpPr/>
        <p:nvPr/>
      </p:nvGrpSpPr>
      <p:grpSpPr>
        <a:xfrm>
          <a:off x="0" y="0"/>
          <a:ext cx="0" cy="0"/>
          <a:chOff x="0" y="0"/>
          <a:chExt cx="0" cy="0"/>
        </a:xfrm>
      </p:grpSpPr>
      <p:sp>
        <p:nvSpPr>
          <p:cNvPr id="1597" name="Google Shape;1597;p75"/>
          <p:cNvSpPr txBox="1">
            <a:spLocks noGrp="1"/>
          </p:cNvSpPr>
          <p:nvPr>
            <p:ph type="title"/>
          </p:nvPr>
        </p:nvSpPr>
        <p:spPr>
          <a:xfrm>
            <a:off x="173182" y="48602"/>
            <a:ext cx="10515600" cy="1130333"/>
          </a:xfrm>
          <a:prstGeom prst="rect">
            <a:avLst/>
          </a:prstGeom>
          <a:noFill/>
          <a:ln>
            <a:noFill/>
          </a:ln>
        </p:spPr>
        <p:txBody>
          <a:bodyPr spcFirstLastPara="1" wrap="square" lIns="91425" tIns="45700" rIns="91425" bIns="45700" anchor="ctr" anchorCtr="0">
            <a:normAutofit fontScale="90000"/>
          </a:bodyPr>
          <a:lstStyle/>
          <a:p>
            <a:pPr lvl="0">
              <a:buSzPts val="4400"/>
            </a:pPr>
            <a:r>
              <a:rPr lang="en-US" b="1" dirty="0"/>
              <a:t>Let’s play a bit! Plot sample read distribution</a:t>
            </a:r>
            <a:endParaRPr b="1" dirty="0"/>
          </a:p>
        </p:txBody>
      </p:sp>
      <p:sp>
        <p:nvSpPr>
          <p:cNvPr id="6" name="Rectangle 5"/>
          <p:cNvSpPr/>
          <p:nvPr/>
        </p:nvSpPr>
        <p:spPr>
          <a:xfrm>
            <a:off x="635668" y="1126353"/>
            <a:ext cx="10143744" cy="2067233"/>
          </a:xfrm>
          <a:prstGeom prst="rect">
            <a:avLst/>
          </a:prstGeom>
        </p:spPr>
        <p:txBody>
          <a:bodyPr wrap="square">
            <a:spAutoFit/>
          </a:bodyPr>
          <a:lstStyle/>
          <a:p>
            <a:pPr fontAlgn="base">
              <a:buFont typeface="Arial" panose="020B0604020202020204" pitchFamily="34" charset="0"/>
              <a:buChar char="•"/>
            </a:pPr>
            <a:r>
              <a:rPr lang="en-ZA" sz="2000" dirty="0" err="1">
                <a:solidFill>
                  <a:srgbClr val="6669C4"/>
                </a:solidFill>
                <a:latin typeface="Courier New" panose="02070309020205020404" pitchFamily="49" charset="0"/>
                <a:cs typeface="Courier New" panose="02070309020205020404" pitchFamily="49" charset="0"/>
              </a:rPr>
              <a:t>reads_per_sample</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data.frame</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nreads</a:t>
            </a:r>
            <a:r>
              <a:rPr lang="en-ZA" sz="2000" dirty="0">
                <a:solidFill>
                  <a:srgbClr val="6669C4"/>
                </a:solidFill>
                <a:latin typeface="Courier New" panose="02070309020205020404" pitchFamily="49" charset="0"/>
                <a:cs typeface="Courier New" panose="02070309020205020404" pitchFamily="49" charset="0"/>
              </a:rPr>
              <a:t> = sort(</a:t>
            </a:r>
            <a:r>
              <a:rPr lang="en-ZA" sz="2000" dirty="0" err="1">
                <a:solidFill>
                  <a:srgbClr val="6669C4"/>
                </a:solidFill>
                <a:latin typeface="Courier New" panose="02070309020205020404" pitchFamily="49" charset="0"/>
                <a:cs typeface="Courier New" panose="02070309020205020404" pitchFamily="49" charset="0"/>
              </a:rPr>
              <a:t>sample_sums</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physeq</a:t>
            </a:r>
            <a:r>
              <a:rPr lang="en-ZA" sz="2000" dirty="0">
                <a:solidFill>
                  <a:srgbClr val="6669C4"/>
                </a:solidFill>
                <a:latin typeface="Courier New" panose="02070309020205020404" pitchFamily="49" charset="0"/>
                <a:cs typeface="Courier New" panose="02070309020205020404" pitchFamily="49" charset="0"/>
              </a:rPr>
              <a:t>),TRUE), samples = 1:nsamples(</a:t>
            </a:r>
            <a:r>
              <a:rPr lang="en-ZA" sz="2000" dirty="0" err="1">
                <a:solidFill>
                  <a:srgbClr val="6669C4"/>
                </a:solidFill>
                <a:latin typeface="Courier New" panose="02070309020205020404" pitchFamily="49" charset="0"/>
                <a:cs typeface="Courier New" panose="02070309020205020404" pitchFamily="49" charset="0"/>
              </a:rPr>
              <a:t>physeq</a:t>
            </a:r>
            <a:r>
              <a:rPr lang="en-ZA" sz="2000" dirty="0">
                <a:solidFill>
                  <a:srgbClr val="6669C4"/>
                </a:solidFill>
                <a:latin typeface="Courier New" panose="02070309020205020404" pitchFamily="49" charset="0"/>
                <a:cs typeface="Courier New" panose="02070309020205020404" pitchFamily="49" charset="0"/>
              </a:rPr>
              <a:t>), type = "Samples</a:t>
            </a:r>
            <a:r>
              <a:rPr lang="en-ZA" sz="2000" dirty="0" smtClean="0">
                <a:solidFill>
                  <a:srgbClr val="6669C4"/>
                </a:solidFill>
                <a:latin typeface="Courier New" panose="02070309020205020404" pitchFamily="49" charset="0"/>
                <a:cs typeface="Courier New" panose="02070309020205020404" pitchFamily="49" charset="0"/>
              </a:rPr>
              <a:t>")</a:t>
            </a:r>
          </a:p>
          <a:p>
            <a:pPr fontAlgn="base">
              <a:buFont typeface="Arial" panose="020B0604020202020204" pitchFamily="34" charset="0"/>
              <a:buChar char="•"/>
            </a:pPr>
            <a:endParaRPr lang="en-ZA" sz="2000" dirty="0">
              <a:solidFill>
                <a:srgbClr val="6669C4"/>
              </a:solidFill>
              <a:latin typeface="Courier New" panose="02070309020205020404" pitchFamily="49" charset="0"/>
              <a:cs typeface="Courier New" panose="02070309020205020404" pitchFamily="49" charset="0"/>
            </a:endParaRPr>
          </a:p>
          <a:p>
            <a:pPr fontAlgn="base">
              <a:spcBef>
                <a:spcPts val="1000"/>
              </a:spcBef>
              <a:buFont typeface="Arial" panose="020B0604020202020204" pitchFamily="34" charset="0"/>
              <a:buChar char="•"/>
            </a:pPr>
            <a:r>
              <a:rPr lang="en-ZA" sz="2000" dirty="0" err="1">
                <a:solidFill>
                  <a:srgbClr val="6669C4"/>
                </a:solidFill>
                <a:latin typeface="Courier New" panose="02070309020205020404" pitchFamily="49" charset="0"/>
                <a:cs typeface="Courier New" panose="02070309020205020404" pitchFamily="49" charset="0"/>
              </a:rPr>
              <a:t>ggplot</a:t>
            </a:r>
            <a:r>
              <a:rPr lang="en-ZA" sz="2000" dirty="0">
                <a:solidFill>
                  <a:srgbClr val="6669C4"/>
                </a:solidFill>
                <a:latin typeface="Courier New" panose="02070309020205020404" pitchFamily="49" charset="0"/>
                <a:cs typeface="Courier New" panose="02070309020205020404" pitchFamily="49" charset="0"/>
              </a:rPr>
              <a:t>(data=</a:t>
            </a:r>
            <a:r>
              <a:rPr lang="en-ZA" sz="2000" dirty="0" err="1">
                <a:solidFill>
                  <a:srgbClr val="6669C4"/>
                </a:solidFill>
                <a:latin typeface="Courier New" panose="02070309020205020404" pitchFamily="49" charset="0"/>
                <a:cs typeface="Courier New" panose="02070309020205020404" pitchFamily="49" charset="0"/>
              </a:rPr>
              <a:t>reads_per_sample</a:t>
            </a:r>
            <a:r>
              <a:rPr lang="en-ZA" sz="2000" dirty="0">
                <a:solidFill>
                  <a:srgbClr val="6669C4"/>
                </a:solidFill>
                <a:latin typeface="Courier New" panose="02070309020205020404" pitchFamily="49" charset="0"/>
                <a:cs typeface="Courier New" panose="02070309020205020404" pitchFamily="49" charset="0"/>
              </a:rPr>
              <a:t>, </a:t>
            </a:r>
            <a:r>
              <a:rPr lang="en-ZA" sz="2000" dirty="0" err="1">
                <a:solidFill>
                  <a:srgbClr val="6669C4"/>
                </a:solidFill>
                <a:latin typeface="Courier New" panose="02070309020205020404" pitchFamily="49" charset="0"/>
                <a:cs typeface="Courier New" panose="02070309020205020404" pitchFamily="49" charset="0"/>
              </a:rPr>
              <a:t>aes</a:t>
            </a:r>
            <a:r>
              <a:rPr lang="en-ZA" sz="2000" dirty="0">
                <a:solidFill>
                  <a:srgbClr val="6669C4"/>
                </a:solidFill>
                <a:latin typeface="Courier New" panose="02070309020205020404" pitchFamily="49" charset="0"/>
                <a:cs typeface="Courier New" panose="02070309020205020404" pitchFamily="49" charset="0"/>
              </a:rPr>
              <a:t>(x = samples, y = </a:t>
            </a:r>
            <a:r>
              <a:rPr lang="en-ZA" sz="2000" dirty="0" err="1">
                <a:solidFill>
                  <a:srgbClr val="6669C4"/>
                </a:solidFill>
                <a:latin typeface="Courier New" panose="02070309020205020404" pitchFamily="49" charset="0"/>
                <a:cs typeface="Courier New" panose="02070309020205020404" pitchFamily="49" charset="0"/>
              </a:rPr>
              <a:t>nreads</a:t>
            </a:r>
            <a:r>
              <a:rPr lang="en-ZA" sz="2000" dirty="0">
                <a:solidFill>
                  <a:srgbClr val="6669C4"/>
                </a:solidFill>
                <a:latin typeface="Courier New" panose="02070309020205020404" pitchFamily="49" charset="0"/>
                <a:cs typeface="Courier New" panose="02070309020205020404" pitchFamily="49" charset="0"/>
              </a:rPr>
              <a:t>))+ </a:t>
            </a:r>
            <a:r>
              <a:rPr lang="en-ZA" sz="2000" dirty="0" err="1">
                <a:solidFill>
                  <a:srgbClr val="6669C4"/>
                </a:solidFill>
                <a:latin typeface="Courier New" panose="02070309020205020404" pitchFamily="49" charset="0"/>
                <a:cs typeface="Courier New" panose="02070309020205020404" pitchFamily="49" charset="0"/>
              </a:rPr>
              <a:t>geom_bar</a:t>
            </a:r>
            <a:r>
              <a:rPr lang="en-ZA" sz="2000" dirty="0">
                <a:solidFill>
                  <a:srgbClr val="6669C4"/>
                </a:solidFill>
                <a:latin typeface="Courier New" panose="02070309020205020404" pitchFamily="49" charset="0"/>
                <a:cs typeface="Courier New" panose="02070309020205020404" pitchFamily="49" charset="0"/>
              </a:rPr>
              <a:t>(stat="identity“, fill="#69BE28”)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297" y="3382446"/>
            <a:ext cx="5568376" cy="3353957"/>
          </a:xfrm>
          <a:prstGeom prst="rect">
            <a:avLst/>
          </a:prstGeom>
        </p:spPr>
      </p:pic>
    </p:spTree>
    <p:extLst>
      <p:ext uri="{BB962C8B-B14F-4D97-AF65-F5344CB8AC3E}">
        <p14:creationId xmlns:p14="http://schemas.microsoft.com/office/powerpoint/2010/main" val="392573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597;p75"/>
          <p:cNvSpPr txBox="1">
            <a:spLocks/>
          </p:cNvSpPr>
          <p:nvPr/>
        </p:nvSpPr>
        <p:spPr>
          <a:xfrm>
            <a:off x="357910" y="-43494"/>
            <a:ext cx="6800272" cy="16878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Normal Vs Non-normal distributions </a:t>
            </a:r>
            <a:endParaRPr lang="en-US" sz="4400" b="1" dirty="0"/>
          </a:p>
        </p:txBody>
      </p:sp>
      <p:pic>
        <p:nvPicPr>
          <p:cNvPr id="5" name="Picture 4"/>
          <p:cNvPicPr>
            <a:picLocks noChangeAspect="1"/>
          </p:cNvPicPr>
          <p:nvPr/>
        </p:nvPicPr>
        <p:blipFill>
          <a:blip r:embed="rId2"/>
          <a:stretch>
            <a:fillRect/>
          </a:stretch>
        </p:blipFill>
        <p:spPr>
          <a:xfrm>
            <a:off x="900681" y="2468787"/>
            <a:ext cx="4239217" cy="3010320"/>
          </a:xfrm>
          <a:prstGeom prst="rect">
            <a:avLst/>
          </a:prstGeom>
        </p:spPr>
      </p:pic>
      <p:pic>
        <p:nvPicPr>
          <p:cNvPr id="6" name="Picture 5"/>
          <p:cNvPicPr>
            <a:picLocks noChangeAspect="1"/>
          </p:cNvPicPr>
          <p:nvPr/>
        </p:nvPicPr>
        <p:blipFill>
          <a:blip r:embed="rId3"/>
          <a:stretch>
            <a:fillRect/>
          </a:stretch>
        </p:blipFill>
        <p:spPr>
          <a:xfrm>
            <a:off x="6876030" y="540167"/>
            <a:ext cx="4277322" cy="2872828"/>
          </a:xfrm>
          <a:prstGeom prst="rect">
            <a:avLst/>
          </a:prstGeom>
        </p:spPr>
      </p:pic>
      <p:pic>
        <p:nvPicPr>
          <p:cNvPr id="7" name="Picture 6"/>
          <p:cNvPicPr>
            <a:picLocks noChangeAspect="1"/>
          </p:cNvPicPr>
          <p:nvPr/>
        </p:nvPicPr>
        <p:blipFill>
          <a:blip r:embed="rId4"/>
          <a:stretch>
            <a:fillRect/>
          </a:stretch>
        </p:blipFill>
        <p:spPr>
          <a:xfrm>
            <a:off x="5573703" y="3784488"/>
            <a:ext cx="4277322" cy="2943636"/>
          </a:xfrm>
          <a:prstGeom prst="rect">
            <a:avLst/>
          </a:prstGeom>
        </p:spPr>
      </p:pic>
      <p:sp>
        <p:nvSpPr>
          <p:cNvPr id="8" name="TextBox 7"/>
          <p:cNvSpPr txBox="1"/>
          <p:nvPr/>
        </p:nvSpPr>
        <p:spPr>
          <a:xfrm>
            <a:off x="1427016" y="1967345"/>
            <a:ext cx="3186546" cy="400110"/>
          </a:xfrm>
          <a:prstGeom prst="rect">
            <a:avLst/>
          </a:prstGeom>
          <a:noFill/>
        </p:spPr>
        <p:txBody>
          <a:bodyPr wrap="square" rtlCol="0">
            <a:spAutoFit/>
          </a:bodyPr>
          <a:lstStyle/>
          <a:p>
            <a:pPr algn="ctr"/>
            <a:r>
              <a:rPr lang="en-US" sz="2000" dirty="0" smtClean="0"/>
              <a:t>Normal distribution</a:t>
            </a:r>
            <a:endParaRPr lang="en-ZA" sz="2000" dirty="0"/>
          </a:p>
        </p:txBody>
      </p:sp>
      <p:sp>
        <p:nvSpPr>
          <p:cNvPr id="10" name="TextBox 9"/>
          <p:cNvSpPr txBox="1"/>
          <p:nvPr/>
        </p:nvSpPr>
        <p:spPr>
          <a:xfrm>
            <a:off x="8811491" y="4177821"/>
            <a:ext cx="3186546" cy="400110"/>
          </a:xfrm>
          <a:prstGeom prst="rect">
            <a:avLst/>
          </a:prstGeom>
          <a:noFill/>
        </p:spPr>
        <p:txBody>
          <a:bodyPr wrap="square" rtlCol="0">
            <a:spAutoFit/>
          </a:bodyPr>
          <a:lstStyle/>
          <a:p>
            <a:pPr algn="ctr"/>
            <a:r>
              <a:rPr lang="en-US" sz="2000" dirty="0" smtClean="0"/>
              <a:t>Binomial</a:t>
            </a:r>
            <a:endParaRPr lang="en-ZA" sz="2000" dirty="0"/>
          </a:p>
        </p:txBody>
      </p:sp>
      <p:sp>
        <p:nvSpPr>
          <p:cNvPr id="11" name="TextBox 10"/>
          <p:cNvSpPr txBox="1"/>
          <p:nvPr/>
        </p:nvSpPr>
        <p:spPr>
          <a:xfrm>
            <a:off x="8557491" y="446480"/>
            <a:ext cx="3186546" cy="707886"/>
          </a:xfrm>
          <a:prstGeom prst="rect">
            <a:avLst/>
          </a:prstGeom>
          <a:noFill/>
        </p:spPr>
        <p:txBody>
          <a:bodyPr wrap="square" rtlCol="0">
            <a:spAutoFit/>
          </a:bodyPr>
          <a:lstStyle/>
          <a:p>
            <a:pPr algn="ctr"/>
            <a:r>
              <a:rPr lang="en-US" sz="2000" dirty="0" smtClean="0"/>
              <a:t>Non-normal positively skewed</a:t>
            </a:r>
            <a:endParaRPr lang="en-ZA" sz="2000" dirty="0"/>
          </a:p>
        </p:txBody>
      </p:sp>
      <p:sp>
        <p:nvSpPr>
          <p:cNvPr id="9" name="TextBox 8"/>
          <p:cNvSpPr txBox="1"/>
          <p:nvPr/>
        </p:nvSpPr>
        <p:spPr>
          <a:xfrm>
            <a:off x="1671782" y="5780226"/>
            <a:ext cx="3186546" cy="707886"/>
          </a:xfrm>
          <a:prstGeom prst="rect">
            <a:avLst/>
          </a:prstGeom>
          <a:noFill/>
        </p:spPr>
        <p:txBody>
          <a:bodyPr wrap="square" rtlCol="0">
            <a:spAutoFit/>
          </a:bodyPr>
          <a:lstStyle/>
          <a:p>
            <a:pPr algn="ctr"/>
            <a:r>
              <a:rPr lang="en-US" sz="2000" b="1" dirty="0" smtClean="0"/>
              <a:t>We will touch of this later! </a:t>
            </a:r>
            <a:endParaRPr lang="en-ZA" sz="2000" b="1" dirty="0"/>
          </a:p>
        </p:txBody>
      </p:sp>
    </p:spTree>
    <p:extLst>
      <p:ext uri="{BB962C8B-B14F-4D97-AF65-F5344CB8AC3E}">
        <p14:creationId xmlns:p14="http://schemas.microsoft.com/office/powerpoint/2010/main" val="242426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597;p75"/>
          <p:cNvSpPr txBox="1">
            <a:spLocks/>
          </p:cNvSpPr>
          <p:nvPr/>
        </p:nvSpPr>
        <p:spPr>
          <a:xfrm>
            <a:off x="330201" y="168386"/>
            <a:ext cx="10515600" cy="1130333"/>
          </a:xfrm>
          <a:prstGeom prst="rect">
            <a:avLst/>
          </a:prstGeom>
          <a:no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Normalization of ASV counts across sample set</a:t>
            </a:r>
            <a:endParaRPr lang="en-US" sz="4400" b="1" dirty="0"/>
          </a:p>
        </p:txBody>
      </p:sp>
      <p:sp>
        <p:nvSpPr>
          <p:cNvPr id="5" name="Frame 4"/>
          <p:cNvSpPr/>
          <p:nvPr/>
        </p:nvSpPr>
        <p:spPr>
          <a:xfrm>
            <a:off x="1191490" y="1939636"/>
            <a:ext cx="2004291" cy="1690255"/>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 name="Frame 5"/>
          <p:cNvSpPr/>
          <p:nvPr/>
        </p:nvSpPr>
        <p:spPr>
          <a:xfrm>
            <a:off x="3565237" y="2544618"/>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7" name="Oval 6"/>
          <p:cNvSpPr/>
          <p:nvPr/>
        </p:nvSpPr>
        <p:spPr>
          <a:xfrm>
            <a:off x="1835723" y="2516908"/>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2144565" y="2249055"/>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p:cNvSpPr/>
          <p:nvPr/>
        </p:nvSpPr>
        <p:spPr>
          <a:xfrm>
            <a:off x="1954214" y="288044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Oval 10"/>
          <p:cNvSpPr/>
          <p:nvPr/>
        </p:nvSpPr>
        <p:spPr>
          <a:xfrm>
            <a:off x="2604656" y="2334203"/>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2303462" y="264159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p:cNvSpPr/>
          <p:nvPr/>
        </p:nvSpPr>
        <p:spPr>
          <a:xfrm>
            <a:off x="1540732" y="2237508"/>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p:cNvSpPr/>
          <p:nvPr/>
        </p:nvSpPr>
        <p:spPr>
          <a:xfrm>
            <a:off x="2666592" y="2836287"/>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p:cNvSpPr/>
          <p:nvPr/>
        </p:nvSpPr>
        <p:spPr>
          <a:xfrm>
            <a:off x="1570190" y="2868901"/>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p:cNvSpPr/>
          <p:nvPr/>
        </p:nvSpPr>
        <p:spPr>
          <a:xfrm>
            <a:off x="3810590" y="2775526"/>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p:cNvSpPr/>
          <p:nvPr/>
        </p:nvSpPr>
        <p:spPr>
          <a:xfrm>
            <a:off x="4277615" y="2972811"/>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Oval 17"/>
          <p:cNvSpPr/>
          <p:nvPr/>
        </p:nvSpPr>
        <p:spPr>
          <a:xfrm>
            <a:off x="3898335" y="3124199"/>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TextBox 18"/>
          <p:cNvSpPr txBox="1"/>
          <p:nvPr/>
        </p:nvSpPr>
        <p:spPr>
          <a:xfrm>
            <a:off x="3531759" y="1808232"/>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20" name="TextBox 19"/>
          <p:cNvSpPr txBox="1"/>
          <p:nvPr/>
        </p:nvSpPr>
        <p:spPr>
          <a:xfrm>
            <a:off x="1470484" y="1223776"/>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9 apples</a:t>
            </a:r>
            <a:endParaRPr lang="en-ZA" sz="1800" dirty="0"/>
          </a:p>
        </p:txBody>
      </p:sp>
      <p:sp>
        <p:nvSpPr>
          <p:cNvPr id="21" name="Oval 20"/>
          <p:cNvSpPr/>
          <p:nvPr/>
        </p:nvSpPr>
        <p:spPr>
          <a:xfrm>
            <a:off x="2366116" y="3074409"/>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TextBox 21"/>
          <p:cNvSpPr txBox="1"/>
          <p:nvPr/>
        </p:nvSpPr>
        <p:spPr>
          <a:xfrm>
            <a:off x="5606474" y="2605454"/>
            <a:ext cx="3186546" cy="461665"/>
          </a:xfrm>
          <a:prstGeom prst="rect">
            <a:avLst/>
          </a:prstGeom>
          <a:noFill/>
        </p:spPr>
        <p:txBody>
          <a:bodyPr wrap="square" rtlCol="0">
            <a:spAutoFit/>
          </a:bodyPr>
          <a:lstStyle/>
          <a:p>
            <a:pPr algn="ctr"/>
            <a:r>
              <a:rPr lang="en-US" sz="2400" b="1" dirty="0" smtClean="0"/>
              <a:t>Not Comparable </a:t>
            </a:r>
            <a:endParaRPr lang="en-ZA" sz="2400" b="1" dirty="0"/>
          </a:p>
        </p:txBody>
      </p:sp>
      <p:sp>
        <p:nvSpPr>
          <p:cNvPr id="23" name="TextBox 22"/>
          <p:cNvSpPr txBox="1"/>
          <p:nvPr/>
        </p:nvSpPr>
        <p:spPr>
          <a:xfrm>
            <a:off x="974437" y="4229678"/>
            <a:ext cx="9963728"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Uneven datasets are not comparable due to differences in population sizes.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Normalization/standardization is used to allow the data to be comparable.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There are several </a:t>
            </a:r>
            <a:r>
              <a:rPr lang="en-US" sz="2000" dirty="0"/>
              <a:t>methods for </a:t>
            </a:r>
            <a:r>
              <a:rPr lang="en-US" sz="2000" dirty="0" smtClean="0"/>
              <a:t>Normalization/standardization: </a:t>
            </a:r>
            <a:r>
              <a:rPr lang="en-US" sz="2000" dirty="0" err="1" smtClean="0"/>
              <a:t>eg</a:t>
            </a:r>
            <a:r>
              <a:rPr lang="en-US" sz="2000" dirty="0" smtClean="0"/>
              <a:t>. Rarefaction; Relative abundance; </a:t>
            </a:r>
            <a:r>
              <a:rPr lang="en-ZA" sz="2000" dirty="0" smtClean="0"/>
              <a:t>Total </a:t>
            </a:r>
            <a:r>
              <a:rPr lang="en-ZA" sz="2000" dirty="0"/>
              <a:t>Sum </a:t>
            </a:r>
            <a:r>
              <a:rPr lang="en-ZA" sz="2000" dirty="0" smtClean="0"/>
              <a:t>Normalization (TSM).</a:t>
            </a:r>
            <a:endParaRPr lang="en-US" sz="2000" dirty="0" smtClean="0"/>
          </a:p>
        </p:txBody>
      </p:sp>
      <p:sp>
        <p:nvSpPr>
          <p:cNvPr id="2" name="Rectangle 1"/>
          <p:cNvSpPr/>
          <p:nvPr/>
        </p:nvSpPr>
        <p:spPr>
          <a:xfrm>
            <a:off x="4719781" y="6406961"/>
            <a:ext cx="7333674" cy="307777"/>
          </a:xfrm>
          <a:prstGeom prst="rect">
            <a:avLst/>
          </a:prstGeom>
        </p:spPr>
        <p:txBody>
          <a:bodyPr wrap="square">
            <a:spAutoFit/>
          </a:bodyPr>
          <a:lstStyle/>
          <a:p>
            <a:r>
              <a:rPr lang="en-ZA" dirty="0"/>
              <a:t>https://besjournals.onlinelibrary.wiley.com/doi/full/10.1111/2041-210X.13115</a:t>
            </a:r>
          </a:p>
        </p:txBody>
      </p:sp>
    </p:spTree>
    <p:extLst>
      <p:ext uri="{BB962C8B-B14F-4D97-AF65-F5344CB8AC3E}">
        <p14:creationId xmlns:p14="http://schemas.microsoft.com/office/powerpoint/2010/main" val="371854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16"/>
        <p:cNvGrpSpPr/>
        <p:nvPr/>
      </p:nvGrpSpPr>
      <p:grpSpPr>
        <a:xfrm>
          <a:off x="0" y="0"/>
          <a:ext cx="0" cy="0"/>
          <a:chOff x="0" y="0"/>
          <a:chExt cx="0" cy="0"/>
        </a:xfrm>
      </p:grpSpPr>
      <p:sp>
        <p:nvSpPr>
          <p:cNvPr id="1617" name="Google Shape;1617;p78"/>
          <p:cNvSpPr txBox="1">
            <a:spLocks noGrp="1"/>
          </p:cNvSpPr>
          <p:nvPr>
            <p:ph type="title"/>
          </p:nvPr>
        </p:nvSpPr>
        <p:spPr>
          <a:xfrm>
            <a:off x="237837" y="233721"/>
            <a:ext cx="10515600" cy="7868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Rarefaction</a:t>
            </a:r>
            <a:endParaRPr b="1" dirty="0"/>
          </a:p>
        </p:txBody>
      </p:sp>
      <p:sp>
        <p:nvSpPr>
          <p:cNvPr id="1618" name="Google Shape;1618;p78"/>
          <p:cNvSpPr txBox="1">
            <a:spLocks noGrp="1"/>
          </p:cNvSpPr>
          <p:nvPr>
            <p:ph type="body" idx="1"/>
          </p:nvPr>
        </p:nvSpPr>
        <p:spPr>
          <a:xfrm>
            <a:off x="838200" y="4289784"/>
            <a:ext cx="10515600" cy="222185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Tx/>
              <a:buSzPts val="24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Rarefaction transforms the counts for each sample so that the total corresponds to the total counts of the sample with the lowest counts</a:t>
            </a:r>
          </a:p>
          <a:p>
            <a:pPr marL="685800" lvl="1" indent="-228600" algn="l" rtl="0">
              <a:lnSpc>
                <a:spcPct val="90000"/>
              </a:lnSpc>
              <a:spcBef>
                <a:spcPts val="500"/>
              </a:spcBef>
              <a:spcAft>
                <a:spcPts val="0"/>
              </a:spcAft>
              <a:buClr>
                <a:srgbClr val="6669C4"/>
              </a:buClr>
              <a:buSzPts val="2400"/>
              <a:buChar char="•"/>
            </a:pPr>
            <a:endParaRPr lang="en-US" dirty="0" smtClean="0">
              <a:solidFill>
                <a:srgbClr val="6669C4"/>
              </a:solidFill>
              <a:latin typeface="Courier New"/>
              <a:ea typeface="Courier New"/>
              <a:cs typeface="Courier New"/>
              <a:sym typeface="Courier New"/>
            </a:endParaRPr>
          </a:p>
          <a:p>
            <a:pPr marL="685800" lvl="1" indent="-228600">
              <a:buClr>
                <a:srgbClr val="6669C4"/>
              </a:buClr>
              <a:buSzPts val="2400"/>
            </a:pPr>
            <a:r>
              <a:rPr lang="en-US" dirty="0" err="1" smtClean="0">
                <a:solidFill>
                  <a:srgbClr val="002060"/>
                </a:solidFill>
                <a:latin typeface="Courier New"/>
                <a:ea typeface="Courier New"/>
                <a:cs typeface="Courier New"/>
                <a:sym typeface="Courier New"/>
              </a:rPr>
              <a:t>Rarecurve</a:t>
            </a:r>
            <a:r>
              <a:rPr lang="en-US" dirty="0">
                <a:solidFill>
                  <a:srgbClr val="002060"/>
                </a:solidFill>
                <a:latin typeface="Courier New"/>
                <a:ea typeface="Courier New"/>
                <a:cs typeface="Courier New"/>
                <a:sym typeface="Courier New"/>
              </a:rPr>
              <a:t> </a:t>
            </a:r>
            <a:r>
              <a:rPr lang="en-US" dirty="0" smtClean="0">
                <a:solidFill>
                  <a:srgbClr val="002060"/>
                </a:solidFill>
                <a:latin typeface="Courier New"/>
                <a:ea typeface="Courier New"/>
                <a:cs typeface="Courier New"/>
                <a:sym typeface="Courier New"/>
              </a:rPr>
              <a:t>= </a:t>
            </a:r>
            <a:r>
              <a:rPr lang="en-ZA" dirty="0" err="1" smtClean="0">
                <a:solidFill>
                  <a:srgbClr val="002060"/>
                </a:solidFill>
                <a:latin typeface="Courier New" panose="02070309020205020404" pitchFamily="49" charset="0"/>
                <a:cs typeface="Courier New" panose="02070309020205020404" pitchFamily="49" charset="0"/>
              </a:rPr>
              <a:t>rarecurve</a:t>
            </a:r>
            <a:r>
              <a:rPr lang="en-ZA" dirty="0" smtClean="0">
                <a:solidFill>
                  <a:srgbClr val="002060"/>
                </a:solidFill>
                <a:latin typeface="Courier New" panose="02070309020205020404" pitchFamily="49" charset="0"/>
                <a:cs typeface="Courier New" panose="02070309020205020404" pitchFamily="49" charset="0"/>
              </a:rPr>
              <a:t>(</a:t>
            </a:r>
            <a:r>
              <a:rPr lang="en-US" dirty="0" err="1">
                <a:solidFill>
                  <a:srgbClr val="002060"/>
                </a:solidFill>
                <a:latin typeface="Courier New"/>
                <a:ea typeface="Courier New"/>
                <a:cs typeface="Courier New"/>
                <a:sym typeface="Courier New"/>
              </a:rPr>
              <a:t>seqtab.nochim</a:t>
            </a:r>
            <a:r>
              <a:rPr lang="en-ZA" dirty="0" smtClean="0">
                <a:solidFill>
                  <a:srgbClr val="002060"/>
                </a:solidFill>
                <a:latin typeface="Courier New" panose="02070309020205020404" pitchFamily="49" charset="0"/>
                <a:cs typeface="Courier New" panose="02070309020205020404" pitchFamily="49" charset="0"/>
              </a:rPr>
              <a:t>), </a:t>
            </a:r>
            <a:r>
              <a:rPr lang="en-ZA" dirty="0">
                <a:solidFill>
                  <a:srgbClr val="002060"/>
                </a:solidFill>
                <a:latin typeface="Courier New" panose="02070309020205020404" pitchFamily="49" charset="0"/>
                <a:cs typeface="Courier New" panose="02070309020205020404" pitchFamily="49" charset="0"/>
              </a:rPr>
              <a:t>step=50, </a:t>
            </a:r>
            <a:r>
              <a:rPr lang="en-ZA" dirty="0" err="1">
                <a:solidFill>
                  <a:srgbClr val="002060"/>
                </a:solidFill>
                <a:latin typeface="Courier New" panose="02070309020205020404" pitchFamily="49" charset="0"/>
                <a:cs typeface="Courier New" panose="02070309020205020404" pitchFamily="49" charset="0"/>
              </a:rPr>
              <a:t>cex</a:t>
            </a:r>
            <a:r>
              <a:rPr lang="en-ZA" dirty="0">
                <a:solidFill>
                  <a:srgbClr val="002060"/>
                </a:solidFill>
                <a:latin typeface="Courier New" panose="02070309020205020404" pitchFamily="49" charset="0"/>
                <a:cs typeface="Courier New" panose="02070309020205020404" pitchFamily="49" charset="0"/>
              </a:rPr>
              <a:t>=0.5)</a:t>
            </a:r>
            <a:endParaRPr dirty="0">
              <a:solidFill>
                <a:srgbClr val="002060"/>
              </a:solidFill>
              <a:latin typeface="Courier New" panose="02070309020205020404" pitchFamily="49" charset="0"/>
              <a:ea typeface="Courier New"/>
              <a:cs typeface="Courier New" panose="02070309020205020404" pitchFamily="49" charset="0"/>
              <a:sym typeface="Courier New"/>
            </a:endParaRPr>
          </a:p>
        </p:txBody>
      </p:sp>
      <p:sp>
        <p:nvSpPr>
          <p:cNvPr id="4" name="Frame 3"/>
          <p:cNvSpPr/>
          <p:nvPr/>
        </p:nvSpPr>
        <p:spPr>
          <a:xfrm>
            <a:off x="838200" y="1884217"/>
            <a:ext cx="2004291" cy="1690255"/>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5" name="Frame 4"/>
          <p:cNvSpPr/>
          <p:nvPr/>
        </p:nvSpPr>
        <p:spPr>
          <a:xfrm>
            <a:off x="3211947" y="2489199"/>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 name="Oval 5"/>
          <p:cNvSpPr/>
          <p:nvPr/>
        </p:nvSpPr>
        <p:spPr>
          <a:xfrm>
            <a:off x="1482433" y="2461489"/>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a:off x="1791275" y="2193636"/>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1600924" y="2825029"/>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p:cNvSpPr/>
          <p:nvPr/>
        </p:nvSpPr>
        <p:spPr>
          <a:xfrm>
            <a:off x="2251366" y="2278784"/>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p:cNvSpPr/>
          <p:nvPr/>
        </p:nvSpPr>
        <p:spPr>
          <a:xfrm>
            <a:off x="1950172" y="2586179"/>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Oval 10"/>
          <p:cNvSpPr/>
          <p:nvPr/>
        </p:nvSpPr>
        <p:spPr>
          <a:xfrm>
            <a:off x="1187442" y="2182089"/>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2313302" y="2780868"/>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p:cNvSpPr/>
          <p:nvPr/>
        </p:nvSpPr>
        <p:spPr>
          <a:xfrm>
            <a:off x="1216900" y="2813482"/>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p:cNvSpPr/>
          <p:nvPr/>
        </p:nvSpPr>
        <p:spPr>
          <a:xfrm>
            <a:off x="3457300" y="2720107"/>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p:cNvSpPr/>
          <p:nvPr/>
        </p:nvSpPr>
        <p:spPr>
          <a:xfrm>
            <a:off x="3924325" y="2917392"/>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p:cNvSpPr/>
          <p:nvPr/>
        </p:nvSpPr>
        <p:spPr>
          <a:xfrm>
            <a:off x="3545045" y="3068780"/>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TextBox 16"/>
          <p:cNvSpPr txBox="1"/>
          <p:nvPr/>
        </p:nvSpPr>
        <p:spPr>
          <a:xfrm>
            <a:off x="3178469" y="1752813"/>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18" name="TextBox 17"/>
          <p:cNvSpPr txBox="1"/>
          <p:nvPr/>
        </p:nvSpPr>
        <p:spPr>
          <a:xfrm>
            <a:off x="1117194" y="1168357"/>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9 apples</a:t>
            </a:r>
            <a:endParaRPr lang="en-ZA" sz="1800" dirty="0"/>
          </a:p>
        </p:txBody>
      </p:sp>
      <p:sp>
        <p:nvSpPr>
          <p:cNvPr id="19" name="Oval 18"/>
          <p:cNvSpPr/>
          <p:nvPr/>
        </p:nvSpPr>
        <p:spPr>
          <a:xfrm>
            <a:off x="2012826" y="3018990"/>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ight Arrow 1"/>
          <p:cNvSpPr/>
          <p:nvPr/>
        </p:nvSpPr>
        <p:spPr>
          <a:xfrm>
            <a:off x="5254360" y="2033761"/>
            <a:ext cx="1478949" cy="11027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Frame 20"/>
          <p:cNvSpPr/>
          <p:nvPr/>
        </p:nvSpPr>
        <p:spPr>
          <a:xfrm>
            <a:off x="9421093" y="2374755"/>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2" name="Oval 21"/>
          <p:cNvSpPr/>
          <p:nvPr/>
        </p:nvSpPr>
        <p:spPr>
          <a:xfrm>
            <a:off x="9666446" y="2605663"/>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Oval 22"/>
          <p:cNvSpPr/>
          <p:nvPr/>
        </p:nvSpPr>
        <p:spPr>
          <a:xfrm>
            <a:off x="10133471" y="280294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Oval 23"/>
          <p:cNvSpPr/>
          <p:nvPr/>
        </p:nvSpPr>
        <p:spPr>
          <a:xfrm>
            <a:off x="9754191" y="2954336"/>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TextBox 24"/>
          <p:cNvSpPr txBox="1"/>
          <p:nvPr/>
        </p:nvSpPr>
        <p:spPr>
          <a:xfrm>
            <a:off x="9387615" y="1638369"/>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26" name="Frame 25"/>
          <p:cNvSpPr/>
          <p:nvPr/>
        </p:nvSpPr>
        <p:spPr>
          <a:xfrm>
            <a:off x="7445687" y="2376987"/>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7" name="Oval 26"/>
          <p:cNvSpPr/>
          <p:nvPr/>
        </p:nvSpPr>
        <p:spPr>
          <a:xfrm>
            <a:off x="7691040" y="2607895"/>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Oval 27"/>
          <p:cNvSpPr/>
          <p:nvPr/>
        </p:nvSpPr>
        <p:spPr>
          <a:xfrm>
            <a:off x="8158065" y="2805180"/>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Oval 28"/>
          <p:cNvSpPr/>
          <p:nvPr/>
        </p:nvSpPr>
        <p:spPr>
          <a:xfrm>
            <a:off x="7778785" y="2956568"/>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0" name="TextBox 29"/>
          <p:cNvSpPr txBox="1"/>
          <p:nvPr/>
        </p:nvSpPr>
        <p:spPr>
          <a:xfrm>
            <a:off x="7412209" y="1640601"/>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3 apples</a:t>
            </a:r>
            <a:endParaRPr lang="en-ZA"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23"/>
        <p:cNvGrpSpPr/>
        <p:nvPr/>
      </p:nvGrpSpPr>
      <p:grpSpPr>
        <a:xfrm>
          <a:off x="0" y="0"/>
          <a:ext cx="0" cy="0"/>
          <a:chOff x="0" y="0"/>
          <a:chExt cx="0" cy="0"/>
        </a:xfrm>
      </p:grpSpPr>
      <p:pic>
        <p:nvPicPr>
          <p:cNvPr id="1625" name="Google Shape;1625;p79"/>
          <p:cNvPicPr preferRelativeResize="0">
            <a:picLocks noGrp="1"/>
          </p:cNvPicPr>
          <p:nvPr>
            <p:ph type="body" idx="1"/>
          </p:nvPr>
        </p:nvPicPr>
        <p:blipFill rotWithShape="1">
          <a:blip r:embed="rId3">
            <a:alphaModFix/>
          </a:blip>
          <a:srcRect/>
          <a:stretch/>
        </p:blipFill>
        <p:spPr>
          <a:xfrm>
            <a:off x="1365504" y="268224"/>
            <a:ext cx="9119616" cy="5908739"/>
          </a:xfrm>
          <a:prstGeom prst="rect">
            <a:avLst/>
          </a:prstGeom>
          <a:noFill/>
          <a:ln>
            <a:noFill/>
          </a:ln>
        </p:spPr>
      </p:pic>
      <p:sp>
        <p:nvSpPr>
          <p:cNvPr id="1626" name="Google Shape;1626;p79"/>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t>
            </a:r>
            <a:endParaRPr sz="1800">
              <a:solidFill>
                <a:schemeClr val="dk1"/>
              </a:solidFill>
              <a:latin typeface="Calibri"/>
              <a:ea typeface="Calibri"/>
              <a:cs typeface="Calibri"/>
              <a:sym typeface="Calibri"/>
            </a:endParaRPr>
          </a:p>
        </p:txBody>
      </p:sp>
      <p:cxnSp>
        <p:nvCxnSpPr>
          <p:cNvPr id="5" name="Google Shape;1634;p80"/>
          <p:cNvCxnSpPr/>
          <p:nvPr/>
        </p:nvCxnSpPr>
        <p:spPr>
          <a:xfrm>
            <a:off x="3794610" y="732831"/>
            <a:ext cx="0" cy="4981575"/>
          </a:xfrm>
          <a:prstGeom prst="straightConnector1">
            <a:avLst/>
          </a:prstGeom>
          <a:noFill/>
          <a:ln w="38100" cap="flat" cmpd="sng">
            <a:solidFill>
              <a:srgbClr val="FF0000"/>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27" y="1106104"/>
            <a:ext cx="9199058" cy="5526343"/>
          </a:xfrm>
          <a:prstGeom prst="rect">
            <a:avLst/>
          </a:prstGeom>
        </p:spPr>
      </p:pic>
      <p:sp>
        <p:nvSpPr>
          <p:cNvPr id="5" name="Google Shape;1640;p81"/>
          <p:cNvSpPr txBox="1">
            <a:spLocks/>
          </p:cNvSpPr>
          <p:nvPr/>
        </p:nvSpPr>
        <p:spPr>
          <a:xfrm>
            <a:off x="292374" y="21120"/>
            <a:ext cx="10515600" cy="108498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What does our data look like?</a:t>
            </a:r>
            <a:endParaRPr lang="en-US" sz="4400" b="1" dirty="0"/>
          </a:p>
        </p:txBody>
      </p:sp>
    </p:spTree>
    <p:extLst>
      <p:ext uri="{BB962C8B-B14F-4D97-AF65-F5344CB8AC3E}">
        <p14:creationId xmlns:p14="http://schemas.microsoft.com/office/powerpoint/2010/main" val="125078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640;p81"/>
          <p:cNvSpPr txBox="1">
            <a:spLocks/>
          </p:cNvSpPr>
          <p:nvPr/>
        </p:nvSpPr>
        <p:spPr>
          <a:xfrm>
            <a:off x="511830" y="161186"/>
            <a:ext cx="10515600" cy="108498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Exporting plots</a:t>
            </a:r>
            <a:endParaRPr lang="en-US" sz="4400" b="1" dirty="0"/>
          </a:p>
        </p:txBody>
      </p:sp>
      <p:pic>
        <p:nvPicPr>
          <p:cNvPr id="5" name="Picture 4"/>
          <p:cNvPicPr>
            <a:picLocks noChangeAspect="1"/>
          </p:cNvPicPr>
          <p:nvPr/>
        </p:nvPicPr>
        <p:blipFill>
          <a:blip r:embed="rId2"/>
          <a:stretch>
            <a:fillRect/>
          </a:stretch>
        </p:blipFill>
        <p:spPr>
          <a:xfrm>
            <a:off x="2145555" y="1583996"/>
            <a:ext cx="6979926" cy="4666671"/>
          </a:xfrm>
          <a:prstGeom prst="rect">
            <a:avLst/>
          </a:prstGeom>
        </p:spPr>
      </p:pic>
      <p:pic>
        <p:nvPicPr>
          <p:cNvPr id="6" name="Picture 5"/>
          <p:cNvPicPr>
            <a:picLocks noChangeAspect="1"/>
          </p:cNvPicPr>
          <p:nvPr/>
        </p:nvPicPr>
        <p:blipFill>
          <a:blip r:embed="rId3"/>
          <a:stretch>
            <a:fillRect/>
          </a:stretch>
        </p:blipFill>
        <p:spPr>
          <a:xfrm>
            <a:off x="4180556" y="327982"/>
            <a:ext cx="7041950" cy="6017953"/>
          </a:xfrm>
          <a:prstGeom prst="rect">
            <a:avLst/>
          </a:prstGeom>
        </p:spPr>
      </p:pic>
    </p:spTree>
    <p:extLst>
      <p:ext uri="{BB962C8B-B14F-4D97-AF65-F5344CB8AC3E}">
        <p14:creationId xmlns:p14="http://schemas.microsoft.com/office/powerpoint/2010/main" val="108215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39"/>
        <p:cNvGrpSpPr/>
        <p:nvPr/>
      </p:nvGrpSpPr>
      <p:grpSpPr>
        <a:xfrm>
          <a:off x="0" y="0"/>
          <a:ext cx="0" cy="0"/>
          <a:chOff x="0" y="0"/>
          <a:chExt cx="0" cy="0"/>
        </a:xfrm>
      </p:grpSpPr>
      <p:sp>
        <p:nvSpPr>
          <p:cNvPr id="1640" name="Google Shape;1640;p81"/>
          <p:cNvSpPr txBox="1">
            <a:spLocks noGrp="1"/>
          </p:cNvSpPr>
          <p:nvPr>
            <p:ph type="title"/>
          </p:nvPr>
        </p:nvSpPr>
        <p:spPr>
          <a:xfrm>
            <a:off x="158262" y="88034"/>
            <a:ext cx="10515600" cy="10849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Rarefy your samples !</a:t>
            </a:r>
            <a:endParaRPr b="1" dirty="0"/>
          </a:p>
        </p:txBody>
      </p:sp>
      <p:sp>
        <p:nvSpPr>
          <p:cNvPr id="1641" name="Google Shape;1641;p81"/>
          <p:cNvSpPr txBox="1">
            <a:spLocks noGrp="1"/>
          </p:cNvSpPr>
          <p:nvPr>
            <p:ph type="body" idx="1"/>
          </p:nvPr>
        </p:nvSpPr>
        <p:spPr>
          <a:xfrm>
            <a:off x="736600" y="1400752"/>
            <a:ext cx="10515600" cy="4351338"/>
          </a:xfrm>
          <a:prstGeom prst="rect">
            <a:avLst/>
          </a:prstGeom>
          <a:noFill/>
          <a:ln>
            <a:noFill/>
          </a:ln>
        </p:spPr>
        <p:txBody>
          <a:bodyPr spcFirstLastPara="1" wrap="square" lIns="91425" tIns="45700" rIns="91425" bIns="45700" anchor="t" anchorCtr="0">
            <a:normAutofit/>
          </a:bodyPr>
          <a:lstStyle/>
          <a:p>
            <a:pPr marL="685800" lvl="1" indent="-228600">
              <a:buClr>
                <a:srgbClr val="6669C4"/>
              </a:buClr>
              <a:buSzPts val="2400"/>
            </a:pPr>
            <a:r>
              <a:rPr lang="en-US" dirty="0">
                <a:solidFill>
                  <a:srgbClr val="002060"/>
                </a:solidFill>
                <a:latin typeface="Courier New"/>
                <a:ea typeface="Courier New"/>
                <a:cs typeface="Courier New"/>
                <a:sym typeface="Courier New"/>
              </a:rPr>
              <a:t>rarefied=</a:t>
            </a:r>
            <a:r>
              <a:rPr lang="en-US" dirty="0" err="1">
                <a:solidFill>
                  <a:srgbClr val="002060"/>
                </a:solidFill>
                <a:latin typeface="Courier New"/>
                <a:ea typeface="Courier New"/>
                <a:cs typeface="Courier New"/>
                <a:sym typeface="Courier New"/>
              </a:rPr>
              <a:t>rarefy_even_depth</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physeq</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sample.size</a:t>
            </a:r>
            <a:r>
              <a:rPr lang="en-US" dirty="0">
                <a:solidFill>
                  <a:srgbClr val="002060"/>
                </a:solidFill>
                <a:latin typeface="Courier New"/>
                <a:ea typeface="Courier New"/>
                <a:cs typeface="Courier New"/>
                <a:sym typeface="Courier New"/>
              </a:rPr>
              <a:t> = min(</a:t>
            </a:r>
            <a:r>
              <a:rPr lang="en-US" dirty="0" err="1">
                <a:solidFill>
                  <a:srgbClr val="002060"/>
                </a:solidFill>
                <a:latin typeface="Courier New"/>
                <a:ea typeface="Courier New"/>
                <a:cs typeface="Courier New"/>
                <a:sym typeface="Courier New"/>
              </a:rPr>
              <a:t>sample_sums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physeq</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rngseed</a:t>
            </a:r>
            <a:r>
              <a:rPr lang="en-US" dirty="0">
                <a:solidFill>
                  <a:srgbClr val="002060"/>
                </a:solidFill>
                <a:latin typeface="Courier New"/>
                <a:ea typeface="Courier New"/>
                <a:cs typeface="Courier New"/>
                <a:sym typeface="Courier New"/>
              </a:rPr>
              <a:t>=1)</a:t>
            </a:r>
            <a:endParaRPr lang="en-US" dirty="0">
              <a:solidFill>
                <a:srgbClr val="002060"/>
              </a:solidFill>
            </a:endParaRPr>
          </a:p>
          <a:p>
            <a:pPr marL="685800" lvl="1" indent="-228600">
              <a:buClr>
                <a:srgbClr val="6669C4"/>
              </a:buClr>
              <a:buSzPts val="2400"/>
            </a:pPr>
            <a:r>
              <a:rPr lang="en-US" dirty="0" err="1">
                <a:solidFill>
                  <a:srgbClr val="002060"/>
                </a:solidFill>
                <a:latin typeface="Courier New"/>
                <a:ea typeface="Courier New"/>
                <a:cs typeface="Courier New"/>
                <a:sym typeface="Courier New"/>
              </a:rPr>
              <a:t>sample_sums</a:t>
            </a:r>
            <a:r>
              <a:rPr lang="en-US" dirty="0">
                <a:solidFill>
                  <a:srgbClr val="002060"/>
                </a:solidFill>
                <a:latin typeface="Courier New"/>
                <a:ea typeface="Courier New"/>
                <a:cs typeface="Courier New"/>
                <a:sym typeface="Courier New"/>
              </a:rPr>
              <a:t>(rarefied)</a:t>
            </a:r>
          </a:p>
        </p:txBody>
      </p:sp>
      <p:pic>
        <p:nvPicPr>
          <p:cNvPr id="1642" name="Google Shape;1642;p81"/>
          <p:cNvPicPr preferRelativeResize="0"/>
          <p:nvPr/>
        </p:nvPicPr>
        <p:blipFill rotWithShape="1">
          <a:blip r:embed="rId3">
            <a:alphaModFix/>
          </a:blip>
          <a:srcRect/>
          <a:stretch/>
        </p:blipFill>
        <p:spPr>
          <a:xfrm>
            <a:off x="1019908" y="2804379"/>
            <a:ext cx="9653954" cy="3534037"/>
          </a:xfrm>
          <a:prstGeom prst="rect">
            <a:avLst/>
          </a:prstGeom>
          <a:noFill/>
          <a:ln>
            <a:noFill/>
          </a:ln>
        </p:spPr>
      </p:pic>
      <p:sp>
        <p:nvSpPr>
          <p:cNvPr id="2" name="Rectangle 1"/>
          <p:cNvSpPr/>
          <p:nvPr/>
        </p:nvSpPr>
        <p:spPr>
          <a:xfrm>
            <a:off x="1019908" y="3879273"/>
            <a:ext cx="6794056" cy="9421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Box 2"/>
          <p:cNvSpPr txBox="1"/>
          <p:nvPr/>
        </p:nvSpPr>
        <p:spPr>
          <a:xfrm>
            <a:off x="8256599" y="3842495"/>
            <a:ext cx="3278909" cy="1015663"/>
          </a:xfrm>
          <a:prstGeom prst="rect">
            <a:avLst/>
          </a:prstGeom>
          <a:noFill/>
        </p:spPr>
        <p:txBody>
          <a:bodyPr wrap="square" rtlCol="0">
            <a:spAutoFit/>
          </a:bodyPr>
          <a:lstStyle/>
          <a:p>
            <a:r>
              <a:rPr lang="en-US" sz="2000" dirty="0" smtClean="0">
                <a:solidFill>
                  <a:srgbClr val="FF0000"/>
                </a:solidFill>
              </a:rPr>
              <a:t>Rarefaction will result in loss of low-abundance ASVs = loss of diversity</a:t>
            </a:r>
            <a:endParaRPr lang="en-ZA"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46"/>
        <p:cNvGrpSpPr/>
        <p:nvPr/>
      </p:nvGrpSpPr>
      <p:grpSpPr>
        <a:xfrm>
          <a:off x="0" y="0"/>
          <a:ext cx="0" cy="0"/>
          <a:chOff x="0" y="0"/>
          <a:chExt cx="0" cy="0"/>
        </a:xfrm>
      </p:grpSpPr>
      <p:sp>
        <p:nvSpPr>
          <p:cNvPr id="1647" name="Google Shape;1647;p82"/>
          <p:cNvSpPr txBox="1">
            <a:spLocks noGrp="1"/>
          </p:cNvSpPr>
          <p:nvPr>
            <p:ph type="title"/>
          </p:nvPr>
        </p:nvSpPr>
        <p:spPr>
          <a:xfrm>
            <a:off x="385618" y="272761"/>
            <a:ext cx="10515600" cy="8448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Trimming the data </a:t>
            </a:r>
            <a:endParaRPr b="1" dirty="0"/>
          </a:p>
        </p:txBody>
      </p:sp>
      <p:sp>
        <p:nvSpPr>
          <p:cNvPr id="1648" name="Google Shape;1648;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How many empty ASVs do you have? </a:t>
            </a:r>
            <a:endParaRPr dirty="0"/>
          </a:p>
          <a:p>
            <a:pPr marL="685800" lvl="1" indent="-228600" algn="l" rtl="0">
              <a:lnSpc>
                <a:spcPct val="90000"/>
              </a:lnSpc>
              <a:spcBef>
                <a:spcPts val="500"/>
              </a:spcBef>
              <a:spcAft>
                <a:spcPts val="0"/>
              </a:spcAft>
              <a:buClr>
                <a:srgbClr val="528DDA"/>
              </a:buClr>
              <a:buSzPts val="2400"/>
              <a:buChar char="•"/>
            </a:pPr>
            <a:r>
              <a:rPr lang="en-US" dirty="0">
                <a:solidFill>
                  <a:srgbClr val="002060"/>
                </a:solidFill>
                <a:latin typeface="Courier New"/>
                <a:ea typeface="Courier New"/>
                <a:cs typeface="Courier New"/>
                <a:sym typeface="Courier New"/>
              </a:rPr>
              <a:t>sum(</a:t>
            </a:r>
            <a:r>
              <a:rPr lang="en-US" dirty="0" err="1">
                <a:solidFill>
                  <a:srgbClr val="002060"/>
                </a:solidFill>
                <a:latin typeface="Courier New"/>
                <a:ea typeface="Courier New"/>
                <a:cs typeface="Courier New"/>
                <a:sym typeface="Courier New"/>
              </a:rPr>
              <a:t>taxa_sums</a:t>
            </a:r>
            <a:r>
              <a:rPr lang="en-US" dirty="0">
                <a:solidFill>
                  <a:srgbClr val="002060"/>
                </a:solidFill>
                <a:latin typeface="Courier New"/>
                <a:ea typeface="Courier New"/>
                <a:cs typeface="Courier New"/>
                <a:sym typeface="Courier New"/>
              </a:rPr>
              <a:t>(rarefied) == 0</a:t>
            </a:r>
            <a:r>
              <a:rPr lang="en-US" dirty="0" smtClean="0">
                <a:solidFill>
                  <a:srgbClr val="002060"/>
                </a:solidFill>
                <a:latin typeface="Courier New"/>
                <a:ea typeface="Courier New"/>
                <a:cs typeface="Courier New"/>
                <a:sym typeface="Courier New"/>
              </a:rPr>
              <a:t>)</a:t>
            </a:r>
          </a:p>
          <a:p>
            <a:pPr marL="457200" lvl="1" indent="0" algn="l" rtl="0">
              <a:lnSpc>
                <a:spcPct val="90000"/>
              </a:lnSpc>
              <a:spcBef>
                <a:spcPts val="500"/>
              </a:spcBef>
              <a:spcAft>
                <a:spcPts val="0"/>
              </a:spcAft>
              <a:buClr>
                <a:srgbClr val="528DDA"/>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US" dirty="0"/>
              <a:t>Remove these empty ASVs!</a:t>
            </a:r>
            <a:endParaRPr dirty="0"/>
          </a:p>
          <a:p>
            <a:pPr marL="685800" lvl="1" indent="-228600" algn="l" rtl="0">
              <a:lnSpc>
                <a:spcPct val="90000"/>
              </a:lnSpc>
              <a:spcBef>
                <a:spcPts val="500"/>
              </a:spcBef>
              <a:spcAft>
                <a:spcPts val="0"/>
              </a:spcAft>
              <a:buClr>
                <a:srgbClr val="528DDA"/>
              </a:buClr>
              <a:buSzPts val="2400"/>
              <a:buChar char="•"/>
            </a:pPr>
            <a:r>
              <a:rPr lang="en-US" dirty="0">
                <a:solidFill>
                  <a:srgbClr val="002060"/>
                </a:solidFill>
                <a:latin typeface="Courier New"/>
                <a:ea typeface="Courier New"/>
                <a:cs typeface="Courier New"/>
                <a:sym typeface="Courier New"/>
              </a:rPr>
              <a:t>rarefied = </a:t>
            </a:r>
            <a:r>
              <a:rPr lang="en-US" dirty="0" err="1">
                <a:solidFill>
                  <a:srgbClr val="002060"/>
                </a:solidFill>
                <a:latin typeface="Courier New"/>
                <a:ea typeface="Courier New"/>
                <a:cs typeface="Courier New"/>
                <a:sym typeface="Courier New"/>
              </a:rPr>
              <a:t>prune_taxa</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taxa_sums</a:t>
            </a:r>
            <a:r>
              <a:rPr lang="en-US" dirty="0">
                <a:solidFill>
                  <a:srgbClr val="002060"/>
                </a:solidFill>
                <a:latin typeface="Courier New"/>
                <a:ea typeface="Courier New"/>
                <a:cs typeface="Courier New"/>
                <a:sym typeface="Courier New"/>
              </a:rPr>
              <a:t>(rarefied) &gt; 0, rarefied)</a:t>
            </a:r>
            <a:endParaRPr dirty="0">
              <a:solidFill>
                <a:srgbClr val="00206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7776" y="3155299"/>
            <a:ext cx="10155067" cy="3115110"/>
          </a:xfrm>
          <a:prstGeom prst="rect">
            <a:avLst/>
          </a:prstGeom>
        </p:spPr>
      </p:pic>
      <p:sp>
        <p:nvSpPr>
          <p:cNvPr id="5" name="Google Shape;1647;p82"/>
          <p:cNvSpPr txBox="1">
            <a:spLocks/>
          </p:cNvSpPr>
          <p:nvPr/>
        </p:nvSpPr>
        <p:spPr>
          <a:xfrm>
            <a:off x="404090" y="193964"/>
            <a:ext cx="10515600" cy="592895"/>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Measuring Biodiversity</a:t>
            </a:r>
            <a:endParaRPr lang="en-US" sz="4400" b="1" dirty="0"/>
          </a:p>
        </p:txBody>
      </p:sp>
      <p:sp>
        <p:nvSpPr>
          <p:cNvPr id="8" name="Rectangle 7"/>
          <p:cNvSpPr/>
          <p:nvPr/>
        </p:nvSpPr>
        <p:spPr>
          <a:xfrm>
            <a:off x="1043709" y="6428788"/>
            <a:ext cx="8386618" cy="307777"/>
          </a:xfrm>
          <a:prstGeom prst="rect">
            <a:avLst/>
          </a:prstGeom>
        </p:spPr>
        <p:txBody>
          <a:bodyPr wrap="square">
            <a:spAutoFit/>
          </a:bodyPr>
          <a:lstStyle/>
          <a:p>
            <a:r>
              <a:rPr lang="en-ZA" dirty="0"/>
              <a:t>https://rstudio-pubs-static.s3.amazonaws.com/343284_cbadd2f3b7cd42f3aced2d3f42dc6d33.html</a:t>
            </a:r>
          </a:p>
        </p:txBody>
      </p:sp>
      <p:sp>
        <p:nvSpPr>
          <p:cNvPr id="2" name="TextBox 1"/>
          <p:cNvSpPr txBox="1"/>
          <p:nvPr/>
        </p:nvSpPr>
        <p:spPr>
          <a:xfrm>
            <a:off x="748145" y="945238"/>
            <a:ext cx="1048080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 Microbial ecology, </a:t>
            </a:r>
            <a:r>
              <a:rPr lang="en-US" sz="2000" dirty="0">
                <a:latin typeface="Calibri" panose="020F0502020204030204" pitchFamily="34" charset="0"/>
                <a:ea typeface="Calibri" panose="020F0502020204030204" pitchFamily="34" charset="0"/>
                <a:cs typeface="Calibri" panose="020F0502020204030204" pitchFamily="34" charset="0"/>
              </a:rPr>
              <a:t>b</a:t>
            </a:r>
            <a:r>
              <a:rPr lang="en-US" sz="2000" dirty="0" smtClean="0">
                <a:latin typeface="Calibri" panose="020F0502020204030204" pitchFamily="34" charset="0"/>
                <a:ea typeface="Calibri" panose="020F0502020204030204" pitchFamily="34" charset="0"/>
                <a:cs typeface="Calibri" panose="020F0502020204030204" pitchFamily="34" charset="0"/>
              </a:rPr>
              <a:t>iodiversity of a system is estimated by looking at the alpha-diversity, i.e. the within sample diversity. </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This is a combination of how many ASVs are in a sample (richness) and how evenly distributed they are. </a:t>
            </a:r>
            <a:r>
              <a:rPr lang="en-US" sz="2000" b="1" u="sng" dirty="0" smtClean="0">
                <a:latin typeface="Calibri" panose="020F0502020204030204" pitchFamily="34" charset="0"/>
                <a:ea typeface="Calibri" panose="020F0502020204030204" pitchFamily="34" charset="0"/>
                <a:cs typeface="Calibri" panose="020F0502020204030204" pitchFamily="34" charset="0"/>
              </a:rPr>
              <a:t>Higher richness and more even distribution = more diversity</a:t>
            </a:r>
            <a:r>
              <a:rPr lang="en-US" sz="2000" dirty="0" smtClean="0">
                <a:latin typeface="Calibri" panose="020F0502020204030204" pitchFamily="34" charset="0"/>
                <a:ea typeface="Calibri" panose="020F0502020204030204" pitchFamily="34" charset="0"/>
                <a:cs typeface="Calibri" panose="020F0502020204030204" pitchFamily="34" charset="0"/>
              </a:rPr>
              <a:t>. </a:t>
            </a:r>
            <a:endParaRPr lang="en-ZA"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84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15"/>
        <p:cNvGrpSpPr/>
        <p:nvPr/>
      </p:nvGrpSpPr>
      <p:grpSpPr>
        <a:xfrm>
          <a:off x="0" y="0"/>
          <a:ext cx="0" cy="0"/>
          <a:chOff x="0" y="0"/>
          <a:chExt cx="0" cy="0"/>
        </a:xfrm>
      </p:grpSpPr>
      <p:sp>
        <p:nvSpPr>
          <p:cNvPr id="1416" name="Google Shape;1416;p57"/>
          <p:cNvSpPr txBox="1">
            <a:spLocks noGrp="1"/>
          </p:cNvSpPr>
          <p:nvPr>
            <p:ph type="title"/>
          </p:nvPr>
        </p:nvSpPr>
        <p:spPr>
          <a:xfrm>
            <a:off x="256309" y="143453"/>
            <a:ext cx="10515600" cy="10018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Let’s </a:t>
            </a:r>
            <a:r>
              <a:rPr lang="en-US" dirty="0" smtClean="0"/>
              <a:t>set-up </a:t>
            </a:r>
            <a:r>
              <a:rPr lang="en-US" dirty="0" err="1" smtClean="0"/>
              <a:t>Rstudio</a:t>
            </a:r>
            <a:r>
              <a:rPr lang="en-US" dirty="0"/>
              <a:t>!</a:t>
            </a:r>
            <a:endParaRPr dirty="0"/>
          </a:p>
        </p:txBody>
      </p:sp>
      <p:sp>
        <p:nvSpPr>
          <p:cNvPr id="1417" name="Google Shape;1417;p57"/>
          <p:cNvSpPr txBox="1">
            <a:spLocks noGrp="1"/>
          </p:cNvSpPr>
          <p:nvPr>
            <p:ph type="body" idx="1"/>
          </p:nvPr>
        </p:nvSpPr>
        <p:spPr>
          <a:xfrm>
            <a:off x="551873" y="145617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Don’t forget to set-up your working directory and load the required packages:</a:t>
            </a:r>
          </a:p>
          <a:p>
            <a:pPr marL="685800" lvl="1" indent="-228600">
              <a:spcBef>
                <a:spcPts val="0"/>
              </a:spcBef>
              <a:buClr>
                <a:srgbClr val="528DDA"/>
              </a:buClr>
              <a:buSzPts val="2800"/>
            </a:pPr>
            <a:r>
              <a:rPr lang="en-US" sz="2800" dirty="0" smtClean="0">
                <a:solidFill>
                  <a:srgbClr val="002060"/>
                </a:solidFill>
                <a:latin typeface="Courier New"/>
                <a:ea typeface="Courier New"/>
                <a:cs typeface="Courier New"/>
                <a:sym typeface="Courier New"/>
              </a:rPr>
              <a:t>phyloseq;vegan;ggplot2;ggpubr</a:t>
            </a:r>
          </a:p>
          <a:p>
            <a:pPr marL="228600" lvl="0" indent="-228600" algn="l" rtl="0">
              <a:lnSpc>
                <a:spcPct val="90000"/>
              </a:lnSpc>
              <a:spcBef>
                <a:spcPts val="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Let’s import our data: </a:t>
            </a:r>
          </a:p>
          <a:p>
            <a:pPr marL="0" lvl="0" indent="0" algn="l" rtl="0">
              <a:lnSpc>
                <a:spcPct val="90000"/>
              </a:lnSpc>
              <a:spcBef>
                <a:spcPts val="0"/>
              </a:spcBef>
              <a:spcAft>
                <a:spcPts val="0"/>
              </a:spcAft>
              <a:buClr>
                <a:srgbClr val="528DDA"/>
              </a:buClr>
              <a:buSzPts val="2800"/>
              <a:buNone/>
            </a:pPr>
            <a:endParaRPr lang="en-US" dirty="0" smtClean="0">
              <a:solidFill>
                <a:srgbClr val="002060"/>
              </a:solidFill>
              <a:latin typeface="Courier New"/>
              <a:ea typeface="Courier New"/>
              <a:cs typeface="Courier New"/>
              <a:sym typeface="Courier New"/>
            </a:endParaRPr>
          </a:p>
          <a:p>
            <a:pPr marL="228600" lvl="0" indent="-228600">
              <a:spcBef>
                <a:spcPts val="0"/>
              </a:spcBef>
              <a:buClr>
                <a:srgbClr val="528DDA"/>
              </a:buClr>
              <a:buSzPts val="2800"/>
            </a:pPr>
            <a:r>
              <a:rPr lang="en-US" dirty="0" err="1">
                <a:solidFill>
                  <a:srgbClr val="002060"/>
                </a:solidFill>
                <a:latin typeface="Courier New"/>
                <a:ea typeface="Courier New"/>
                <a:cs typeface="Courier New"/>
                <a:sym typeface="Courier New"/>
              </a:rPr>
              <a:t>seqtab.nochim</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readRDS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seqtab.nochim.RDS</a:t>
            </a:r>
            <a:r>
              <a:rPr lang="en-US" dirty="0" smtClean="0">
                <a:solidFill>
                  <a:srgbClr val="002060"/>
                </a:solidFill>
                <a:latin typeface="Courier New"/>
                <a:ea typeface="Courier New"/>
                <a:cs typeface="Courier New"/>
                <a:sym typeface="Courier New"/>
              </a:rPr>
              <a:t>”)</a:t>
            </a:r>
          </a:p>
          <a:p>
            <a:pPr marL="228600" lvl="0" indent="-228600">
              <a:spcBef>
                <a:spcPts val="0"/>
              </a:spcBef>
              <a:buClr>
                <a:srgbClr val="528DDA"/>
              </a:buClr>
              <a:buSzPts val="2800"/>
            </a:pPr>
            <a:endParaRPr lang="en-US" dirty="0">
              <a:solidFill>
                <a:srgbClr val="002060"/>
              </a:solidFill>
              <a:latin typeface="Courier New"/>
              <a:ea typeface="Courier New"/>
              <a:cs typeface="Courier New"/>
              <a:sym typeface="Courier New"/>
            </a:endParaRPr>
          </a:p>
          <a:p>
            <a:pPr marL="228600" lvl="0" indent="-228600">
              <a:spcBef>
                <a:spcPts val="0"/>
              </a:spcBef>
              <a:buClr>
                <a:srgbClr val="528DDA"/>
              </a:buClr>
              <a:buSzPts val="2800"/>
            </a:pPr>
            <a:r>
              <a:rPr lang="en-US" dirty="0" smtClean="0">
                <a:solidFill>
                  <a:srgbClr val="002060"/>
                </a:solidFill>
                <a:latin typeface="Courier New"/>
                <a:ea typeface="Courier New"/>
                <a:cs typeface="Courier New"/>
                <a:sym typeface="Courier New"/>
              </a:rPr>
              <a:t>taxa</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read.table</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file.choose</a:t>
            </a:r>
            <a:r>
              <a:rPr lang="en-US" dirty="0">
                <a:solidFill>
                  <a:srgbClr val="002060"/>
                </a:solidFill>
                <a:latin typeface="Courier New"/>
                <a:ea typeface="Courier New"/>
                <a:cs typeface="Courier New"/>
                <a:sym typeface="Courier New"/>
              </a:rPr>
              <a:t>(), header = TRUE, </a:t>
            </a:r>
            <a:r>
              <a:rPr lang="en-US" dirty="0" err="1">
                <a:solidFill>
                  <a:srgbClr val="002060"/>
                </a:solidFill>
                <a:latin typeface="Courier New"/>
                <a:ea typeface="Courier New"/>
                <a:cs typeface="Courier New"/>
                <a:sym typeface="Courier New"/>
              </a:rPr>
              <a:t>row.names</a:t>
            </a:r>
            <a:r>
              <a:rPr lang="en-US" dirty="0">
                <a:solidFill>
                  <a:srgbClr val="002060"/>
                </a:solidFill>
                <a:latin typeface="Courier New"/>
                <a:ea typeface="Courier New"/>
                <a:cs typeface="Courier New"/>
                <a:sym typeface="Courier New"/>
              </a:rPr>
              <a:t> = 1 , </a:t>
            </a:r>
            <a:r>
              <a:rPr lang="en-US" dirty="0" err="1">
                <a:solidFill>
                  <a:srgbClr val="002060"/>
                </a:solidFill>
                <a:latin typeface="Courier New"/>
                <a:ea typeface="Courier New"/>
                <a:cs typeface="Courier New"/>
                <a:sym typeface="Courier New"/>
              </a:rPr>
              <a:t>sep</a:t>
            </a:r>
            <a:r>
              <a:rPr lang="en-US" dirty="0">
                <a:solidFill>
                  <a:srgbClr val="002060"/>
                </a:solidFill>
                <a:latin typeface="Courier New"/>
                <a:ea typeface="Courier New"/>
                <a:cs typeface="Courier New"/>
                <a:sym typeface="Courier New"/>
              </a:rPr>
              <a:t> = ",")</a:t>
            </a:r>
            <a:endParaRPr lang="en-US" dirty="0" smtClean="0">
              <a:solidFill>
                <a:srgbClr val="00206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15"/>
        <p:cNvGrpSpPr/>
        <p:nvPr/>
      </p:nvGrpSpPr>
      <p:grpSpPr>
        <a:xfrm>
          <a:off x="0" y="0"/>
          <a:ext cx="0" cy="0"/>
          <a:chOff x="0" y="0"/>
          <a:chExt cx="0" cy="0"/>
        </a:xfrm>
      </p:grpSpPr>
      <p:sp>
        <p:nvSpPr>
          <p:cNvPr id="1716" name="Google Shape;1716;p93"/>
          <p:cNvSpPr txBox="1">
            <a:spLocks noGrp="1"/>
          </p:cNvSpPr>
          <p:nvPr>
            <p:ph type="title"/>
          </p:nvPr>
        </p:nvSpPr>
        <p:spPr>
          <a:xfrm>
            <a:off x="320963" y="189635"/>
            <a:ext cx="10515600" cy="9187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Looking further into evenness</a:t>
            </a:r>
            <a:endParaRPr b="1" dirty="0"/>
          </a:p>
        </p:txBody>
      </p:sp>
      <p:pic>
        <p:nvPicPr>
          <p:cNvPr id="1717" name="Google Shape;1717;p93"/>
          <p:cNvPicPr preferRelativeResize="0">
            <a:picLocks noGrp="1"/>
          </p:cNvPicPr>
          <p:nvPr>
            <p:ph type="body" idx="1"/>
          </p:nvPr>
        </p:nvPicPr>
        <p:blipFill rotWithShape="1">
          <a:blip r:embed="rId3">
            <a:alphaModFix/>
          </a:blip>
          <a:srcRect/>
          <a:stretch/>
        </p:blipFill>
        <p:spPr>
          <a:xfrm>
            <a:off x="1828049" y="1413393"/>
            <a:ext cx="7564351" cy="5079482"/>
          </a:xfrm>
          <a:prstGeom prst="rect">
            <a:avLst/>
          </a:prstGeom>
          <a:noFill/>
          <a:ln>
            <a:noFill/>
          </a:ln>
        </p:spPr>
      </p:pic>
      <p:sp>
        <p:nvSpPr>
          <p:cNvPr id="1718" name="Google Shape;1718;p93"/>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40"/>
        <p:cNvGrpSpPr/>
        <p:nvPr/>
      </p:nvGrpSpPr>
      <p:grpSpPr>
        <a:xfrm>
          <a:off x="0" y="0"/>
          <a:ext cx="0" cy="0"/>
          <a:chOff x="0" y="0"/>
          <a:chExt cx="0" cy="0"/>
        </a:xfrm>
      </p:grpSpPr>
      <p:sp>
        <p:nvSpPr>
          <p:cNvPr id="1741" name="Google Shape;1741;p97"/>
          <p:cNvSpPr txBox="1">
            <a:spLocks noGrp="1"/>
          </p:cNvSpPr>
          <p:nvPr>
            <p:ph type="title"/>
          </p:nvPr>
        </p:nvSpPr>
        <p:spPr>
          <a:xfrm>
            <a:off x="838200" y="365126"/>
            <a:ext cx="10515600" cy="1029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Species richness (S): Easy! Intuitive! </a:t>
            </a:r>
            <a:endParaRPr b="1" dirty="0"/>
          </a:p>
        </p:txBody>
      </p:sp>
      <p:sp>
        <p:nvSpPr>
          <p:cNvPr id="1742" name="Google Shape;1742;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528DDA"/>
              </a:buClr>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Species richness = number of ASVs in your sample</a:t>
            </a:r>
          </a:p>
          <a:p>
            <a:pPr marL="228600" lvl="0" indent="-228600" algn="l" rtl="0">
              <a:lnSpc>
                <a:spcPct val="90000"/>
              </a:lnSpc>
              <a:spcBef>
                <a:spcPts val="100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This is not an absolute number!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ASVs in your table do not represent the “real” number of species in a community.</a:t>
            </a:r>
          </a:p>
          <a:p>
            <a:pPr marL="228600" lvl="0" indent="-228600" algn="l" rtl="0">
              <a:lnSpc>
                <a:spcPct val="90000"/>
              </a:lnSpc>
              <a:spcBef>
                <a:spcPts val="1000"/>
              </a:spcBef>
              <a:spcAft>
                <a:spcPts val="0"/>
              </a:spcAft>
              <a:buClr>
                <a:srgbClr val="528DDA"/>
              </a:buClr>
              <a:buSzPts val="2800"/>
              <a:buChar char="•"/>
            </a:pPr>
            <a:endParaRPr lang="en-US" dirty="0">
              <a:solidFill>
                <a:srgbClr val="00206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dirty="0" smtClean="0">
                <a:solidFill>
                  <a:srgbClr val="002060"/>
                </a:solidFill>
                <a:latin typeface="Courier New"/>
                <a:ea typeface="Courier New"/>
                <a:cs typeface="Courier New"/>
                <a:sym typeface="Courier New"/>
              </a:rPr>
              <a:t>Richness=</a:t>
            </a:r>
            <a:r>
              <a:rPr lang="en-US" dirty="0" err="1" smtClean="0">
                <a:solidFill>
                  <a:srgbClr val="002060"/>
                </a:solidFill>
                <a:latin typeface="Courier New"/>
                <a:ea typeface="Courier New"/>
                <a:cs typeface="Courier New"/>
                <a:sym typeface="Courier New"/>
              </a:rPr>
              <a:t>estimate_richness</a:t>
            </a:r>
            <a:r>
              <a:rPr lang="en-US" dirty="0" smtClean="0">
                <a:solidFill>
                  <a:srgbClr val="002060"/>
                </a:solidFill>
                <a:latin typeface="Courier New"/>
                <a:ea typeface="Courier New"/>
                <a:cs typeface="Courier New"/>
                <a:sym typeface="Courier New"/>
              </a:rPr>
              <a:t>(rarefied)</a:t>
            </a:r>
            <a:endParaRPr dirty="0">
              <a:solidFill>
                <a:srgbClr val="002060"/>
              </a:solidFill>
              <a:latin typeface="Courier New"/>
              <a:ea typeface="Courier New"/>
              <a:cs typeface="Courier New"/>
              <a:sym typeface="Courier New"/>
            </a:endParaRPr>
          </a:p>
        </p:txBody>
      </p:sp>
      <p:sp>
        <p:nvSpPr>
          <p:cNvPr id="1743" name="Google Shape;1743;p97"/>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48"/>
        <p:cNvGrpSpPr/>
        <p:nvPr/>
      </p:nvGrpSpPr>
      <p:grpSpPr>
        <a:xfrm>
          <a:off x="0" y="0"/>
          <a:ext cx="0" cy="0"/>
          <a:chOff x="0" y="0"/>
          <a:chExt cx="0" cy="0"/>
        </a:xfrm>
      </p:grpSpPr>
      <p:sp>
        <p:nvSpPr>
          <p:cNvPr id="1749" name="Google Shape;1749;p98"/>
          <p:cNvSpPr txBox="1">
            <a:spLocks noGrp="1"/>
          </p:cNvSpPr>
          <p:nvPr>
            <p:ph type="title"/>
          </p:nvPr>
        </p:nvSpPr>
        <p:spPr>
          <a:xfrm>
            <a:off x="182417" y="200748"/>
            <a:ext cx="10515600" cy="7914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Shannon’s Entropy</a:t>
            </a:r>
            <a:endParaRPr b="1" dirty="0"/>
          </a:p>
        </p:txBody>
      </p:sp>
      <p:sp>
        <p:nvSpPr>
          <p:cNvPr id="1750" name="Google Shape;1750;p98"/>
          <p:cNvSpPr txBox="1">
            <a:spLocks noGrp="1"/>
          </p:cNvSpPr>
          <p:nvPr>
            <p:ph type="body" idx="1"/>
          </p:nvPr>
        </p:nvSpPr>
        <p:spPr>
          <a:xfrm>
            <a:off x="354444" y="1158482"/>
            <a:ext cx="8124825" cy="50085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sz="2400" dirty="0" smtClean="0"/>
              <a:t>Most widely used biodiversity index</a:t>
            </a:r>
          </a:p>
          <a:p>
            <a:pPr marL="228600" lvl="0" indent="-228600" algn="l" rtl="0">
              <a:lnSpc>
                <a:spcPct val="90000"/>
              </a:lnSpc>
              <a:spcBef>
                <a:spcPts val="1000"/>
              </a:spcBef>
              <a:spcAft>
                <a:spcPts val="0"/>
              </a:spcAft>
              <a:buClr>
                <a:schemeClr val="dk1"/>
              </a:buClr>
              <a:buSzPts val="2800"/>
              <a:buChar char="•"/>
            </a:pPr>
            <a:endParaRPr lang="en-US" sz="2400" dirty="0" smtClean="0"/>
          </a:p>
          <a:p>
            <a:pPr marL="228600" lvl="0" indent="-228600" algn="l" rtl="0">
              <a:lnSpc>
                <a:spcPct val="90000"/>
              </a:lnSpc>
              <a:spcBef>
                <a:spcPts val="1000"/>
              </a:spcBef>
              <a:spcAft>
                <a:spcPts val="0"/>
              </a:spcAft>
              <a:buClr>
                <a:schemeClr val="dk1"/>
              </a:buClr>
              <a:buSzPts val="2800"/>
              <a:buChar char="•"/>
            </a:pPr>
            <a:r>
              <a:rPr lang="en-US" sz="2400" dirty="0" smtClean="0"/>
              <a:t>The </a:t>
            </a:r>
            <a:r>
              <a:rPr lang="en-US" sz="2400" dirty="0"/>
              <a:t>uncertainty with which we can predict of which species will be one randomly selected individual in the </a:t>
            </a:r>
            <a:r>
              <a:rPr lang="en-US" sz="2400" dirty="0" smtClean="0"/>
              <a:t>community</a:t>
            </a:r>
          </a:p>
          <a:p>
            <a:pPr marL="0" lvl="0" indent="0" algn="l" rtl="0">
              <a:lnSpc>
                <a:spcPct val="90000"/>
              </a:lnSpc>
              <a:spcBef>
                <a:spcPts val="1000"/>
              </a:spcBef>
              <a:spcAft>
                <a:spcPts val="0"/>
              </a:spcAft>
              <a:buClr>
                <a:schemeClr val="dk1"/>
              </a:buClr>
              <a:buSzPts val="2800"/>
              <a:buNone/>
            </a:pPr>
            <a:endParaRPr sz="2400" dirty="0"/>
          </a:p>
          <a:p>
            <a:pPr marL="228600" lvl="0" indent="-228600" algn="l" rtl="0">
              <a:lnSpc>
                <a:spcPct val="90000"/>
              </a:lnSpc>
              <a:spcBef>
                <a:spcPts val="1000"/>
              </a:spcBef>
              <a:spcAft>
                <a:spcPts val="0"/>
              </a:spcAft>
              <a:buClr>
                <a:schemeClr val="dk1"/>
              </a:buClr>
              <a:buSzPts val="2800"/>
              <a:buChar char="•"/>
            </a:pPr>
            <a:r>
              <a:rPr lang="en-US" sz="2400" dirty="0"/>
              <a:t>The maximum value of </a:t>
            </a:r>
            <a:r>
              <a:rPr lang="en-US" sz="2400" i="1" dirty="0"/>
              <a:t>H</a:t>
            </a:r>
            <a:r>
              <a:rPr lang="en-US" sz="2400" dirty="0"/>
              <a:t> index (</a:t>
            </a:r>
            <a:r>
              <a:rPr lang="en-US" sz="2400" i="1" dirty="0" err="1"/>
              <a:t>H</a:t>
            </a:r>
            <a:r>
              <a:rPr lang="en-US" sz="2400" baseline="-25000" dirty="0" err="1"/>
              <a:t>max</a:t>
            </a:r>
            <a:r>
              <a:rPr lang="en-US" sz="2400" dirty="0"/>
              <a:t>) for community occurs at complete </a:t>
            </a:r>
            <a:r>
              <a:rPr lang="en-US" sz="2400" dirty="0" smtClean="0"/>
              <a:t>evenness</a:t>
            </a:r>
          </a:p>
          <a:p>
            <a:pPr marL="228600" lvl="0" indent="-228600" algn="l" rtl="0">
              <a:lnSpc>
                <a:spcPct val="90000"/>
              </a:lnSpc>
              <a:spcBef>
                <a:spcPts val="1000"/>
              </a:spcBef>
              <a:spcAft>
                <a:spcPts val="0"/>
              </a:spcAft>
              <a:buClr>
                <a:schemeClr val="dk1"/>
              </a:buClr>
              <a:buSzPts val="2800"/>
              <a:buChar char="•"/>
            </a:pPr>
            <a:endParaRPr sz="2400" dirty="0"/>
          </a:p>
          <a:p>
            <a:pPr marL="228600" lvl="0" indent="-228600" algn="l" rtl="0">
              <a:lnSpc>
                <a:spcPct val="90000"/>
              </a:lnSpc>
              <a:spcBef>
                <a:spcPts val="1000"/>
              </a:spcBef>
              <a:spcAft>
                <a:spcPts val="0"/>
              </a:spcAft>
              <a:buClr>
                <a:schemeClr val="dk1"/>
              </a:buClr>
              <a:buSzPts val="2800"/>
              <a:buChar char="•"/>
            </a:pPr>
            <a:r>
              <a:rPr lang="en-US" sz="2400" dirty="0"/>
              <a:t>Units: </a:t>
            </a:r>
            <a:r>
              <a:rPr lang="en-US" sz="2400" dirty="0" smtClean="0"/>
              <a:t>bits</a:t>
            </a:r>
            <a:endParaRPr sz="2400" dirty="0"/>
          </a:p>
        </p:txBody>
      </p:sp>
      <p:sp>
        <p:nvSpPr>
          <p:cNvPr id="1751" name="Google Shape;1751;p98"/>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pic>
        <p:nvPicPr>
          <p:cNvPr id="1752" name="Google Shape;1752;p98"/>
          <p:cNvPicPr preferRelativeResize="0"/>
          <p:nvPr/>
        </p:nvPicPr>
        <p:blipFill rotWithShape="1">
          <a:blip r:embed="rId3">
            <a:alphaModFix/>
          </a:blip>
          <a:srcRect/>
          <a:stretch/>
        </p:blipFill>
        <p:spPr>
          <a:xfrm>
            <a:off x="8867775" y="823913"/>
            <a:ext cx="3009900" cy="29718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56"/>
        <p:cNvGrpSpPr/>
        <p:nvPr/>
      </p:nvGrpSpPr>
      <p:grpSpPr>
        <a:xfrm>
          <a:off x="0" y="0"/>
          <a:ext cx="0" cy="0"/>
          <a:chOff x="0" y="0"/>
          <a:chExt cx="0" cy="0"/>
        </a:xfrm>
      </p:grpSpPr>
      <p:sp>
        <p:nvSpPr>
          <p:cNvPr id="1757" name="Google Shape;1757;p99"/>
          <p:cNvSpPr txBox="1">
            <a:spLocks noGrp="1"/>
          </p:cNvSpPr>
          <p:nvPr>
            <p:ph type="title"/>
          </p:nvPr>
        </p:nvSpPr>
        <p:spPr>
          <a:xfrm>
            <a:off x="838200" y="24505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Bonus! </a:t>
            </a:r>
            <a:r>
              <a:rPr lang="en-US" b="1" dirty="0" err="1"/>
              <a:t>Pielou’s</a:t>
            </a:r>
            <a:r>
              <a:rPr lang="en-US" b="1" dirty="0"/>
              <a:t> J (or Shannon’s evenness)</a:t>
            </a:r>
            <a:endParaRPr b="1" dirty="0"/>
          </a:p>
        </p:txBody>
      </p:sp>
      <p:sp>
        <p:nvSpPr>
          <p:cNvPr id="1758" name="Google Shape;1758;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err="1">
                <a:solidFill>
                  <a:srgbClr val="002060"/>
                </a:solidFill>
                <a:latin typeface="Courier New"/>
                <a:ea typeface="Courier New"/>
                <a:cs typeface="Courier New"/>
                <a:sym typeface="Courier New"/>
              </a:rPr>
              <a:t>Pielou</a:t>
            </a:r>
            <a:r>
              <a:rPr lang="en-US" dirty="0">
                <a:solidFill>
                  <a:srgbClr val="002060"/>
                </a:solidFill>
                <a:latin typeface="Courier New"/>
                <a:ea typeface="Courier New"/>
                <a:cs typeface="Courier New"/>
                <a:sym typeface="Courier New"/>
              </a:rPr>
              <a:t>= </a:t>
            </a:r>
            <a:r>
              <a:rPr lang="en-US" dirty="0" err="1" smtClean="0">
                <a:solidFill>
                  <a:srgbClr val="002060"/>
                </a:solidFill>
                <a:latin typeface="Courier New"/>
                <a:ea typeface="Courier New"/>
                <a:cs typeface="Courier New"/>
                <a:sym typeface="Courier New"/>
              </a:rPr>
              <a:t>Richness$Shannon</a:t>
            </a:r>
            <a:r>
              <a:rPr lang="en-US" dirty="0" smtClean="0">
                <a:solidFill>
                  <a:srgbClr val="002060"/>
                </a:solidFill>
                <a:latin typeface="Courier New"/>
                <a:ea typeface="Courier New"/>
                <a:cs typeface="Courier New"/>
                <a:sym typeface="Courier New"/>
              </a:rPr>
              <a:t>/log(</a:t>
            </a:r>
            <a:r>
              <a:rPr lang="en-US" dirty="0" err="1" smtClean="0">
                <a:solidFill>
                  <a:srgbClr val="002060"/>
                </a:solidFill>
                <a:latin typeface="Courier New"/>
                <a:ea typeface="Courier New"/>
                <a:cs typeface="Courier New"/>
                <a:sym typeface="Courier New"/>
              </a:rPr>
              <a:t>Richness$Obversed</a:t>
            </a:r>
            <a:r>
              <a:rPr lang="en-US" dirty="0" smtClean="0">
                <a:solidFill>
                  <a:srgbClr val="002060"/>
                </a:solidFill>
                <a:latin typeface="Courier New"/>
                <a:ea typeface="Courier New"/>
                <a:cs typeface="Courier New"/>
                <a:sym typeface="Courier New"/>
              </a:rPr>
              <a:t>)</a:t>
            </a:r>
            <a:endParaRPr lang="en-US" dirty="0" smtClean="0">
              <a:solidFill>
                <a:srgbClr val="002060"/>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1 in a completely even community, 0 in a completely uneven community</a:t>
            </a:r>
            <a:endParaRPr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62"/>
        <p:cNvGrpSpPr/>
        <p:nvPr/>
      </p:nvGrpSpPr>
      <p:grpSpPr>
        <a:xfrm>
          <a:off x="0" y="0"/>
          <a:ext cx="0" cy="0"/>
          <a:chOff x="0" y="0"/>
          <a:chExt cx="0" cy="0"/>
        </a:xfrm>
      </p:grpSpPr>
      <p:sp>
        <p:nvSpPr>
          <p:cNvPr id="1763" name="Google Shape;1763;p100"/>
          <p:cNvSpPr txBox="1">
            <a:spLocks noGrp="1"/>
          </p:cNvSpPr>
          <p:nvPr>
            <p:ph type="title"/>
          </p:nvPr>
        </p:nvSpPr>
        <p:spPr>
          <a:xfrm>
            <a:off x="367146" y="175494"/>
            <a:ext cx="10515600" cy="954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Simpson </a:t>
            </a:r>
            <a:endParaRPr b="1" dirty="0"/>
          </a:p>
        </p:txBody>
      </p:sp>
      <p:sp>
        <p:nvSpPr>
          <p:cNvPr id="1764" name="Google Shape;1764;p100"/>
          <p:cNvSpPr txBox="1">
            <a:spLocks noGrp="1"/>
          </p:cNvSpPr>
          <p:nvPr>
            <p:ph type="body" idx="1"/>
          </p:nvPr>
        </p:nvSpPr>
        <p:spPr>
          <a:xfrm>
            <a:off x="286904" y="1130376"/>
            <a:ext cx="8321386" cy="49053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US" sz="2400" dirty="0"/>
              <a:t>The </a:t>
            </a:r>
            <a:r>
              <a:rPr lang="en-US" sz="2400" dirty="0" err="1"/>
              <a:t>simpson</a:t>
            </a:r>
            <a:r>
              <a:rPr lang="en-US" sz="2400" dirty="0"/>
              <a:t> index represents the probability that two randomly selected individuals will be of the same species. Since this probability decreases with increasing species richness, the Simpson index also decreases with richness. </a:t>
            </a:r>
            <a:endParaRPr sz="2400" dirty="0"/>
          </a:p>
          <a:p>
            <a:pPr marL="228600" lvl="0" indent="-228600" algn="l" rtl="0">
              <a:lnSpc>
                <a:spcPct val="90000"/>
              </a:lnSpc>
              <a:spcBef>
                <a:spcPts val="1000"/>
              </a:spcBef>
              <a:spcAft>
                <a:spcPts val="0"/>
              </a:spcAft>
              <a:buClr>
                <a:schemeClr val="dk1"/>
              </a:buClr>
              <a:buSzPct val="100000"/>
              <a:buChar char="•"/>
            </a:pPr>
            <a:r>
              <a:rPr lang="en-US" sz="2400" dirty="0"/>
              <a:t>If richness&gt;10 (that’s us!), PIE is mostly influenced by changes in </a:t>
            </a:r>
            <a:r>
              <a:rPr lang="en-US" sz="2400" dirty="0" smtClean="0"/>
              <a:t>evenness</a:t>
            </a:r>
          </a:p>
          <a:p>
            <a:pPr marL="228600" lvl="0" indent="-228600" algn="l" rtl="0">
              <a:lnSpc>
                <a:spcPct val="90000"/>
              </a:lnSpc>
              <a:spcBef>
                <a:spcPts val="1000"/>
              </a:spcBef>
              <a:spcAft>
                <a:spcPts val="0"/>
              </a:spcAft>
              <a:buClr>
                <a:schemeClr val="dk1"/>
              </a:buClr>
              <a:buSzPct val="100000"/>
              <a:buChar char="•"/>
            </a:pPr>
            <a:endParaRPr sz="2400" dirty="0"/>
          </a:p>
          <a:p>
            <a:pPr marL="228600" lvl="0" indent="-228600" algn="l" rtl="0">
              <a:lnSpc>
                <a:spcPct val="90000"/>
              </a:lnSpc>
              <a:spcBef>
                <a:spcPts val="1000"/>
              </a:spcBef>
              <a:spcAft>
                <a:spcPts val="0"/>
              </a:spcAft>
              <a:buClr>
                <a:schemeClr val="dk1"/>
              </a:buClr>
              <a:buSzPct val="100000"/>
              <a:buChar char="•"/>
            </a:pPr>
            <a:r>
              <a:rPr lang="en-US" sz="2400" dirty="0"/>
              <a:t>Units: </a:t>
            </a:r>
            <a:r>
              <a:rPr lang="en-US" sz="2400" dirty="0" smtClean="0"/>
              <a:t>probability</a:t>
            </a:r>
          </a:p>
          <a:p>
            <a:pPr marL="228600" lvl="0" indent="-228600" algn="l" rtl="0">
              <a:lnSpc>
                <a:spcPct val="90000"/>
              </a:lnSpc>
              <a:spcBef>
                <a:spcPts val="1000"/>
              </a:spcBef>
              <a:spcAft>
                <a:spcPts val="0"/>
              </a:spcAft>
              <a:buClr>
                <a:schemeClr val="dk1"/>
              </a:buClr>
              <a:buSzPct val="100000"/>
              <a:buChar char="•"/>
            </a:pPr>
            <a:endParaRPr lang="en-US" sz="2400" dirty="0"/>
          </a:p>
          <a:p>
            <a:pPr marL="228600" lvl="0" indent="-228600" algn="l" rtl="0">
              <a:lnSpc>
                <a:spcPct val="90000"/>
              </a:lnSpc>
              <a:spcBef>
                <a:spcPts val="1000"/>
              </a:spcBef>
              <a:spcAft>
                <a:spcPts val="0"/>
              </a:spcAft>
              <a:buClr>
                <a:schemeClr val="dk1"/>
              </a:buClr>
              <a:buSzPct val="100000"/>
              <a:buChar char="•"/>
            </a:pPr>
            <a:r>
              <a:rPr lang="en-US" sz="2400" dirty="0" smtClean="0"/>
              <a:t>I prefer inverse-Simpson, in which higher numbers mean higher evenness</a:t>
            </a:r>
            <a:endParaRPr sz="2400" dirty="0"/>
          </a:p>
          <a:p>
            <a:pPr marL="228600" lvl="0" indent="-64135" algn="l" rtl="0">
              <a:lnSpc>
                <a:spcPct val="90000"/>
              </a:lnSpc>
              <a:spcBef>
                <a:spcPts val="1000"/>
              </a:spcBef>
              <a:spcAft>
                <a:spcPts val="0"/>
              </a:spcAft>
              <a:buClr>
                <a:schemeClr val="dk1"/>
              </a:buClr>
              <a:buSzPct val="100000"/>
              <a:buNone/>
            </a:pPr>
            <a:endParaRPr sz="2400" dirty="0"/>
          </a:p>
        </p:txBody>
      </p:sp>
      <p:pic>
        <p:nvPicPr>
          <p:cNvPr id="1765" name="Google Shape;1765;p100"/>
          <p:cNvPicPr preferRelativeResize="0"/>
          <p:nvPr/>
        </p:nvPicPr>
        <p:blipFill rotWithShape="1">
          <a:blip r:embed="rId3">
            <a:alphaModFix/>
          </a:blip>
          <a:srcRect/>
          <a:stretch/>
        </p:blipFill>
        <p:spPr>
          <a:xfrm>
            <a:off x="9067800" y="19050"/>
            <a:ext cx="3124200" cy="3343275"/>
          </a:xfrm>
          <a:prstGeom prst="rect">
            <a:avLst/>
          </a:prstGeom>
          <a:noFill/>
          <a:ln>
            <a:noFill/>
          </a:ln>
        </p:spPr>
      </p:pic>
      <p:sp>
        <p:nvSpPr>
          <p:cNvPr id="1766" name="Google Shape;1766;p100"/>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76"/>
        <p:cNvGrpSpPr/>
        <p:nvPr/>
      </p:nvGrpSpPr>
      <p:grpSpPr>
        <a:xfrm>
          <a:off x="0" y="0"/>
          <a:ext cx="0" cy="0"/>
          <a:chOff x="0" y="0"/>
          <a:chExt cx="0" cy="0"/>
        </a:xfrm>
      </p:grpSpPr>
      <p:sp>
        <p:nvSpPr>
          <p:cNvPr id="1777" name="Google Shape;1777;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There are problems</a:t>
            </a:r>
            <a:endParaRPr b="1" dirty="0"/>
          </a:p>
        </p:txBody>
      </p:sp>
      <p:sp>
        <p:nvSpPr>
          <p:cNvPr id="1778" name="Google Shape;1778;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We are measuring diversity in bits (?) and probabilities (?) when the natural unit of diversity is </a:t>
            </a:r>
            <a:r>
              <a:rPr lang="en-US" i="1" dirty="0" smtClean="0"/>
              <a:t>species</a:t>
            </a:r>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b="1" dirty="0"/>
              <a:t>Effective number of species: </a:t>
            </a:r>
            <a:r>
              <a:rPr lang="en-US" dirty="0"/>
              <a:t>the</a:t>
            </a:r>
            <a:r>
              <a:rPr lang="en-US" b="1" dirty="0"/>
              <a:t> </a:t>
            </a:r>
            <a:r>
              <a:rPr lang="en-US" dirty="0"/>
              <a:t>number of species in equivalent community (i.e. the one which has the same value of diversity index as the community in question) composed of equally-abundant species. In a fully even community, ENS=S. Otherwise, ENS&lt;S</a:t>
            </a:r>
            <a:endParaRPr dirty="0"/>
          </a:p>
        </p:txBody>
      </p:sp>
      <p:sp>
        <p:nvSpPr>
          <p:cNvPr id="1779" name="Google Shape;1779;p102"/>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83"/>
        <p:cNvGrpSpPr/>
        <p:nvPr/>
      </p:nvGrpSpPr>
      <p:grpSpPr>
        <a:xfrm>
          <a:off x="0" y="0"/>
          <a:ext cx="0" cy="0"/>
          <a:chOff x="0" y="0"/>
          <a:chExt cx="0" cy="0"/>
        </a:xfrm>
      </p:grpSpPr>
      <p:sp>
        <p:nvSpPr>
          <p:cNvPr id="1784" name="Google Shape;1784;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Hill numbers</a:t>
            </a:r>
            <a:endParaRPr b="1" dirty="0"/>
          </a:p>
        </p:txBody>
      </p:sp>
      <p:sp>
        <p:nvSpPr>
          <p:cNvPr id="1785" name="Google Shape;1785;p103"/>
          <p:cNvSpPr txBox="1">
            <a:spLocks noGrp="1"/>
          </p:cNvSpPr>
          <p:nvPr>
            <p:ph type="body" idx="1"/>
          </p:nvPr>
        </p:nvSpPr>
        <p:spPr>
          <a:xfrm>
            <a:off x="838200" y="1567007"/>
            <a:ext cx="7210425"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dirty="0"/>
              <a:t>Proposed by Mark Hill </a:t>
            </a:r>
            <a:endParaRPr dirty="0"/>
          </a:p>
          <a:p>
            <a:pPr marL="228600" lvl="0" indent="-228600" algn="l" rtl="0">
              <a:lnSpc>
                <a:spcPct val="90000"/>
              </a:lnSpc>
              <a:spcBef>
                <a:spcPts val="1000"/>
              </a:spcBef>
              <a:spcAft>
                <a:spcPts val="0"/>
              </a:spcAft>
              <a:buClr>
                <a:schemeClr val="dk1"/>
              </a:buClr>
              <a:buSzPct val="100000"/>
              <a:buChar char="•"/>
            </a:pPr>
            <a:r>
              <a:rPr lang="en-US" dirty="0"/>
              <a:t>Unify diversity indices along a gradient of </a:t>
            </a:r>
            <a:r>
              <a:rPr lang="en-US" i="1" dirty="0"/>
              <a:t>q</a:t>
            </a:r>
            <a:r>
              <a:rPr lang="en-US" dirty="0"/>
              <a:t>, which quantifies how much the measure discounts rare species when calculating diversity. </a:t>
            </a:r>
            <a:endParaRPr dirty="0"/>
          </a:p>
          <a:p>
            <a:pPr marL="228600" lvl="0" indent="-228600" algn="l" rtl="0">
              <a:lnSpc>
                <a:spcPct val="90000"/>
              </a:lnSpc>
              <a:spcBef>
                <a:spcPts val="1000"/>
              </a:spcBef>
              <a:spcAft>
                <a:spcPts val="0"/>
              </a:spcAft>
              <a:buClr>
                <a:schemeClr val="dk1"/>
              </a:buClr>
              <a:buSzPct val="100000"/>
              <a:buChar char="•"/>
            </a:pPr>
            <a:r>
              <a:rPr lang="en-US" dirty="0"/>
              <a:t>Hill q0= Richness</a:t>
            </a:r>
            <a:endParaRPr dirty="0"/>
          </a:p>
          <a:p>
            <a:pPr marL="228600" lvl="0" indent="-228600" algn="l" rtl="0">
              <a:lnSpc>
                <a:spcPct val="90000"/>
              </a:lnSpc>
              <a:spcBef>
                <a:spcPts val="1000"/>
              </a:spcBef>
              <a:spcAft>
                <a:spcPts val="0"/>
              </a:spcAft>
              <a:buClr>
                <a:schemeClr val="dk1"/>
              </a:buClr>
              <a:buSzPct val="100000"/>
              <a:buChar char="•"/>
            </a:pPr>
            <a:r>
              <a:rPr lang="en-US" dirty="0"/>
              <a:t>Hill q1= Shannon diversity, or the ENS derived from Shannon’s entropy</a:t>
            </a:r>
            <a:endParaRPr dirty="0"/>
          </a:p>
          <a:p>
            <a:pPr marL="228600" lvl="0" indent="-228600" algn="l" rtl="0">
              <a:lnSpc>
                <a:spcPct val="90000"/>
              </a:lnSpc>
              <a:spcBef>
                <a:spcPts val="1000"/>
              </a:spcBef>
              <a:spcAft>
                <a:spcPts val="0"/>
              </a:spcAft>
              <a:buClr>
                <a:schemeClr val="dk1"/>
              </a:buClr>
              <a:buSzPct val="100000"/>
              <a:buChar char="•"/>
            </a:pPr>
            <a:r>
              <a:rPr lang="en-US" dirty="0"/>
              <a:t>Hill q2= Simpson diversity, or the ENS derived from Simpson’s concentration </a:t>
            </a:r>
            <a:endParaRPr dirty="0"/>
          </a:p>
          <a:p>
            <a:pPr marL="228600" lvl="0" indent="-228600" algn="l" rtl="0">
              <a:lnSpc>
                <a:spcPct val="90000"/>
              </a:lnSpc>
              <a:spcBef>
                <a:spcPts val="1000"/>
              </a:spcBef>
              <a:spcAft>
                <a:spcPts val="0"/>
              </a:spcAft>
              <a:buClr>
                <a:schemeClr val="dk1"/>
              </a:buClr>
              <a:buSzPct val="100000"/>
              <a:buChar char="•"/>
            </a:pPr>
            <a:r>
              <a:rPr lang="en-US" dirty="0"/>
              <a:t>As q increases, rare species are less important. </a:t>
            </a:r>
            <a:endParaRPr dirty="0"/>
          </a:p>
        </p:txBody>
      </p:sp>
      <p:sp>
        <p:nvSpPr>
          <p:cNvPr id="1786" name="Google Shape;1786;p103"/>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pic>
        <p:nvPicPr>
          <p:cNvPr id="1787" name="Google Shape;1787;p103"/>
          <p:cNvPicPr preferRelativeResize="0"/>
          <p:nvPr/>
        </p:nvPicPr>
        <p:blipFill rotWithShape="1">
          <a:blip r:embed="rId3">
            <a:alphaModFix/>
          </a:blip>
          <a:srcRect/>
          <a:stretch/>
        </p:blipFill>
        <p:spPr>
          <a:xfrm>
            <a:off x="8420100" y="2048559"/>
            <a:ext cx="3676650" cy="13906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91"/>
        <p:cNvGrpSpPr/>
        <p:nvPr/>
      </p:nvGrpSpPr>
      <p:grpSpPr>
        <a:xfrm>
          <a:off x="0" y="0"/>
          <a:ext cx="0" cy="0"/>
          <a:chOff x="0" y="0"/>
          <a:chExt cx="0" cy="0"/>
        </a:xfrm>
      </p:grpSpPr>
      <p:sp>
        <p:nvSpPr>
          <p:cNvPr id="1792" name="Google Shape;1792;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Alpha diversity along a continuum  </a:t>
            </a:r>
            <a:endParaRPr b="1" dirty="0"/>
          </a:p>
        </p:txBody>
      </p:sp>
      <p:pic>
        <p:nvPicPr>
          <p:cNvPr id="1793" name="Google Shape;1793;p104"/>
          <p:cNvPicPr preferRelativeResize="0">
            <a:picLocks noGrp="1"/>
          </p:cNvPicPr>
          <p:nvPr>
            <p:ph type="body" idx="1"/>
          </p:nvPr>
        </p:nvPicPr>
        <p:blipFill rotWithShape="1">
          <a:blip r:embed="rId3">
            <a:alphaModFix/>
          </a:blip>
          <a:srcRect/>
          <a:stretch/>
        </p:blipFill>
        <p:spPr>
          <a:xfrm>
            <a:off x="2751267" y="1825625"/>
            <a:ext cx="6689465" cy="4351338"/>
          </a:xfrm>
          <a:prstGeom prst="rect">
            <a:avLst/>
          </a:prstGeom>
          <a:noFill/>
          <a:ln>
            <a:noFill/>
          </a:ln>
        </p:spPr>
      </p:pic>
      <p:sp>
        <p:nvSpPr>
          <p:cNvPr id="1794" name="Google Shape;1794;p104"/>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09"/>
        <p:cNvGrpSpPr/>
        <p:nvPr/>
      </p:nvGrpSpPr>
      <p:grpSpPr>
        <a:xfrm>
          <a:off x="0" y="0"/>
          <a:ext cx="0" cy="0"/>
          <a:chOff x="0" y="0"/>
          <a:chExt cx="0" cy="0"/>
        </a:xfrm>
      </p:grpSpPr>
      <p:sp>
        <p:nvSpPr>
          <p:cNvPr id="1710" name="Google Shape;1710;p92"/>
          <p:cNvSpPr txBox="1">
            <a:spLocks noGrp="1"/>
          </p:cNvSpPr>
          <p:nvPr>
            <p:ph type="title"/>
          </p:nvPr>
        </p:nvSpPr>
        <p:spPr>
          <a:xfrm>
            <a:off x="838200" y="2173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Calculate everything at once! </a:t>
            </a:r>
            <a:endParaRPr b="1" dirty="0"/>
          </a:p>
        </p:txBody>
      </p:sp>
      <p:sp>
        <p:nvSpPr>
          <p:cNvPr id="1711" name="Google Shape;1711;p92"/>
          <p:cNvSpPr txBox="1">
            <a:spLocks noGrp="1"/>
          </p:cNvSpPr>
          <p:nvPr>
            <p:ph type="body" idx="1"/>
          </p:nvPr>
        </p:nvSpPr>
        <p:spPr>
          <a:xfrm>
            <a:off x="736600" y="1982642"/>
            <a:ext cx="10515600" cy="283873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Phyloseq</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allows you to calculate a bunch of alpha-diversity metrics all at once: </a:t>
            </a:r>
          </a:p>
          <a:p>
            <a:pPr marL="228600" lvl="0" indent="-228600" algn="l" rtl="0">
              <a:lnSpc>
                <a:spcPct val="90000"/>
              </a:lnSpc>
              <a:spcBef>
                <a:spcPts val="0"/>
              </a:spcBef>
              <a:spcAft>
                <a:spcPts val="0"/>
              </a:spcAft>
              <a:buClr>
                <a:srgbClr val="528DDA"/>
              </a:buClr>
              <a:buSzPts val="2400"/>
              <a:buChar char="•"/>
            </a:pPr>
            <a:endParaRPr lang="en-US" sz="2400"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err="1" smtClean="0">
                <a:solidFill>
                  <a:srgbClr val="002060"/>
                </a:solidFill>
                <a:latin typeface="Courier New"/>
                <a:ea typeface="Courier New"/>
                <a:cs typeface="Courier New"/>
                <a:sym typeface="Courier New"/>
              </a:rPr>
              <a:t>richnesses</a:t>
            </a:r>
            <a:r>
              <a:rPr lang="en-US" sz="2400" dirty="0" smtClean="0">
                <a:solidFill>
                  <a:srgbClr val="002060"/>
                </a:solidFill>
                <a:latin typeface="Courier New"/>
                <a:ea typeface="Courier New"/>
                <a:cs typeface="Courier New"/>
                <a:sym typeface="Courier New"/>
              </a:rPr>
              <a:t>=</a:t>
            </a:r>
            <a:r>
              <a:rPr lang="en-US" sz="2400" dirty="0" err="1" smtClean="0">
                <a:solidFill>
                  <a:srgbClr val="002060"/>
                </a:solidFill>
                <a:latin typeface="Courier New"/>
                <a:ea typeface="Courier New"/>
                <a:cs typeface="Courier New"/>
                <a:sym typeface="Courier New"/>
              </a:rPr>
              <a:t>estimate_richness</a:t>
            </a:r>
            <a:r>
              <a:rPr lang="en-US" sz="2400" dirty="0" smtClean="0">
                <a:solidFill>
                  <a:srgbClr val="002060"/>
                </a:solidFill>
                <a:latin typeface="Courier New"/>
                <a:ea typeface="Courier New"/>
                <a:cs typeface="Courier New"/>
                <a:sym typeface="Courier New"/>
              </a:rPr>
              <a:t>(rarefied)</a:t>
            </a:r>
          </a:p>
          <a:p>
            <a:pPr marL="228600" lvl="0" indent="-228600" algn="l" rtl="0">
              <a:lnSpc>
                <a:spcPct val="90000"/>
              </a:lnSpc>
              <a:spcBef>
                <a:spcPts val="0"/>
              </a:spcBef>
              <a:spcAft>
                <a:spcPts val="0"/>
              </a:spcAft>
              <a:buClr>
                <a:srgbClr val="528DDA"/>
              </a:buClr>
              <a:buSzPts val="2400"/>
              <a:buChar char="•"/>
            </a:pPr>
            <a:endParaRPr dirty="0">
              <a:solidFill>
                <a:srgbClr val="002060"/>
              </a:solidFill>
            </a:endParaRPr>
          </a:p>
          <a:p>
            <a:pPr marL="228600" lvl="0" indent="-228600" algn="l" rtl="0">
              <a:lnSpc>
                <a:spcPct val="90000"/>
              </a:lnSpc>
              <a:spcBef>
                <a:spcPts val="1000"/>
              </a:spcBef>
              <a:spcAft>
                <a:spcPts val="0"/>
              </a:spcAft>
              <a:buClr>
                <a:srgbClr val="528DDA"/>
              </a:buClr>
              <a:buSzPts val="2400"/>
              <a:buChar char="•"/>
            </a:pPr>
            <a:r>
              <a:rPr lang="en-US" sz="2400" dirty="0">
                <a:solidFill>
                  <a:srgbClr val="002060"/>
                </a:solidFill>
                <a:latin typeface="Courier New"/>
                <a:ea typeface="Courier New"/>
                <a:cs typeface="Courier New"/>
                <a:sym typeface="Courier New"/>
              </a:rPr>
              <a:t>View(</a:t>
            </a:r>
            <a:r>
              <a:rPr lang="en-US" sz="2400" dirty="0" err="1">
                <a:solidFill>
                  <a:srgbClr val="002060"/>
                </a:solidFill>
                <a:latin typeface="Courier New"/>
                <a:ea typeface="Courier New"/>
                <a:cs typeface="Courier New"/>
                <a:sym typeface="Courier New"/>
              </a:rPr>
              <a:t>richnesses</a:t>
            </a:r>
            <a:r>
              <a:rPr lang="en-US" sz="2400" dirty="0">
                <a:solidFill>
                  <a:srgbClr val="002060"/>
                </a:solidFill>
                <a:latin typeface="Courier New"/>
                <a:ea typeface="Courier New"/>
                <a:cs typeface="Courier New"/>
                <a:sym typeface="Courier New"/>
              </a:rPr>
              <a:t>)</a:t>
            </a:r>
            <a:endParaRPr sz="2400" dirty="0">
              <a:solidFill>
                <a:srgbClr val="00206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22"/>
        <p:cNvGrpSpPr/>
        <p:nvPr/>
      </p:nvGrpSpPr>
      <p:grpSpPr>
        <a:xfrm>
          <a:off x="0" y="0"/>
          <a:ext cx="0" cy="0"/>
          <a:chOff x="0" y="0"/>
          <a:chExt cx="0" cy="0"/>
        </a:xfrm>
      </p:grpSpPr>
      <p:sp>
        <p:nvSpPr>
          <p:cNvPr id="1723" name="Google Shape;1723;p94"/>
          <p:cNvSpPr txBox="1">
            <a:spLocks noGrp="1"/>
          </p:cNvSpPr>
          <p:nvPr>
            <p:ph type="title"/>
          </p:nvPr>
        </p:nvSpPr>
        <p:spPr>
          <a:xfrm>
            <a:off x="557784" y="2066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OK let’s add this to the metadata!</a:t>
            </a:r>
            <a:endParaRPr b="1" dirty="0"/>
          </a:p>
        </p:txBody>
      </p:sp>
      <p:sp>
        <p:nvSpPr>
          <p:cNvPr id="1724" name="Google Shape;1724;p94"/>
          <p:cNvSpPr txBox="1">
            <a:spLocks noGrp="1"/>
          </p:cNvSpPr>
          <p:nvPr>
            <p:ph type="body" idx="1"/>
          </p:nvPr>
        </p:nvSpPr>
        <p:spPr>
          <a:xfrm>
            <a:off x="838200" y="1825625"/>
            <a:ext cx="10707624"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Add richness to your </a:t>
            </a:r>
            <a:r>
              <a:rPr lang="en-US" dirty="0" err="1"/>
              <a:t>phyloseq</a:t>
            </a:r>
            <a:r>
              <a:rPr lang="en-US" dirty="0"/>
              <a:t> object (recommended)</a:t>
            </a:r>
            <a:endParaRPr dirty="0"/>
          </a:p>
          <a:p>
            <a:pPr marL="685800" lvl="1" indent="-228600" algn="l" rtl="0">
              <a:lnSpc>
                <a:spcPct val="90000"/>
              </a:lnSpc>
              <a:spcBef>
                <a:spcPts val="500"/>
              </a:spcBef>
              <a:spcAft>
                <a:spcPts val="0"/>
              </a:spcAft>
              <a:buClr>
                <a:srgbClr val="528DDA"/>
              </a:buClr>
              <a:buSzPts val="2400"/>
              <a:buChar char="•"/>
            </a:pPr>
            <a:r>
              <a:rPr lang="en-US" dirty="0" err="1" smtClean="0">
                <a:solidFill>
                  <a:srgbClr val="002060"/>
                </a:solidFill>
                <a:latin typeface="Courier New"/>
                <a:ea typeface="Courier New"/>
                <a:cs typeface="Courier New"/>
                <a:sym typeface="Courier New"/>
              </a:rPr>
              <a:t>rarefied@sam_data$Observed</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richnesses$Observed</a:t>
            </a:r>
            <a:endParaRPr lang="en-US" dirty="0" smtClean="0">
              <a:solidFill>
                <a:srgbClr val="002060"/>
              </a:solidFill>
              <a:latin typeface="Courier New"/>
              <a:ea typeface="Courier New"/>
              <a:cs typeface="Courier New"/>
              <a:sym typeface="Courier New"/>
            </a:endParaRPr>
          </a:p>
          <a:p>
            <a:pPr marL="685800" lvl="1" indent="-228600" algn="l" rtl="0">
              <a:lnSpc>
                <a:spcPct val="90000"/>
              </a:lnSpc>
              <a:spcBef>
                <a:spcPts val="500"/>
              </a:spcBef>
              <a:spcAft>
                <a:spcPts val="0"/>
              </a:spcAft>
              <a:buClr>
                <a:srgbClr val="528DDA"/>
              </a:buClr>
              <a:buSzPts val="2400"/>
              <a:buChar char="•"/>
            </a:pPr>
            <a:endParaRPr dirty="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2800"/>
              <a:buChar char="•"/>
            </a:pPr>
            <a:r>
              <a:rPr lang="en-US" dirty="0"/>
              <a:t>Add metadata to your richness </a:t>
            </a:r>
            <a:r>
              <a:rPr lang="en-US" dirty="0" err="1"/>
              <a:t>dataframe</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002060"/>
                </a:solidFill>
                <a:latin typeface="Courier New"/>
                <a:ea typeface="Courier New"/>
                <a:cs typeface="Courier New"/>
                <a:sym typeface="Courier New"/>
              </a:rPr>
              <a:t>a</a:t>
            </a:r>
            <a:r>
              <a:rPr lang="en-US" dirty="0" err="1" smtClean="0">
                <a:solidFill>
                  <a:srgbClr val="002060"/>
                </a:solidFill>
                <a:latin typeface="Courier New"/>
                <a:ea typeface="Courier New"/>
                <a:cs typeface="Courier New"/>
                <a:sym typeface="Courier New"/>
              </a:rPr>
              <a:t>lpha_table</a:t>
            </a:r>
            <a:r>
              <a:rPr lang="en-US" dirty="0" smtClean="0">
                <a:solidFill>
                  <a:srgbClr val="002060"/>
                </a:solidFill>
                <a:latin typeface="Courier New"/>
                <a:ea typeface="Courier New"/>
                <a:cs typeface="Courier New"/>
                <a:sym typeface="Courier New"/>
              </a:rPr>
              <a:t> = </a:t>
            </a:r>
            <a:r>
              <a:rPr lang="en-US" dirty="0" err="1" smtClean="0">
                <a:solidFill>
                  <a:srgbClr val="002060"/>
                </a:solidFill>
                <a:latin typeface="Courier New"/>
                <a:ea typeface="Courier New"/>
                <a:cs typeface="Courier New"/>
                <a:sym typeface="Courier New"/>
              </a:rPr>
              <a:t>cbind</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as.data.frame</a:t>
            </a:r>
            <a:r>
              <a:rPr lang="en-US" dirty="0" smtClean="0">
                <a:solidFill>
                  <a:srgbClr val="002060"/>
                </a:solidFill>
                <a:latin typeface="Courier New"/>
                <a:ea typeface="Courier New"/>
                <a:cs typeface="Courier New"/>
                <a:sym typeface="Courier New"/>
              </a:rPr>
              <a:t>(</a:t>
            </a:r>
            <a:r>
              <a:rPr lang="en-US" dirty="0" err="1" smtClean="0">
                <a:solidFill>
                  <a:srgbClr val="002060"/>
                </a:solidFill>
                <a:latin typeface="Courier New"/>
                <a:ea typeface="Courier New"/>
                <a:cs typeface="Courier New"/>
                <a:sym typeface="Courier New"/>
              </a:rPr>
              <a:t>rarefied@sam_data</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richnesses</a:t>
            </a:r>
            <a:r>
              <a:rPr lang="en-US" dirty="0">
                <a:solidFill>
                  <a:srgbClr val="002060"/>
                </a:solidFill>
                <a:latin typeface="Courier New"/>
                <a:ea typeface="Courier New"/>
                <a:cs typeface="Courier New"/>
                <a:sym typeface="Courier New"/>
              </a:rPr>
              <a:t>)</a:t>
            </a:r>
            <a:endParaRPr dirty="0">
              <a:solidFill>
                <a:srgbClr val="002060"/>
              </a:solidFill>
              <a:latin typeface="Courier New"/>
              <a:ea typeface="Courier New"/>
              <a:cs typeface="Courier New"/>
              <a:sym typeface="Courier New"/>
            </a:endParaRPr>
          </a:p>
          <a:p>
            <a:pPr marL="685800" lvl="1" indent="-76200" algn="l" rtl="0">
              <a:lnSpc>
                <a:spcPct val="90000"/>
              </a:lnSpc>
              <a:spcBef>
                <a:spcPts val="5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21"/>
        <p:cNvGrpSpPr/>
        <p:nvPr/>
      </p:nvGrpSpPr>
      <p:grpSpPr>
        <a:xfrm>
          <a:off x="0" y="0"/>
          <a:ext cx="0" cy="0"/>
          <a:chOff x="0" y="0"/>
          <a:chExt cx="0" cy="0"/>
        </a:xfrm>
      </p:grpSpPr>
      <p:sp>
        <p:nvSpPr>
          <p:cNvPr id="1422" name="Google Shape;1422;p58"/>
          <p:cNvSpPr txBox="1">
            <a:spLocks noGrp="1"/>
          </p:cNvSpPr>
          <p:nvPr>
            <p:ph type="title"/>
          </p:nvPr>
        </p:nvSpPr>
        <p:spPr>
          <a:xfrm>
            <a:off x="108528" y="29585"/>
            <a:ext cx="1109518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Who is </a:t>
            </a:r>
            <a:r>
              <a:rPr lang="en-US" b="1" dirty="0" err="1"/>
              <a:t>phyloseq</a:t>
            </a:r>
            <a:r>
              <a:rPr lang="en-US" b="1" dirty="0"/>
              <a:t>? What does it want from us?</a:t>
            </a:r>
            <a:endParaRPr b="1" dirty="0"/>
          </a:p>
        </p:txBody>
      </p:sp>
      <p:pic>
        <p:nvPicPr>
          <p:cNvPr id="1423" name="Google Shape;1423;p58"/>
          <p:cNvPicPr preferRelativeResize="0">
            <a:picLocks noGrp="1"/>
          </p:cNvPicPr>
          <p:nvPr>
            <p:ph type="body" idx="1"/>
          </p:nvPr>
        </p:nvPicPr>
        <p:blipFill rotWithShape="1">
          <a:blip r:embed="rId3">
            <a:alphaModFix/>
          </a:blip>
          <a:srcRect/>
          <a:stretch/>
        </p:blipFill>
        <p:spPr>
          <a:xfrm>
            <a:off x="1263072" y="2190893"/>
            <a:ext cx="9505950" cy="33813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70"/>
        <p:cNvGrpSpPr/>
        <p:nvPr/>
      </p:nvGrpSpPr>
      <p:grpSpPr>
        <a:xfrm>
          <a:off x="0" y="0"/>
          <a:ext cx="0" cy="0"/>
          <a:chOff x="0" y="0"/>
          <a:chExt cx="0" cy="0"/>
        </a:xfrm>
      </p:grpSpPr>
      <p:sp>
        <p:nvSpPr>
          <p:cNvPr id="1771" name="Google Shape;1771;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Quiz!</a:t>
            </a:r>
            <a:endParaRPr dirty="0"/>
          </a:p>
        </p:txBody>
      </p:sp>
      <p:sp>
        <p:nvSpPr>
          <p:cNvPr id="1772" name="Google Shape;1772;p101"/>
          <p:cNvSpPr txBox="1">
            <a:spLocks noGrp="1"/>
          </p:cNvSpPr>
          <p:nvPr>
            <p:ph type="body" idx="1"/>
          </p:nvPr>
        </p:nvSpPr>
        <p:spPr>
          <a:xfrm>
            <a:off x="740664" y="2776601"/>
            <a:ext cx="10515600" cy="990727"/>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sz="4400" dirty="0"/>
              <a:t>How can we plot this data?</a:t>
            </a:r>
            <a:endParaRPr sz="4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338328" y="194437"/>
            <a:ext cx="10515600" cy="112229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Plotting alpha-diversity </a:t>
            </a:r>
            <a:endParaRPr lang="en-US" sz="4400" b="1" dirty="0"/>
          </a:p>
        </p:txBody>
      </p:sp>
      <p:sp>
        <p:nvSpPr>
          <p:cNvPr id="5" name="TextBox 4"/>
          <p:cNvSpPr txBox="1"/>
          <p:nvPr/>
        </p:nvSpPr>
        <p:spPr>
          <a:xfrm>
            <a:off x="463296" y="1520000"/>
            <a:ext cx="11289792"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Boxplots are a common way to represent alpha-diversity: </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observed_compare</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ggplot</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800" dirty="0" err="1">
                <a:solidFill>
                  <a:srgbClr val="002060"/>
                </a:solidFill>
                <a:latin typeface="Courier New" panose="02070309020205020404" pitchFamily="49" charset="0"/>
                <a:ea typeface="Courier New"/>
                <a:cs typeface="Courier New" panose="02070309020205020404" pitchFamily="49" charset="0"/>
                <a:sym typeface="Courier New"/>
              </a:rPr>
              <a:t>alpha_table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aes</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x=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y = </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color =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geom_boxplot</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Lets improve it a little bit: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observed_compare_v2 =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observed_compare</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geom_point</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aes</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(color = depth), size = 3, position =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position_jitterdodge</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theme_classic</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a:t>
            </a:r>
            <a:endParaRPr lang="en-ZA" sz="2800" dirty="0">
              <a:solidFill>
                <a:srgbClr val="002060"/>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0864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021" y="1487425"/>
            <a:ext cx="7994784" cy="4813068"/>
          </a:xfrm>
          <a:prstGeom prst="rect">
            <a:avLst/>
          </a:prstGeom>
        </p:spPr>
      </p:pic>
    </p:spTree>
    <p:extLst>
      <p:ext uri="{BB962C8B-B14F-4D97-AF65-F5344CB8AC3E}">
        <p14:creationId xmlns:p14="http://schemas.microsoft.com/office/powerpoint/2010/main" val="3620124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338328" y="328549"/>
            <a:ext cx="11024616" cy="16343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Is the alpha-diversity between field sources </a:t>
            </a:r>
            <a:r>
              <a:rPr lang="en-US" sz="4400" b="1" dirty="0" err="1" smtClean="0"/>
              <a:t>signifantly</a:t>
            </a:r>
            <a:r>
              <a:rPr lang="en-US" sz="4400" b="1" dirty="0" smtClean="0"/>
              <a:t> different?  </a:t>
            </a:r>
            <a:endParaRPr lang="en-US" sz="4400" b="1" dirty="0"/>
          </a:p>
        </p:txBody>
      </p:sp>
      <p:sp>
        <p:nvSpPr>
          <p:cNvPr id="5" name="TextBox 4"/>
          <p:cNvSpPr txBox="1"/>
          <p:nvPr/>
        </p:nvSpPr>
        <p:spPr>
          <a:xfrm>
            <a:off x="463296" y="2304288"/>
            <a:ext cx="11180064" cy="4154984"/>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First we need to check for normality of our data! </a:t>
            </a:r>
            <a:r>
              <a:rPr lang="en-US" sz="2000" dirty="0" smtClean="0">
                <a:latin typeface="Calibri" panose="020F0502020204030204" pitchFamily="34" charset="0"/>
                <a:ea typeface="Calibri" panose="020F0502020204030204" pitchFamily="34" charset="0"/>
                <a:cs typeface="Calibri" panose="020F0502020204030204" pitchFamily="34" charset="0"/>
              </a:rPr>
              <a:t>Different tests assume different distributions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u="sng" dirty="0" smtClean="0">
                <a:latin typeface="Calibri" panose="020F0502020204030204" pitchFamily="34" charset="0"/>
                <a:ea typeface="Calibri" panose="020F0502020204030204" pitchFamily="34" charset="0"/>
                <a:cs typeface="Calibri" panose="020F0502020204030204" pitchFamily="34" charset="0"/>
              </a:rPr>
              <a:t>Normal distribution</a:t>
            </a:r>
            <a:r>
              <a:rPr lang="en-US" sz="2000" dirty="0" smtClean="0">
                <a:latin typeface="Calibri" panose="020F0502020204030204" pitchFamily="34" charset="0"/>
                <a:ea typeface="Calibri" panose="020F0502020204030204" pitchFamily="34" charset="0"/>
                <a:cs typeface="Calibri" panose="020F0502020204030204" pitchFamily="34" charset="0"/>
              </a:rPr>
              <a:t>: t-test (two groups) ; ANOVA (more than two)</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u="sng" dirty="0" smtClean="0">
                <a:latin typeface="Calibri" panose="020F0502020204030204" pitchFamily="34" charset="0"/>
                <a:ea typeface="Calibri" panose="020F0502020204030204" pitchFamily="34" charset="0"/>
                <a:cs typeface="Calibri" panose="020F0502020204030204" pitchFamily="34" charset="0"/>
              </a:rPr>
              <a:t>Non-Normal distribution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Mann-Whitney-Wilcoxon (two groups); </a:t>
            </a:r>
            <a:r>
              <a:rPr lang="en-US" sz="2000" dirty="0" err="1" smtClean="0">
                <a:latin typeface="Calibri" panose="020F0502020204030204" pitchFamily="34" charset="0"/>
                <a:ea typeface="Calibri" panose="020F0502020204030204" pitchFamily="34" charset="0"/>
                <a:cs typeface="Calibri" panose="020F0502020204030204" pitchFamily="34" charset="0"/>
              </a:rPr>
              <a:t>Kruskal</a:t>
            </a:r>
            <a:r>
              <a:rPr lang="en-US" sz="2000" dirty="0" smtClean="0">
                <a:latin typeface="Calibri" panose="020F0502020204030204" pitchFamily="34" charset="0"/>
                <a:ea typeface="Calibri" panose="020F0502020204030204" pitchFamily="34" charset="0"/>
                <a:cs typeface="Calibri" panose="020F0502020204030204" pitchFamily="34" charset="0"/>
              </a:rPr>
              <a:t>-Wallis (more than two)</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hist</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alpha_table$Observed</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#plot an histogram of your data. Does it look normal? </a:t>
            </a:r>
          </a:p>
          <a:p>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a:buFont typeface="Arial" panose="020B0604020202020204" pitchFamily="34" charset="0"/>
              <a:buChar char="•"/>
            </a:pPr>
            <a:r>
              <a:rPr lang="en-US" sz="20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shapiro.test</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alpha_table$Observed</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use the </a:t>
            </a:r>
            <a:r>
              <a:rPr lang="en-US" sz="2000" dirty="0" err="1"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shapiro</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 test to check for normality</a:t>
            </a:r>
          </a:p>
          <a:p>
            <a:pPr marL="285750" indent="-285750">
              <a:buFont typeface="Arial" panose="020B0604020202020204" pitchFamily="34" charset="0"/>
              <a:buChar char="•"/>
            </a:pPr>
            <a:endParaRPr lang="en-US" sz="2000" dirty="0">
              <a:solidFill>
                <a:srgbClr val="00B05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rPr>
              <a:t>Null-hypothesis for the </a:t>
            </a:r>
            <a:r>
              <a:rPr lang="en-US" sz="2400" b="1" u="sng"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shapiro</a:t>
            </a: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rPr>
              <a:t> test: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data is normally distributed.</a:t>
            </a:r>
            <a:r>
              <a:rPr lang="en-US" sz="2400" dirty="0" smtClean="0">
                <a:solidFill>
                  <a:srgbClr val="00B050"/>
                </a:solidFill>
                <a:latin typeface="Calibri" panose="020F0502020204030204" pitchFamily="34" charset="0"/>
                <a:ea typeface="Calibri" panose="020F0502020204030204" pitchFamily="34" charset="0"/>
                <a:cs typeface="Calibri" panose="020F0502020204030204" pitchFamily="34" charset="0"/>
              </a:rPr>
              <a:t> </a:t>
            </a:r>
            <a:endParaRPr lang="en-ZA" sz="2400"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282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277368" y="0"/>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What test do we use?</a:t>
            </a:r>
            <a:endParaRPr lang="en-US" sz="4400" b="1" dirty="0"/>
          </a:p>
        </p:txBody>
      </p:sp>
      <p:sp>
        <p:nvSpPr>
          <p:cNvPr id="5" name="TextBox 4"/>
          <p:cNvSpPr txBox="1"/>
          <p:nvPr/>
        </p:nvSpPr>
        <p:spPr>
          <a:xfrm>
            <a:off x="390144" y="1182624"/>
            <a:ext cx="11180064"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How many groups we have? </a:t>
            </a:r>
          </a:p>
          <a:p>
            <a:pPr marL="285750" indent="-285750">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Is our data normally distributed?</a:t>
            </a:r>
          </a:p>
          <a:p>
            <a:pPr marL="285750" indent="-285750">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If it is</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anova_test</a:t>
            </a: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8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aov</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data = </a:t>
            </a:r>
            <a:r>
              <a:rPr lang="en-US" sz="28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alpha_table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summary(</a:t>
            </a:r>
            <a:r>
              <a:rPr lang="en-US" sz="28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anova_test</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If it is not: </a:t>
            </a:r>
            <a:r>
              <a:rPr lang="en-US" sz="2800" dirty="0" err="1"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kruskal.test</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data</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alpha_table</a:t>
            </a:r>
            <a:r>
              <a:rPr lang="en-US" sz="28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a:buFont typeface="Arial" panose="020B0604020202020204" pitchFamily="34" charset="0"/>
              <a:buChar char="•"/>
            </a:pPr>
            <a:endPar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Are the groups different? What is the p-value?</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2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743712" y="2706624"/>
            <a:ext cx="9436608" cy="2246769"/>
          </a:xfrm>
          <a:prstGeom prst="rect">
            <a:avLst/>
          </a:prstGeom>
          <a:noFill/>
        </p:spPr>
        <p:txBody>
          <a:bodyPr wrap="square" rtlCol="0">
            <a:spAutoFit/>
          </a:bodyPr>
          <a:lstStyle/>
          <a:p>
            <a:pPr algn="ctr"/>
            <a:r>
              <a:rPr lang="en-US" sz="2800" dirty="0">
                <a:latin typeface="Courier New" panose="02070309020205020404" pitchFamily="49" charset="0"/>
                <a:ea typeface="Calibri" panose="020F0502020204030204" pitchFamily="34" charset="0"/>
                <a:cs typeface="Courier New" panose="02070309020205020404" pitchFamily="49" charset="0"/>
              </a:rPr>
              <a:t>	</a:t>
            </a:r>
            <a:r>
              <a:rPr lang="en-US" sz="2800" dirty="0" err="1">
                <a:latin typeface="Courier New" panose="02070309020205020404" pitchFamily="49" charset="0"/>
                <a:ea typeface="Calibri" panose="020F0502020204030204" pitchFamily="34" charset="0"/>
                <a:cs typeface="Courier New" panose="02070309020205020404" pitchFamily="49" charset="0"/>
              </a:rPr>
              <a:t>Kruskal</a:t>
            </a:r>
            <a:r>
              <a:rPr lang="en-US" sz="2800" dirty="0">
                <a:latin typeface="Courier New" panose="02070309020205020404" pitchFamily="49" charset="0"/>
                <a:ea typeface="Calibri" panose="020F0502020204030204" pitchFamily="34" charset="0"/>
                <a:cs typeface="Courier New" panose="02070309020205020404" pitchFamily="49" charset="0"/>
              </a:rPr>
              <a:t>-Wallis rank sum test</a:t>
            </a:r>
          </a:p>
          <a:p>
            <a:pPr algn="ctr"/>
            <a:endParaRPr lang="en-US" sz="2800" dirty="0">
              <a:latin typeface="Courier New" panose="02070309020205020404" pitchFamily="49" charset="0"/>
              <a:ea typeface="Calibri" panose="020F0502020204030204" pitchFamily="34" charset="0"/>
              <a:cs typeface="Courier New" panose="02070309020205020404" pitchFamily="49" charset="0"/>
            </a:endParaRPr>
          </a:p>
          <a:p>
            <a:pPr algn="ctr"/>
            <a:r>
              <a:rPr lang="en-US" sz="2800" dirty="0">
                <a:latin typeface="Courier New" panose="02070309020205020404" pitchFamily="49" charset="0"/>
                <a:ea typeface="Calibri" panose="020F0502020204030204" pitchFamily="34" charset="0"/>
                <a:cs typeface="Courier New" panose="02070309020205020404" pitchFamily="49" charset="0"/>
              </a:rPr>
              <a:t>data:  Observed by </a:t>
            </a:r>
            <a:r>
              <a:rPr lang="en-US" sz="2800" dirty="0" err="1">
                <a:latin typeface="Courier New" panose="02070309020205020404" pitchFamily="49" charset="0"/>
                <a:ea typeface="Calibri" panose="020F0502020204030204" pitchFamily="34" charset="0"/>
                <a:cs typeface="Courier New" panose="02070309020205020404" pitchFamily="49" charset="0"/>
              </a:rPr>
              <a:t>Field_source</a:t>
            </a:r>
            <a:endParaRPr lang="en-US" sz="2800" dirty="0">
              <a:latin typeface="Courier New" panose="02070309020205020404" pitchFamily="49" charset="0"/>
              <a:ea typeface="Calibri" panose="020F0502020204030204" pitchFamily="34" charset="0"/>
              <a:cs typeface="Courier New" panose="02070309020205020404" pitchFamily="49" charset="0"/>
            </a:endParaRPr>
          </a:p>
          <a:p>
            <a:pPr algn="ctr"/>
            <a:r>
              <a:rPr lang="en-US" sz="2800" dirty="0" err="1">
                <a:latin typeface="Courier New" panose="02070309020205020404" pitchFamily="49" charset="0"/>
                <a:ea typeface="Calibri" panose="020F0502020204030204" pitchFamily="34" charset="0"/>
                <a:cs typeface="Courier New" panose="02070309020205020404" pitchFamily="49" charset="0"/>
              </a:rPr>
              <a:t>Kruskal</a:t>
            </a:r>
            <a:r>
              <a:rPr lang="en-US" sz="2800" dirty="0">
                <a:latin typeface="Courier New" panose="02070309020205020404" pitchFamily="49" charset="0"/>
                <a:ea typeface="Calibri" panose="020F0502020204030204" pitchFamily="34" charset="0"/>
                <a:cs typeface="Courier New" panose="02070309020205020404" pitchFamily="49" charset="0"/>
              </a:rPr>
              <a:t>-Wallis chi-squared = 1.0455, </a:t>
            </a:r>
            <a:r>
              <a:rPr lang="en-US" sz="2800" dirty="0" err="1">
                <a:latin typeface="Courier New" panose="02070309020205020404" pitchFamily="49" charset="0"/>
                <a:ea typeface="Calibri" panose="020F0502020204030204" pitchFamily="34" charset="0"/>
                <a:cs typeface="Courier New" panose="02070309020205020404" pitchFamily="49" charset="0"/>
              </a:rPr>
              <a:t>df</a:t>
            </a:r>
            <a:r>
              <a:rPr lang="en-US" sz="2800" dirty="0">
                <a:latin typeface="Courier New" panose="02070309020205020404" pitchFamily="49" charset="0"/>
                <a:ea typeface="Calibri" panose="020F0502020204030204" pitchFamily="34" charset="0"/>
                <a:cs typeface="Courier New" panose="02070309020205020404" pitchFamily="49" charset="0"/>
              </a:rPr>
              <a:t> = 2, p-value = 0.5929</a:t>
            </a:r>
            <a:endParaRPr lang="en-ZA" sz="2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7" name="Google Shape;1723;p94"/>
          <p:cNvSpPr txBox="1">
            <a:spLocks/>
          </p:cNvSpPr>
          <p:nvPr/>
        </p:nvSpPr>
        <p:spPr>
          <a:xfrm>
            <a:off x="240792" y="280416"/>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Results from </a:t>
            </a:r>
            <a:r>
              <a:rPr lang="en-US" sz="4400" b="1" dirty="0" err="1" smtClean="0"/>
              <a:t>Kruskal</a:t>
            </a:r>
            <a:r>
              <a:rPr lang="en-US" sz="4400" b="1" dirty="0" smtClean="0"/>
              <a:t>-Wallis test</a:t>
            </a:r>
            <a:endParaRPr lang="en-US" sz="4400" b="1" dirty="0"/>
          </a:p>
        </p:txBody>
      </p:sp>
      <p:sp>
        <p:nvSpPr>
          <p:cNvPr id="8" name="Rectangle 7"/>
          <p:cNvSpPr/>
          <p:nvPr/>
        </p:nvSpPr>
        <p:spPr>
          <a:xfrm>
            <a:off x="3986784" y="4474464"/>
            <a:ext cx="3706368" cy="478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757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277368" y="134112"/>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Displaying significance tests</a:t>
            </a:r>
            <a:endParaRPr lang="en-US" sz="4400" b="1" dirty="0"/>
          </a:p>
        </p:txBody>
      </p:sp>
      <p:sp>
        <p:nvSpPr>
          <p:cNvPr id="5" name="Rectangle 4"/>
          <p:cNvSpPr/>
          <p:nvPr/>
        </p:nvSpPr>
        <p:spPr>
          <a:xfrm>
            <a:off x="841924" y="1256411"/>
            <a:ext cx="1021622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You can use the function </a:t>
            </a:r>
            <a:r>
              <a:rPr lang="en-US" sz="2000" dirty="0" err="1" smtClean="0">
                <a:latin typeface="Calibri" panose="020F0502020204030204" pitchFamily="34" charset="0"/>
                <a:ea typeface="Calibri" panose="020F0502020204030204" pitchFamily="34" charset="0"/>
                <a:cs typeface="Calibri" panose="020F0502020204030204" pitchFamily="34" charset="0"/>
              </a:rPr>
              <a:t>stat_compare_means</a:t>
            </a:r>
            <a:r>
              <a:rPr lang="en-US" sz="2000" dirty="0" smtClean="0">
                <a:latin typeface="Calibri" panose="020F0502020204030204" pitchFamily="34" charset="0"/>
                <a:ea typeface="Calibri" panose="020F0502020204030204" pitchFamily="34" charset="0"/>
                <a:cs typeface="Calibri" panose="020F0502020204030204" pitchFamily="34" charset="0"/>
              </a:rPr>
              <a:t> from the </a:t>
            </a:r>
            <a:r>
              <a:rPr lang="en-US" sz="2000" dirty="0" err="1" smtClean="0">
                <a:latin typeface="Calibri" panose="020F0502020204030204" pitchFamily="34" charset="0"/>
                <a:ea typeface="Calibri" panose="020F0502020204030204" pitchFamily="34" charset="0"/>
                <a:cs typeface="Calibri" panose="020F0502020204030204" pitchFamily="34" charset="0"/>
              </a:rPr>
              <a:t>ggpubr</a:t>
            </a:r>
            <a:r>
              <a:rPr lang="en-US" sz="2000" dirty="0" smtClean="0">
                <a:latin typeface="Calibri" panose="020F0502020204030204" pitchFamily="34" charset="0"/>
                <a:ea typeface="Calibri" panose="020F0502020204030204" pitchFamily="34" charset="0"/>
                <a:cs typeface="Calibri" panose="020F0502020204030204" pitchFamily="34" charset="0"/>
              </a:rPr>
              <a:t> package to display comparisons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Install and load </a:t>
            </a:r>
            <a:r>
              <a:rPr lang="en-US" sz="2000" dirty="0" err="1" smtClean="0">
                <a:latin typeface="Calibri" panose="020F0502020204030204" pitchFamily="34" charset="0"/>
                <a:ea typeface="Calibri" panose="020F0502020204030204" pitchFamily="34" charset="0"/>
                <a:cs typeface="Calibri" panose="020F0502020204030204" pitchFamily="34" charset="0"/>
              </a:rPr>
              <a:t>ggpubr</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ZA" sz="200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ZA" sz="2000" dirty="0" smtClean="0">
                <a:solidFill>
                  <a:srgbClr val="002060"/>
                </a:solidFill>
                <a:latin typeface="Courier New" panose="02070309020205020404" pitchFamily="49" charset="0"/>
                <a:cs typeface="Courier New" panose="02070309020205020404" pitchFamily="49" charset="0"/>
              </a:rPr>
              <a:t>observed_compare_v3 =</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observed_compare_v2 </a:t>
            </a:r>
            <a:r>
              <a:rPr lang="en-ZA" sz="2000" dirty="0" smtClean="0">
                <a:solidFill>
                  <a:srgbClr val="002060"/>
                </a:solidFill>
                <a:latin typeface="Courier New" panose="02070309020205020404" pitchFamily="49" charset="0"/>
                <a:cs typeface="Courier New" panose="02070309020205020404" pitchFamily="49" charset="0"/>
              </a:rPr>
              <a:t>+ </a:t>
            </a:r>
            <a:r>
              <a:rPr lang="en-ZA" sz="2000" dirty="0" err="1" smtClean="0">
                <a:solidFill>
                  <a:srgbClr val="002060"/>
                </a:solidFill>
                <a:latin typeface="Courier New" panose="02070309020205020404" pitchFamily="49" charset="0"/>
                <a:cs typeface="Courier New" panose="02070309020205020404" pitchFamily="49" charset="0"/>
              </a:rPr>
              <a:t>stat_compare_means</a:t>
            </a:r>
            <a:r>
              <a:rPr lang="en-ZA" sz="2000" dirty="0" smtClean="0">
                <a:solidFill>
                  <a:srgbClr val="002060"/>
                </a:solidFill>
                <a:latin typeface="Courier New" panose="02070309020205020404" pitchFamily="49" charset="0"/>
                <a:cs typeface="Courier New" panose="02070309020205020404" pitchFamily="49" charset="0"/>
              </a:rPr>
              <a:t>(method = “</a:t>
            </a:r>
            <a:r>
              <a:rPr lang="en-ZA" sz="2000" dirty="0" err="1" smtClean="0">
                <a:solidFill>
                  <a:srgbClr val="002060"/>
                </a:solidFill>
                <a:latin typeface="Courier New" panose="02070309020205020404" pitchFamily="49" charset="0"/>
                <a:cs typeface="Courier New" panose="02070309020205020404" pitchFamily="49" charset="0"/>
              </a:rPr>
              <a:t>kruskal.test</a:t>
            </a:r>
            <a:r>
              <a:rPr lang="en-ZA" sz="2000" dirty="0" smtClean="0">
                <a:solidFill>
                  <a:srgbClr val="002060"/>
                </a:solidFill>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endParaRPr lang="en-US" sz="2000" dirty="0">
              <a:solidFill>
                <a:schemeClr val="tx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You can add brackets to show comparisons between pairs of groups: </a:t>
            </a:r>
          </a:p>
          <a:p>
            <a:pPr marL="342900" indent="-342900">
              <a:buFont typeface="Arial" panose="020B0604020202020204" pitchFamily="34" charset="0"/>
              <a:buChar char="•"/>
            </a:pP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my_comparisons</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&lt;- list( c</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(“Sunflower", “Maize"), </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c</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(“Sunflower", “Peanut"), </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c</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(“Maize", “Peanut") )</a:t>
            </a:r>
          </a:p>
          <a:p>
            <a:pPr marL="342900" indent="-342900">
              <a:buFont typeface="Arial" panose="020B0604020202020204" pitchFamily="34" charset="0"/>
              <a:buChar char="•"/>
            </a:pP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observed_compare_v3 </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000" dirty="0" smtClean="0">
                <a:solidFill>
                  <a:srgbClr val="002060"/>
                </a:solidFill>
                <a:latin typeface="Courier New" panose="02070309020205020404" pitchFamily="49" charset="0"/>
                <a:ea typeface="Calibri" panose="020F0502020204030204" pitchFamily="34" charset="0"/>
                <a:cs typeface="Courier New" panose="02070309020205020404" pitchFamily="49" charset="0"/>
              </a:rPr>
              <a:t>observed_compare_v2 </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stat_compare_means</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(comparisons = </a:t>
            </a:r>
            <a:r>
              <a:rPr lang="en-US" sz="20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my_comparisons,method</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 = "</a:t>
            </a:r>
            <a:r>
              <a:rPr lang="en-US" sz="2000" dirty="0" err="1">
                <a:solidFill>
                  <a:srgbClr val="002060"/>
                </a:solidFill>
                <a:latin typeface="Courier New" panose="02070309020205020404" pitchFamily="49" charset="0"/>
                <a:ea typeface="Calibri" panose="020F0502020204030204" pitchFamily="34" charset="0"/>
                <a:cs typeface="Courier New" panose="02070309020205020404" pitchFamily="49" charset="0"/>
              </a:rPr>
              <a:t>wilcox.test</a:t>
            </a:r>
            <a:r>
              <a:rPr lang="en-US" sz="2000" dirty="0">
                <a:solidFill>
                  <a:srgbClr val="002060"/>
                </a:solidFill>
                <a:latin typeface="Courier New" panose="02070309020205020404" pitchFamily="49" charset="0"/>
                <a:ea typeface="Calibri" panose="020F0502020204030204" pitchFamily="34" charset="0"/>
                <a:cs typeface="Courier New" panose="02070309020205020404" pitchFamily="49" charset="0"/>
              </a:rPr>
              <a:t>")</a:t>
            </a:r>
            <a:endParaRPr lang="en-ZA" sz="2000" dirty="0">
              <a:solidFill>
                <a:srgbClr val="002060"/>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2987818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27" y="1330366"/>
            <a:ext cx="8215725" cy="4948514"/>
          </a:xfrm>
          <a:prstGeom prst="rect">
            <a:avLst/>
          </a:prstGeom>
        </p:spPr>
      </p:pic>
    </p:spTree>
    <p:extLst>
      <p:ext uri="{BB962C8B-B14F-4D97-AF65-F5344CB8AC3E}">
        <p14:creationId xmlns:p14="http://schemas.microsoft.com/office/powerpoint/2010/main" val="10864416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92"/>
        <p:cNvGrpSpPr/>
        <p:nvPr/>
      </p:nvGrpSpPr>
      <p:grpSpPr>
        <a:xfrm>
          <a:off x="0" y="0"/>
          <a:ext cx="0" cy="0"/>
          <a:chOff x="0" y="0"/>
          <a:chExt cx="0" cy="0"/>
        </a:xfrm>
      </p:grpSpPr>
      <p:sp>
        <p:nvSpPr>
          <p:cNvPr id="2193" name="Google Shape;2193;p128"/>
          <p:cNvSpPr txBox="1">
            <a:spLocks noGrp="1"/>
          </p:cNvSpPr>
          <p:nvPr>
            <p:ph type="title"/>
          </p:nvPr>
        </p:nvSpPr>
        <p:spPr>
          <a:xfrm>
            <a:off x="192024" y="1710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talk </a:t>
            </a:r>
            <a:r>
              <a:rPr lang="en-US" b="1" dirty="0" smtClean="0"/>
              <a:t>beta-diversity</a:t>
            </a:r>
            <a:endParaRPr b="1" dirty="0"/>
          </a:p>
        </p:txBody>
      </p:sp>
      <p:sp>
        <p:nvSpPr>
          <p:cNvPr id="2194" name="Google Shape;2194;p128"/>
          <p:cNvSpPr txBox="1">
            <a:spLocks noGrp="1"/>
          </p:cNvSpPr>
          <p:nvPr>
            <p:ph type="body" idx="1"/>
          </p:nvPr>
        </p:nvSpPr>
        <p:spPr>
          <a:xfrm>
            <a:off x="1021080" y="17931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Beta-diversity is between-sample diversity.</a:t>
            </a:r>
          </a:p>
          <a:p>
            <a:pPr marL="228600" lvl="0" indent="-228600" algn="l" rtl="0">
              <a:lnSpc>
                <a:spcPct val="90000"/>
              </a:lnSpc>
              <a:spcBef>
                <a:spcPts val="1000"/>
              </a:spcBef>
              <a:spcAft>
                <a:spcPts val="0"/>
              </a:spcAft>
              <a:buClr>
                <a:schemeClr val="dk1"/>
              </a:buClr>
              <a:buSzPts val="2800"/>
              <a:buChar char="•"/>
            </a:pPr>
            <a:endParaRPr lang="en-US" dirty="0" smtClean="0"/>
          </a:p>
          <a:p>
            <a:pPr marL="228600" lvl="0" indent="-228600" algn="l" rtl="0">
              <a:lnSpc>
                <a:spcPct val="90000"/>
              </a:lnSpc>
              <a:spcBef>
                <a:spcPts val="1000"/>
              </a:spcBef>
              <a:spcAft>
                <a:spcPts val="0"/>
              </a:spcAft>
              <a:buClr>
                <a:schemeClr val="dk1"/>
              </a:buClr>
              <a:buSzPts val="2800"/>
              <a:buChar char="•"/>
            </a:pPr>
            <a:r>
              <a:rPr lang="en-US" dirty="0" smtClean="0"/>
              <a:t>Is measured as dissimilarity between samples based on joint </a:t>
            </a:r>
            <a:r>
              <a:rPr lang="en-US" dirty="0"/>
              <a:t>abundances/presences and/or </a:t>
            </a:r>
            <a:r>
              <a:rPr lang="en-US" dirty="0" smtClean="0"/>
              <a:t>absences.</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smtClean="0"/>
              <a:t>Several metrics: Bray-Curtis; </a:t>
            </a:r>
            <a:r>
              <a:rPr lang="en-US" dirty="0" err="1" smtClean="0"/>
              <a:t>Jaccard</a:t>
            </a:r>
            <a:r>
              <a:rPr lang="en-US" dirty="0" smtClean="0"/>
              <a:t>, </a:t>
            </a:r>
            <a:r>
              <a:rPr lang="en-US" dirty="0" err="1" smtClean="0"/>
              <a:t>Unifrac</a:t>
            </a:r>
            <a:r>
              <a:rPr lang="en-US" dirty="0" smtClean="0"/>
              <a:t>. </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smtClean="0"/>
              <a:t>Displayed in ordination plots. </a:t>
            </a:r>
            <a:endParaRPr dirty="0"/>
          </a:p>
        </p:txBody>
      </p:sp>
      <p:sp>
        <p:nvSpPr>
          <p:cNvPr id="2195" name="Google Shape;2195;p128"/>
          <p:cNvSpPr/>
          <p:nvPr/>
        </p:nvSpPr>
        <p:spPr>
          <a:xfrm>
            <a:off x="0" y="6441043"/>
            <a:ext cx="6696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https://sites.google.com/site/mb3gustame/reference/dissimilarity</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2144;p121"/>
          <p:cNvSpPr txBox="1">
            <a:spLocks/>
          </p:cNvSpPr>
          <p:nvPr/>
        </p:nvSpPr>
        <p:spPr>
          <a:xfrm>
            <a:off x="167640" y="231013"/>
            <a:ext cx="10515600" cy="12198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Bray-Curtis and </a:t>
            </a:r>
            <a:r>
              <a:rPr lang="en-US" sz="4400" b="1" dirty="0" err="1" smtClean="0"/>
              <a:t>Jaccard</a:t>
            </a:r>
            <a:r>
              <a:rPr lang="en-US" sz="4400" b="1" dirty="0" smtClean="0"/>
              <a:t> metrics</a:t>
            </a:r>
            <a:endParaRPr lang="en-US" sz="4400" b="1" dirty="0"/>
          </a:p>
        </p:txBody>
      </p:sp>
      <p:sp>
        <p:nvSpPr>
          <p:cNvPr id="5" name="Google Shape;2145;p121"/>
          <p:cNvSpPr txBox="1">
            <a:spLocks/>
          </p:cNvSpPr>
          <p:nvPr/>
        </p:nvSpPr>
        <p:spPr>
          <a:xfrm>
            <a:off x="704088" y="1801241"/>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28600" indent="-228600" algn="l">
              <a:buSzPts val="2800"/>
              <a:buFont typeface="Arial"/>
              <a:buChar char="•"/>
            </a:pPr>
            <a:r>
              <a:rPr lang="en-US" sz="2800" dirty="0" smtClean="0"/>
              <a:t>Both are widely used distance-based measurements of dissimilarity in community composition between samples. </a:t>
            </a:r>
          </a:p>
          <a:p>
            <a:pPr marL="228600" indent="-228600" algn="l">
              <a:buSzPts val="2800"/>
              <a:buFont typeface="Arial"/>
              <a:buChar char="•"/>
            </a:pPr>
            <a:endParaRPr lang="en-US" sz="2800" dirty="0"/>
          </a:p>
          <a:p>
            <a:pPr marL="228600" indent="-228600" algn="l">
              <a:buSzPts val="2800"/>
              <a:buFont typeface="Arial"/>
              <a:buChar char="•"/>
            </a:pPr>
            <a:r>
              <a:rPr lang="en-US" sz="2800" dirty="0" err="1" smtClean="0"/>
              <a:t>Jaccard</a:t>
            </a:r>
            <a:r>
              <a:rPr lang="en-US" sz="2800" dirty="0" smtClean="0"/>
              <a:t> index is based on the presence/absence of species: more sensitive to “founding” effects. </a:t>
            </a:r>
          </a:p>
          <a:p>
            <a:pPr marL="228600" indent="-228600" algn="l">
              <a:buSzPts val="2800"/>
              <a:buFont typeface="Arial"/>
              <a:buChar char="•"/>
            </a:pPr>
            <a:endParaRPr lang="en-US" sz="2800" dirty="0"/>
          </a:p>
          <a:p>
            <a:pPr marL="228600" indent="-228600" algn="l">
              <a:buSzPts val="2800"/>
              <a:buFont typeface="Arial"/>
              <a:buChar char="•"/>
            </a:pPr>
            <a:r>
              <a:rPr lang="en-US" sz="2800" dirty="0" smtClean="0"/>
              <a:t>Bray-Curtis index is based on species abundance: more sensitive to temporal changes in the community. </a:t>
            </a:r>
            <a:endParaRPr lang="en-US" sz="2800" dirty="0"/>
          </a:p>
        </p:txBody>
      </p:sp>
    </p:spTree>
    <p:extLst>
      <p:ext uri="{BB962C8B-B14F-4D97-AF65-F5344CB8AC3E}">
        <p14:creationId xmlns:p14="http://schemas.microsoft.com/office/powerpoint/2010/main" val="424935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27"/>
        <p:cNvGrpSpPr/>
        <p:nvPr/>
      </p:nvGrpSpPr>
      <p:grpSpPr>
        <a:xfrm>
          <a:off x="0" y="0"/>
          <a:ext cx="0" cy="0"/>
          <a:chOff x="0" y="0"/>
          <a:chExt cx="0" cy="0"/>
        </a:xfrm>
      </p:grpSpPr>
      <p:sp>
        <p:nvSpPr>
          <p:cNvPr id="1428" name="Google Shape;1428;p59"/>
          <p:cNvSpPr/>
          <p:nvPr/>
        </p:nvSpPr>
        <p:spPr>
          <a:xfrm>
            <a:off x="4335331" y="2488340"/>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29" name="Google Shape;1429;p59"/>
          <p:cNvSpPr txBox="1">
            <a:spLocks noGrp="1"/>
          </p:cNvSpPr>
          <p:nvPr>
            <p:ph type="title"/>
          </p:nvPr>
        </p:nvSpPr>
        <p:spPr>
          <a:xfrm>
            <a:off x="182418" y="122262"/>
            <a:ext cx="10515600" cy="91954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a:t>
            </a:r>
            <a:r>
              <a:rPr lang="en-US" b="1" dirty="0" err="1"/>
              <a:t>Phyloseq</a:t>
            </a:r>
            <a:r>
              <a:rPr lang="en-US" b="1" dirty="0"/>
              <a:t> format</a:t>
            </a:r>
            <a:endParaRPr b="1" dirty="0"/>
          </a:p>
        </p:txBody>
      </p:sp>
      <p:sp>
        <p:nvSpPr>
          <p:cNvPr id="1430" name="Google Shape;1430;p59"/>
          <p:cNvSpPr/>
          <p:nvPr/>
        </p:nvSpPr>
        <p:spPr>
          <a:xfrm rot="-5400000">
            <a:off x="1711363" y="4068817"/>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31" name="Google Shape;1431;p59"/>
          <p:cNvSpPr/>
          <p:nvPr/>
        </p:nvSpPr>
        <p:spPr>
          <a:xfrm>
            <a:off x="4335331" y="1690688"/>
            <a:ext cx="4077149" cy="662716"/>
          </a:xfrm>
          <a:prstGeom prst="rect">
            <a:avLst/>
          </a:prstGeom>
          <a:solidFill>
            <a:srgbClr val="528D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32" name="Google Shape;1432;p59"/>
          <p:cNvSpPr/>
          <p:nvPr/>
        </p:nvSpPr>
        <p:spPr>
          <a:xfrm rot="-5400000">
            <a:off x="941742" y="4354344"/>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33" name="Google Shape;1433;p59"/>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34" name="Google Shape;1434;p59"/>
          <p:cNvGrpSpPr/>
          <p:nvPr/>
        </p:nvGrpSpPr>
        <p:grpSpPr>
          <a:xfrm>
            <a:off x="4735297" y="3206740"/>
            <a:ext cx="127299" cy="3154616"/>
            <a:chOff x="4542414" y="3206740"/>
            <a:chExt cx="127299" cy="3154616"/>
          </a:xfrm>
        </p:grpSpPr>
        <p:cxnSp>
          <p:nvCxnSpPr>
            <p:cNvPr id="1435" name="Google Shape;1435;p59"/>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36" name="Google Shape;1436;p59"/>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37" name="Google Shape;1437;p59"/>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38" name="Google Shape;1438;p59"/>
          <p:cNvGrpSpPr/>
          <p:nvPr/>
        </p:nvGrpSpPr>
        <p:grpSpPr>
          <a:xfrm>
            <a:off x="4526221" y="2733653"/>
            <a:ext cx="3778683" cy="240506"/>
            <a:chOff x="4526221" y="2733653"/>
            <a:chExt cx="3778683" cy="240506"/>
          </a:xfrm>
        </p:grpSpPr>
        <p:cxnSp>
          <p:nvCxnSpPr>
            <p:cNvPr id="1439" name="Google Shape;1439;p59"/>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40" name="Google Shape;1440;p59"/>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41" name="Google Shape;1441;p59"/>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42" name="Google Shape;1442;p59"/>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43"/>
        <p:cNvGrpSpPr/>
        <p:nvPr/>
      </p:nvGrpSpPr>
      <p:grpSpPr>
        <a:xfrm>
          <a:off x="0" y="0"/>
          <a:ext cx="0" cy="0"/>
          <a:chOff x="0" y="0"/>
          <a:chExt cx="0" cy="0"/>
        </a:xfrm>
      </p:grpSpPr>
      <p:sp>
        <p:nvSpPr>
          <p:cNvPr id="2144" name="Google Shape;2144;p121"/>
          <p:cNvSpPr txBox="1">
            <a:spLocks noGrp="1"/>
          </p:cNvSpPr>
          <p:nvPr>
            <p:ph type="title"/>
          </p:nvPr>
        </p:nvSpPr>
        <p:spPr>
          <a:xfrm>
            <a:off x="533400" y="1944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Ordination</a:t>
            </a:r>
            <a:endParaRPr b="1" dirty="0"/>
          </a:p>
        </p:txBody>
      </p:sp>
      <p:sp>
        <p:nvSpPr>
          <p:cNvPr id="2145" name="Google Shape;2145;p121"/>
          <p:cNvSpPr txBox="1">
            <a:spLocks noGrp="1"/>
          </p:cNvSpPr>
          <p:nvPr>
            <p:ph type="body" idx="1"/>
          </p:nvPr>
        </p:nvSpPr>
        <p:spPr>
          <a:xfrm>
            <a:off x="838200" y="19475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Ordination </a:t>
            </a:r>
            <a:r>
              <a:rPr lang="en-US" dirty="0"/>
              <a:t>reduces the number of dimensions in a </a:t>
            </a:r>
            <a:r>
              <a:rPr lang="en-US" dirty="0" smtClean="0"/>
              <a:t>dataset, </a:t>
            </a:r>
            <a:r>
              <a:rPr lang="en-US" dirty="0"/>
              <a:t>to return new, information-rich </a:t>
            </a:r>
            <a:r>
              <a:rPr lang="en-US" dirty="0" smtClean="0"/>
              <a:t>dimensions</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 If the individual variables are completely independent of each other (that’s us!) ordination is not likely to find some reasonable reduction of the multidimensional space</a:t>
            </a:r>
            <a:r>
              <a:rPr lang="en-US" dirty="0" smtClean="0"/>
              <a:t>.</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Ordinations can also measure how much the explanatory variables explain these species gradients</a:t>
            </a:r>
            <a:endParaRP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06"/>
        <p:cNvGrpSpPr/>
        <p:nvPr/>
      </p:nvGrpSpPr>
      <p:grpSpPr>
        <a:xfrm>
          <a:off x="0" y="0"/>
          <a:ext cx="0" cy="0"/>
          <a:chOff x="0" y="0"/>
          <a:chExt cx="0" cy="0"/>
        </a:xfrm>
      </p:grpSpPr>
      <p:sp>
        <p:nvSpPr>
          <p:cNvPr id="2207" name="Google Shape;2207;p130"/>
          <p:cNvSpPr txBox="1">
            <a:spLocks noGrp="1"/>
          </p:cNvSpPr>
          <p:nvPr>
            <p:ph type="title"/>
          </p:nvPr>
        </p:nvSpPr>
        <p:spPr>
          <a:xfrm>
            <a:off x="188381" y="18835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Types of ordinations </a:t>
            </a:r>
            <a:endParaRPr b="1" dirty="0"/>
          </a:p>
        </p:txBody>
      </p:sp>
      <p:pic>
        <p:nvPicPr>
          <p:cNvPr id="2208" name="Google Shape;2208;p130"/>
          <p:cNvPicPr preferRelativeResize="0">
            <a:picLocks noGrp="1"/>
          </p:cNvPicPr>
          <p:nvPr>
            <p:ph type="body" idx="1"/>
          </p:nvPr>
        </p:nvPicPr>
        <p:blipFill rotWithShape="1">
          <a:blip r:embed="rId3">
            <a:alphaModFix/>
          </a:blip>
          <a:srcRect/>
          <a:stretch/>
        </p:blipFill>
        <p:spPr>
          <a:xfrm>
            <a:off x="1487056" y="1825625"/>
            <a:ext cx="9216925" cy="4351338"/>
          </a:xfrm>
          <a:prstGeom prst="rect">
            <a:avLst/>
          </a:prstGeom>
          <a:noFill/>
          <a:ln>
            <a:noFill/>
          </a:ln>
        </p:spPr>
      </p:pic>
      <p:sp>
        <p:nvSpPr>
          <p:cNvPr id="2209" name="Google Shape;2209;p130"/>
          <p:cNvSpPr/>
          <p:nvPr/>
        </p:nvSpPr>
        <p:spPr>
          <a:xfrm>
            <a:off x="-1" y="6488668"/>
            <a:ext cx="8506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https://www.davidzeleny.net/anadat-r/doku.php/en:ordination</a:t>
            </a:r>
            <a:endParaRPr dirty="0"/>
          </a:p>
        </p:txBody>
      </p:sp>
      <p:sp>
        <p:nvSpPr>
          <p:cNvPr id="2" name="Rectangle 1"/>
          <p:cNvSpPr/>
          <p:nvPr/>
        </p:nvSpPr>
        <p:spPr>
          <a:xfrm>
            <a:off x="8314944" y="1690688"/>
            <a:ext cx="2621280" cy="3320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68"/>
        <p:cNvGrpSpPr/>
        <p:nvPr/>
      </p:nvGrpSpPr>
      <p:grpSpPr>
        <a:xfrm>
          <a:off x="0" y="0"/>
          <a:ext cx="0" cy="0"/>
          <a:chOff x="0" y="0"/>
          <a:chExt cx="0" cy="0"/>
        </a:xfrm>
      </p:grpSpPr>
      <p:sp>
        <p:nvSpPr>
          <p:cNvPr id="2069" name="Google Shape;2069;p109"/>
          <p:cNvSpPr txBox="1">
            <a:spLocks noGrp="1"/>
          </p:cNvSpPr>
          <p:nvPr>
            <p:ph type="title"/>
          </p:nvPr>
        </p:nvSpPr>
        <p:spPr>
          <a:xfrm>
            <a:off x="460248"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do some basic ordinations!</a:t>
            </a:r>
            <a:endParaRPr b="1" dirty="0"/>
          </a:p>
        </p:txBody>
      </p:sp>
      <p:sp>
        <p:nvSpPr>
          <p:cNvPr id="2070" name="Google Shape;2070;p10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My favorite part of </a:t>
            </a:r>
            <a:r>
              <a:rPr lang="en-US" dirty="0" err="1" smtClean="0"/>
              <a:t>phyloseq</a:t>
            </a:r>
            <a:endParaRPr lang="en-US" dirty="0" smtClean="0"/>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Really a pain to transfer R ordinations into </a:t>
            </a:r>
            <a:r>
              <a:rPr lang="en-US" dirty="0" err="1" smtClean="0"/>
              <a:t>ggplot</a:t>
            </a:r>
            <a:endParaRPr lang="en-US" dirty="0"/>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But actually just eye candy </a:t>
            </a:r>
            <a:endParaRPr lang="en-US" dirty="0" smtClean="0"/>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Two parts: </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Ordinate</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Plot</a:t>
            </a:r>
            <a:endParaRP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74"/>
        <p:cNvGrpSpPr/>
        <p:nvPr/>
      </p:nvGrpSpPr>
      <p:grpSpPr>
        <a:xfrm>
          <a:off x="0" y="0"/>
          <a:ext cx="0" cy="0"/>
          <a:chOff x="0" y="0"/>
          <a:chExt cx="0" cy="0"/>
        </a:xfrm>
      </p:grpSpPr>
      <p:sp>
        <p:nvSpPr>
          <p:cNvPr id="2076" name="Google Shape;2076;p110"/>
          <p:cNvSpPr txBox="1">
            <a:spLocks noGrp="1"/>
          </p:cNvSpPr>
          <p:nvPr>
            <p:ph type="body" idx="1"/>
          </p:nvPr>
        </p:nvSpPr>
        <p:spPr>
          <a:xfrm>
            <a:off x="826008" y="1507808"/>
            <a:ext cx="10515600" cy="4758055"/>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Clr>
                <a:srgbClr val="528DDA"/>
              </a:buClr>
              <a:buSzPts val="2800"/>
            </a:pPr>
            <a:r>
              <a:rPr lang="en-US" sz="2400" dirty="0" err="1" smtClean="0">
                <a:solidFill>
                  <a:srgbClr val="002060"/>
                </a:solidFill>
                <a:latin typeface="Courier New"/>
                <a:ea typeface="Courier New"/>
                <a:cs typeface="Courier New"/>
                <a:sym typeface="Courier New"/>
              </a:rPr>
              <a:t>Rarefied_distance</a:t>
            </a:r>
            <a:r>
              <a:rPr lang="en-US" sz="2400" dirty="0" smtClean="0">
                <a:solidFill>
                  <a:srgbClr val="002060"/>
                </a:solidFill>
                <a:latin typeface="Courier New"/>
                <a:ea typeface="Courier New"/>
                <a:cs typeface="Courier New"/>
                <a:sym typeface="Courier New"/>
              </a:rPr>
              <a:t> </a:t>
            </a:r>
            <a:r>
              <a:rPr lang="en-US" sz="2400" dirty="0">
                <a:solidFill>
                  <a:srgbClr val="002060"/>
                </a:solidFill>
                <a:latin typeface="Courier New"/>
                <a:ea typeface="Courier New"/>
                <a:cs typeface="Courier New"/>
                <a:sym typeface="Courier New"/>
              </a:rPr>
              <a:t>= </a:t>
            </a:r>
            <a:r>
              <a:rPr lang="en-US" sz="2400" dirty="0" err="1">
                <a:solidFill>
                  <a:srgbClr val="002060"/>
                </a:solidFill>
                <a:latin typeface="Courier New"/>
                <a:ea typeface="Courier New"/>
                <a:cs typeface="Courier New"/>
                <a:sym typeface="Courier New"/>
              </a:rPr>
              <a:t>phyloseq</a:t>
            </a:r>
            <a:r>
              <a:rPr lang="en-US" sz="2400" dirty="0">
                <a:solidFill>
                  <a:srgbClr val="002060"/>
                </a:solidFill>
                <a:latin typeface="Courier New"/>
                <a:ea typeface="Courier New"/>
                <a:cs typeface="Courier New"/>
                <a:sym typeface="Courier New"/>
              </a:rPr>
              <a:t>::</a:t>
            </a:r>
            <a:r>
              <a:rPr lang="en-US" sz="2400" dirty="0" smtClean="0">
                <a:solidFill>
                  <a:srgbClr val="002060"/>
                </a:solidFill>
                <a:latin typeface="Courier New"/>
                <a:ea typeface="Courier New"/>
                <a:cs typeface="Courier New"/>
                <a:sym typeface="Courier New"/>
              </a:rPr>
              <a:t>distance(rarefied, </a:t>
            </a:r>
            <a:r>
              <a:rPr lang="en-US" sz="2400" dirty="0">
                <a:solidFill>
                  <a:srgbClr val="002060"/>
                </a:solidFill>
                <a:latin typeface="Courier New"/>
                <a:ea typeface="Courier New"/>
                <a:cs typeface="Courier New"/>
                <a:sym typeface="Courier New"/>
              </a:rPr>
              <a:t>method = "bray</a:t>
            </a:r>
            <a:r>
              <a:rPr lang="en-US" sz="2400" dirty="0" smtClean="0">
                <a:solidFill>
                  <a:srgbClr val="002060"/>
                </a:solidFill>
                <a:latin typeface="Courier New"/>
                <a:ea typeface="Courier New"/>
                <a:cs typeface="Courier New"/>
                <a:sym typeface="Courier New"/>
              </a:rPr>
              <a:t>")</a:t>
            </a:r>
          </a:p>
          <a:p>
            <a:pPr marL="228600" indent="-228600">
              <a:spcBef>
                <a:spcPts val="0"/>
              </a:spcBef>
              <a:buClr>
                <a:srgbClr val="528DDA"/>
              </a:buClr>
              <a:buSzPts val="2800"/>
            </a:pPr>
            <a:r>
              <a:rPr lang="en-US" sz="2400" dirty="0" smtClean="0">
                <a:solidFill>
                  <a:srgbClr val="002060"/>
                </a:solidFill>
                <a:latin typeface="Courier New"/>
                <a:ea typeface="Courier New"/>
                <a:cs typeface="Courier New"/>
                <a:sym typeface="Courier New"/>
              </a:rPr>
              <a:t>View(</a:t>
            </a:r>
            <a:r>
              <a:rPr lang="en-US" sz="2400" dirty="0" err="1" smtClean="0">
                <a:solidFill>
                  <a:srgbClr val="002060"/>
                </a:solidFill>
                <a:latin typeface="Courier New"/>
                <a:ea typeface="Courier New"/>
                <a:cs typeface="Courier New"/>
                <a:sym typeface="Courier New"/>
              </a:rPr>
              <a:t>as.matrix</a:t>
            </a:r>
            <a:r>
              <a:rPr lang="en-US" sz="2400" dirty="0" smtClean="0">
                <a:solidFill>
                  <a:srgbClr val="002060"/>
                </a:solidFill>
                <a:latin typeface="Courier New"/>
                <a:ea typeface="Courier New"/>
                <a:cs typeface="Courier New"/>
                <a:sym typeface="Courier New"/>
              </a:rPr>
              <a:t>(</a:t>
            </a:r>
            <a:r>
              <a:rPr lang="en-US" sz="2400" dirty="0" err="1">
                <a:solidFill>
                  <a:srgbClr val="002060"/>
                </a:solidFill>
                <a:latin typeface="Courier New"/>
                <a:ea typeface="Courier New"/>
                <a:cs typeface="Courier New"/>
                <a:sym typeface="Courier New"/>
              </a:rPr>
              <a:t>Rarefied_distance</a:t>
            </a:r>
            <a:r>
              <a:rPr lang="en-US" sz="2400" dirty="0" smtClean="0">
                <a:solidFill>
                  <a:srgbClr val="002060"/>
                </a:solidFill>
                <a:latin typeface="Courier New"/>
                <a:ea typeface="Courier New"/>
                <a:cs typeface="Courier New"/>
                <a:sym typeface="Courier New"/>
              </a:rPr>
              <a:t>))</a:t>
            </a:r>
          </a:p>
          <a:p>
            <a:pPr marL="228600" lvl="0" indent="-228600" algn="l" rtl="0">
              <a:lnSpc>
                <a:spcPct val="90000"/>
              </a:lnSpc>
              <a:spcBef>
                <a:spcPts val="1000"/>
              </a:spcBef>
              <a:spcAft>
                <a:spcPts val="0"/>
              </a:spcAft>
              <a:buClrTx/>
              <a:buSzPts val="28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What beta-diversity metric are we calculating?</a:t>
            </a:r>
          </a:p>
          <a:p>
            <a:pPr marL="228600" lvl="0" indent="-228600" algn="l" rtl="0">
              <a:lnSpc>
                <a:spcPct val="90000"/>
              </a:lnSpc>
              <a:spcBef>
                <a:spcPts val="1000"/>
              </a:spcBef>
              <a:spcAft>
                <a:spcPts val="0"/>
              </a:spcAft>
              <a:buClr>
                <a:srgbClr val="528DDA"/>
              </a:buClr>
              <a:buSzPts val="28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Ordinate: </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US" sz="2400" dirty="0" err="1" smtClean="0">
                <a:solidFill>
                  <a:srgbClr val="002060"/>
                </a:solidFill>
                <a:latin typeface="Courier New"/>
                <a:ea typeface="Courier New"/>
                <a:cs typeface="Courier New"/>
                <a:sym typeface="Courier New"/>
              </a:rPr>
              <a:t>rarefied_ordination</a:t>
            </a:r>
            <a:r>
              <a:rPr lang="en-US" sz="2400" dirty="0" smtClean="0">
                <a:solidFill>
                  <a:srgbClr val="002060"/>
                </a:solidFill>
                <a:latin typeface="Courier New"/>
                <a:ea typeface="Courier New"/>
                <a:cs typeface="Courier New"/>
                <a:sym typeface="Courier New"/>
              </a:rPr>
              <a:t> </a:t>
            </a:r>
            <a:r>
              <a:rPr lang="en-US" sz="2400" dirty="0">
                <a:solidFill>
                  <a:srgbClr val="002060"/>
                </a:solidFill>
                <a:latin typeface="Courier New"/>
                <a:ea typeface="Courier New"/>
                <a:cs typeface="Courier New"/>
                <a:sym typeface="Courier New"/>
              </a:rPr>
              <a:t>&lt;- ordinate(</a:t>
            </a:r>
            <a:r>
              <a:rPr lang="en-US" sz="2400" dirty="0" err="1">
                <a:solidFill>
                  <a:srgbClr val="002060"/>
                </a:solidFill>
                <a:latin typeface="Courier New"/>
                <a:ea typeface="Courier New"/>
                <a:cs typeface="Courier New"/>
                <a:sym typeface="Courier New"/>
              </a:rPr>
              <a:t>physeq</a:t>
            </a:r>
            <a:r>
              <a:rPr lang="en-US" sz="2400" dirty="0">
                <a:solidFill>
                  <a:srgbClr val="002060"/>
                </a:solidFill>
                <a:latin typeface="Courier New"/>
                <a:ea typeface="Courier New"/>
                <a:cs typeface="Courier New"/>
                <a:sym typeface="Courier New"/>
              </a:rPr>
              <a:t> = </a:t>
            </a:r>
            <a:r>
              <a:rPr lang="en-US" sz="2400" dirty="0" smtClean="0">
                <a:solidFill>
                  <a:srgbClr val="002060"/>
                </a:solidFill>
                <a:latin typeface="Courier New"/>
                <a:ea typeface="Courier New"/>
                <a:cs typeface="Courier New"/>
                <a:sym typeface="Courier New"/>
              </a:rPr>
              <a:t>rarefied, </a:t>
            </a:r>
            <a:r>
              <a:rPr lang="en-US" sz="2400" dirty="0">
                <a:solidFill>
                  <a:srgbClr val="002060"/>
                </a:solidFill>
                <a:latin typeface="Courier New"/>
                <a:ea typeface="Courier New"/>
                <a:cs typeface="Courier New"/>
                <a:sym typeface="Courier New"/>
              </a:rPr>
              <a:t>method = "</a:t>
            </a:r>
            <a:r>
              <a:rPr lang="en-US" sz="2400" dirty="0" err="1">
                <a:solidFill>
                  <a:srgbClr val="002060"/>
                </a:solidFill>
                <a:latin typeface="Courier New"/>
                <a:ea typeface="Courier New"/>
                <a:cs typeface="Courier New"/>
                <a:sym typeface="Courier New"/>
              </a:rPr>
              <a:t>PCoA</a:t>
            </a:r>
            <a:r>
              <a:rPr lang="en-US" sz="2400" dirty="0">
                <a:solidFill>
                  <a:srgbClr val="002060"/>
                </a:solidFill>
                <a:latin typeface="Courier New"/>
                <a:ea typeface="Courier New"/>
                <a:cs typeface="Courier New"/>
                <a:sym typeface="Courier New"/>
              </a:rPr>
              <a:t>", distance = </a:t>
            </a:r>
            <a:r>
              <a:rPr lang="en-US" sz="2400" dirty="0" err="1">
                <a:solidFill>
                  <a:srgbClr val="002060"/>
                </a:solidFill>
                <a:latin typeface="Courier New"/>
                <a:ea typeface="Courier New"/>
                <a:cs typeface="Courier New"/>
                <a:sym typeface="Courier New"/>
              </a:rPr>
              <a:t>Rarefied_distance</a:t>
            </a:r>
            <a:r>
              <a:rPr lang="en-US" sz="2400" dirty="0" smtClean="0">
                <a:solidFill>
                  <a:srgbClr val="002060"/>
                </a:solidFill>
                <a:latin typeface="Courier New"/>
                <a:ea typeface="Courier New"/>
                <a:cs typeface="Courier New"/>
                <a:sym typeface="Courier New"/>
              </a:rPr>
              <a:t>) </a:t>
            </a:r>
          </a:p>
          <a:p>
            <a:pPr marL="228600" lvl="0" indent="-228600">
              <a:buClr>
                <a:srgbClr val="528DDA"/>
              </a:buClr>
              <a:buSzPts val="2800"/>
            </a:pPr>
            <a:endParaRPr lang="en-US" sz="2400" dirty="0" smtClean="0">
              <a:solidFill>
                <a:srgbClr val="528DDA"/>
              </a:solidFill>
              <a:latin typeface="Courier New"/>
              <a:ea typeface="Courier New"/>
              <a:cs typeface="Courier New"/>
              <a:sym typeface="Courier New"/>
            </a:endParaRPr>
          </a:p>
          <a:p>
            <a:pPr marL="228600" lvl="0" indent="-228600">
              <a:buClrTx/>
              <a:buSzPts val="2800"/>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Plot the ordination: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ZA" sz="2400" dirty="0" err="1">
                <a:solidFill>
                  <a:srgbClr val="002060"/>
                </a:solidFill>
                <a:latin typeface="Courier New"/>
                <a:ea typeface="Courier New"/>
                <a:cs typeface="Courier New"/>
                <a:sym typeface="Courier New"/>
              </a:rPr>
              <a:t>plot_ordination</a:t>
            </a:r>
            <a:r>
              <a:rPr lang="en-ZA" sz="2400" dirty="0">
                <a:solidFill>
                  <a:srgbClr val="002060"/>
                </a:solidFill>
                <a:latin typeface="Courier New"/>
                <a:ea typeface="Courier New"/>
                <a:cs typeface="Courier New"/>
                <a:sym typeface="Courier New"/>
              </a:rPr>
              <a:t>(rarefied, </a:t>
            </a:r>
            <a:r>
              <a:rPr lang="en-ZA" sz="2400" dirty="0" err="1">
                <a:solidFill>
                  <a:srgbClr val="002060"/>
                </a:solidFill>
                <a:latin typeface="Courier New"/>
                <a:ea typeface="Courier New"/>
                <a:cs typeface="Courier New"/>
                <a:sym typeface="Courier New"/>
              </a:rPr>
              <a:t>rarefied_ordination</a:t>
            </a:r>
            <a:r>
              <a:rPr lang="en-ZA" sz="2400" dirty="0">
                <a:solidFill>
                  <a:srgbClr val="002060"/>
                </a:solidFill>
                <a:latin typeface="Courier New"/>
                <a:ea typeface="Courier New"/>
                <a:cs typeface="Courier New"/>
                <a:sym typeface="Courier New"/>
              </a:rPr>
              <a:t>, </a:t>
            </a:r>
            <a:r>
              <a:rPr lang="en-ZA" sz="2400" dirty="0" err="1">
                <a:solidFill>
                  <a:srgbClr val="002060"/>
                </a:solidFill>
                <a:latin typeface="Courier New"/>
                <a:ea typeface="Courier New"/>
                <a:cs typeface="Courier New"/>
                <a:sym typeface="Courier New"/>
              </a:rPr>
              <a:t>color</a:t>
            </a:r>
            <a:r>
              <a:rPr lang="en-ZA" sz="2400" dirty="0">
                <a:solidFill>
                  <a:srgbClr val="002060"/>
                </a:solidFill>
                <a:latin typeface="Courier New"/>
                <a:ea typeface="Courier New"/>
                <a:cs typeface="Courier New"/>
                <a:sym typeface="Courier New"/>
              </a:rPr>
              <a:t>="</a:t>
            </a:r>
            <a:r>
              <a:rPr lang="en-ZA" sz="2400" dirty="0" err="1">
                <a:solidFill>
                  <a:srgbClr val="002060"/>
                </a:solidFill>
                <a:latin typeface="Courier New"/>
                <a:ea typeface="Courier New"/>
                <a:cs typeface="Courier New"/>
                <a:sym typeface="Courier New"/>
              </a:rPr>
              <a:t>Field_source</a:t>
            </a:r>
            <a:r>
              <a:rPr lang="en-ZA" sz="2400" dirty="0">
                <a:solidFill>
                  <a:srgbClr val="002060"/>
                </a:solidFill>
                <a:latin typeface="Courier New"/>
                <a:ea typeface="Courier New"/>
                <a:cs typeface="Courier New"/>
                <a:sym typeface="Courier New"/>
              </a:rPr>
              <a:t>")</a:t>
            </a:r>
            <a:endParaRPr sz="2400" dirty="0">
              <a:solidFill>
                <a:srgbClr val="002060"/>
              </a:solidFill>
              <a:latin typeface="Courier New"/>
              <a:ea typeface="Courier New"/>
              <a:cs typeface="Courier New"/>
              <a:sym typeface="Courier New"/>
            </a:endParaRPr>
          </a:p>
        </p:txBody>
      </p:sp>
      <p:sp>
        <p:nvSpPr>
          <p:cNvPr id="5" name="Google Shape;2069;p109"/>
          <p:cNvSpPr txBox="1">
            <a:spLocks noGrp="1"/>
          </p:cNvSpPr>
          <p:nvPr>
            <p:ph type="title"/>
          </p:nvPr>
        </p:nvSpPr>
        <p:spPr>
          <a:xfrm>
            <a:off x="460248"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Plotting a </a:t>
            </a:r>
            <a:r>
              <a:rPr lang="en-US" b="1" dirty="0" err="1" smtClean="0"/>
              <a:t>PCoA</a:t>
            </a:r>
            <a:r>
              <a:rPr lang="en-US" b="1" dirty="0" smtClean="0"/>
              <a:t> </a:t>
            </a:r>
            <a:endParaRPr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80"/>
        <p:cNvGrpSpPr/>
        <p:nvPr/>
      </p:nvGrpSpPr>
      <p:grpSpPr>
        <a:xfrm>
          <a:off x="0" y="0"/>
          <a:ext cx="0" cy="0"/>
          <a:chOff x="0" y="0"/>
          <a:chExt cx="0" cy="0"/>
        </a:xfrm>
      </p:grpSpPr>
      <p:sp>
        <p:nvSpPr>
          <p:cNvPr id="2081" name="Google Shape;2081;p111"/>
          <p:cNvSpPr txBox="1">
            <a:spLocks noGrp="1"/>
          </p:cNvSpPr>
          <p:nvPr>
            <p:ph type="title"/>
          </p:nvPr>
        </p:nvSpPr>
        <p:spPr>
          <a:xfrm>
            <a:off x="106680" y="1"/>
            <a:ext cx="10515600" cy="121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Very hard to see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643" y="1054868"/>
            <a:ext cx="9207133" cy="5545661"/>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87"/>
        <p:cNvGrpSpPr/>
        <p:nvPr/>
      </p:nvGrpSpPr>
      <p:grpSpPr>
        <a:xfrm>
          <a:off x="0" y="0"/>
          <a:ext cx="0" cy="0"/>
          <a:chOff x="0" y="0"/>
          <a:chExt cx="0" cy="0"/>
        </a:xfrm>
      </p:grpSpPr>
      <p:sp>
        <p:nvSpPr>
          <p:cNvPr id="2088" name="Google Shape;2088;p112"/>
          <p:cNvSpPr txBox="1">
            <a:spLocks noGrp="1"/>
          </p:cNvSpPr>
          <p:nvPr>
            <p:ph type="title"/>
          </p:nvPr>
        </p:nvSpPr>
        <p:spPr>
          <a:xfrm>
            <a:off x="252984" y="194437"/>
            <a:ext cx="10515600" cy="8784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improve things</a:t>
            </a:r>
            <a:endParaRPr b="1" dirty="0"/>
          </a:p>
        </p:txBody>
      </p:sp>
      <p:sp>
        <p:nvSpPr>
          <p:cNvPr id="2089" name="Google Shape;2089;p112"/>
          <p:cNvSpPr txBox="1">
            <a:spLocks noGrp="1"/>
          </p:cNvSpPr>
          <p:nvPr>
            <p:ph type="body" idx="1"/>
          </p:nvPr>
        </p:nvSpPr>
        <p:spPr>
          <a:xfrm>
            <a:off x="899160" y="1361504"/>
            <a:ext cx="10744200" cy="48068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Replot </a:t>
            </a:r>
            <a:r>
              <a:rPr lang="en-US" dirty="0"/>
              <a:t>with larger point size and remove that grey background: </a:t>
            </a:r>
            <a:endParaRPr dirty="0"/>
          </a:p>
          <a:p>
            <a:pPr marL="228600" lvl="0" indent="-228600">
              <a:buClr>
                <a:srgbClr val="528DDA"/>
              </a:buClr>
              <a:buSzPts val="2800"/>
            </a:pPr>
            <a:r>
              <a:rPr lang="en-ZA" dirty="0" err="1" smtClean="0">
                <a:solidFill>
                  <a:srgbClr val="002060"/>
                </a:solidFill>
                <a:latin typeface="Courier New"/>
                <a:ea typeface="Courier New"/>
                <a:cs typeface="Courier New"/>
                <a:sym typeface="Courier New"/>
              </a:rPr>
              <a:t>Ordination_plot</a:t>
            </a:r>
            <a:r>
              <a:rPr lang="en-ZA" dirty="0" smtClean="0">
                <a:solidFill>
                  <a:srgbClr val="002060"/>
                </a:solidFill>
                <a:latin typeface="Courier New"/>
                <a:ea typeface="Courier New"/>
                <a:cs typeface="Courier New"/>
                <a:sym typeface="Courier New"/>
              </a:rPr>
              <a:t> = </a:t>
            </a:r>
            <a:r>
              <a:rPr lang="en-ZA" dirty="0" err="1" smtClean="0">
                <a:solidFill>
                  <a:srgbClr val="002060"/>
                </a:solidFill>
                <a:latin typeface="Courier New"/>
                <a:ea typeface="Courier New"/>
                <a:cs typeface="Courier New"/>
                <a:sym typeface="Courier New"/>
              </a:rPr>
              <a:t>plot_ordination</a:t>
            </a:r>
            <a:r>
              <a:rPr lang="en-ZA" dirty="0" smtClean="0">
                <a:solidFill>
                  <a:srgbClr val="002060"/>
                </a:solidFill>
                <a:latin typeface="Courier New"/>
                <a:ea typeface="Courier New"/>
                <a:cs typeface="Courier New"/>
                <a:sym typeface="Courier New"/>
              </a:rPr>
              <a:t>(rarefied</a:t>
            </a:r>
            <a:r>
              <a:rPr lang="en-ZA" dirty="0">
                <a:solidFill>
                  <a:srgbClr val="002060"/>
                </a:solidFill>
                <a:latin typeface="Courier New"/>
                <a:ea typeface="Courier New"/>
                <a:cs typeface="Courier New"/>
                <a:sym typeface="Courier New"/>
              </a:rPr>
              <a:t>, </a:t>
            </a:r>
            <a:r>
              <a:rPr lang="en-ZA" dirty="0" err="1">
                <a:solidFill>
                  <a:srgbClr val="002060"/>
                </a:solidFill>
                <a:latin typeface="Courier New"/>
                <a:ea typeface="Courier New"/>
                <a:cs typeface="Courier New"/>
                <a:sym typeface="Courier New"/>
              </a:rPr>
              <a:t>rarefied_ordination</a:t>
            </a:r>
            <a:r>
              <a:rPr lang="en-ZA" dirty="0">
                <a:solidFill>
                  <a:srgbClr val="002060"/>
                </a:solidFill>
                <a:latin typeface="Courier New"/>
                <a:ea typeface="Courier New"/>
                <a:cs typeface="Courier New"/>
                <a:sym typeface="Courier New"/>
              </a:rPr>
              <a:t>, </a:t>
            </a:r>
            <a:r>
              <a:rPr lang="en-ZA" dirty="0" err="1">
                <a:solidFill>
                  <a:srgbClr val="002060"/>
                </a:solidFill>
                <a:latin typeface="Courier New"/>
                <a:ea typeface="Courier New"/>
                <a:cs typeface="Courier New"/>
                <a:sym typeface="Courier New"/>
              </a:rPr>
              <a:t>color</a:t>
            </a:r>
            <a:r>
              <a:rPr lang="en-ZA" dirty="0">
                <a:solidFill>
                  <a:srgbClr val="002060"/>
                </a:solidFill>
                <a:latin typeface="Courier New"/>
                <a:ea typeface="Courier New"/>
                <a:cs typeface="Courier New"/>
                <a:sym typeface="Courier New"/>
              </a:rPr>
              <a:t>="</a:t>
            </a:r>
            <a:r>
              <a:rPr lang="en-ZA" dirty="0" err="1">
                <a:solidFill>
                  <a:srgbClr val="002060"/>
                </a:solidFill>
                <a:latin typeface="Courier New"/>
                <a:ea typeface="Courier New"/>
                <a:cs typeface="Courier New"/>
                <a:sym typeface="Courier New"/>
              </a:rPr>
              <a:t>Field_source</a:t>
            </a:r>
            <a:r>
              <a:rPr lang="en-ZA" dirty="0">
                <a:solidFill>
                  <a:srgbClr val="002060"/>
                </a:solidFill>
                <a:latin typeface="Courier New"/>
                <a:ea typeface="Courier New"/>
                <a:cs typeface="Courier New"/>
                <a:sym typeface="Courier New"/>
              </a:rPr>
              <a:t>") + </a:t>
            </a:r>
            <a:r>
              <a:rPr lang="en-ZA" dirty="0" err="1">
                <a:solidFill>
                  <a:srgbClr val="002060"/>
                </a:solidFill>
                <a:latin typeface="Courier New"/>
                <a:ea typeface="Courier New"/>
                <a:cs typeface="Courier New"/>
                <a:sym typeface="Courier New"/>
              </a:rPr>
              <a:t>geom_point</a:t>
            </a:r>
            <a:r>
              <a:rPr lang="en-ZA" dirty="0">
                <a:solidFill>
                  <a:srgbClr val="002060"/>
                </a:solidFill>
                <a:latin typeface="Courier New"/>
                <a:ea typeface="Courier New"/>
                <a:cs typeface="Courier New"/>
                <a:sym typeface="Courier New"/>
              </a:rPr>
              <a:t>(size = 3</a:t>
            </a:r>
            <a:r>
              <a:rPr lang="en-ZA" dirty="0" smtClean="0">
                <a:solidFill>
                  <a:srgbClr val="002060"/>
                </a:solidFill>
                <a:latin typeface="Courier New"/>
                <a:ea typeface="Courier New"/>
                <a:cs typeface="Courier New"/>
                <a:sym typeface="Courier New"/>
              </a:rPr>
              <a:t>) + </a:t>
            </a:r>
            <a:r>
              <a:rPr lang="en-ZA" dirty="0" err="1" smtClean="0">
                <a:solidFill>
                  <a:srgbClr val="002060"/>
                </a:solidFill>
                <a:latin typeface="Courier New"/>
                <a:ea typeface="Courier New"/>
                <a:cs typeface="Courier New"/>
                <a:sym typeface="Courier New"/>
              </a:rPr>
              <a:t>theme_bw</a:t>
            </a:r>
            <a:r>
              <a:rPr lang="en-ZA" dirty="0" smtClean="0">
                <a:solidFill>
                  <a:srgbClr val="002060"/>
                </a:solidFill>
                <a:latin typeface="Courier New"/>
                <a:ea typeface="Courier New"/>
                <a:cs typeface="Courier New"/>
                <a:sym typeface="Courier New"/>
              </a:rPr>
              <a:t>()</a:t>
            </a:r>
          </a:p>
          <a:p>
            <a:pPr marL="228600" lvl="0" indent="-228600">
              <a:buClr>
                <a:srgbClr val="528DDA"/>
              </a:buClr>
              <a:buSzPts val="2800"/>
            </a:pPr>
            <a:endParaRPr lang="en-US" dirty="0" smtClean="0">
              <a:solidFill>
                <a:srgbClr val="528DDA"/>
              </a:solidFill>
              <a:latin typeface="Courier New"/>
              <a:ea typeface="Courier New"/>
              <a:cs typeface="Courier New"/>
              <a:sym typeface="Courier New"/>
            </a:endParaRPr>
          </a:p>
          <a:p>
            <a:pPr marL="228600" lvl="0" indent="-228600">
              <a:buClrTx/>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 also add some ellipses: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US" dirty="0" smtClean="0">
                <a:solidFill>
                  <a:srgbClr val="002060"/>
                </a:solidFill>
                <a:latin typeface="Courier New"/>
                <a:ea typeface="Courier New"/>
                <a:cs typeface="Courier New"/>
                <a:sym typeface="Courier New"/>
              </a:rPr>
              <a:t>Ordination_plot_2 = </a:t>
            </a:r>
            <a:r>
              <a:rPr lang="en-ZA" dirty="0" err="1" smtClean="0">
                <a:solidFill>
                  <a:srgbClr val="002060"/>
                </a:solidFill>
                <a:latin typeface="Courier New"/>
                <a:ea typeface="Courier New"/>
                <a:cs typeface="Courier New"/>
                <a:sym typeface="Courier New"/>
              </a:rPr>
              <a:t>Ordination_plot</a:t>
            </a:r>
            <a:r>
              <a:rPr lang="en-ZA" dirty="0" smtClean="0">
                <a:solidFill>
                  <a:srgbClr val="002060"/>
                </a:solidFill>
                <a:latin typeface="Courier New"/>
                <a:ea typeface="Courier New"/>
                <a:cs typeface="Courier New"/>
                <a:sym typeface="Courier New"/>
              </a:rPr>
              <a:t> </a:t>
            </a:r>
            <a:r>
              <a:rPr lang="en-ZA" dirty="0">
                <a:solidFill>
                  <a:srgbClr val="002060"/>
                </a:solidFill>
                <a:latin typeface="Courier New"/>
                <a:ea typeface="Courier New"/>
                <a:cs typeface="Courier New"/>
                <a:sym typeface="Courier New"/>
              </a:rPr>
              <a:t>+ </a:t>
            </a:r>
            <a:r>
              <a:rPr lang="en-ZA" dirty="0" err="1">
                <a:solidFill>
                  <a:srgbClr val="002060"/>
                </a:solidFill>
                <a:latin typeface="Courier New"/>
                <a:ea typeface="Courier New"/>
                <a:cs typeface="Courier New"/>
                <a:sym typeface="Courier New"/>
              </a:rPr>
              <a:t>stat_ellipse</a:t>
            </a:r>
            <a:r>
              <a:rPr lang="en-ZA" dirty="0">
                <a:solidFill>
                  <a:srgbClr val="002060"/>
                </a:solidFill>
                <a:latin typeface="Courier New"/>
                <a:ea typeface="Courier New"/>
                <a:cs typeface="Courier New"/>
                <a:sym typeface="Courier New"/>
              </a:rPr>
              <a:t>(</a:t>
            </a:r>
            <a:r>
              <a:rPr lang="en-ZA" dirty="0" err="1">
                <a:solidFill>
                  <a:srgbClr val="002060"/>
                </a:solidFill>
                <a:latin typeface="Courier New"/>
                <a:ea typeface="Courier New"/>
                <a:cs typeface="Courier New"/>
                <a:sym typeface="Courier New"/>
              </a:rPr>
              <a:t>geom</a:t>
            </a:r>
            <a:r>
              <a:rPr lang="en-ZA" dirty="0">
                <a:solidFill>
                  <a:srgbClr val="002060"/>
                </a:solidFill>
                <a:latin typeface="Courier New"/>
                <a:ea typeface="Courier New"/>
                <a:cs typeface="Courier New"/>
                <a:sym typeface="Courier New"/>
              </a:rPr>
              <a:t> = "polygon", </a:t>
            </a:r>
            <a:r>
              <a:rPr lang="en-ZA" dirty="0" err="1">
                <a:solidFill>
                  <a:srgbClr val="002060"/>
                </a:solidFill>
                <a:latin typeface="Courier New"/>
                <a:ea typeface="Courier New"/>
                <a:cs typeface="Courier New"/>
                <a:sym typeface="Courier New"/>
              </a:rPr>
              <a:t>aes</a:t>
            </a:r>
            <a:r>
              <a:rPr lang="en-ZA" dirty="0">
                <a:solidFill>
                  <a:srgbClr val="002060"/>
                </a:solidFill>
                <a:latin typeface="Courier New"/>
                <a:ea typeface="Courier New"/>
                <a:cs typeface="Courier New"/>
                <a:sym typeface="Courier New"/>
              </a:rPr>
              <a:t>(fill = </a:t>
            </a:r>
            <a:r>
              <a:rPr lang="en-ZA" dirty="0" err="1" smtClean="0">
                <a:solidFill>
                  <a:srgbClr val="002060"/>
                </a:solidFill>
                <a:latin typeface="Courier New"/>
                <a:ea typeface="Courier New"/>
                <a:cs typeface="Courier New"/>
                <a:sym typeface="Courier New"/>
              </a:rPr>
              <a:t>Field_source</a:t>
            </a:r>
            <a:r>
              <a:rPr lang="en-ZA" dirty="0" smtClean="0">
                <a:solidFill>
                  <a:srgbClr val="002060"/>
                </a:solidFill>
                <a:latin typeface="Courier New"/>
                <a:ea typeface="Courier New"/>
                <a:cs typeface="Courier New"/>
                <a:sym typeface="Courier New"/>
              </a:rPr>
              <a:t>), </a:t>
            </a:r>
            <a:r>
              <a:rPr lang="en-ZA" dirty="0">
                <a:solidFill>
                  <a:srgbClr val="002060"/>
                </a:solidFill>
                <a:latin typeface="Courier New"/>
                <a:ea typeface="Courier New"/>
                <a:cs typeface="Courier New"/>
                <a:sym typeface="Courier New"/>
              </a:rPr>
              <a:t>alpha = 0.25</a:t>
            </a:r>
            <a:r>
              <a:rPr lang="en-ZA" dirty="0" smtClean="0">
                <a:solidFill>
                  <a:srgbClr val="002060"/>
                </a:solidFill>
                <a:latin typeface="Courier New"/>
                <a:ea typeface="Courier New"/>
                <a:cs typeface="Courier New"/>
                <a:sym typeface="Courier New"/>
              </a:rPr>
              <a:t>)+ </a:t>
            </a:r>
            <a:r>
              <a:rPr lang="en-ZA" dirty="0" err="1" smtClean="0">
                <a:solidFill>
                  <a:srgbClr val="002060"/>
                </a:solidFill>
                <a:latin typeface="Courier New"/>
                <a:ea typeface="Courier New"/>
                <a:cs typeface="Courier New"/>
                <a:sym typeface="Courier New"/>
              </a:rPr>
              <a:t>geom_text</a:t>
            </a:r>
            <a:r>
              <a:rPr lang="en-ZA" dirty="0" smtClean="0">
                <a:solidFill>
                  <a:srgbClr val="002060"/>
                </a:solidFill>
                <a:latin typeface="Courier New"/>
                <a:ea typeface="Courier New"/>
                <a:cs typeface="Courier New"/>
                <a:sym typeface="Courier New"/>
              </a:rPr>
              <a:t>(</a:t>
            </a:r>
            <a:r>
              <a:rPr lang="en-ZA" dirty="0" err="1" smtClean="0">
                <a:solidFill>
                  <a:srgbClr val="002060"/>
                </a:solidFill>
                <a:latin typeface="Courier New"/>
                <a:ea typeface="Courier New"/>
                <a:cs typeface="Courier New"/>
                <a:sym typeface="Courier New"/>
              </a:rPr>
              <a:t>aes</a:t>
            </a:r>
            <a:r>
              <a:rPr lang="en-ZA" dirty="0" smtClean="0">
                <a:solidFill>
                  <a:srgbClr val="002060"/>
                </a:solidFill>
                <a:latin typeface="Courier New"/>
                <a:ea typeface="Courier New"/>
                <a:cs typeface="Courier New"/>
                <a:sym typeface="Courier New"/>
              </a:rPr>
              <a:t>(label = </a:t>
            </a:r>
            <a:r>
              <a:rPr lang="en-ZA" dirty="0" err="1" smtClean="0">
                <a:solidFill>
                  <a:srgbClr val="002060"/>
                </a:solidFill>
                <a:latin typeface="Courier New"/>
                <a:ea typeface="Courier New"/>
                <a:cs typeface="Courier New"/>
                <a:sym typeface="Courier New"/>
              </a:rPr>
              <a:t>Samplename</a:t>
            </a:r>
            <a:r>
              <a:rPr lang="en-ZA" dirty="0" smtClean="0">
                <a:solidFill>
                  <a:srgbClr val="002060"/>
                </a:solidFill>
                <a:latin typeface="Courier New"/>
                <a:ea typeface="Courier New"/>
                <a:cs typeface="Courier New"/>
                <a:sym typeface="Courier New"/>
              </a:rPr>
              <a:t>))</a:t>
            </a:r>
            <a:endParaRPr lang="en-US" dirty="0">
              <a:solidFill>
                <a:srgbClr val="002060"/>
              </a:solidFill>
              <a:latin typeface="Courier New"/>
              <a:ea typeface="Courier New"/>
              <a:cs typeface="Courier New"/>
              <a:sym typeface="Courier New"/>
            </a:endParaRPr>
          </a:p>
          <a:p>
            <a:pPr marL="228600" lvl="0" indent="-228600">
              <a:buClr>
                <a:srgbClr val="528DDA"/>
              </a:buClr>
              <a:buSzPts val="2800"/>
            </a:pPr>
            <a:endParaRPr lang="en-ZA" dirty="0">
              <a:solidFill>
                <a:srgbClr val="528DDA"/>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93"/>
        <p:cNvGrpSpPr/>
        <p:nvPr/>
      </p:nvGrpSpPr>
      <p:grpSpPr>
        <a:xfrm>
          <a:off x="0" y="0"/>
          <a:ext cx="0" cy="0"/>
          <a:chOff x="0" y="0"/>
          <a:chExt cx="0" cy="0"/>
        </a:xfrm>
      </p:grpSpPr>
      <p:sp>
        <p:nvSpPr>
          <p:cNvPr id="2094" name="Google Shape;2094;p113"/>
          <p:cNvSpPr txBox="1">
            <a:spLocks noGrp="1"/>
          </p:cNvSpPr>
          <p:nvPr>
            <p:ph type="title"/>
          </p:nvPr>
        </p:nvSpPr>
        <p:spPr>
          <a:xfrm>
            <a:off x="192024" y="1267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Much better!</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347" y="1293790"/>
            <a:ext cx="8792605" cy="5295982"/>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00"/>
        <p:cNvGrpSpPr/>
        <p:nvPr/>
      </p:nvGrpSpPr>
      <p:grpSpPr>
        <a:xfrm>
          <a:off x="0" y="0"/>
          <a:ext cx="0" cy="0"/>
          <a:chOff x="0" y="0"/>
          <a:chExt cx="0" cy="0"/>
        </a:xfrm>
      </p:grpSpPr>
      <p:sp>
        <p:nvSpPr>
          <p:cNvPr id="2101" name="Google Shape;2101;p114"/>
          <p:cNvSpPr txBox="1">
            <a:spLocks noGrp="1"/>
          </p:cNvSpPr>
          <p:nvPr>
            <p:ph type="title"/>
          </p:nvPr>
        </p:nvSpPr>
        <p:spPr>
          <a:xfrm>
            <a:off x="301752" y="1429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How well do the first two axes represent the data?</a:t>
            </a:r>
            <a:endParaRPr b="1" dirty="0"/>
          </a:p>
        </p:txBody>
      </p:sp>
      <p:sp>
        <p:nvSpPr>
          <p:cNvPr id="2102" name="Google Shape;2102;p114"/>
          <p:cNvSpPr txBox="1">
            <a:spLocks noGrp="1"/>
          </p:cNvSpPr>
          <p:nvPr>
            <p:ph type="body" idx="1"/>
          </p:nvPr>
        </p:nvSpPr>
        <p:spPr>
          <a:xfrm>
            <a:off x="691896" y="1625728"/>
            <a:ext cx="10515600" cy="97243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err="1">
                <a:solidFill>
                  <a:srgbClr val="528DDA"/>
                </a:solidFill>
                <a:latin typeface="Courier New"/>
                <a:ea typeface="Courier New"/>
                <a:cs typeface="Courier New"/>
                <a:sym typeface="Courier New"/>
              </a:rPr>
              <a:t>plot_scree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rarefied.o</a:t>
            </a:r>
            <a:r>
              <a:rPr lang="en-US" dirty="0">
                <a:solidFill>
                  <a:srgbClr val="528DDA"/>
                </a:solidFill>
                <a:latin typeface="Courier New"/>
                <a:ea typeface="Courier New"/>
                <a:cs typeface="Courier New"/>
                <a:sym typeface="Courier New"/>
              </a:rPr>
              <a:t>)</a:t>
            </a:r>
            <a:endParaRPr dirty="0"/>
          </a:p>
          <a:p>
            <a:pPr marL="228600" lvl="0" indent="-50800" algn="l" rtl="0">
              <a:lnSpc>
                <a:spcPct val="90000"/>
              </a:lnSpc>
              <a:spcBef>
                <a:spcPts val="1000"/>
              </a:spcBef>
              <a:spcAft>
                <a:spcPts val="0"/>
              </a:spcAft>
              <a:buClr>
                <a:schemeClr val="dk1"/>
              </a:buClr>
              <a:buSzPts val="2800"/>
              <a:buNone/>
            </a:pPr>
            <a:endParaRPr dirty="0">
              <a:solidFill>
                <a:srgbClr val="528DDA"/>
              </a:solidFill>
              <a:latin typeface="Courier New"/>
              <a:ea typeface="Courier New"/>
              <a:cs typeface="Courier New"/>
              <a:sym typeface="Courier Ne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203" y="2244766"/>
            <a:ext cx="7329565" cy="441476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40"/>
        <p:cNvGrpSpPr/>
        <p:nvPr/>
      </p:nvGrpSpPr>
      <p:grpSpPr>
        <a:xfrm>
          <a:off x="0" y="0"/>
          <a:ext cx="0" cy="0"/>
          <a:chOff x="0" y="0"/>
          <a:chExt cx="0" cy="0"/>
        </a:xfrm>
      </p:grpSpPr>
      <p:sp>
        <p:nvSpPr>
          <p:cNvPr id="2241" name="Google Shape;2241;p134"/>
          <p:cNvSpPr txBox="1">
            <a:spLocks noGrp="1"/>
          </p:cNvSpPr>
          <p:nvPr>
            <p:ph type="title"/>
          </p:nvPr>
        </p:nvSpPr>
        <p:spPr>
          <a:xfrm>
            <a:off x="460248" y="15786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plot an NMDS instead</a:t>
            </a:r>
            <a:endParaRPr b="1" dirty="0"/>
          </a:p>
        </p:txBody>
      </p:sp>
      <p:sp>
        <p:nvSpPr>
          <p:cNvPr id="2242" name="Google Shape;2242;p134"/>
          <p:cNvSpPr txBox="1">
            <a:spLocks noGrp="1"/>
          </p:cNvSpPr>
          <p:nvPr>
            <p:ph type="body" idx="1"/>
          </p:nvPr>
        </p:nvSpPr>
        <p:spPr>
          <a:xfrm>
            <a:off x="838200" y="1825624"/>
            <a:ext cx="11024616" cy="463613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t>Just tries to represent the dissimilarity matrix as best it can in two 2D by… </a:t>
            </a:r>
            <a:r>
              <a:rPr lang="en-US" dirty="0" smtClean="0"/>
              <a:t>trying</a:t>
            </a:r>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Rank-based: less power, more </a:t>
            </a:r>
            <a:r>
              <a:rPr lang="en-US" dirty="0" smtClean="0"/>
              <a:t>adaptable</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If the final stress value is &gt;0.2, </a:t>
            </a:r>
            <a:r>
              <a:rPr lang="en-US" b="1" u="sng" dirty="0"/>
              <a:t>do not use NMDS</a:t>
            </a:r>
            <a:endParaRPr dirty="0"/>
          </a:p>
          <a:p>
            <a:pPr marL="228600" lvl="0" indent="-228600" algn="l" rtl="0">
              <a:lnSpc>
                <a:spcPct val="90000"/>
              </a:lnSpc>
              <a:spcBef>
                <a:spcPts val="1000"/>
              </a:spcBef>
              <a:spcAft>
                <a:spcPts val="0"/>
              </a:spcAft>
              <a:buClr>
                <a:schemeClr val="dk1"/>
              </a:buClr>
              <a:buSzPts val="2800"/>
              <a:buChar char="•"/>
            </a:pPr>
            <a:r>
              <a:rPr lang="en-US" dirty="0"/>
              <a:t>Points that are closer are more similar</a:t>
            </a:r>
            <a:endParaRPr dirty="0"/>
          </a:p>
          <a:p>
            <a:pPr marL="228600" lvl="0" indent="-228600" algn="l" rtl="0">
              <a:lnSpc>
                <a:spcPct val="90000"/>
              </a:lnSpc>
              <a:spcBef>
                <a:spcPts val="1000"/>
              </a:spcBef>
              <a:spcAft>
                <a:spcPts val="0"/>
              </a:spcAft>
              <a:buClr>
                <a:srgbClr val="528DDA"/>
              </a:buClr>
              <a:buSzPts val="2400"/>
              <a:buChar char="•"/>
            </a:pPr>
            <a:r>
              <a:rPr lang="en-US" sz="2400" dirty="0" err="1">
                <a:solidFill>
                  <a:srgbClr val="002060"/>
                </a:solidFill>
                <a:latin typeface="Courier New"/>
                <a:ea typeface="Courier New"/>
                <a:cs typeface="Courier New"/>
                <a:sym typeface="Courier New"/>
              </a:rPr>
              <a:t>Rarefied.nmdso</a:t>
            </a:r>
            <a:r>
              <a:rPr lang="en-US" sz="2400" dirty="0">
                <a:solidFill>
                  <a:srgbClr val="002060"/>
                </a:solidFill>
                <a:latin typeface="Courier New"/>
                <a:ea typeface="Courier New"/>
                <a:cs typeface="Courier New"/>
                <a:sym typeface="Courier New"/>
              </a:rPr>
              <a:t>= ordinate(rarefied, method=“NMDS”, distance=“bray”)</a:t>
            </a:r>
            <a:endParaRPr dirty="0">
              <a:solidFill>
                <a:srgbClr val="002060"/>
              </a:solidFill>
            </a:endParaRPr>
          </a:p>
          <a:p>
            <a:pPr marL="228600" lvl="0" indent="-228600" algn="l" rtl="0">
              <a:lnSpc>
                <a:spcPct val="90000"/>
              </a:lnSpc>
              <a:spcBef>
                <a:spcPts val="1000"/>
              </a:spcBef>
              <a:spcAft>
                <a:spcPts val="0"/>
              </a:spcAft>
              <a:buClr>
                <a:srgbClr val="528DDA"/>
              </a:buClr>
              <a:buSzPts val="2400"/>
              <a:buChar char="•"/>
            </a:pPr>
            <a:r>
              <a:rPr lang="en-US" sz="2400" dirty="0" err="1">
                <a:solidFill>
                  <a:srgbClr val="002060"/>
                </a:solidFill>
                <a:latin typeface="Courier New"/>
                <a:ea typeface="Courier New"/>
                <a:cs typeface="Courier New"/>
                <a:sym typeface="Courier New"/>
              </a:rPr>
              <a:t>plot_ordination</a:t>
            </a:r>
            <a:r>
              <a:rPr lang="en-US" sz="2400" dirty="0">
                <a:solidFill>
                  <a:srgbClr val="002060"/>
                </a:solidFill>
                <a:latin typeface="Courier New"/>
                <a:ea typeface="Courier New"/>
                <a:cs typeface="Courier New"/>
                <a:sym typeface="Courier New"/>
              </a:rPr>
              <a:t>(rarefied, </a:t>
            </a:r>
            <a:r>
              <a:rPr lang="en-US" sz="2400" dirty="0" err="1">
                <a:solidFill>
                  <a:srgbClr val="002060"/>
                </a:solidFill>
                <a:latin typeface="Courier New"/>
                <a:ea typeface="Courier New"/>
                <a:cs typeface="Courier New"/>
                <a:sym typeface="Courier New"/>
              </a:rPr>
              <a:t>Rarefied.nmdso</a:t>
            </a:r>
            <a:r>
              <a:rPr lang="en-US" sz="2400" dirty="0">
                <a:solidFill>
                  <a:srgbClr val="002060"/>
                </a:solidFill>
                <a:latin typeface="Courier New"/>
                <a:ea typeface="Courier New"/>
                <a:cs typeface="Courier New"/>
                <a:sym typeface="Courier New"/>
              </a:rPr>
              <a:t>, color=“Time")</a:t>
            </a:r>
            <a:endParaRPr sz="2400" dirty="0">
              <a:solidFill>
                <a:srgbClr val="002060"/>
              </a:solidFill>
            </a:endParaRPr>
          </a:p>
          <a:p>
            <a:pPr marL="228600" lvl="0" indent="-228600" algn="l" rtl="0">
              <a:lnSpc>
                <a:spcPct val="90000"/>
              </a:lnSpc>
              <a:spcBef>
                <a:spcPts val="1000"/>
              </a:spcBef>
              <a:spcAft>
                <a:spcPts val="0"/>
              </a:spcAft>
              <a:buClr>
                <a:schemeClr val="dk1"/>
              </a:buClr>
              <a:buSzPts val="2400"/>
              <a:buChar char="•"/>
            </a:pPr>
            <a:r>
              <a:rPr lang="en-US" sz="2400" b="1" dirty="0"/>
              <a:t>Did it work?</a:t>
            </a:r>
            <a:endParaRPr sz="24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58"/>
        <p:cNvGrpSpPr/>
        <p:nvPr/>
      </p:nvGrpSpPr>
      <p:grpSpPr>
        <a:xfrm>
          <a:off x="0" y="0"/>
          <a:ext cx="0" cy="0"/>
          <a:chOff x="0" y="0"/>
          <a:chExt cx="0" cy="0"/>
        </a:xfrm>
      </p:grpSpPr>
      <p:sp>
        <p:nvSpPr>
          <p:cNvPr id="2259" name="Google Shape;2259;p1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But, “are the groups different”? </a:t>
            </a:r>
            <a:r>
              <a:rPr lang="en-US" b="1" dirty="0" err="1"/>
              <a:t>Permutational</a:t>
            </a:r>
            <a:r>
              <a:rPr lang="en-US" b="1" dirty="0"/>
              <a:t> multivariate analysis of variance (PERMANOVA</a:t>
            </a:r>
            <a:r>
              <a:rPr lang="en-US" dirty="0"/>
              <a:t>)</a:t>
            </a:r>
            <a:endParaRPr dirty="0"/>
          </a:p>
        </p:txBody>
      </p:sp>
      <p:sp>
        <p:nvSpPr>
          <p:cNvPr id="2260" name="Google Shape;2260;p1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adonis</a:t>
            </a:r>
            <a:r>
              <a:rPr lang="en-US" dirty="0">
                <a:solidFill>
                  <a:srgbClr val="528DDA"/>
                </a:solidFill>
                <a:latin typeface="Courier New"/>
                <a:ea typeface="Courier New"/>
                <a:cs typeface="Courier New"/>
                <a:sym typeface="Courier New"/>
              </a:rPr>
              <a:t>()</a:t>
            </a:r>
            <a:endParaRPr dirty="0">
              <a:solidFill>
                <a:srgbClr val="528DDA"/>
              </a:solidFill>
              <a:latin typeface="Courier New"/>
              <a:ea typeface="Courier New"/>
              <a:cs typeface="Courier New"/>
              <a:sym typeface="Courier New"/>
            </a:endParaRPr>
          </a:p>
        </p:txBody>
      </p:sp>
      <p:sp>
        <p:nvSpPr>
          <p:cNvPr id="2261" name="Google Shape;2261;p136"/>
          <p:cNvSpPr/>
          <p:nvPr/>
        </p:nvSpPr>
        <p:spPr>
          <a:xfrm>
            <a:off x="76225" y="6488668"/>
            <a:ext cx="57530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https://mb3is.megx.net/gustame/hypothesis-tests/manova</a:t>
            </a:r>
            <a:endParaRPr/>
          </a:p>
        </p:txBody>
      </p:sp>
      <p:pic>
        <p:nvPicPr>
          <p:cNvPr id="2262" name="Google Shape;2262;p136"/>
          <p:cNvPicPr preferRelativeResize="0"/>
          <p:nvPr/>
        </p:nvPicPr>
        <p:blipFill rotWithShape="1">
          <a:blip r:embed="rId3">
            <a:alphaModFix/>
          </a:blip>
          <a:srcRect r="51549"/>
          <a:stretch/>
        </p:blipFill>
        <p:spPr>
          <a:xfrm>
            <a:off x="1533525" y="2378075"/>
            <a:ext cx="4171950" cy="3667125"/>
          </a:xfrm>
          <a:prstGeom prst="rect">
            <a:avLst/>
          </a:prstGeom>
          <a:noFill/>
          <a:ln>
            <a:noFill/>
          </a:ln>
        </p:spPr>
      </p:pic>
      <p:pic>
        <p:nvPicPr>
          <p:cNvPr id="2263" name="Google Shape;2263;p136"/>
          <p:cNvPicPr preferRelativeResize="0"/>
          <p:nvPr/>
        </p:nvPicPr>
        <p:blipFill rotWithShape="1">
          <a:blip r:embed="rId3">
            <a:alphaModFix/>
          </a:blip>
          <a:srcRect l="50664"/>
          <a:stretch/>
        </p:blipFill>
        <p:spPr>
          <a:xfrm>
            <a:off x="6048375" y="2378075"/>
            <a:ext cx="4248150" cy="36671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47"/>
        <p:cNvGrpSpPr/>
        <p:nvPr/>
      </p:nvGrpSpPr>
      <p:grpSpPr>
        <a:xfrm>
          <a:off x="0" y="0"/>
          <a:ext cx="0" cy="0"/>
          <a:chOff x="0" y="0"/>
          <a:chExt cx="0" cy="0"/>
        </a:xfrm>
      </p:grpSpPr>
      <p:sp>
        <p:nvSpPr>
          <p:cNvPr id="1448" name="Google Shape;1448;p60"/>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49" name="Google Shape;1449;p60"/>
          <p:cNvSpPr txBox="1">
            <a:spLocks noGrp="1"/>
          </p:cNvSpPr>
          <p:nvPr>
            <p:ph type="title"/>
          </p:nvPr>
        </p:nvSpPr>
        <p:spPr>
          <a:xfrm>
            <a:off x="182418" y="121450"/>
            <a:ext cx="10515600" cy="9727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450" name="Google Shape;1450;p60"/>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51" name="Google Shape;1451;p60"/>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52" name="Google Shape;1452;p60"/>
          <p:cNvSpPr/>
          <p:nvPr/>
        </p:nvSpPr>
        <p:spPr>
          <a:xfrm rot="-5400000">
            <a:off x="941742" y="4354344"/>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53" name="Google Shape;1453;p60"/>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54" name="Google Shape;1454;p60"/>
          <p:cNvGrpSpPr/>
          <p:nvPr/>
        </p:nvGrpSpPr>
        <p:grpSpPr>
          <a:xfrm>
            <a:off x="4735297" y="3206740"/>
            <a:ext cx="127299" cy="3154616"/>
            <a:chOff x="4542414" y="3206740"/>
            <a:chExt cx="127299" cy="3154616"/>
          </a:xfrm>
        </p:grpSpPr>
        <p:cxnSp>
          <p:nvCxnSpPr>
            <p:cNvPr id="1455" name="Google Shape;1455;p60"/>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56" name="Google Shape;1456;p60"/>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57" name="Google Shape;1457;p60"/>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58" name="Google Shape;1458;p60"/>
          <p:cNvGrpSpPr/>
          <p:nvPr/>
        </p:nvGrpSpPr>
        <p:grpSpPr>
          <a:xfrm>
            <a:off x="4526221" y="2733653"/>
            <a:ext cx="3778683" cy="240506"/>
            <a:chOff x="4526221" y="2733653"/>
            <a:chExt cx="3778683" cy="240506"/>
          </a:xfrm>
        </p:grpSpPr>
        <p:cxnSp>
          <p:nvCxnSpPr>
            <p:cNvPr id="1459" name="Google Shape;1459;p60"/>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60" name="Google Shape;1460;p60"/>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61" name="Google Shape;1461;p60"/>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62" name="Google Shape;1462;p60"/>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67"/>
        <p:cNvGrpSpPr/>
        <p:nvPr/>
      </p:nvGrpSpPr>
      <p:grpSpPr>
        <a:xfrm>
          <a:off x="0" y="0"/>
          <a:ext cx="0" cy="0"/>
          <a:chOff x="0" y="0"/>
          <a:chExt cx="0" cy="0"/>
        </a:xfrm>
      </p:grpSpPr>
      <p:sp>
        <p:nvSpPr>
          <p:cNvPr id="2268" name="Google Shape;2268;p137"/>
          <p:cNvSpPr txBox="1">
            <a:spLocks noGrp="1"/>
          </p:cNvSpPr>
          <p:nvPr>
            <p:ph type="title"/>
          </p:nvPr>
        </p:nvSpPr>
        <p:spPr>
          <a:xfrm>
            <a:off x="228600"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Test the hypothesis that the microbiomes are different </a:t>
            </a:r>
            <a:r>
              <a:rPr lang="en-US" b="1" dirty="0" smtClean="0"/>
              <a:t>depending on the source</a:t>
            </a:r>
            <a:endParaRPr b="1" dirty="0"/>
          </a:p>
        </p:txBody>
      </p:sp>
      <p:sp>
        <p:nvSpPr>
          <p:cNvPr id="2269" name="Google Shape;2269;p137"/>
          <p:cNvSpPr txBox="1">
            <a:spLocks noGrp="1"/>
          </p:cNvSpPr>
          <p:nvPr>
            <p:ph type="body" idx="1"/>
          </p:nvPr>
        </p:nvSpPr>
        <p:spPr>
          <a:xfrm>
            <a:off x="350520" y="2057273"/>
            <a:ext cx="113538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528DDA"/>
              </a:buClr>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Convert sample data into a data frame:</a:t>
            </a:r>
          </a:p>
          <a:p>
            <a:pPr marL="228600" lvl="0" indent="-228600">
              <a:spcBef>
                <a:spcPts val="0"/>
              </a:spcBef>
              <a:buClr>
                <a:srgbClr val="528DDA"/>
              </a:buClr>
              <a:buSzPts val="2800"/>
            </a:pPr>
            <a:r>
              <a:rPr lang="en-US" dirty="0" err="1" smtClean="0">
                <a:solidFill>
                  <a:srgbClr val="002060"/>
                </a:solidFill>
                <a:latin typeface="Courier New"/>
                <a:ea typeface="Courier New"/>
                <a:cs typeface="Courier New"/>
                <a:sym typeface="Courier New"/>
              </a:rPr>
              <a:t>sampledf</a:t>
            </a:r>
            <a:r>
              <a:rPr lang="en-US" dirty="0" smtClean="0">
                <a:solidFill>
                  <a:srgbClr val="002060"/>
                </a:solidFill>
                <a:latin typeface="Courier New"/>
                <a:ea typeface="Courier New"/>
                <a:cs typeface="Courier New"/>
                <a:sym typeface="Courier New"/>
              </a:rPr>
              <a:t> </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data.frame</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sample_data</a:t>
            </a:r>
            <a:r>
              <a:rPr lang="en-US" dirty="0">
                <a:solidFill>
                  <a:srgbClr val="002060"/>
                </a:solidFill>
                <a:latin typeface="Courier New"/>
                <a:ea typeface="Courier New"/>
                <a:cs typeface="Courier New"/>
                <a:sym typeface="Courier New"/>
              </a:rPr>
              <a:t>(rarefied</a:t>
            </a:r>
            <a:r>
              <a:rPr lang="en-US" dirty="0" smtClean="0">
                <a:solidFill>
                  <a:srgbClr val="002060"/>
                </a:solidFill>
                <a:latin typeface="Courier New"/>
                <a:ea typeface="Courier New"/>
                <a:cs typeface="Courier New"/>
                <a:sym typeface="Courier New"/>
              </a:rPr>
              <a:t>))</a:t>
            </a:r>
          </a:p>
          <a:p>
            <a:pPr marL="228600" lvl="0" indent="-228600">
              <a:spcBef>
                <a:spcPts val="0"/>
              </a:spcBef>
              <a:buClr>
                <a:srgbClr val="528DDA"/>
              </a:buClr>
              <a:buSzPts val="2800"/>
            </a:pPr>
            <a:endParaRPr lang="en-US" dirty="0">
              <a:solidFill>
                <a:srgbClr val="528DDA"/>
              </a:solidFill>
              <a:latin typeface="Courier New"/>
              <a:ea typeface="Courier New"/>
              <a:cs typeface="Courier New"/>
              <a:sym typeface="Courier New"/>
            </a:endParaRPr>
          </a:p>
          <a:p>
            <a:pPr marL="228600" lvl="0" indent="-228600">
              <a:spcBef>
                <a:spcPts val="0"/>
              </a:spcBef>
              <a:buClr>
                <a:srgbClr val="528DDA"/>
              </a:buClr>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Run the PERMANOVA test:</a:t>
            </a:r>
          </a:p>
          <a:p>
            <a:pPr marL="228600" lvl="0" indent="-228600">
              <a:spcBef>
                <a:spcPts val="0"/>
              </a:spcBef>
              <a:buClr>
                <a:srgbClr val="528DDA"/>
              </a:buClr>
              <a:buSzPts val="2800"/>
            </a:pPr>
            <a:r>
              <a:rPr lang="en-US" dirty="0" smtClean="0">
                <a:solidFill>
                  <a:srgbClr val="002060"/>
                </a:solidFill>
                <a:latin typeface="Courier New"/>
                <a:ea typeface="Courier New"/>
                <a:cs typeface="Courier New"/>
                <a:sym typeface="Courier New"/>
              </a:rPr>
              <a:t>adonis2(</a:t>
            </a:r>
            <a:r>
              <a:rPr lang="en-US" dirty="0" err="1" smtClean="0">
                <a:solidFill>
                  <a:srgbClr val="002060"/>
                </a:solidFill>
                <a:latin typeface="Courier New"/>
                <a:ea typeface="Courier New"/>
                <a:cs typeface="Courier New"/>
                <a:sym typeface="Courier New"/>
              </a:rPr>
              <a:t>Rarefied_distance</a:t>
            </a:r>
            <a:r>
              <a:rPr lang="en-US" dirty="0" smtClean="0">
                <a:solidFill>
                  <a:srgbClr val="002060"/>
                </a:solidFill>
                <a:latin typeface="Courier New"/>
                <a:ea typeface="Courier New"/>
                <a:cs typeface="Courier New"/>
                <a:sym typeface="Courier New"/>
              </a:rPr>
              <a:t>  </a:t>
            </a:r>
            <a:r>
              <a:rPr lang="en-US" dirty="0">
                <a:solidFill>
                  <a:srgbClr val="002060"/>
                </a:solidFill>
                <a:latin typeface="Courier New"/>
                <a:ea typeface="Courier New"/>
                <a:cs typeface="Courier New"/>
                <a:sym typeface="Courier New"/>
              </a:rPr>
              <a:t>~ </a:t>
            </a:r>
            <a:r>
              <a:rPr lang="en-US" dirty="0" err="1">
                <a:solidFill>
                  <a:srgbClr val="002060"/>
                </a:solidFill>
                <a:latin typeface="Courier New"/>
                <a:ea typeface="Courier New"/>
                <a:cs typeface="Courier New"/>
                <a:sym typeface="Courier New"/>
              </a:rPr>
              <a:t>sampledf$Field_source</a:t>
            </a:r>
            <a:r>
              <a:rPr lang="en-US" dirty="0">
                <a:solidFill>
                  <a:srgbClr val="002060"/>
                </a:solidFill>
                <a:latin typeface="Courier New"/>
                <a:ea typeface="Courier New"/>
                <a:cs typeface="Courier New"/>
                <a:sym typeface="Courier New"/>
              </a:rPr>
              <a:t>, data = </a:t>
            </a:r>
            <a:r>
              <a:rPr lang="en-US" dirty="0" err="1">
                <a:solidFill>
                  <a:srgbClr val="002060"/>
                </a:solidFill>
                <a:latin typeface="Courier New"/>
                <a:ea typeface="Courier New"/>
                <a:cs typeface="Courier New"/>
                <a:sym typeface="Courier New"/>
              </a:rPr>
              <a:t>sampledf</a:t>
            </a:r>
            <a:r>
              <a:rPr lang="en-US" dirty="0">
                <a:solidFill>
                  <a:srgbClr val="002060"/>
                </a:solidFill>
                <a:latin typeface="Courier New"/>
                <a:ea typeface="Courier New"/>
                <a:cs typeface="Courier New"/>
                <a:sym typeface="Courier New"/>
              </a:rPr>
              <a:t>, permutations = 1000)</a:t>
            </a:r>
            <a:endParaRPr dirty="0">
              <a:solidFill>
                <a:srgbClr val="002060"/>
              </a:solidFill>
              <a:latin typeface="Courier New"/>
              <a:ea typeface="Courier New"/>
              <a:cs typeface="Courier New"/>
              <a:sym typeface="Courier New"/>
            </a:endParaRPr>
          </a:p>
        </p:txBody>
      </p:sp>
      <p:pic>
        <p:nvPicPr>
          <p:cNvPr id="2" name="Picture 1"/>
          <p:cNvPicPr>
            <a:picLocks noChangeAspect="1"/>
          </p:cNvPicPr>
          <p:nvPr/>
        </p:nvPicPr>
        <p:blipFill>
          <a:blip r:embed="rId3"/>
          <a:stretch>
            <a:fillRect/>
          </a:stretch>
        </p:blipFill>
        <p:spPr>
          <a:xfrm>
            <a:off x="1427705" y="4654758"/>
            <a:ext cx="9507277" cy="1571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74"/>
        <p:cNvGrpSpPr/>
        <p:nvPr/>
      </p:nvGrpSpPr>
      <p:grpSpPr>
        <a:xfrm>
          <a:off x="0" y="0"/>
          <a:ext cx="0" cy="0"/>
          <a:chOff x="0" y="0"/>
          <a:chExt cx="0" cy="0"/>
        </a:xfrm>
      </p:grpSpPr>
      <p:sp>
        <p:nvSpPr>
          <p:cNvPr id="2275" name="Google Shape;2275;p138"/>
          <p:cNvSpPr txBox="1">
            <a:spLocks noGrp="1"/>
          </p:cNvSpPr>
          <p:nvPr>
            <p:ph type="title"/>
          </p:nvPr>
        </p:nvSpPr>
        <p:spPr>
          <a:xfrm>
            <a:off x="374904" y="243205"/>
            <a:ext cx="10515600" cy="10125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note on permutation and p-values</a:t>
            </a:r>
            <a:endParaRPr b="1" dirty="0"/>
          </a:p>
        </p:txBody>
      </p:sp>
      <p:sp>
        <p:nvSpPr>
          <p:cNvPr id="2276" name="Google Shape;2276;p138"/>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You are creating a distribution from your data. With low sample numbers, your distribution is still very small, and your discriminatory power stays low (your p-values stay high</a:t>
            </a:r>
            <a:r>
              <a:rPr lang="en-US" dirty="0" smtClean="0"/>
              <a:t>)</a:t>
            </a:r>
          </a:p>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For permutation-based stats, a good rule of thumb is 5 replicates</a:t>
            </a:r>
            <a:r>
              <a:rPr lang="en-US" dirty="0" smtClean="0"/>
              <a:t>.</a:t>
            </a:r>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Adonis is sensitive to the order you input your explanatory variables in!</a:t>
            </a:r>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80"/>
        <p:cNvGrpSpPr/>
        <p:nvPr/>
      </p:nvGrpSpPr>
      <p:grpSpPr>
        <a:xfrm>
          <a:off x="0" y="0"/>
          <a:ext cx="0" cy="0"/>
          <a:chOff x="0" y="0"/>
          <a:chExt cx="0" cy="0"/>
        </a:xfrm>
      </p:grpSpPr>
      <p:sp>
        <p:nvSpPr>
          <p:cNvPr id="2281" name="Google Shape;2281;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Are microbiomes more variable </a:t>
            </a:r>
            <a:r>
              <a:rPr lang="en-US" b="1" dirty="0" smtClean="0"/>
              <a:t>in maize and sunflower dust?</a:t>
            </a:r>
            <a:endParaRPr b="1" dirty="0"/>
          </a:p>
        </p:txBody>
      </p:sp>
      <p:sp>
        <p:nvSpPr>
          <p:cNvPr id="2282" name="Google Shape;2282;p1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We assess intra-group variation using </a:t>
            </a: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betadispersion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lgn="l" rtl="0">
              <a:lnSpc>
                <a:spcPct val="90000"/>
              </a:lnSpc>
              <a:spcBef>
                <a:spcPts val="0"/>
              </a:spcBef>
              <a:spcAft>
                <a:spcPts val="0"/>
              </a:spcAft>
              <a:buClr>
                <a:srgbClr val="528DDA"/>
              </a:buClr>
              <a:buSzPts val="2400"/>
              <a:buChar char="•"/>
            </a:pPr>
            <a:endPar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spcBef>
                <a:spcPts val="0"/>
              </a:spcBef>
              <a:buClr>
                <a:srgbClr val="528DDA"/>
              </a:buClr>
              <a:buSzPts val="2400"/>
            </a:pP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Betadispersion</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measures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the  homogeneity of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intra-group dispersions (variation) between different groups.  </a:t>
            </a:r>
          </a:p>
          <a:p>
            <a:pPr marL="228600" lvl="0" indent="-228600">
              <a:spcBef>
                <a:spcPts val="0"/>
              </a:spcBef>
              <a:buClr>
                <a:srgbClr val="528DDA"/>
              </a:buClr>
              <a:buSzPts val="2400"/>
            </a:pPr>
            <a:endParaRPr lang="en-US" sz="2400" u="sng"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spcBef>
                <a:spcPts val="0"/>
              </a:spcBef>
              <a:buClr>
                <a:srgbClr val="528DDA"/>
              </a:buClr>
              <a:buSzPts val="2400"/>
            </a:pP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Null hypothesis: </a:t>
            </a:r>
            <a:r>
              <a:rPr lang="en-US" sz="2400" u="sng"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groups have similar intra-group dispersions</a:t>
            </a:r>
          </a:p>
          <a:p>
            <a:pPr marL="228600" lvl="0" indent="-228600" algn="l" rtl="0">
              <a:lnSpc>
                <a:spcPct val="90000"/>
              </a:lnSpc>
              <a:spcBef>
                <a:spcPts val="0"/>
              </a:spcBef>
              <a:spcAft>
                <a:spcPts val="0"/>
              </a:spcAft>
              <a:buClr>
                <a:srgbClr val="528DDA"/>
              </a:buClr>
              <a:buSzPts val="2400"/>
              <a:buChar char="•"/>
            </a:pPr>
            <a:endParaRPr lang="en-US" sz="2400"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err="1" smtClean="0">
                <a:solidFill>
                  <a:srgbClr val="002060"/>
                </a:solidFill>
                <a:latin typeface="Courier New"/>
                <a:ea typeface="Courier New"/>
                <a:cs typeface="Courier New"/>
                <a:sym typeface="Courier New"/>
              </a:rPr>
              <a:t>Bdisp</a:t>
            </a:r>
            <a:r>
              <a:rPr lang="en-US" sz="2400" dirty="0" smtClean="0">
                <a:solidFill>
                  <a:srgbClr val="002060"/>
                </a:solidFill>
                <a:latin typeface="Courier New"/>
                <a:ea typeface="Courier New"/>
                <a:cs typeface="Courier New"/>
                <a:sym typeface="Courier New"/>
              </a:rPr>
              <a:t>=</a:t>
            </a:r>
            <a:r>
              <a:rPr lang="en-US" sz="2400" dirty="0" err="1" smtClean="0">
                <a:solidFill>
                  <a:srgbClr val="002060"/>
                </a:solidFill>
                <a:latin typeface="Courier New"/>
                <a:ea typeface="Courier New"/>
                <a:cs typeface="Courier New"/>
                <a:sym typeface="Courier New"/>
              </a:rPr>
              <a:t>betadisper</a:t>
            </a:r>
            <a:r>
              <a:rPr lang="en-US" sz="2400" dirty="0" smtClean="0">
                <a:solidFill>
                  <a:srgbClr val="002060"/>
                </a:solidFill>
                <a:latin typeface="Courier New"/>
                <a:ea typeface="Courier New"/>
                <a:cs typeface="Courier New"/>
                <a:sym typeface="Courier New"/>
              </a:rPr>
              <a:t>(</a:t>
            </a:r>
            <a:r>
              <a:rPr lang="en-US" sz="2400" dirty="0" err="1" smtClean="0">
                <a:solidFill>
                  <a:srgbClr val="002060"/>
                </a:solidFill>
                <a:latin typeface="Courier New"/>
                <a:ea typeface="Courier New"/>
                <a:cs typeface="Courier New"/>
                <a:sym typeface="Courier New"/>
              </a:rPr>
              <a:t>bray.dist</a:t>
            </a:r>
            <a:r>
              <a:rPr lang="en-US" sz="2400" dirty="0">
                <a:solidFill>
                  <a:srgbClr val="002060"/>
                </a:solidFill>
                <a:latin typeface="Courier New"/>
                <a:ea typeface="Courier New"/>
                <a:cs typeface="Courier New"/>
                <a:sym typeface="Courier New"/>
              </a:rPr>
              <a:t>, </a:t>
            </a:r>
            <a:r>
              <a:rPr lang="en-US" sz="2400" dirty="0" err="1">
                <a:solidFill>
                  <a:srgbClr val="002060"/>
                </a:solidFill>
                <a:latin typeface="Courier New"/>
                <a:ea typeface="Courier New"/>
                <a:cs typeface="Courier New"/>
                <a:sym typeface="Courier New"/>
              </a:rPr>
              <a:t>rarefied@sam_data$Time</a:t>
            </a:r>
            <a:r>
              <a:rPr lang="en-US" sz="2400" dirty="0">
                <a:solidFill>
                  <a:srgbClr val="002060"/>
                </a:solidFill>
                <a:latin typeface="Courier New"/>
                <a:ea typeface="Courier New"/>
                <a:cs typeface="Courier New"/>
                <a:sym typeface="Courier New"/>
              </a:rPr>
              <a:t>)</a:t>
            </a:r>
            <a:endParaRPr dirty="0">
              <a:solidFill>
                <a:srgbClr val="002060"/>
              </a:solidFill>
            </a:endParaRPr>
          </a:p>
          <a:p>
            <a:pPr marL="228600" lvl="0" indent="-228600">
              <a:buClr>
                <a:srgbClr val="528DDA"/>
              </a:buClr>
              <a:buSzPts val="2400"/>
            </a:pPr>
            <a:r>
              <a:rPr lang="en-US" sz="2400" dirty="0" err="1">
                <a:solidFill>
                  <a:srgbClr val="002060"/>
                </a:solidFill>
                <a:latin typeface="Courier New"/>
                <a:ea typeface="Courier New"/>
                <a:cs typeface="Courier New"/>
                <a:sym typeface="Courier New"/>
              </a:rPr>
              <a:t>permutest</a:t>
            </a:r>
            <a:r>
              <a:rPr lang="en-US" sz="2400" dirty="0">
                <a:solidFill>
                  <a:srgbClr val="002060"/>
                </a:solidFill>
                <a:latin typeface="Courier New"/>
                <a:ea typeface="Courier New"/>
                <a:cs typeface="Courier New"/>
                <a:sym typeface="Courier New"/>
              </a:rPr>
              <a:t>(mod, pairwise = TRUE, permutations = </a:t>
            </a:r>
            <a:r>
              <a:rPr lang="en-US" sz="2400" dirty="0" smtClean="0">
                <a:solidFill>
                  <a:srgbClr val="002060"/>
                </a:solidFill>
                <a:latin typeface="Courier New"/>
                <a:ea typeface="Courier New"/>
                <a:cs typeface="Courier New"/>
                <a:sym typeface="Courier New"/>
              </a:rPr>
              <a:t>1000)</a:t>
            </a:r>
          </a:p>
          <a:p>
            <a:pPr marL="228600" lvl="0" indent="-228600">
              <a:buClr>
                <a:srgbClr val="528DDA"/>
              </a:buClr>
              <a:buSzPts val="2400"/>
            </a:pPr>
            <a:r>
              <a:rPr lang="en-US" sz="2400" dirty="0" smtClean="0">
                <a:solidFill>
                  <a:srgbClr val="002060"/>
                </a:solidFill>
                <a:latin typeface="Courier New"/>
                <a:ea typeface="Courier New"/>
                <a:cs typeface="Courier New"/>
                <a:sym typeface="Courier New"/>
              </a:rPr>
              <a:t>Plot(</a:t>
            </a:r>
            <a:r>
              <a:rPr lang="en-US" sz="2400" dirty="0" err="1" smtClean="0">
                <a:solidFill>
                  <a:srgbClr val="002060"/>
                </a:solidFill>
                <a:latin typeface="Courier New"/>
                <a:ea typeface="Courier New"/>
                <a:cs typeface="Courier New"/>
                <a:sym typeface="Courier New"/>
              </a:rPr>
              <a:t>Bdisp</a:t>
            </a:r>
            <a:r>
              <a:rPr lang="en-US" sz="2400" dirty="0" smtClean="0">
                <a:solidFill>
                  <a:srgbClr val="002060"/>
                </a:solidFill>
                <a:latin typeface="Courier New"/>
                <a:ea typeface="Courier New"/>
                <a:cs typeface="Courier New"/>
                <a:sym typeface="Courier New"/>
              </a:rPr>
              <a:t>)</a:t>
            </a:r>
            <a:endParaRPr sz="2400" dirty="0">
              <a:solidFill>
                <a:srgbClr val="002060"/>
              </a:solidFill>
              <a:latin typeface="Courier New"/>
              <a:ea typeface="Courier New"/>
              <a:cs typeface="Courier New"/>
              <a:sym typeface="Courier New"/>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24" y="102388"/>
            <a:ext cx="10607039" cy="6388856"/>
          </a:xfrm>
          <a:prstGeom prst="rect">
            <a:avLst/>
          </a:prstGeom>
        </p:spPr>
      </p:pic>
    </p:spTree>
    <p:extLst>
      <p:ext uri="{BB962C8B-B14F-4D97-AF65-F5344CB8AC3E}">
        <p14:creationId xmlns:p14="http://schemas.microsoft.com/office/powerpoint/2010/main" val="22042313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86"/>
        <p:cNvGrpSpPr/>
        <p:nvPr/>
      </p:nvGrpSpPr>
      <p:grpSpPr>
        <a:xfrm>
          <a:off x="0" y="0"/>
          <a:ext cx="0" cy="0"/>
          <a:chOff x="0" y="0"/>
          <a:chExt cx="0" cy="0"/>
        </a:xfrm>
      </p:grpSpPr>
      <p:sp>
        <p:nvSpPr>
          <p:cNvPr id="2287" name="Google Shape;2287;p1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note on significant </a:t>
            </a:r>
            <a:r>
              <a:rPr lang="en-US" b="1" dirty="0" err="1"/>
              <a:t>adonis</a:t>
            </a:r>
            <a:r>
              <a:rPr lang="en-US" b="1" dirty="0"/>
              <a:t> </a:t>
            </a:r>
            <a:r>
              <a:rPr lang="en-US" b="1" i="1" dirty="0"/>
              <a:t>and </a:t>
            </a:r>
            <a:r>
              <a:rPr lang="en-US" b="1" dirty="0" err="1"/>
              <a:t>betadisper</a:t>
            </a:r>
            <a:endParaRPr b="1" dirty="0"/>
          </a:p>
        </p:txBody>
      </p:sp>
      <p:sp>
        <p:nvSpPr>
          <p:cNvPr id="2288" name="Google Shape;2288;p140"/>
          <p:cNvSpPr txBox="1">
            <a:spLocks noGrp="1"/>
          </p:cNvSpPr>
          <p:nvPr>
            <p:ph type="body" idx="1"/>
          </p:nvPr>
        </p:nvSpPr>
        <p:spPr>
          <a:xfrm>
            <a:off x="752856" y="2926080"/>
            <a:ext cx="10515600" cy="25542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3600" b="1" i="1" dirty="0">
                <a:solidFill>
                  <a:srgbClr val="C00000"/>
                </a:solidFill>
              </a:rPr>
              <a:t>If our dispersions are different, the differences </a:t>
            </a:r>
            <a:r>
              <a:rPr lang="en-US" sz="3600" b="1" i="1" dirty="0" smtClean="0">
                <a:solidFill>
                  <a:srgbClr val="C00000"/>
                </a:solidFill>
              </a:rPr>
              <a:t>between </a:t>
            </a:r>
            <a:r>
              <a:rPr lang="en-US" sz="3600" b="1" i="1" dirty="0">
                <a:solidFill>
                  <a:srgbClr val="C00000"/>
                </a:solidFill>
              </a:rPr>
              <a:t>the groups can be due to the differences in </a:t>
            </a:r>
            <a:r>
              <a:rPr lang="en-US" sz="3600" b="1" i="1" dirty="0" smtClean="0">
                <a:solidFill>
                  <a:srgbClr val="C00000"/>
                </a:solidFill>
              </a:rPr>
              <a:t>dispersions</a:t>
            </a:r>
            <a:endParaRPr sz="3600" b="1" i="1" dirty="0">
              <a:solidFill>
                <a:srgbClr val="C0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2287;p140"/>
          <p:cNvSpPr txBox="1">
            <a:spLocks/>
          </p:cNvSpPr>
          <p:nvPr/>
        </p:nvSpPr>
        <p:spPr>
          <a:xfrm>
            <a:off x="752856" y="235242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smtClean="0"/>
              <a:t>Q &amp; A</a:t>
            </a:r>
            <a:endParaRPr lang="en-US" dirty="0"/>
          </a:p>
        </p:txBody>
      </p:sp>
    </p:spTree>
    <p:extLst>
      <p:ext uri="{BB962C8B-B14F-4D97-AF65-F5344CB8AC3E}">
        <p14:creationId xmlns:p14="http://schemas.microsoft.com/office/powerpoint/2010/main" val="3743592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66"/>
        <p:cNvGrpSpPr/>
        <p:nvPr/>
      </p:nvGrpSpPr>
      <p:grpSpPr>
        <a:xfrm>
          <a:off x="0" y="0"/>
          <a:ext cx="0" cy="0"/>
          <a:chOff x="0" y="0"/>
          <a:chExt cx="0" cy="0"/>
        </a:xfrm>
      </p:grpSpPr>
      <p:sp>
        <p:nvSpPr>
          <p:cNvPr id="1467" name="Google Shape;1467;p61"/>
          <p:cNvSpPr txBox="1">
            <a:spLocks noGrp="1"/>
          </p:cNvSpPr>
          <p:nvPr>
            <p:ph type="title"/>
          </p:nvPr>
        </p:nvSpPr>
        <p:spPr>
          <a:xfrm>
            <a:off x="173182" y="217343"/>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How long are our reads?</a:t>
            </a:r>
            <a:endParaRPr b="1" dirty="0"/>
          </a:p>
        </p:txBody>
      </p:sp>
      <p:sp>
        <p:nvSpPr>
          <p:cNvPr id="1468" name="Google Shape;1468;p61"/>
          <p:cNvSpPr txBox="1">
            <a:spLocks noGrp="1"/>
          </p:cNvSpPr>
          <p:nvPr>
            <p:ph type="body" idx="1"/>
          </p:nvPr>
        </p:nvSpPr>
        <p:spPr>
          <a:xfrm>
            <a:off x="810491" y="1163782"/>
            <a:ext cx="10515600" cy="51446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Length of first read</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002060"/>
                </a:solidFill>
                <a:latin typeface="Courier New"/>
                <a:ea typeface="Courier New"/>
                <a:cs typeface="Courier New"/>
                <a:sym typeface="Courier New"/>
              </a:rPr>
              <a:t>nchar</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colnames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a:t>
            </a:r>
            <a:r>
              <a:rPr lang="en-US" dirty="0">
                <a:solidFill>
                  <a:srgbClr val="002060"/>
                </a:solidFill>
                <a:latin typeface="Courier New"/>
                <a:ea typeface="Courier New"/>
                <a:cs typeface="Courier New"/>
                <a:sym typeface="Courier New"/>
              </a:rPr>
              <a:t>)[1</a:t>
            </a:r>
            <a:r>
              <a:rPr lang="en-US" dirty="0" smtClean="0">
                <a:solidFill>
                  <a:srgbClr val="002060"/>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Let’s plot all of them!</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002060"/>
                </a:solidFill>
                <a:latin typeface="Courier New"/>
                <a:ea typeface="Courier New"/>
                <a:cs typeface="Courier New"/>
                <a:sym typeface="Courier New"/>
              </a:rPr>
              <a:t>hist</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nchar</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colnames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a:t>
            </a:r>
            <a:r>
              <a:rPr lang="en-US" dirty="0" smtClean="0">
                <a:solidFill>
                  <a:srgbClr val="002060"/>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Ok now let’s create a variable that contains all the sequences.</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002060"/>
                </a:solidFill>
                <a:latin typeface="Courier New"/>
                <a:ea typeface="Courier New"/>
                <a:cs typeface="Courier New"/>
                <a:sym typeface="Courier New"/>
              </a:rPr>
              <a:t>seqs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colnames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seqtab.nochim</a:t>
            </a:r>
            <a:r>
              <a:rPr lang="en-US" dirty="0" smtClean="0">
                <a:solidFill>
                  <a:srgbClr val="002060"/>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And convert the sequences into a format that </a:t>
            </a:r>
            <a:r>
              <a:rPr lang="en-US" dirty="0" err="1"/>
              <a:t>phyloseq</a:t>
            </a:r>
            <a:r>
              <a:rPr lang="en-US" dirty="0"/>
              <a:t> will recognize as sequences</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002060"/>
                </a:solidFill>
                <a:latin typeface="Courier New"/>
                <a:ea typeface="Courier New"/>
                <a:cs typeface="Courier New"/>
                <a:sym typeface="Courier New"/>
              </a:rPr>
              <a:t>seqs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Biostrings</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DNAStringSet</a:t>
            </a:r>
            <a:r>
              <a:rPr lang="en-US" dirty="0">
                <a:solidFill>
                  <a:srgbClr val="002060"/>
                </a:solidFill>
                <a:latin typeface="Courier New"/>
                <a:ea typeface="Courier New"/>
                <a:cs typeface="Courier New"/>
                <a:sym typeface="Courier New"/>
              </a:rPr>
              <a:t>(</a:t>
            </a:r>
            <a:r>
              <a:rPr lang="en-US" dirty="0" err="1">
                <a:solidFill>
                  <a:srgbClr val="002060"/>
                </a:solidFill>
                <a:latin typeface="Courier New"/>
                <a:ea typeface="Courier New"/>
                <a:cs typeface="Courier New"/>
                <a:sym typeface="Courier New"/>
              </a:rPr>
              <a:t>seqs</a:t>
            </a:r>
            <a:r>
              <a:rPr lang="en-US" dirty="0">
                <a:solidFill>
                  <a:srgbClr val="002060"/>
                </a:solidFill>
                <a:latin typeface="Courier New"/>
                <a:ea typeface="Courier New"/>
                <a:cs typeface="Courier New"/>
                <a:sym typeface="Courier New"/>
              </a:rPr>
              <a:t>)</a:t>
            </a:r>
            <a:endParaRPr dirty="0">
              <a:solidFill>
                <a:srgbClr val="00206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78"/>
        <p:cNvGrpSpPr/>
        <p:nvPr/>
      </p:nvGrpSpPr>
      <p:grpSpPr>
        <a:xfrm>
          <a:off x="0" y="0"/>
          <a:ext cx="0" cy="0"/>
          <a:chOff x="0" y="0"/>
          <a:chExt cx="0" cy="0"/>
        </a:xfrm>
      </p:grpSpPr>
      <p:sp>
        <p:nvSpPr>
          <p:cNvPr id="1479" name="Google Shape;1479;p63"/>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80" name="Google Shape;1480;p63"/>
          <p:cNvSpPr txBox="1">
            <a:spLocks noGrp="1"/>
          </p:cNvSpPr>
          <p:nvPr>
            <p:ph type="title"/>
          </p:nvPr>
        </p:nvSpPr>
        <p:spPr>
          <a:xfrm>
            <a:off x="99290" y="710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481" name="Google Shape;1481;p63"/>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82" name="Google Shape;1482;p63"/>
          <p:cNvSpPr/>
          <p:nvPr/>
        </p:nvSpPr>
        <p:spPr>
          <a:xfrm>
            <a:off x="4335331" y="1690688"/>
            <a:ext cx="4077149" cy="662716"/>
          </a:xfrm>
          <a:prstGeom prst="rect">
            <a:avLst/>
          </a:prstGeom>
          <a:solidFill>
            <a:srgbClr val="528D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83" name="Google Shape;1483;p63"/>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84" name="Google Shape;1484;p63"/>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85" name="Google Shape;1485;p63"/>
          <p:cNvGrpSpPr/>
          <p:nvPr/>
        </p:nvGrpSpPr>
        <p:grpSpPr>
          <a:xfrm>
            <a:off x="4735297" y="3206740"/>
            <a:ext cx="127299" cy="3154616"/>
            <a:chOff x="4542414" y="3206740"/>
            <a:chExt cx="127299" cy="3154616"/>
          </a:xfrm>
        </p:grpSpPr>
        <p:cxnSp>
          <p:nvCxnSpPr>
            <p:cNvPr id="1486" name="Google Shape;1486;p63"/>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87" name="Google Shape;1487;p63"/>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88" name="Google Shape;1488;p63"/>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89" name="Google Shape;1489;p63"/>
          <p:cNvGrpSpPr/>
          <p:nvPr/>
        </p:nvGrpSpPr>
        <p:grpSpPr>
          <a:xfrm>
            <a:off x="4526221" y="2733653"/>
            <a:ext cx="3778683" cy="240506"/>
            <a:chOff x="4526221" y="2733653"/>
            <a:chExt cx="3778683" cy="240506"/>
          </a:xfrm>
        </p:grpSpPr>
        <p:cxnSp>
          <p:nvCxnSpPr>
            <p:cNvPr id="1490" name="Google Shape;1490;p63"/>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91" name="Google Shape;1491;p63"/>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92" name="Google Shape;1492;p63"/>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93" name="Google Shape;1493;p63"/>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97"/>
        <p:cNvGrpSpPr/>
        <p:nvPr/>
      </p:nvGrpSpPr>
      <p:grpSpPr>
        <a:xfrm>
          <a:off x="0" y="0"/>
          <a:ext cx="0" cy="0"/>
          <a:chOff x="0" y="0"/>
          <a:chExt cx="0" cy="0"/>
        </a:xfrm>
      </p:grpSpPr>
      <p:sp>
        <p:nvSpPr>
          <p:cNvPr id="1498" name="Google Shape;1498;p64"/>
          <p:cNvSpPr txBox="1">
            <a:spLocks noGrp="1"/>
          </p:cNvSpPr>
          <p:nvPr>
            <p:ph type="title"/>
          </p:nvPr>
        </p:nvSpPr>
        <p:spPr>
          <a:xfrm>
            <a:off x="200891" y="923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DIY section of the </a:t>
            </a:r>
            <a:r>
              <a:rPr lang="en-US" b="1" dirty="0" smtClean="0"/>
              <a:t>pipeline</a:t>
            </a:r>
            <a:endParaRPr b="1" dirty="0"/>
          </a:p>
        </p:txBody>
      </p:sp>
      <p:sp>
        <p:nvSpPr>
          <p:cNvPr id="1499" name="Google Shape;1499;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A metadata file includes all the information you might want to add about your samples aside from taxonomy. </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smtClean="0"/>
              <a:t>Can be categorical or numerical information: </a:t>
            </a:r>
          </a:p>
          <a:p>
            <a:pPr marL="685800" lvl="1" indent="-228600">
              <a:spcBef>
                <a:spcPts val="0"/>
              </a:spcBef>
              <a:buSzPts val="2800"/>
            </a:pPr>
            <a:r>
              <a:rPr lang="en-US" dirty="0" err="1" smtClean="0"/>
              <a:t>Eg</a:t>
            </a:r>
            <a:r>
              <a:rPr lang="en-US" dirty="0" smtClean="0"/>
              <a:t>. Type of sample; temperature of the soil from which sample was taken; </a:t>
            </a:r>
            <a:r>
              <a:rPr lang="en-US" dirty="0" err="1" smtClean="0"/>
              <a:t>etc</a:t>
            </a:r>
            <a:endParaRPr dirty="0"/>
          </a:p>
          <a:p>
            <a:pPr marL="228600" lvl="0" indent="-228600" algn="l" rtl="0">
              <a:lnSpc>
                <a:spcPct val="90000"/>
              </a:lnSpc>
              <a:spcBef>
                <a:spcPts val="1000"/>
              </a:spcBef>
              <a:spcAft>
                <a:spcPts val="0"/>
              </a:spcAft>
              <a:buClr>
                <a:schemeClr val="dk1"/>
              </a:buClr>
              <a:buSzPts val="2800"/>
              <a:buChar char="•"/>
            </a:pPr>
            <a:endParaRPr lang="en-US" dirty="0" smtClean="0"/>
          </a:p>
          <a:p>
            <a:pPr marL="228600" lvl="0" indent="-228600" algn="l" rtl="0">
              <a:lnSpc>
                <a:spcPct val="90000"/>
              </a:lnSpc>
              <a:spcBef>
                <a:spcPts val="1000"/>
              </a:spcBef>
              <a:spcAft>
                <a:spcPts val="0"/>
              </a:spcAft>
              <a:buClr>
                <a:schemeClr val="dk1"/>
              </a:buClr>
              <a:buSzPts val="2800"/>
              <a:buChar char="•"/>
            </a:pPr>
            <a:r>
              <a:rPr lang="en-US" dirty="0" smtClean="0"/>
              <a:t>In our case, the metadata table (in the </a:t>
            </a:r>
            <a:r>
              <a:rPr lang="en-US" dirty="0" err="1" smtClean="0"/>
              <a:t>github</a:t>
            </a:r>
            <a:r>
              <a:rPr lang="en-US" dirty="0" smtClean="0"/>
              <a:t> page) contains information about the location from which the samples were taken. </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1883</TotalTime>
  <Words>2538</Words>
  <Application>Microsoft Office PowerPoint</Application>
  <PresentationFormat>Widescreen</PresentationFormat>
  <Paragraphs>402</Paragraphs>
  <Slides>65</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Courier New</vt:lpstr>
      <vt:lpstr>Calibri</vt:lpstr>
      <vt:lpstr>Office Theme</vt:lpstr>
      <vt:lpstr>PowerPoint Presentation</vt:lpstr>
      <vt:lpstr>Objectives for today </vt:lpstr>
      <vt:lpstr>Let’s set-up Rstudio!</vt:lpstr>
      <vt:lpstr>Who is phyloseq? What does it want from us?</vt:lpstr>
      <vt:lpstr>The Phyloseq format</vt:lpstr>
      <vt:lpstr>Let’s assemble it!</vt:lpstr>
      <vt:lpstr>How long are our reads?</vt:lpstr>
      <vt:lpstr>Let’s assemble it!</vt:lpstr>
      <vt:lpstr>The DIY section of the pipeline</vt:lpstr>
      <vt:lpstr>Lets re-create the metadata using Rstudio command line</vt:lpstr>
      <vt:lpstr>Let’s assemble it!</vt:lpstr>
      <vt:lpstr>Important! How do you want R to think about unclassified taxa?</vt:lpstr>
      <vt:lpstr>Let’s assemble it!</vt:lpstr>
      <vt:lpstr>Now we have to make all taxon names match</vt:lpstr>
      <vt:lpstr>Let’s put them together!</vt:lpstr>
      <vt:lpstr>Behold your phyloseq object!</vt:lpstr>
      <vt:lpstr>Let’s trim the physeq object: </vt:lpstr>
      <vt:lpstr>Handy phyloseq operations: </vt:lpstr>
      <vt:lpstr>Let’s play a bit! Plot ASV read distribution</vt:lpstr>
      <vt:lpstr>Let’s play a bit! Plot sample read distribution</vt:lpstr>
      <vt:lpstr>PowerPoint Presentation</vt:lpstr>
      <vt:lpstr>PowerPoint Presentation</vt:lpstr>
      <vt:lpstr>Rarefaction</vt:lpstr>
      <vt:lpstr>PowerPoint Presentation</vt:lpstr>
      <vt:lpstr>PowerPoint Presentation</vt:lpstr>
      <vt:lpstr>PowerPoint Presentation</vt:lpstr>
      <vt:lpstr>Rarefy your samples !</vt:lpstr>
      <vt:lpstr>Trimming the data </vt:lpstr>
      <vt:lpstr>PowerPoint Presentation</vt:lpstr>
      <vt:lpstr>Looking further into evenness</vt:lpstr>
      <vt:lpstr>Species richness (S): Easy! Intuitive! </vt:lpstr>
      <vt:lpstr>Shannon’s Entropy</vt:lpstr>
      <vt:lpstr>Bonus! Pielou’s J (or Shannon’s evenness)</vt:lpstr>
      <vt:lpstr>Simpson </vt:lpstr>
      <vt:lpstr>There are problems</vt:lpstr>
      <vt:lpstr>Hill numbers</vt:lpstr>
      <vt:lpstr>Alpha diversity along a continuum  </vt:lpstr>
      <vt:lpstr>Calculate everything at once! </vt:lpstr>
      <vt:lpstr>OK let’s add this to the metadata!</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talk beta-diversity</vt:lpstr>
      <vt:lpstr>PowerPoint Presentation</vt:lpstr>
      <vt:lpstr>Ordination</vt:lpstr>
      <vt:lpstr>Types of ordinations </vt:lpstr>
      <vt:lpstr>Let’s do some basic ordinations!</vt:lpstr>
      <vt:lpstr>Plotting a PCoA </vt:lpstr>
      <vt:lpstr>Very hard to see</vt:lpstr>
      <vt:lpstr>Let’s improve things</vt:lpstr>
      <vt:lpstr>Much better!</vt:lpstr>
      <vt:lpstr>How well do the first two axes represent the data?</vt:lpstr>
      <vt:lpstr>Let’s plot an NMDS instead</vt:lpstr>
      <vt:lpstr>But, “are the groups different”? Permutational multivariate analysis of variance (PERMANOVA)</vt:lpstr>
      <vt:lpstr>Test the hypothesis that the microbiomes are different depending on the source</vt:lpstr>
      <vt:lpstr>A note on permutation and p-values</vt:lpstr>
      <vt:lpstr>Are microbiomes more variable in maize and sunflower dust?</vt:lpstr>
      <vt:lpstr>PowerPoint Presentation</vt:lpstr>
      <vt:lpstr>A note on significant adonis and betadisper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Jurburg, Stephanie</dc:creator>
  <cp:lastModifiedBy>Microsoft account</cp:lastModifiedBy>
  <cp:revision>61</cp:revision>
  <dcterms:created xsi:type="dcterms:W3CDTF">2022-03-09T08:35:09Z</dcterms:created>
  <dcterms:modified xsi:type="dcterms:W3CDTF">2024-05-14T12:50:56Z</dcterms:modified>
</cp:coreProperties>
</file>