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5" r:id="rId4"/>
    <p:sldId id="266" r:id="rId5"/>
    <p:sldId id="257" r:id="rId6"/>
    <p:sldId id="261" r:id="rId7"/>
    <p:sldId id="258" r:id="rId8"/>
    <p:sldId id="259" r:id="rId9"/>
    <p:sldId id="262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23"/>
    <p:restoredTop sz="94719"/>
  </p:normalViewPr>
  <p:slideViewPr>
    <p:cSldViewPr snapToGrid="0" snapToObjects="1">
      <p:cViewPr varScale="1">
        <p:scale>
          <a:sx n="104" d="100"/>
          <a:sy n="104" d="100"/>
        </p:scale>
        <p:origin x="13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86F00-2EA5-7C4E-8F12-513C50E914B3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831B3-52E0-1544-86C9-83F108C203E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93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831B3-52E0-1544-86C9-83F108C203E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319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831B3-52E0-1544-86C9-83F108C203E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962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831B3-52E0-1544-86C9-83F108C203E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72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831B3-52E0-1544-86C9-83F108C203E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1315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831B3-52E0-1544-86C9-83F108C203E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890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831B3-52E0-1544-86C9-83F108C203E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6145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831B3-52E0-1544-86C9-83F108C203E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742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831B3-52E0-1544-86C9-83F108C203E4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287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B7B3DA-1CA7-A745-A946-6E42AAF17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7EA9F9C-8C50-894F-B4CC-6733AC4D9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76B537-A83C-4F4E-9E1A-6E160B94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5BA-22E7-7B49-9655-1611904FEE5D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E9339A-9AD2-9B41-BA44-ED8A1333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18D7A6-67B5-B64B-9F6E-18D4792B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31C-18E8-514A-AC7C-6B3909833BE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18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B91BC6-2464-3842-84FA-F6C69990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1913E85-453B-3A49-9E60-0F9C51894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EC07E6-AC4A-354D-9101-CCC584B0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5BA-22E7-7B49-9655-1611904FEE5D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1D9385-874C-8A4A-A14B-374F7B35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41A4BD-1770-1045-8464-40EC81B7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31C-18E8-514A-AC7C-6B3909833BE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3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8372FBB-31D4-1F40-A92E-E43EA3072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1A8C2AE-32AF-D148-8346-761C190A8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3AF6DC-83AC-DA45-9DC6-2947F603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5BA-22E7-7B49-9655-1611904FEE5D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1EB0AE-FB7D-1E4E-A60F-02F45199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6A8208-68FE-2F48-AD41-C4BE2B84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31C-18E8-514A-AC7C-6B3909833BE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840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93D0A4-31E1-AF41-8CF2-DD7CE3526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B06ED1-57C4-4146-9DBB-5A3E73674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E12868-77B5-7D4D-BD15-D764AF45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5BA-22E7-7B49-9655-1611904FEE5D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D12617-0DC0-D646-BD3D-C001AF0E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3DA32B-F42A-984B-8E61-7FACA68C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31C-18E8-514A-AC7C-6B3909833BE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530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29B14F-21CE-914A-9922-36BCADFBB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92C67D-1ADB-724C-A750-5D951BC63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A95267-274B-044A-9854-75A04790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5BA-22E7-7B49-9655-1611904FEE5D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BB48C9-AE65-CE47-AD9D-D3619788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5B9DB5-B0DC-7445-9CCF-6A98900E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31C-18E8-514A-AC7C-6B3909833BE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279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20F292-E6EC-4B44-B4B2-CDA855AE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386FDA-873B-B041-AC80-289A649FC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1E2B4F1-9E44-EB4D-B17D-C8D15965D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3FC520-9C41-FD4E-BAB5-60301579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5BA-22E7-7B49-9655-1611904FEE5D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852AA8-2CBE-744C-BFDB-D3C3ACC6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A6912D-665D-D041-94C8-3D60A26A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31C-18E8-514A-AC7C-6B3909833BE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30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727712-47D9-BA45-B2BE-471484A3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97B7C6-48E0-DA4B-817A-83C4E55C0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9DAC8A-125D-B447-B0B7-D231B808E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4410E26-9BDC-DC46-8746-4E5701B50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575E45C-8946-3849-BC64-9EEB731B1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F76F712-CBAC-8343-96DD-C1E54CF8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5BA-22E7-7B49-9655-1611904FEE5D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E827BC6-9EED-344B-BB4B-1D21ED8D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235B5DC-8089-D34E-9951-D3A36FBC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31C-18E8-514A-AC7C-6B3909833BE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049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0681EE-137E-B64F-A5BF-612F12D3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574A2D0-7495-C546-9701-67C35EE5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5BA-22E7-7B49-9655-1611904FEE5D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CD73A19-720F-5C4C-AF36-91438487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68F24EF-57F4-7243-9317-C10659B6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31C-18E8-514A-AC7C-6B3909833BE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680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491046-7971-D349-B889-34CF289A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5BA-22E7-7B49-9655-1611904FEE5D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477E83A-AC19-C04E-B769-2D890EF1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5BCF16-C3E2-6049-94DB-72F55159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31C-18E8-514A-AC7C-6B3909833BE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83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58E6C2-D068-CB49-A3DC-AAD24642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C221F7-E319-0C40-BC54-156BCDA27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E8F7E38-F207-A642-8C4B-B9F1BDFEE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A907D1-89E7-5C4F-8302-3C4D9477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5BA-22E7-7B49-9655-1611904FEE5D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9F3D96-4526-E848-B3A1-DA7D9680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B82A75-5AFC-7548-BB80-B28181AD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31C-18E8-514A-AC7C-6B3909833BE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474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DE1F8A-60F7-8A43-B716-EE70E464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FC142A-0DA5-8546-B31D-3E629FD0F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0146C4-8A4F-004F-BDB8-92B3C3403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47710C-FA18-284F-89E9-DD23E278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A5BA-22E7-7B49-9655-1611904FEE5D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233D66-9068-BD49-BF8D-8D5651CA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E08C94-1A74-C04D-AEA9-718B2A77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B31C-18E8-514A-AC7C-6B3909833BE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193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A43A9F7-5AE7-0547-A1E3-B8F55DB7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0A3306-48F4-7249-A20B-BA1FAC17B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B3229E-E7E1-6642-887E-71510AEF0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6A5BA-22E7-7B49-9655-1611904FEE5D}" type="datetimeFigureOut">
              <a:rPr lang="it-IT" smtClean="0"/>
              <a:t>24/03/2021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0EBF9D-BDEE-EC4E-AD20-0511E2903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34662C-CB88-4D45-BBB9-E55332D71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B31C-18E8-514A-AC7C-6B3909833BE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779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FBA53684-71C0-FF4C-B5A7-41CA646478DF}"/>
              </a:ext>
            </a:extLst>
          </p:cNvPr>
          <p:cNvSpPr txBox="1"/>
          <p:nvPr/>
        </p:nvSpPr>
        <p:spPr>
          <a:xfrm>
            <a:off x="584777" y="3880121"/>
            <a:ext cx="115546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The submission guidelines for competition entries as well as the process for evaluating models are outlined in the following slides</a:t>
            </a:r>
          </a:p>
        </p:txBody>
      </p:sp>
      <p:pic>
        <p:nvPicPr>
          <p:cNvPr id="1028" name="Picture 4" descr="PHM Europe 2021: PHME21">
            <a:extLst>
              <a:ext uri="{FF2B5EF4-FFF2-40B4-BE49-F238E27FC236}">
                <a16:creationId xmlns:a16="http://schemas.microsoft.com/office/drawing/2014/main" id="{020FD95A-3CA4-4A92-AA6D-1A19D72F9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723" y="327603"/>
            <a:ext cx="28575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F2BC1F5-52ED-4185-B9FB-75A023A6C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77" y="327603"/>
            <a:ext cx="116089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50">
            <a:extLst>
              <a:ext uri="{FF2B5EF4-FFF2-40B4-BE49-F238E27FC236}">
                <a16:creationId xmlns:a16="http://schemas.microsoft.com/office/drawing/2014/main" id="{1E7B0E94-13F8-4CE6-9023-3E54A39D9FAC}"/>
              </a:ext>
            </a:extLst>
          </p:cNvPr>
          <p:cNvSpPr txBox="1"/>
          <p:nvPr/>
        </p:nvSpPr>
        <p:spPr>
          <a:xfrm>
            <a:off x="748722" y="1993995"/>
            <a:ext cx="106945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/>
              <a:t>Data Challenge ‘21</a:t>
            </a:r>
          </a:p>
        </p:txBody>
      </p:sp>
    </p:spTree>
    <p:extLst>
      <p:ext uri="{BB962C8B-B14F-4D97-AF65-F5344CB8AC3E}">
        <p14:creationId xmlns:p14="http://schemas.microsoft.com/office/powerpoint/2010/main" val="107363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F786C3-8615-B24A-9B51-FD83FB797579}"/>
              </a:ext>
            </a:extLst>
          </p:cNvPr>
          <p:cNvSpPr/>
          <p:nvPr/>
        </p:nvSpPr>
        <p:spPr>
          <a:xfrm>
            <a:off x="1674878" y="1858487"/>
            <a:ext cx="1911927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Test Classification</a:t>
            </a:r>
          </a:p>
        </p:txBody>
      </p:sp>
      <p:sp>
        <p:nvSpPr>
          <p:cNvPr id="9" name="Freccia destra 8">
            <a:extLst>
              <a:ext uri="{FF2B5EF4-FFF2-40B4-BE49-F238E27FC236}">
                <a16:creationId xmlns:a16="http://schemas.microsoft.com/office/drawing/2014/main" id="{A805EC08-7E5E-9641-B966-D98FBE6F7EA6}"/>
              </a:ext>
            </a:extLst>
          </p:cNvPr>
          <p:cNvSpPr/>
          <p:nvPr/>
        </p:nvSpPr>
        <p:spPr>
          <a:xfrm>
            <a:off x="1057361" y="1983177"/>
            <a:ext cx="57001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ccia destra 9">
            <a:extLst>
              <a:ext uri="{FF2B5EF4-FFF2-40B4-BE49-F238E27FC236}">
                <a16:creationId xmlns:a16="http://schemas.microsoft.com/office/drawing/2014/main" id="{9A6490DB-628E-ED4A-82F0-F813DA866B5E}"/>
              </a:ext>
            </a:extLst>
          </p:cNvPr>
          <p:cNvSpPr/>
          <p:nvPr/>
        </p:nvSpPr>
        <p:spPr>
          <a:xfrm>
            <a:off x="3634306" y="1983177"/>
            <a:ext cx="1448790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mbo 12">
            <a:extLst>
              <a:ext uri="{FF2B5EF4-FFF2-40B4-BE49-F238E27FC236}">
                <a16:creationId xmlns:a16="http://schemas.microsoft.com/office/drawing/2014/main" id="{502848EE-DA25-C84C-96E0-4A329150F9CB}"/>
              </a:ext>
            </a:extLst>
          </p:cNvPr>
          <p:cNvSpPr/>
          <p:nvPr/>
        </p:nvSpPr>
        <p:spPr>
          <a:xfrm>
            <a:off x="5130597" y="1673821"/>
            <a:ext cx="900000" cy="90000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1</a:t>
            </a:r>
            <a:r>
              <a:rPr lang="en-GB" sz="1200" baseline="30000" dirty="0">
                <a:solidFill>
                  <a:schemeClr val="tx1"/>
                </a:solidFill>
              </a:rPr>
              <a:t>st</a:t>
            </a:r>
            <a:r>
              <a:rPr lang="en-GB" sz="1200" dirty="0">
                <a:solidFill>
                  <a:schemeClr val="tx1"/>
                </a:solidFill>
              </a:rPr>
              <a:t>   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 Run?</a:t>
            </a:r>
          </a:p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4" name="Freccia destra 13">
            <a:extLst>
              <a:ext uri="{FF2B5EF4-FFF2-40B4-BE49-F238E27FC236}">
                <a16:creationId xmlns:a16="http://schemas.microsoft.com/office/drawing/2014/main" id="{B6BF099F-D218-164D-87DC-0A98A9C25999}"/>
              </a:ext>
            </a:extLst>
          </p:cNvPr>
          <p:cNvSpPr/>
          <p:nvPr/>
        </p:nvSpPr>
        <p:spPr>
          <a:xfrm>
            <a:off x="6108213" y="1972410"/>
            <a:ext cx="701063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ccia destra 14">
            <a:extLst>
              <a:ext uri="{FF2B5EF4-FFF2-40B4-BE49-F238E27FC236}">
                <a16:creationId xmlns:a16="http://schemas.microsoft.com/office/drawing/2014/main" id="{C3892F1E-ADC9-154C-9B0B-CEE92907AE7C}"/>
              </a:ext>
            </a:extLst>
          </p:cNvPr>
          <p:cNvSpPr/>
          <p:nvPr/>
        </p:nvSpPr>
        <p:spPr>
          <a:xfrm rot="5400000">
            <a:off x="5227798" y="2850000"/>
            <a:ext cx="70559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5DE345E-541A-BD4C-9D81-887C2E234629}"/>
              </a:ext>
            </a:extLst>
          </p:cNvPr>
          <p:cNvSpPr/>
          <p:nvPr/>
        </p:nvSpPr>
        <p:spPr>
          <a:xfrm>
            <a:off x="4649945" y="3429000"/>
            <a:ext cx="1911927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Record 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17" name="Freccia destra 16">
            <a:extLst>
              <a:ext uri="{FF2B5EF4-FFF2-40B4-BE49-F238E27FC236}">
                <a16:creationId xmlns:a16="http://schemas.microsoft.com/office/drawing/2014/main" id="{2D03F1B6-5312-2F40-AA03-1DFB8A4AAFCA}"/>
              </a:ext>
            </a:extLst>
          </p:cNvPr>
          <p:cNvSpPr/>
          <p:nvPr/>
        </p:nvSpPr>
        <p:spPr>
          <a:xfrm rot="10800000">
            <a:off x="3869633" y="3553690"/>
            <a:ext cx="70559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845F72F-6922-CB4A-A4A3-D282C06BF716}"/>
              </a:ext>
            </a:extLst>
          </p:cNvPr>
          <p:cNvSpPr/>
          <p:nvPr/>
        </p:nvSpPr>
        <p:spPr>
          <a:xfrm>
            <a:off x="1882989" y="3428999"/>
            <a:ext cx="1911927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Cut Experiment</a:t>
            </a:r>
          </a:p>
        </p:txBody>
      </p:sp>
      <p:sp>
        <p:nvSpPr>
          <p:cNvPr id="22" name="Rombo 21">
            <a:extLst>
              <a:ext uri="{FF2B5EF4-FFF2-40B4-BE49-F238E27FC236}">
                <a16:creationId xmlns:a16="http://schemas.microsoft.com/office/drawing/2014/main" id="{B6BFBED3-E2F2-CC4C-BA14-8C20FF19C2B7}"/>
              </a:ext>
            </a:extLst>
          </p:cNvPr>
          <p:cNvSpPr/>
          <p:nvPr/>
        </p:nvSpPr>
        <p:spPr>
          <a:xfrm>
            <a:off x="8767108" y="1673818"/>
            <a:ext cx="900000" cy="90000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Equal?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7120FA0-FA54-2F48-A927-228E69020D6E}"/>
              </a:ext>
            </a:extLst>
          </p:cNvPr>
          <p:cNvSpPr txBox="1"/>
          <p:nvPr/>
        </p:nvSpPr>
        <p:spPr>
          <a:xfrm>
            <a:off x="5721376" y="277937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Yes</a:t>
            </a:r>
          </a:p>
        </p:txBody>
      </p:sp>
      <p:sp>
        <p:nvSpPr>
          <p:cNvPr id="30" name="Freccia destra 29">
            <a:extLst>
              <a:ext uri="{FF2B5EF4-FFF2-40B4-BE49-F238E27FC236}">
                <a16:creationId xmlns:a16="http://schemas.microsoft.com/office/drawing/2014/main" id="{B574E107-0C7A-5444-98DD-653291F85058}"/>
              </a:ext>
            </a:extLst>
          </p:cNvPr>
          <p:cNvSpPr/>
          <p:nvPr/>
        </p:nvSpPr>
        <p:spPr>
          <a:xfrm>
            <a:off x="9761179" y="1971936"/>
            <a:ext cx="70559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F2F29944-14C4-214D-BCB2-D669D4876705}"/>
              </a:ext>
            </a:extLst>
          </p:cNvPr>
          <p:cNvSpPr/>
          <p:nvPr/>
        </p:nvSpPr>
        <p:spPr>
          <a:xfrm>
            <a:off x="6865001" y="1892985"/>
            <a:ext cx="1022458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Compare Performance</a:t>
            </a:r>
          </a:p>
        </p:txBody>
      </p:sp>
      <p:sp>
        <p:nvSpPr>
          <p:cNvPr id="32" name="Freccia destra 31">
            <a:extLst>
              <a:ext uri="{FF2B5EF4-FFF2-40B4-BE49-F238E27FC236}">
                <a16:creationId xmlns:a16="http://schemas.microsoft.com/office/drawing/2014/main" id="{C7545A28-CA42-E44E-B0FA-99615330A426}"/>
              </a:ext>
            </a:extLst>
          </p:cNvPr>
          <p:cNvSpPr/>
          <p:nvPr/>
        </p:nvSpPr>
        <p:spPr>
          <a:xfrm>
            <a:off x="8007558" y="1991892"/>
            <a:ext cx="701063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649BBF7-9686-2C49-B1A5-B036472BD911}"/>
              </a:ext>
            </a:extLst>
          </p:cNvPr>
          <p:cNvSpPr txBox="1"/>
          <p:nvPr/>
        </p:nvSpPr>
        <p:spPr>
          <a:xfrm>
            <a:off x="9884215" y="175448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Yes</a:t>
            </a:r>
          </a:p>
        </p:txBody>
      </p:sp>
      <p:sp>
        <p:nvSpPr>
          <p:cNvPr id="34" name="Freccia destra 33">
            <a:extLst>
              <a:ext uri="{FF2B5EF4-FFF2-40B4-BE49-F238E27FC236}">
                <a16:creationId xmlns:a16="http://schemas.microsoft.com/office/drawing/2014/main" id="{A5C937B8-FD30-4D46-B3F8-D5A83D84905D}"/>
              </a:ext>
            </a:extLst>
          </p:cNvPr>
          <p:cNvSpPr/>
          <p:nvPr/>
        </p:nvSpPr>
        <p:spPr>
          <a:xfrm rot="5400000">
            <a:off x="8864310" y="2849719"/>
            <a:ext cx="70559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E8053041-CE4D-DC4D-9452-DB5CB304695E}"/>
              </a:ext>
            </a:extLst>
          </p:cNvPr>
          <p:cNvSpPr/>
          <p:nvPr/>
        </p:nvSpPr>
        <p:spPr>
          <a:xfrm>
            <a:off x="8180767" y="3428999"/>
            <a:ext cx="1911927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Get Worst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B22E96E-CCC5-2047-92CF-4256263DF5C6}"/>
              </a:ext>
            </a:extLst>
          </p:cNvPr>
          <p:cNvSpPr txBox="1"/>
          <p:nvPr/>
        </p:nvSpPr>
        <p:spPr>
          <a:xfrm>
            <a:off x="9368519" y="279126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No</a:t>
            </a:r>
          </a:p>
        </p:txBody>
      </p: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7F1BE291-8874-BB4F-9727-12D67BE67971}"/>
              </a:ext>
            </a:extLst>
          </p:cNvPr>
          <p:cNvGrpSpPr/>
          <p:nvPr/>
        </p:nvGrpSpPr>
        <p:grpSpPr>
          <a:xfrm>
            <a:off x="10269415" y="2556912"/>
            <a:ext cx="1005477" cy="1289404"/>
            <a:chOff x="9931792" y="1962505"/>
            <a:chExt cx="1005477" cy="1289404"/>
          </a:xfrm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C8D22DB5-B5D8-1545-BC8D-8EFC33851277}"/>
                </a:ext>
              </a:extLst>
            </p:cNvPr>
            <p:cNvSpPr/>
            <p:nvPr/>
          </p:nvSpPr>
          <p:spPr>
            <a:xfrm>
              <a:off x="9931792" y="3074230"/>
              <a:ext cx="854068" cy="177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Freccia destra 40">
              <a:extLst>
                <a:ext uri="{FF2B5EF4-FFF2-40B4-BE49-F238E27FC236}">
                  <a16:creationId xmlns:a16="http://schemas.microsoft.com/office/drawing/2014/main" id="{1D314966-0512-DD4B-A4F3-8FDE0C4935A8}"/>
                </a:ext>
              </a:extLst>
            </p:cNvPr>
            <p:cNvSpPr/>
            <p:nvPr/>
          </p:nvSpPr>
          <p:spPr>
            <a:xfrm rot="16200000">
              <a:off x="10141157" y="2455796"/>
              <a:ext cx="1289404" cy="30282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Rettangolo 44">
            <a:extLst>
              <a:ext uri="{FF2B5EF4-FFF2-40B4-BE49-F238E27FC236}">
                <a16:creationId xmlns:a16="http://schemas.microsoft.com/office/drawing/2014/main" id="{ACBA56CA-2887-284B-9D15-8457E81FCD71}"/>
              </a:ext>
            </a:extLst>
          </p:cNvPr>
          <p:cNvSpPr/>
          <p:nvPr/>
        </p:nvSpPr>
        <p:spPr>
          <a:xfrm>
            <a:off x="10696661" y="1847244"/>
            <a:ext cx="1022458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Log Performance</a:t>
            </a:r>
          </a:p>
        </p:txBody>
      </p:sp>
      <p:sp>
        <p:nvSpPr>
          <p:cNvPr id="46" name="Disco magnetico 45">
            <a:extLst>
              <a:ext uri="{FF2B5EF4-FFF2-40B4-BE49-F238E27FC236}">
                <a16:creationId xmlns:a16="http://schemas.microsoft.com/office/drawing/2014/main" id="{A9386154-1812-5444-8891-7B2ABFBB2B36}"/>
              </a:ext>
            </a:extLst>
          </p:cNvPr>
          <p:cNvSpPr/>
          <p:nvPr/>
        </p:nvSpPr>
        <p:spPr>
          <a:xfrm>
            <a:off x="504966" y="1754486"/>
            <a:ext cx="448408" cy="633046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Freccia destra 47">
            <a:extLst>
              <a:ext uri="{FF2B5EF4-FFF2-40B4-BE49-F238E27FC236}">
                <a16:creationId xmlns:a16="http://schemas.microsoft.com/office/drawing/2014/main" id="{A4647BE4-7138-AE4A-9709-C5DBAAD77657}"/>
              </a:ext>
            </a:extLst>
          </p:cNvPr>
          <p:cNvSpPr/>
          <p:nvPr/>
        </p:nvSpPr>
        <p:spPr>
          <a:xfrm rot="5400000">
            <a:off x="2345832" y="1368387"/>
            <a:ext cx="57001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ilindro 48">
            <a:extLst>
              <a:ext uri="{FF2B5EF4-FFF2-40B4-BE49-F238E27FC236}">
                <a16:creationId xmlns:a16="http://schemas.microsoft.com/office/drawing/2014/main" id="{6DBFB933-8BAE-5C46-BE3F-9E6BF2C614B2}"/>
              </a:ext>
            </a:extLst>
          </p:cNvPr>
          <p:cNvSpPr/>
          <p:nvPr/>
        </p:nvSpPr>
        <p:spPr>
          <a:xfrm>
            <a:off x="2243840" y="809333"/>
            <a:ext cx="774000" cy="360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7179E4C-7332-6F44-8437-F89B9C88DB77}"/>
              </a:ext>
            </a:extLst>
          </p:cNvPr>
          <p:cNvSpPr txBox="1"/>
          <p:nvPr/>
        </p:nvSpPr>
        <p:spPr>
          <a:xfrm>
            <a:off x="138266" y="2426620"/>
            <a:ext cx="1142942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Experiment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249F847-4FF1-184E-AA6F-18A4DB986FFB}"/>
              </a:ext>
            </a:extLst>
          </p:cNvPr>
          <p:cNvSpPr txBox="1"/>
          <p:nvPr/>
        </p:nvSpPr>
        <p:spPr>
          <a:xfrm>
            <a:off x="458702" y="4230239"/>
            <a:ext cx="107491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 log performance block saves the final performance on a new file (a new folder with a random name will be automatically generated)</a:t>
            </a:r>
          </a:p>
          <a:p>
            <a:endParaRPr lang="en-GB" sz="1600" dirty="0"/>
          </a:p>
          <a:p>
            <a:r>
              <a:rPr lang="en-GB" sz="1600" b="1" dirty="0"/>
              <a:t>Only logs generated by the Log Performance block will be used to evaluate the Penalty Score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A763240-6064-494C-8DE3-A515937A20C8}"/>
              </a:ext>
            </a:extLst>
          </p:cNvPr>
          <p:cNvSpPr txBox="1"/>
          <p:nvPr/>
        </p:nvSpPr>
        <p:spPr>
          <a:xfrm>
            <a:off x="6253028" y="176005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BCBB940-554F-9D45-AF08-4C0F8EFEBF0B}"/>
              </a:ext>
            </a:extLst>
          </p:cNvPr>
          <p:cNvSpPr txBox="1"/>
          <p:nvPr/>
        </p:nvSpPr>
        <p:spPr>
          <a:xfrm>
            <a:off x="5902708" y="1535321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Performance*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BD2C0298-F32C-2547-9859-A59B38F63EA0}"/>
              </a:ext>
            </a:extLst>
          </p:cNvPr>
          <p:cNvSpPr txBox="1"/>
          <p:nvPr/>
        </p:nvSpPr>
        <p:spPr>
          <a:xfrm>
            <a:off x="9528429" y="1552822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Performance*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BD468D9B-57AF-4346-9B7C-7DD7716D9333}"/>
              </a:ext>
            </a:extLst>
          </p:cNvPr>
          <p:cNvSpPr txBox="1"/>
          <p:nvPr/>
        </p:nvSpPr>
        <p:spPr>
          <a:xfrm>
            <a:off x="10207403" y="3836574"/>
            <a:ext cx="1144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Performance</a:t>
            </a:r>
            <a:r>
              <a:rPr lang="en-GB" sz="1200" baseline="-25000" dirty="0" err="1"/>
              <a:t>w</a:t>
            </a:r>
            <a:r>
              <a:rPr lang="en-GB" sz="1200" dirty="0"/>
              <a:t>*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14E967A-E1CE-B249-ABF8-C61CC8FB0F97}"/>
              </a:ext>
            </a:extLst>
          </p:cNvPr>
          <p:cNvSpPr txBox="1"/>
          <p:nvPr/>
        </p:nvSpPr>
        <p:spPr>
          <a:xfrm>
            <a:off x="3735809" y="1754486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Performance*</a:t>
            </a:r>
          </a:p>
        </p:txBody>
      </p:sp>
      <p:sp>
        <p:nvSpPr>
          <p:cNvPr id="53" name="Freccia destra 52">
            <a:extLst>
              <a:ext uri="{FF2B5EF4-FFF2-40B4-BE49-F238E27FC236}">
                <a16:creationId xmlns:a16="http://schemas.microsoft.com/office/drawing/2014/main" id="{739A61D4-4C47-8448-BC54-59F4792A28A4}"/>
              </a:ext>
            </a:extLst>
          </p:cNvPr>
          <p:cNvSpPr/>
          <p:nvPr/>
        </p:nvSpPr>
        <p:spPr>
          <a:xfrm rot="16200000">
            <a:off x="2315098" y="2766460"/>
            <a:ext cx="70559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7" name="Picture 4" descr="PHM Europe 2021: PHME21">
            <a:extLst>
              <a:ext uri="{FF2B5EF4-FFF2-40B4-BE49-F238E27FC236}">
                <a16:creationId xmlns:a16="http://schemas.microsoft.com/office/drawing/2014/main" id="{3C62C388-5067-45B9-BEEF-A775EA6A1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723" y="327603"/>
            <a:ext cx="28575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>
            <a:extLst>
              <a:ext uri="{FF2B5EF4-FFF2-40B4-BE49-F238E27FC236}">
                <a16:creationId xmlns:a16="http://schemas.microsoft.com/office/drawing/2014/main" id="{D9A5CEBB-F34C-47F6-AE9C-FDC4140C1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77" y="327603"/>
            <a:ext cx="116089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68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A98DC2-B6CF-477F-A334-4A8AE1E1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Submission Guidelines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E4AEE-7964-4772-B70E-97145CD94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03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F786C3-8615-B24A-9B51-FD83FB797579}"/>
              </a:ext>
            </a:extLst>
          </p:cNvPr>
          <p:cNvSpPr/>
          <p:nvPr/>
        </p:nvSpPr>
        <p:spPr>
          <a:xfrm>
            <a:off x="4381132" y="1478384"/>
            <a:ext cx="1911927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Test Classification</a:t>
            </a:r>
          </a:p>
        </p:txBody>
      </p:sp>
      <p:sp>
        <p:nvSpPr>
          <p:cNvPr id="9" name="Freccia destra 8">
            <a:extLst>
              <a:ext uri="{FF2B5EF4-FFF2-40B4-BE49-F238E27FC236}">
                <a16:creationId xmlns:a16="http://schemas.microsoft.com/office/drawing/2014/main" id="{A805EC08-7E5E-9641-B966-D98FBE6F7EA6}"/>
              </a:ext>
            </a:extLst>
          </p:cNvPr>
          <p:cNvSpPr/>
          <p:nvPr/>
        </p:nvSpPr>
        <p:spPr>
          <a:xfrm>
            <a:off x="3763615" y="1603074"/>
            <a:ext cx="57001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Disco magnetico 45">
            <a:extLst>
              <a:ext uri="{FF2B5EF4-FFF2-40B4-BE49-F238E27FC236}">
                <a16:creationId xmlns:a16="http://schemas.microsoft.com/office/drawing/2014/main" id="{A9386154-1812-5444-8891-7B2ABFBB2B36}"/>
              </a:ext>
            </a:extLst>
          </p:cNvPr>
          <p:cNvSpPr/>
          <p:nvPr/>
        </p:nvSpPr>
        <p:spPr>
          <a:xfrm>
            <a:off x="3211220" y="1374383"/>
            <a:ext cx="448408" cy="633046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EAAE6A4B-CC97-A245-AA48-40A83DBB7AD8}"/>
              </a:ext>
            </a:extLst>
          </p:cNvPr>
          <p:cNvSpPr txBox="1"/>
          <p:nvPr/>
        </p:nvSpPr>
        <p:spPr>
          <a:xfrm>
            <a:off x="2905681" y="2030587"/>
            <a:ext cx="1142942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Experiment</a:t>
            </a:r>
          </a:p>
        </p:txBody>
      </p:sp>
      <p:sp>
        <p:nvSpPr>
          <p:cNvPr id="48" name="Freccia destra 47">
            <a:extLst>
              <a:ext uri="{FF2B5EF4-FFF2-40B4-BE49-F238E27FC236}">
                <a16:creationId xmlns:a16="http://schemas.microsoft.com/office/drawing/2014/main" id="{A4647BE4-7138-AE4A-9709-C5DBAAD77657}"/>
              </a:ext>
            </a:extLst>
          </p:cNvPr>
          <p:cNvSpPr/>
          <p:nvPr/>
        </p:nvSpPr>
        <p:spPr>
          <a:xfrm rot="5400000">
            <a:off x="5052086" y="988284"/>
            <a:ext cx="57001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ilindro 48">
            <a:extLst>
              <a:ext uri="{FF2B5EF4-FFF2-40B4-BE49-F238E27FC236}">
                <a16:creationId xmlns:a16="http://schemas.microsoft.com/office/drawing/2014/main" id="{6DBFB933-8BAE-5C46-BE3F-9E6BF2C614B2}"/>
              </a:ext>
            </a:extLst>
          </p:cNvPr>
          <p:cNvSpPr/>
          <p:nvPr/>
        </p:nvSpPr>
        <p:spPr>
          <a:xfrm>
            <a:off x="4950094" y="429230"/>
            <a:ext cx="774000" cy="360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FBA53684-71C0-FF4C-B5A7-41CA646478DF}"/>
              </a:ext>
            </a:extLst>
          </p:cNvPr>
          <p:cNvSpPr txBox="1"/>
          <p:nvPr/>
        </p:nvSpPr>
        <p:spPr>
          <a:xfrm>
            <a:off x="471732" y="2772402"/>
            <a:ext cx="115546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Each submission entry should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Test Classification: </a:t>
            </a:r>
            <a:r>
              <a:rPr lang="en-GB" sz="1600" dirty="0"/>
              <a:t>the function that runs the classification task on new data</a:t>
            </a:r>
            <a:endParaRPr lang="en-GB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Model: </a:t>
            </a:r>
            <a:r>
              <a:rPr lang="en-GB" sz="1600" dirty="0"/>
              <a:t>the trained model that will be used to classify new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Short Paper</a:t>
            </a:r>
            <a:r>
              <a:rPr lang="en-GB" sz="1600" dirty="0"/>
              <a:t>: a short paper (Max 4 pages) describing the team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1" dirty="0"/>
          </a:p>
          <a:p>
            <a:r>
              <a:rPr lang="en-GB" sz="1600" b="1" dirty="0"/>
              <a:t>Test Classification</a:t>
            </a:r>
            <a:r>
              <a:rPr lang="en-GB" sz="1600" dirty="0"/>
              <a:t> MUST take in input:</a:t>
            </a:r>
          </a:p>
          <a:p>
            <a:pPr marL="342900" indent="-342900">
              <a:buAutoNum type="arabicParenR"/>
            </a:pPr>
            <a:r>
              <a:rPr lang="en-GB" sz="1600" b="1" dirty="0"/>
              <a:t>Experiment Path</a:t>
            </a:r>
            <a:r>
              <a:rPr lang="en-GB" sz="1600" dirty="0"/>
              <a:t>: </a:t>
            </a:r>
            <a:r>
              <a:rPr lang="en-GB" sz="1600" b="1" dirty="0"/>
              <a:t>&lt;string&gt; </a:t>
            </a:r>
            <a:r>
              <a:rPr lang="en-GB" sz="1600" dirty="0"/>
              <a:t>the path where the experiment csv is located, e.g., data</a:t>
            </a:r>
          </a:p>
          <a:p>
            <a:pPr marL="342900" indent="-342900">
              <a:buAutoNum type="arabicParenR"/>
            </a:pPr>
            <a:r>
              <a:rPr lang="en-GB" sz="1600" b="1" dirty="0"/>
              <a:t>Experiment name</a:t>
            </a:r>
            <a:r>
              <a:rPr lang="en-GB" sz="1600" dirty="0"/>
              <a:t>: </a:t>
            </a:r>
            <a:r>
              <a:rPr lang="en-GB" sz="1600" b="1" dirty="0"/>
              <a:t>&lt;string&gt; </a:t>
            </a:r>
            <a:r>
              <a:rPr lang="en-GB" sz="1600" dirty="0"/>
              <a:t>the name of the experiment to classify e.g., class_ 0_0_data.csv</a:t>
            </a:r>
          </a:p>
          <a:p>
            <a:endParaRPr lang="en-GB" sz="1600" dirty="0"/>
          </a:p>
          <a:p>
            <a:r>
              <a:rPr lang="en-GB" sz="1600" b="1" dirty="0"/>
              <a:t>Test Classification</a:t>
            </a:r>
            <a:r>
              <a:rPr lang="en-GB" sz="1600" dirty="0"/>
              <a:t> can read the </a:t>
            </a:r>
            <a:r>
              <a:rPr lang="en-GB" sz="1600" b="1" dirty="0"/>
              <a:t>Model</a:t>
            </a:r>
            <a:r>
              <a:rPr lang="en-GB" sz="1600" dirty="0"/>
              <a:t> internally</a:t>
            </a:r>
          </a:p>
          <a:p>
            <a:endParaRPr lang="en-GB" sz="1600" dirty="0"/>
          </a:p>
          <a:p>
            <a:r>
              <a:rPr lang="en-GB" sz="1600" b="1" dirty="0"/>
              <a:t>Test classification </a:t>
            </a:r>
            <a:r>
              <a:rPr lang="en-GB" sz="1600" dirty="0"/>
              <a:t>MUST return as output the Performance* as:</a:t>
            </a:r>
          </a:p>
          <a:p>
            <a:pPr marL="342900" indent="-342900">
              <a:buAutoNum type="arabicParenR"/>
            </a:pPr>
            <a:r>
              <a:rPr lang="en-GB" sz="1600" b="1" dirty="0"/>
              <a:t>Experiment Label:  &lt;string&gt; </a:t>
            </a:r>
            <a:r>
              <a:rPr lang="en-GB" sz="1600" dirty="0"/>
              <a:t>the assigned label according to the classification task e.g., 0</a:t>
            </a:r>
          </a:p>
          <a:p>
            <a:pPr marL="342900" indent="-342900">
              <a:buAutoNum type="arabicParenR"/>
            </a:pPr>
            <a:r>
              <a:rPr lang="en-GB" sz="1600" b="1" dirty="0"/>
              <a:t>Time for classification (Tc)</a:t>
            </a:r>
            <a:r>
              <a:rPr lang="en-GB" sz="1600" dirty="0"/>
              <a:t>: </a:t>
            </a:r>
            <a:r>
              <a:rPr lang="en-GB" sz="1600" b="1" dirty="0"/>
              <a:t>&lt;integer&gt; </a:t>
            </a:r>
            <a:r>
              <a:rPr lang="en-GB" sz="1600" dirty="0"/>
              <a:t>The number of time windows used to classify the input experiment, e.g., 20</a:t>
            </a:r>
          </a:p>
          <a:p>
            <a:pPr marL="342900" indent="-342900">
              <a:buAutoNum type="arabicParenR"/>
            </a:pPr>
            <a:r>
              <a:rPr lang="en-GB" sz="1600" b="1" dirty="0"/>
              <a:t>Features Ranking</a:t>
            </a:r>
            <a:r>
              <a:rPr lang="en-GB" sz="1600" dirty="0"/>
              <a:t>: </a:t>
            </a:r>
            <a:r>
              <a:rPr lang="en-GB" sz="1600" b="1" dirty="0"/>
              <a:t>&lt;list&gt; </a:t>
            </a:r>
            <a:r>
              <a:rPr lang="en-GB" sz="1600" dirty="0"/>
              <a:t>all the features ranked according to the importance, e.g., [‘</a:t>
            </a:r>
            <a:r>
              <a:rPr lang="it-IT" sz="1600" dirty="0" err="1"/>
              <a:t>EPOSCurrent</a:t>
            </a:r>
            <a:r>
              <a:rPr lang="it-IT" sz="1600" dirty="0"/>
              <a:t>’, ‘</a:t>
            </a:r>
            <a:r>
              <a:rPr lang="it-IT" sz="1600" dirty="0" err="1"/>
              <a:t>FuseCycleDuration</a:t>
            </a:r>
            <a:r>
              <a:rPr lang="it-IT" sz="1600" dirty="0"/>
              <a:t>’, ‘</a:t>
            </a:r>
            <a:r>
              <a:rPr lang="it-IT" sz="1600" dirty="0" err="1"/>
              <a:t>FuseIntoFeeder</a:t>
            </a:r>
            <a:r>
              <a:rPr lang="it-IT" sz="1600" dirty="0"/>
              <a:t>’, … , ‘</a:t>
            </a:r>
            <a:r>
              <a:rPr lang="it-IT" sz="1600" dirty="0" err="1"/>
              <a:t>CpuTemperature</a:t>
            </a:r>
            <a:r>
              <a:rPr lang="it-IT" sz="1600" dirty="0"/>
              <a:t>’]</a:t>
            </a:r>
            <a:endParaRPr lang="en-GB" sz="1600" dirty="0"/>
          </a:p>
        </p:txBody>
      </p:sp>
      <p:sp>
        <p:nvSpPr>
          <p:cNvPr id="52" name="Freccia destra 51">
            <a:extLst>
              <a:ext uri="{FF2B5EF4-FFF2-40B4-BE49-F238E27FC236}">
                <a16:creationId xmlns:a16="http://schemas.microsoft.com/office/drawing/2014/main" id="{BB12D482-674B-524E-A12C-7DD7943DA154}"/>
              </a:ext>
            </a:extLst>
          </p:cNvPr>
          <p:cNvSpPr/>
          <p:nvPr/>
        </p:nvSpPr>
        <p:spPr>
          <a:xfrm>
            <a:off x="6340560" y="1603074"/>
            <a:ext cx="1448790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B5DFCAD9-8F8C-6D46-94A5-DDA0C38787E2}"/>
              </a:ext>
            </a:extLst>
          </p:cNvPr>
          <p:cNvSpPr txBox="1"/>
          <p:nvPr/>
        </p:nvSpPr>
        <p:spPr>
          <a:xfrm>
            <a:off x="6442063" y="1374383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Performance*</a:t>
            </a:r>
          </a:p>
        </p:txBody>
      </p:sp>
      <p:pic>
        <p:nvPicPr>
          <p:cNvPr id="11" name="Picture 4" descr="PHM Europe 2021: PHME21">
            <a:extLst>
              <a:ext uri="{FF2B5EF4-FFF2-40B4-BE49-F238E27FC236}">
                <a16:creationId xmlns:a16="http://schemas.microsoft.com/office/drawing/2014/main" id="{33E634A5-750D-4572-A2BE-A80CF1F04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723" y="327603"/>
            <a:ext cx="28575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A6557EA2-AE5E-4E32-AE35-0F17000ED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77" y="327603"/>
            <a:ext cx="116089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78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69ABD9-8078-4CEA-9980-652C9E1B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Performance Evaluation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F4656-B8B1-450D-8058-016BA337E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Notebook </a:t>
            </a:r>
            <a:r>
              <a:rPr lang="en-GB" dirty="0" err="1"/>
              <a:t>TestPerformance</a:t>
            </a:r>
            <a:r>
              <a:rPr lang="en-GB" dirty="0"/>
              <a:t> is provided to illustrate the performance evaluation process</a:t>
            </a:r>
          </a:p>
        </p:txBody>
      </p:sp>
    </p:spTree>
    <p:extLst>
      <p:ext uri="{BB962C8B-B14F-4D97-AF65-F5344CB8AC3E}">
        <p14:creationId xmlns:p14="http://schemas.microsoft.com/office/powerpoint/2010/main" val="188222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F786C3-8615-B24A-9B51-FD83FB797579}"/>
              </a:ext>
            </a:extLst>
          </p:cNvPr>
          <p:cNvSpPr/>
          <p:nvPr/>
        </p:nvSpPr>
        <p:spPr>
          <a:xfrm>
            <a:off x="3954880" y="2020664"/>
            <a:ext cx="1911927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Test Classification</a:t>
            </a:r>
          </a:p>
        </p:txBody>
      </p:sp>
      <p:sp>
        <p:nvSpPr>
          <p:cNvPr id="9" name="Freccia destra 8">
            <a:extLst>
              <a:ext uri="{FF2B5EF4-FFF2-40B4-BE49-F238E27FC236}">
                <a16:creationId xmlns:a16="http://schemas.microsoft.com/office/drawing/2014/main" id="{A805EC08-7E5E-9641-B966-D98FBE6F7EA6}"/>
              </a:ext>
            </a:extLst>
          </p:cNvPr>
          <p:cNvSpPr/>
          <p:nvPr/>
        </p:nvSpPr>
        <p:spPr>
          <a:xfrm>
            <a:off x="3337363" y="2145354"/>
            <a:ext cx="57001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ccia destra 9">
            <a:extLst>
              <a:ext uri="{FF2B5EF4-FFF2-40B4-BE49-F238E27FC236}">
                <a16:creationId xmlns:a16="http://schemas.microsoft.com/office/drawing/2014/main" id="{9A6490DB-628E-ED4A-82F0-F813DA866B5E}"/>
              </a:ext>
            </a:extLst>
          </p:cNvPr>
          <p:cNvSpPr/>
          <p:nvPr/>
        </p:nvSpPr>
        <p:spPr>
          <a:xfrm>
            <a:off x="5914308" y="2145354"/>
            <a:ext cx="1448790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mbo 12">
            <a:extLst>
              <a:ext uri="{FF2B5EF4-FFF2-40B4-BE49-F238E27FC236}">
                <a16:creationId xmlns:a16="http://schemas.microsoft.com/office/drawing/2014/main" id="{502848EE-DA25-C84C-96E0-4A329150F9CB}"/>
              </a:ext>
            </a:extLst>
          </p:cNvPr>
          <p:cNvSpPr/>
          <p:nvPr/>
        </p:nvSpPr>
        <p:spPr>
          <a:xfrm>
            <a:off x="7410599" y="1835998"/>
            <a:ext cx="900000" cy="90000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1</a:t>
            </a:r>
            <a:r>
              <a:rPr lang="en-GB" sz="1200" baseline="30000" dirty="0">
                <a:solidFill>
                  <a:schemeClr val="tx1"/>
                </a:solidFill>
              </a:rPr>
              <a:t>st</a:t>
            </a:r>
            <a:r>
              <a:rPr lang="en-GB" sz="1200" dirty="0">
                <a:solidFill>
                  <a:schemeClr val="tx1"/>
                </a:solidFill>
              </a:rPr>
              <a:t>   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 Run?</a:t>
            </a:r>
          </a:p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5" name="Freccia destra 14">
            <a:extLst>
              <a:ext uri="{FF2B5EF4-FFF2-40B4-BE49-F238E27FC236}">
                <a16:creationId xmlns:a16="http://schemas.microsoft.com/office/drawing/2014/main" id="{C3892F1E-ADC9-154C-9B0B-CEE92907AE7C}"/>
              </a:ext>
            </a:extLst>
          </p:cNvPr>
          <p:cNvSpPr/>
          <p:nvPr/>
        </p:nvSpPr>
        <p:spPr>
          <a:xfrm rot="5400000">
            <a:off x="7507800" y="3012177"/>
            <a:ext cx="70559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5DE345E-541A-BD4C-9D81-887C2E234629}"/>
              </a:ext>
            </a:extLst>
          </p:cNvPr>
          <p:cNvSpPr/>
          <p:nvPr/>
        </p:nvSpPr>
        <p:spPr>
          <a:xfrm>
            <a:off x="6929947" y="3591177"/>
            <a:ext cx="1911927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Record 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7120FA0-FA54-2F48-A927-228E69020D6E}"/>
              </a:ext>
            </a:extLst>
          </p:cNvPr>
          <p:cNvSpPr txBox="1"/>
          <p:nvPr/>
        </p:nvSpPr>
        <p:spPr>
          <a:xfrm>
            <a:off x="8001378" y="2941549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Yes</a:t>
            </a:r>
          </a:p>
        </p:txBody>
      </p:sp>
      <p:sp>
        <p:nvSpPr>
          <p:cNvPr id="46" name="Disco magnetico 45">
            <a:extLst>
              <a:ext uri="{FF2B5EF4-FFF2-40B4-BE49-F238E27FC236}">
                <a16:creationId xmlns:a16="http://schemas.microsoft.com/office/drawing/2014/main" id="{A9386154-1812-5444-8891-7B2ABFBB2B36}"/>
              </a:ext>
            </a:extLst>
          </p:cNvPr>
          <p:cNvSpPr/>
          <p:nvPr/>
        </p:nvSpPr>
        <p:spPr>
          <a:xfrm>
            <a:off x="2784968" y="1916663"/>
            <a:ext cx="448408" cy="633046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Freccia destra 47">
            <a:extLst>
              <a:ext uri="{FF2B5EF4-FFF2-40B4-BE49-F238E27FC236}">
                <a16:creationId xmlns:a16="http://schemas.microsoft.com/office/drawing/2014/main" id="{A4647BE4-7138-AE4A-9709-C5DBAAD77657}"/>
              </a:ext>
            </a:extLst>
          </p:cNvPr>
          <p:cNvSpPr/>
          <p:nvPr/>
        </p:nvSpPr>
        <p:spPr>
          <a:xfrm rot="5400000">
            <a:off x="4625834" y="1530564"/>
            <a:ext cx="57001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ilindro 48">
            <a:extLst>
              <a:ext uri="{FF2B5EF4-FFF2-40B4-BE49-F238E27FC236}">
                <a16:creationId xmlns:a16="http://schemas.microsoft.com/office/drawing/2014/main" id="{6DBFB933-8BAE-5C46-BE3F-9E6BF2C614B2}"/>
              </a:ext>
            </a:extLst>
          </p:cNvPr>
          <p:cNvSpPr/>
          <p:nvPr/>
        </p:nvSpPr>
        <p:spPr>
          <a:xfrm>
            <a:off x="4523842" y="971510"/>
            <a:ext cx="774000" cy="360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72B6E75-27D4-884D-B080-92CF8C536642}"/>
              </a:ext>
            </a:extLst>
          </p:cNvPr>
          <p:cNvSpPr txBox="1"/>
          <p:nvPr/>
        </p:nvSpPr>
        <p:spPr>
          <a:xfrm>
            <a:off x="504966" y="4447311"/>
            <a:ext cx="11173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If first run on this experiment:</a:t>
            </a:r>
          </a:p>
          <a:p>
            <a:pPr marL="342900" indent="-342900">
              <a:buAutoNum type="arabicParenR"/>
            </a:pPr>
            <a:r>
              <a:rPr lang="en-GB" sz="1600" dirty="0"/>
              <a:t>Performance is logged on a temporarily file (a new folder with a random name will be automatically generated)</a:t>
            </a:r>
          </a:p>
          <a:p>
            <a:pPr marL="342900" indent="-342900">
              <a:buAutoNum type="arabicParenR"/>
            </a:pPr>
            <a:r>
              <a:rPr lang="en-GB" sz="1600" dirty="0"/>
              <a:t>The input Experiment is cut accordingly to </a:t>
            </a:r>
            <a:r>
              <a:rPr lang="en-GB" sz="1600" b="1" dirty="0"/>
              <a:t>(Tc)</a:t>
            </a:r>
            <a:r>
              <a:rPr lang="en-GB" sz="1600" dirty="0"/>
              <a:t> and a new experiment file composed only with the samples before Tc is generated (a new folder with a random name will be automatically generated).</a:t>
            </a:r>
          </a:p>
        </p:txBody>
      </p:sp>
      <p:sp>
        <p:nvSpPr>
          <p:cNvPr id="38" name="Freccia destra 37">
            <a:extLst>
              <a:ext uri="{FF2B5EF4-FFF2-40B4-BE49-F238E27FC236}">
                <a16:creationId xmlns:a16="http://schemas.microsoft.com/office/drawing/2014/main" id="{F14F6A8B-1134-054B-9D82-2181DBCECFC9}"/>
              </a:ext>
            </a:extLst>
          </p:cNvPr>
          <p:cNvSpPr/>
          <p:nvPr/>
        </p:nvSpPr>
        <p:spPr>
          <a:xfrm rot="10800000">
            <a:off x="6149635" y="3715867"/>
            <a:ext cx="70559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AF30AAB7-3C5A-2E46-8F51-DDA82B8D116A}"/>
              </a:ext>
            </a:extLst>
          </p:cNvPr>
          <p:cNvSpPr/>
          <p:nvPr/>
        </p:nvSpPr>
        <p:spPr>
          <a:xfrm>
            <a:off x="4162991" y="3591176"/>
            <a:ext cx="1911927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Cut Experiement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0F11D9C4-F67E-8146-9AD0-3F7178C2999F}"/>
              </a:ext>
            </a:extLst>
          </p:cNvPr>
          <p:cNvSpPr txBox="1"/>
          <p:nvPr/>
        </p:nvSpPr>
        <p:spPr>
          <a:xfrm>
            <a:off x="2479429" y="2572867"/>
            <a:ext cx="1351267" cy="58477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Experiment </a:t>
            </a:r>
          </a:p>
          <a:p>
            <a:r>
              <a:rPr lang="en-US" sz="1600" dirty="0"/>
              <a:t>(Test data set)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C6AABB5B-71FC-0E47-A992-9FA4A712F1DB}"/>
              </a:ext>
            </a:extLst>
          </p:cNvPr>
          <p:cNvSpPr txBox="1"/>
          <p:nvPr/>
        </p:nvSpPr>
        <p:spPr>
          <a:xfrm>
            <a:off x="6015811" y="1916663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Performance*</a:t>
            </a:r>
          </a:p>
        </p:txBody>
      </p:sp>
      <p:pic>
        <p:nvPicPr>
          <p:cNvPr id="17" name="Picture 4" descr="PHM Europe 2021: PHME21">
            <a:extLst>
              <a:ext uri="{FF2B5EF4-FFF2-40B4-BE49-F238E27FC236}">
                <a16:creationId xmlns:a16="http://schemas.microsoft.com/office/drawing/2014/main" id="{14DED1F3-9528-4824-8107-8319D5279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723" y="327603"/>
            <a:ext cx="28575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0AAA3BE4-53E0-4F4B-9195-FEE776A53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77" y="327603"/>
            <a:ext cx="116089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0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F786C3-8615-B24A-9B51-FD83FB797579}"/>
              </a:ext>
            </a:extLst>
          </p:cNvPr>
          <p:cNvSpPr/>
          <p:nvPr/>
        </p:nvSpPr>
        <p:spPr>
          <a:xfrm>
            <a:off x="3719291" y="1832687"/>
            <a:ext cx="1911927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Test Classification</a:t>
            </a:r>
          </a:p>
        </p:txBody>
      </p:sp>
      <p:sp>
        <p:nvSpPr>
          <p:cNvPr id="9" name="Freccia destra 8">
            <a:extLst>
              <a:ext uri="{FF2B5EF4-FFF2-40B4-BE49-F238E27FC236}">
                <a16:creationId xmlns:a16="http://schemas.microsoft.com/office/drawing/2014/main" id="{A805EC08-7E5E-9641-B966-D98FBE6F7EA6}"/>
              </a:ext>
            </a:extLst>
          </p:cNvPr>
          <p:cNvSpPr/>
          <p:nvPr/>
        </p:nvSpPr>
        <p:spPr>
          <a:xfrm>
            <a:off x="3101774" y="1957377"/>
            <a:ext cx="57001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ccia destra 9">
            <a:extLst>
              <a:ext uri="{FF2B5EF4-FFF2-40B4-BE49-F238E27FC236}">
                <a16:creationId xmlns:a16="http://schemas.microsoft.com/office/drawing/2014/main" id="{9A6490DB-628E-ED4A-82F0-F813DA866B5E}"/>
              </a:ext>
            </a:extLst>
          </p:cNvPr>
          <p:cNvSpPr/>
          <p:nvPr/>
        </p:nvSpPr>
        <p:spPr>
          <a:xfrm>
            <a:off x="5678719" y="1957377"/>
            <a:ext cx="1448790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mbo 12">
            <a:extLst>
              <a:ext uri="{FF2B5EF4-FFF2-40B4-BE49-F238E27FC236}">
                <a16:creationId xmlns:a16="http://schemas.microsoft.com/office/drawing/2014/main" id="{502848EE-DA25-C84C-96E0-4A329150F9CB}"/>
              </a:ext>
            </a:extLst>
          </p:cNvPr>
          <p:cNvSpPr/>
          <p:nvPr/>
        </p:nvSpPr>
        <p:spPr>
          <a:xfrm>
            <a:off x="7175010" y="1648021"/>
            <a:ext cx="900000" cy="90000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1</a:t>
            </a:r>
            <a:r>
              <a:rPr lang="en-GB" sz="1200" baseline="30000" dirty="0">
                <a:solidFill>
                  <a:schemeClr val="tx1"/>
                </a:solidFill>
              </a:rPr>
              <a:t>st</a:t>
            </a:r>
            <a:r>
              <a:rPr lang="en-GB" sz="1200" dirty="0">
                <a:solidFill>
                  <a:schemeClr val="tx1"/>
                </a:solidFill>
              </a:rPr>
              <a:t>   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 Run?</a:t>
            </a:r>
          </a:p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5" name="Freccia destra 14">
            <a:extLst>
              <a:ext uri="{FF2B5EF4-FFF2-40B4-BE49-F238E27FC236}">
                <a16:creationId xmlns:a16="http://schemas.microsoft.com/office/drawing/2014/main" id="{C3892F1E-ADC9-154C-9B0B-CEE92907AE7C}"/>
              </a:ext>
            </a:extLst>
          </p:cNvPr>
          <p:cNvSpPr/>
          <p:nvPr/>
        </p:nvSpPr>
        <p:spPr>
          <a:xfrm rot="5400000">
            <a:off x="7272211" y="2824200"/>
            <a:ext cx="70559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5DE345E-541A-BD4C-9D81-887C2E234629}"/>
              </a:ext>
            </a:extLst>
          </p:cNvPr>
          <p:cNvSpPr/>
          <p:nvPr/>
        </p:nvSpPr>
        <p:spPr>
          <a:xfrm>
            <a:off x="6694358" y="3403200"/>
            <a:ext cx="1911927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Record 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7120FA0-FA54-2F48-A927-228E69020D6E}"/>
              </a:ext>
            </a:extLst>
          </p:cNvPr>
          <p:cNvSpPr txBox="1"/>
          <p:nvPr/>
        </p:nvSpPr>
        <p:spPr>
          <a:xfrm>
            <a:off x="7765789" y="275357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Yes</a:t>
            </a:r>
          </a:p>
        </p:txBody>
      </p:sp>
      <p:sp>
        <p:nvSpPr>
          <p:cNvPr id="46" name="Disco magnetico 45">
            <a:extLst>
              <a:ext uri="{FF2B5EF4-FFF2-40B4-BE49-F238E27FC236}">
                <a16:creationId xmlns:a16="http://schemas.microsoft.com/office/drawing/2014/main" id="{A9386154-1812-5444-8891-7B2ABFBB2B36}"/>
              </a:ext>
            </a:extLst>
          </p:cNvPr>
          <p:cNvSpPr/>
          <p:nvPr/>
        </p:nvSpPr>
        <p:spPr>
          <a:xfrm>
            <a:off x="2549379" y="1728686"/>
            <a:ext cx="448408" cy="633046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Freccia destra 47">
            <a:extLst>
              <a:ext uri="{FF2B5EF4-FFF2-40B4-BE49-F238E27FC236}">
                <a16:creationId xmlns:a16="http://schemas.microsoft.com/office/drawing/2014/main" id="{A4647BE4-7138-AE4A-9709-C5DBAAD77657}"/>
              </a:ext>
            </a:extLst>
          </p:cNvPr>
          <p:cNvSpPr/>
          <p:nvPr/>
        </p:nvSpPr>
        <p:spPr>
          <a:xfrm rot="5400000">
            <a:off x="4390245" y="1342587"/>
            <a:ext cx="57001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ilindro 48">
            <a:extLst>
              <a:ext uri="{FF2B5EF4-FFF2-40B4-BE49-F238E27FC236}">
                <a16:creationId xmlns:a16="http://schemas.microsoft.com/office/drawing/2014/main" id="{6DBFB933-8BAE-5C46-BE3F-9E6BF2C614B2}"/>
              </a:ext>
            </a:extLst>
          </p:cNvPr>
          <p:cNvSpPr/>
          <p:nvPr/>
        </p:nvSpPr>
        <p:spPr>
          <a:xfrm>
            <a:off x="4288253" y="783533"/>
            <a:ext cx="774000" cy="360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72B6E75-27D4-884D-B080-92CF8C536642}"/>
              </a:ext>
            </a:extLst>
          </p:cNvPr>
          <p:cNvSpPr txBox="1"/>
          <p:nvPr/>
        </p:nvSpPr>
        <p:spPr>
          <a:xfrm>
            <a:off x="504966" y="4447311"/>
            <a:ext cx="10749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 cut experiment is fed in input to the Test classification to perform the classification over the new data of the same experiment.</a:t>
            </a:r>
          </a:p>
        </p:txBody>
      </p:sp>
      <p:sp>
        <p:nvSpPr>
          <p:cNvPr id="38" name="Freccia destra 37">
            <a:extLst>
              <a:ext uri="{FF2B5EF4-FFF2-40B4-BE49-F238E27FC236}">
                <a16:creationId xmlns:a16="http://schemas.microsoft.com/office/drawing/2014/main" id="{F14F6A8B-1134-054B-9D82-2181DBCECFC9}"/>
              </a:ext>
            </a:extLst>
          </p:cNvPr>
          <p:cNvSpPr/>
          <p:nvPr/>
        </p:nvSpPr>
        <p:spPr>
          <a:xfrm rot="10800000">
            <a:off x="5914046" y="3527890"/>
            <a:ext cx="70559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AF30AAB7-3C5A-2E46-8F51-DDA82B8D116A}"/>
              </a:ext>
            </a:extLst>
          </p:cNvPr>
          <p:cNvSpPr/>
          <p:nvPr/>
        </p:nvSpPr>
        <p:spPr>
          <a:xfrm>
            <a:off x="3927402" y="3403199"/>
            <a:ext cx="1911927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Cut Experiement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0F11D9C4-F67E-8146-9AD0-3F7178C2999F}"/>
              </a:ext>
            </a:extLst>
          </p:cNvPr>
          <p:cNvSpPr txBox="1"/>
          <p:nvPr/>
        </p:nvSpPr>
        <p:spPr>
          <a:xfrm>
            <a:off x="2243840" y="2384890"/>
            <a:ext cx="1142942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Experiment</a:t>
            </a:r>
          </a:p>
        </p:txBody>
      </p:sp>
      <p:sp>
        <p:nvSpPr>
          <p:cNvPr id="44" name="Freccia destra 43">
            <a:extLst>
              <a:ext uri="{FF2B5EF4-FFF2-40B4-BE49-F238E27FC236}">
                <a16:creationId xmlns:a16="http://schemas.microsoft.com/office/drawing/2014/main" id="{C20648B0-DC75-064C-BFB4-F696E3A19CEF}"/>
              </a:ext>
            </a:extLst>
          </p:cNvPr>
          <p:cNvSpPr/>
          <p:nvPr/>
        </p:nvSpPr>
        <p:spPr>
          <a:xfrm rot="16200000">
            <a:off x="4359511" y="2740660"/>
            <a:ext cx="70559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7024B0B-1B30-314A-85E8-91942E61BC5A}"/>
              </a:ext>
            </a:extLst>
          </p:cNvPr>
          <p:cNvSpPr txBox="1"/>
          <p:nvPr/>
        </p:nvSpPr>
        <p:spPr>
          <a:xfrm>
            <a:off x="5780222" y="1728686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Performance*</a:t>
            </a:r>
          </a:p>
        </p:txBody>
      </p:sp>
      <p:pic>
        <p:nvPicPr>
          <p:cNvPr id="18" name="Picture 4" descr="PHM Europe 2021: PHME21">
            <a:extLst>
              <a:ext uri="{FF2B5EF4-FFF2-40B4-BE49-F238E27FC236}">
                <a16:creationId xmlns:a16="http://schemas.microsoft.com/office/drawing/2014/main" id="{5A0D8EF1-B205-4039-9E06-F114B6144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723" y="327603"/>
            <a:ext cx="28575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F15CBB24-38AE-47F8-B3E9-69264EE34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77" y="327603"/>
            <a:ext cx="116089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97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F786C3-8615-B24A-9B51-FD83FB797579}"/>
              </a:ext>
            </a:extLst>
          </p:cNvPr>
          <p:cNvSpPr/>
          <p:nvPr/>
        </p:nvSpPr>
        <p:spPr>
          <a:xfrm>
            <a:off x="3221123" y="1877755"/>
            <a:ext cx="1911927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Test Classification</a:t>
            </a:r>
          </a:p>
        </p:txBody>
      </p:sp>
      <p:sp>
        <p:nvSpPr>
          <p:cNvPr id="9" name="Freccia destra 8">
            <a:extLst>
              <a:ext uri="{FF2B5EF4-FFF2-40B4-BE49-F238E27FC236}">
                <a16:creationId xmlns:a16="http://schemas.microsoft.com/office/drawing/2014/main" id="{A805EC08-7E5E-9641-B966-D98FBE6F7EA6}"/>
              </a:ext>
            </a:extLst>
          </p:cNvPr>
          <p:cNvSpPr/>
          <p:nvPr/>
        </p:nvSpPr>
        <p:spPr>
          <a:xfrm>
            <a:off x="2603606" y="2002445"/>
            <a:ext cx="57001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ccia destra 9">
            <a:extLst>
              <a:ext uri="{FF2B5EF4-FFF2-40B4-BE49-F238E27FC236}">
                <a16:creationId xmlns:a16="http://schemas.microsoft.com/office/drawing/2014/main" id="{9A6490DB-628E-ED4A-82F0-F813DA866B5E}"/>
              </a:ext>
            </a:extLst>
          </p:cNvPr>
          <p:cNvSpPr/>
          <p:nvPr/>
        </p:nvSpPr>
        <p:spPr>
          <a:xfrm>
            <a:off x="5180551" y="2002445"/>
            <a:ext cx="1448790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mbo 12">
            <a:extLst>
              <a:ext uri="{FF2B5EF4-FFF2-40B4-BE49-F238E27FC236}">
                <a16:creationId xmlns:a16="http://schemas.microsoft.com/office/drawing/2014/main" id="{502848EE-DA25-C84C-96E0-4A329150F9CB}"/>
              </a:ext>
            </a:extLst>
          </p:cNvPr>
          <p:cNvSpPr/>
          <p:nvPr/>
        </p:nvSpPr>
        <p:spPr>
          <a:xfrm>
            <a:off x="6676842" y="1693089"/>
            <a:ext cx="900000" cy="90000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1</a:t>
            </a:r>
            <a:r>
              <a:rPr lang="en-GB" sz="1200" baseline="30000" dirty="0">
                <a:solidFill>
                  <a:schemeClr val="tx1"/>
                </a:solidFill>
              </a:rPr>
              <a:t>st</a:t>
            </a:r>
            <a:r>
              <a:rPr lang="en-GB" sz="1200" dirty="0">
                <a:solidFill>
                  <a:schemeClr val="tx1"/>
                </a:solidFill>
              </a:rPr>
              <a:t>   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 Run?</a:t>
            </a:r>
          </a:p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4" name="Freccia destra 13">
            <a:extLst>
              <a:ext uri="{FF2B5EF4-FFF2-40B4-BE49-F238E27FC236}">
                <a16:creationId xmlns:a16="http://schemas.microsoft.com/office/drawing/2014/main" id="{B6BF099F-D218-164D-87DC-0A98A9C25999}"/>
              </a:ext>
            </a:extLst>
          </p:cNvPr>
          <p:cNvSpPr/>
          <p:nvPr/>
        </p:nvSpPr>
        <p:spPr>
          <a:xfrm>
            <a:off x="7654458" y="1991678"/>
            <a:ext cx="701063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ccia destra 14">
            <a:extLst>
              <a:ext uri="{FF2B5EF4-FFF2-40B4-BE49-F238E27FC236}">
                <a16:creationId xmlns:a16="http://schemas.microsoft.com/office/drawing/2014/main" id="{C3892F1E-ADC9-154C-9B0B-CEE92907AE7C}"/>
              </a:ext>
            </a:extLst>
          </p:cNvPr>
          <p:cNvSpPr/>
          <p:nvPr/>
        </p:nvSpPr>
        <p:spPr>
          <a:xfrm rot="5400000">
            <a:off x="6774043" y="2869268"/>
            <a:ext cx="70559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5DE345E-541A-BD4C-9D81-887C2E234629}"/>
              </a:ext>
            </a:extLst>
          </p:cNvPr>
          <p:cNvSpPr/>
          <p:nvPr/>
        </p:nvSpPr>
        <p:spPr>
          <a:xfrm>
            <a:off x="6196190" y="3448268"/>
            <a:ext cx="1911927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Record 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17" name="Freccia destra 16">
            <a:extLst>
              <a:ext uri="{FF2B5EF4-FFF2-40B4-BE49-F238E27FC236}">
                <a16:creationId xmlns:a16="http://schemas.microsoft.com/office/drawing/2014/main" id="{2D03F1B6-5312-2F40-AA03-1DFB8A4AAFCA}"/>
              </a:ext>
            </a:extLst>
          </p:cNvPr>
          <p:cNvSpPr/>
          <p:nvPr/>
        </p:nvSpPr>
        <p:spPr>
          <a:xfrm rot="10800000">
            <a:off x="5415878" y="3572958"/>
            <a:ext cx="70559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845F72F-6922-CB4A-A4A3-D282C06BF716}"/>
              </a:ext>
            </a:extLst>
          </p:cNvPr>
          <p:cNvSpPr/>
          <p:nvPr/>
        </p:nvSpPr>
        <p:spPr>
          <a:xfrm>
            <a:off x="3429234" y="3448267"/>
            <a:ext cx="1911927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Cut Experiement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FB89074-0D25-EA4B-B273-057E864884FE}"/>
              </a:ext>
            </a:extLst>
          </p:cNvPr>
          <p:cNvSpPr txBox="1"/>
          <p:nvPr/>
        </p:nvSpPr>
        <p:spPr>
          <a:xfrm>
            <a:off x="7799273" y="177932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7120FA0-FA54-2F48-A927-228E69020D6E}"/>
              </a:ext>
            </a:extLst>
          </p:cNvPr>
          <p:cNvSpPr txBox="1"/>
          <p:nvPr/>
        </p:nvSpPr>
        <p:spPr>
          <a:xfrm>
            <a:off x="7267621" y="279864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Yes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F2F29944-14C4-214D-BCB2-D669D4876705}"/>
              </a:ext>
            </a:extLst>
          </p:cNvPr>
          <p:cNvSpPr/>
          <p:nvPr/>
        </p:nvSpPr>
        <p:spPr>
          <a:xfrm>
            <a:off x="8411246" y="1912253"/>
            <a:ext cx="1022458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Compare Performance</a:t>
            </a:r>
          </a:p>
        </p:txBody>
      </p:sp>
      <p:sp>
        <p:nvSpPr>
          <p:cNvPr id="46" name="Disco magnetico 45">
            <a:extLst>
              <a:ext uri="{FF2B5EF4-FFF2-40B4-BE49-F238E27FC236}">
                <a16:creationId xmlns:a16="http://schemas.microsoft.com/office/drawing/2014/main" id="{A9386154-1812-5444-8891-7B2ABFBB2B36}"/>
              </a:ext>
            </a:extLst>
          </p:cNvPr>
          <p:cNvSpPr/>
          <p:nvPr/>
        </p:nvSpPr>
        <p:spPr>
          <a:xfrm>
            <a:off x="2051211" y="1773754"/>
            <a:ext cx="448408" cy="633046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Freccia destra 47">
            <a:extLst>
              <a:ext uri="{FF2B5EF4-FFF2-40B4-BE49-F238E27FC236}">
                <a16:creationId xmlns:a16="http://schemas.microsoft.com/office/drawing/2014/main" id="{A4647BE4-7138-AE4A-9709-C5DBAAD77657}"/>
              </a:ext>
            </a:extLst>
          </p:cNvPr>
          <p:cNvSpPr/>
          <p:nvPr/>
        </p:nvSpPr>
        <p:spPr>
          <a:xfrm rot="5400000">
            <a:off x="3892077" y="1387655"/>
            <a:ext cx="57001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ilindro 48">
            <a:extLst>
              <a:ext uri="{FF2B5EF4-FFF2-40B4-BE49-F238E27FC236}">
                <a16:creationId xmlns:a16="http://schemas.microsoft.com/office/drawing/2014/main" id="{6DBFB933-8BAE-5C46-BE3F-9E6BF2C614B2}"/>
              </a:ext>
            </a:extLst>
          </p:cNvPr>
          <p:cNvSpPr/>
          <p:nvPr/>
        </p:nvSpPr>
        <p:spPr>
          <a:xfrm>
            <a:off x="3790085" y="828601"/>
            <a:ext cx="774000" cy="360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D9E8401-F26C-3342-A024-547CAC602BDD}"/>
              </a:ext>
            </a:extLst>
          </p:cNvPr>
          <p:cNvSpPr txBox="1"/>
          <p:nvPr/>
        </p:nvSpPr>
        <p:spPr>
          <a:xfrm>
            <a:off x="1745672" y="2429958"/>
            <a:ext cx="1142942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Experiment</a:t>
            </a:r>
          </a:p>
        </p:txBody>
      </p:sp>
      <p:sp>
        <p:nvSpPr>
          <p:cNvPr id="38" name="Freccia destra 37">
            <a:extLst>
              <a:ext uri="{FF2B5EF4-FFF2-40B4-BE49-F238E27FC236}">
                <a16:creationId xmlns:a16="http://schemas.microsoft.com/office/drawing/2014/main" id="{C6500DCF-9948-1C4E-92E5-EFC7AD3CCC33}"/>
              </a:ext>
            </a:extLst>
          </p:cNvPr>
          <p:cNvSpPr/>
          <p:nvPr/>
        </p:nvSpPr>
        <p:spPr>
          <a:xfrm rot="16200000">
            <a:off x="3861343" y="2785728"/>
            <a:ext cx="70559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B8FE0505-52E9-E84A-B5CC-F5ADAF4465B7}"/>
              </a:ext>
            </a:extLst>
          </p:cNvPr>
          <p:cNvSpPr txBox="1"/>
          <p:nvPr/>
        </p:nvSpPr>
        <p:spPr>
          <a:xfrm>
            <a:off x="504966" y="4447311"/>
            <a:ext cx="10749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At the second run the new performance is passed to the “Compare Performance” block to compare the new performance </a:t>
            </a:r>
            <a:r>
              <a:rPr lang="en-GB" sz="1600" dirty="0" err="1"/>
              <a:t>w.r.t.</a:t>
            </a:r>
            <a:r>
              <a:rPr lang="en-GB" sz="1600" dirty="0"/>
              <a:t> the old one</a:t>
            </a:r>
          </a:p>
          <a:p>
            <a:r>
              <a:rPr lang="en-GB" sz="1600" dirty="0"/>
              <a:t>Performance check evaluates if:</a:t>
            </a:r>
          </a:p>
          <a:p>
            <a:pPr marL="342900" indent="-342900">
              <a:buAutoNum type="arabicParenR"/>
            </a:pPr>
            <a:r>
              <a:rPr lang="en-GB" sz="1600" dirty="0"/>
              <a:t>The predicted label is the same</a:t>
            </a:r>
          </a:p>
          <a:p>
            <a:pPr marL="342900" indent="-342900">
              <a:buAutoNum type="arabicParenR"/>
            </a:pPr>
            <a:r>
              <a:rPr lang="en-GB" sz="1600" dirty="0"/>
              <a:t>The Tc time is the same</a:t>
            </a:r>
          </a:p>
          <a:p>
            <a:pPr marL="342900" indent="-342900">
              <a:buAutoNum type="arabicParenR"/>
            </a:pPr>
            <a:r>
              <a:rPr lang="en-GB" sz="1600" dirty="0"/>
              <a:t>The Feature Ranking is the same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FA7F24C0-FA28-2544-8514-0DE596D60178}"/>
              </a:ext>
            </a:extLst>
          </p:cNvPr>
          <p:cNvSpPr txBox="1"/>
          <p:nvPr/>
        </p:nvSpPr>
        <p:spPr>
          <a:xfrm>
            <a:off x="7397609" y="1554589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Performance*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2A49A64-BDBB-B240-AA5D-C68477922212}"/>
              </a:ext>
            </a:extLst>
          </p:cNvPr>
          <p:cNvSpPr txBox="1"/>
          <p:nvPr/>
        </p:nvSpPr>
        <p:spPr>
          <a:xfrm>
            <a:off x="5282054" y="1773754"/>
            <a:ext cx="1040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Performance</a:t>
            </a:r>
            <a:r>
              <a:rPr lang="en-GB" sz="1200" baseline="-25000" dirty="0"/>
              <a:t>1</a:t>
            </a:r>
            <a:endParaRPr lang="en-GB" sz="1200" dirty="0"/>
          </a:p>
        </p:txBody>
      </p:sp>
      <p:pic>
        <p:nvPicPr>
          <p:cNvPr id="22" name="Picture 4" descr="PHM Europe 2021: PHME21">
            <a:extLst>
              <a:ext uri="{FF2B5EF4-FFF2-40B4-BE49-F238E27FC236}">
                <a16:creationId xmlns:a16="http://schemas.microsoft.com/office/drawing/2014/main" id="{7FE48915-30F6-4D38-9F91-AF6CEB0BA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723" y="327603"/>
            <a:ext cx="28575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C866470A-F2EF-4CAA-9CB2-B4DDAC599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77" y="327603"/>
            <a:ext cx="116089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67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F786C3-8615-B24A-9B51-FD83FB797579}"/>
              </a:ext>
            </a:extLst>
          </p:cNvPr>
          <p:cNvSpPr/>
          <p:nvPr/>
        </p:nvSpPr>
        <p:spPr>
          <a:xfrm>
            <a:off x="1674878" y="1858487"/>
            <a:ext cx="1911927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Test Classification</a:t>
            </a:r>
          </a:p>
        </p:txBody>
      </p:sp>
      <p:sp>
        <p:nvSpPr>
          <p:cNvPr id="9" name="Freccia destra 8">
            <a:extLst>
              <a:ext uri="{FF2B5EF4-FFF2-40B4-BE49-F238E27FC236}">
                <a16:creationId xmlns:a16="http://schemas.microsoft.com/office/drawing/2014/main" id="{A805EC08-7E5E-9641-B966-D98FBE6F7EA6}"/>
              </a:ext>
            </a:extLst>
          </p:cNvPr>
          <p:cNvSpPr/>
          <p:nvPr/>
        </p:nvSpPr>
        <p:spPr>
          <a:xfrm>
            <a:off x="1057361" y="1983177"/>
            <a:ext cx="57001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ccia destra 9">
            <a:extLst>
              <a:ext uri="{FF2B5EF4-FFF2-40B4-BE49-F238E27FC236}">
                <a16:creationId xmlns:a16="http://schemas.microsoft.com/office/drawing/2014/main" id="{9A6490DB-628E-ED4A-82F0-F813DA866B5E}"/>
              </a:ext>
            </a:extLst>
          </p:cNvPr>
          <p:cNvSpPr/>
          <p:nvPr/>
        </p:nvSpPr>
        <p:spPr>
          <a:xfrm>
            <a:off x="3634306" y="1983177"/>
            <a:ext cx="1448790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mbo 12">
            <a:extLst>
              <a:ext uri="{FF2B5EF4-FFF2-40B4-BE49-F238E27FC236}">
                <a16:creationId xmlns:a16="http://schemas.microsoft.com/office/drawing/2014/main" id="{502848EE-DA25-C84C-96E0-4A329150F9CB}"/>
              </a:ext>
            </a:extLst>
          </p:cNvPr>
          <p:cNvSpPr/>
          <p:nvPr/>
        </p:nvSpPr>
        <p:spPr>
          <a:xfrm>
            <a:off x="5130597" y="1673821"/>
            <a:ext cx="900000" cy="90000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1</a:t>
            </a:r>
            <a:r>
              <a:rPr lang="en-GB" sz="1200" baseline="30000" dirty="0">
                <a:solidFill>
                  <a:schemeClr val="tx1"/>
                </a:solidFill>
              </a:rPr>
              <a:t>st</a:t>
            </a:r>
            <a:r>
              <a:rPr lang="en-GB" sz="1200" dirty="0">
                <a:solidFill>
                  <a:schemeClr val="tx1"/>
                </a:solidFill>
              </a:rPr>
              <a:t>   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 Run?</a:t>
            </a:r>
          </a:p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4" name="Freccia destra 13">
            <a:extLst>
              <a:ext uri="{FF2B5EF4-FFF2-40B4-BE49-F238E27FC236}">
                <a16:creationId xmlns:a16="http://schemas.microsoft.com/office/drawing/2014/main" id="{B6BF099F-D218-164D-87DC-0A98A9C25999}"/>
              </a:ext>
            </a:extLst>
          </p:cNvPr>
          <p:cNvSpPr/>
          <p:nvPr/>
        </p:nvSpPr>
        <p:spPr>
          <a:xfrm>
            <a:off x="6108213" y="1972410"/>
            <a:ext cx="701063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ccia destra 14">
            <a:extLst>
              <a:ext uri="{FF2B5EF4-FFF2-40B4-BE49-F238E27FC236}">
                <a16:creationId xmlns:a16="http://schemas.microsoft.com/office/drawing/2014/main" id="{C3892F1E-ADC9-154C-9B0B-CEE92907AE7C}"/>
              </a:ext>
            </a:extLst>
          </p:cNvPr>
          <p:cNvSpPr/>
          <p:nvPr/>
        </p:nvSpPr>
        <p:spPr>
          <a:xfrm rot="5400000">
            <a:off x="5227798" y="2850000"/>
            <a:ext cx="70559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5DE345E-541A-BD4C-9D81-887C2E234629}"/>
              </a:ext>
            </a:extLst>
          </p:cNvPr>
          <p:cNvSpPr/>
          <p:nvPr/>
        </p:nvSpPr>
        <p:spPr>
          <a:xfrm>
            <a:off x="4649945" y="3429000"/>
            <a:ext cx="1911927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Record 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17" name="Freccia destra 16">
            <a:extLst>
              <a:ext uri="{FF2B5EF4-FFF2-40B4-BE49-F238E27FC236}">
                <a16:creationId xmlns:a16="http://schemas.microsoft.com/office/drawing/2014/main" id="{2D03F1B6-5312-2F40-AA03-1DFB8A4AAFCA}"/>
              </a:ext>
            </a:extLst>
          </p:cNvPr>
          <p:cNvSpPr/>
          <p:nvPr/>
        </p:nvSpPr>
        <p:spPr>
          <a:xfrm rot="10800000">
            <a:off x="3869633" y="3553690"/>
            <a:ext cx="70559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845F72F-6922-CB4A-A4A3-D282C06BF716}"/>
              </a:ext>
            </a:extLst>
          </p:cNvPr>
          <p:cNvSpPr/>
          <p:nvPr/>
        </p:nvSpPr>
        <p:spPr>
          <a:xfrm>
            <a:off x="1882989" y="3428999"/>
            <a:ext cx="1911927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Cut Experiment</a:t>
            </a:r>
          </a:p>
        </p:txBody>
      </p:sp>
      <p:sp>
        <p:nvSpPr>
          <p:cNvPr id="22" name="Rombo 21">
            <a:extLst>
              <a:ext uri="{FF2B5EF4-FFF2-40B4-BE49-F238E27FC236}">
                <a16:creationId xmlns:a16="http://schemas.microsoft.com/office/drawing/2014/main" id="{B6BFBED3-E2F2-CC4C-BA14-8C20FF19C2B7}"/>
              </a:ext>
            </a:extLst>
          </p:cNvPr>
          <p:cNvSpPr/>
          <p:nvPr/>
        </p:nvSpPr>
        <p:spPr>
          <a:xfrm>
            <a:off x="8767108" y="1673818"/>
            <a:ext cx="900000" cy="90000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Equal?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7120FA0-FA54-2F48-A927-228E69020D6E}"/>
              </a:ext>
            </a:extLst>
          </p:cNvPr>
          <p:cNvSpPr txBox="1"/>
          <p:nvPr/>
        </p:nvSpPr>
        <p:spPr>
          <a:xfrm>
            <a:off x="5721376" y="277937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Yes</a:t>
            </a:r>
          </a:p>
        </p:txBody>
      </p:sp>
      <p:sp>
        <p:nvSpPr>
          <p:cNvPr id="30" name="Freccia destra 29">
            <a:extLst>
              <a:ext uri="{FF2B5EF4-FFF2-40B4-BE49-F238E27FC236}">
                <a16:creationId xmlns:a16="http://schemas.microsoft.com/office/drawing/2014/main" id="{B574E107-0C7A-5444-98DD-653291F85058}"/>
              </a:ext>
            </a:extLst>
          </p:cNvPr>
          <p:cNvSpPr/>
          <p:nvPr/>
        </p:nvSpPr>
        <p:spPr>
          <a:xfrm>
            <a:off x="9761179" y="1971936"/>
            <a:ext cx="70559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F2F29944-14C4-214D-BCB2-D669D4876705}"/>
              </a:ext>
            </a:extLst>
          </p:cNvPr>
          <p:cNvSpPr/>
          <p:nvPr/>
        </p:nvSpPr>
        <p:spPr>
          <a:xfrm>
            <a:off x="6865001" y="1892985"/>
            <a:ext cx="1022458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Compare Performance</a:t>
            </a:r>
          </a:p>
        </p:txBody>
      </p:sp>
      <p:sp>
        <p:nvSpPr>
          <p:cNvPr id="32" name="Freccia destra 31">
            <a:extLst>
              <a:ext uri="{FF2B5EF4-FFF2-40B4-BE49-F238E27FC236}">
                <a16:creationId xmlns:a16="http://schemas.microsoft.com/office/drawing/2014/main" id="{C7545A28-CA42-E44E-B0FA-99615330A426}"/>
              </a:ext>
            </a:extLst>
          </p:cNvPr>
          <p:cNvSpPr/>
          <p:nvPr/>
        </p:nvSpPr>
        <p:spPr>
          <a:xfrm>
            <a:off x="8007558" y="1991892"/>
            <a:ext cx="701063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649BBF7-9686-2C49-B1A5-B036472BD911}"/>
              </a:ext>
            </a:extLst>
          </p:cNvPr>
          <p:cNvSpPr txBox="1"/>
          <p:nvPr/>
        </p:nvSpPr>
        <p:spPr>
          <a:xfrm>
            <a:off x="9884215" y="175448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Yes</a:t>
            </a:r>
          </a:p>
        </p:txBody>
      </p:sp>
      <p:sp>
        <p:nvSpPr>
          <p:cNvPr id="34" name="Freccia destra 33">
            <a:extLst>
              <a:ext uri="{FF2B5EF4-FFF2-40B4-BE49-F238E27FC236}">
                <a16:creationId xmlns:a16="http://schemas.microsoft.com/office/drawing/2014/main" id="{A5C937B8-FD30-4D46-B3F8-D5A83D84905D}"/>
              </a:ext>
            </a:extLst>
          </p:cNvPr>
          <p:cNvSpPr/>
          <p:nvPr/>
        </p:nvSpPr>
        <p:spPr>
          <a:xfrm rot="5400000">
            <a:off x="8864310" y="2849719"/>
            <a:ext cx="70559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E8053041-CE4D-DC4D-9452-DB5CB304695E}"/>
              </a:ext>
            </a:extLst>
          </p:cNvPr>
          <p:cNvSpPr/>
          <p:nvPr/>
        </p:nvSpPr>
        <p:spPr>
          <a:xfrm>
            <a:off x="8180767" y="3428999"/>
            <a:ext cx="1911927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Get Worst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B22E96E-CCC5-2047-92CF-4256263DF5C6}"/>
              </a:ext>
            </a:extLst>
          </p:cNvPr>
          <p:cNvSpPr txBox="1"/>
          <p:nvPr/>
        </p:nvSpPr>
        <p:spPr>
          <a:xfrm>
            <a:off x="9368519" y="279126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No</a:t>
            </a:r>
          </a:p>
        </p:txBody>
      </p: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7F1BE291-8874-BB4F-9727-12D67BE67971}"/>
              </a:ext>
            </a:extLst>
          </p:cNvPr>
          <p:cNvGrpSpPr/>
          <p:nvPr/>
        </p:nvGrpSpPr>
        <p:grpSpPr>
          <a:xfrm>
            <a:off x="10269415" y="2556912"/>
            <a:ext cx="1005477" cy="1289404"/>
            <a:chOff x="9931792" y="1962505"/>
            <a:chExt cx="1005477" cy="1289404"/>
          </a:xfrm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C8D22DB5-B5D8-1545-BC8D-8EFC33851277}"/>
                </a:ext>
              </a:extLst>
            </p:cNvPr>
            <p:cNvSpPr/>
            <p:nvPr/>
          </p:nvSpPr>
          <p:spPr>
            <a:xfrm>
              <a:off x="9931792" y="3074230"/>
              <a:ext cx="854068" cy="177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Freccia destra 40">
              <a:extLst>
                <a:ext uri="{FF2B5EF4-FFF2-40B4-BE49-F238E27FC236}">
                  <a16:creationId xmlns:a16="http://schemas.microsoft.com/office/drawing/2014/main" id="{1D314966-0512-DD4B-A4F3-8FDE0C4935A8}"/>
                </a:ext>
              </a:extLst>
            </p:cNvPr>
            <p:cNvSpPr/>
            <p:nvPr/>
          </p:nvSpPr>
          <p:spPr>
            <a:xfrm rot="16200000">
              <a:off x="10141157" y="2455796"/>
              <a:ext cx="1289404" cy="30282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Rettangolo 44">
            <a:extLst>
              <a:ext uri="{FF2B5EF4-FFF2-40B4-BE49-F238E27FC236}">
                <a16:creationId xmlns:a16="http://schemas.microsoft.com/office/drawing/2014/main" id="{ACBA56CA-2887-284B-9D15-8457E81FCD71}"/>
              </a:ext>
            </a:extLst>
          </p:cNvPr>
          <p:cNvSpPr/>
          <p:nvPr/>
        </p:nvSpPr>
        <p:spPr>
          <a:xfrm>
            <a:off x="10696661" y="1847244"/>
            <a:ext cx="1022458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Log Performance</a:t>
            </a:r>
          </a:p>
        </p:txBody>
      </p:sp>
      <p:sp>
        <p:nvSpPr>
          <p:cNvPr id="46" name="Disco magnetico 45">
            <a:extLst>
              <a:ext uri="{FF2B5EF4-FFF2-40B4-BE49-F238E27FC236}">
                <a16:creationId xmlns:a16="http://schemas.microsoft.com/office/drawing/2014/main" id="{A9386154-1812-5444-8891-7B2ABFBB2B36}"/>
              </a:ext>
            </a:extLst>
          </p:cNvPr>
          <p:cNvSpPr/>
          <p:nvPr/>
        </p:nvSpPr>
        <p:spPr>
          <a:xfrm>
            <a:off x="504966" y="1754486"/>
            <a:ext cx="448408" cy="633046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Freccia destra 47">
            <a:extLst>
              <a:ext uri="{FF2B5EF4-FFF2-40B4-BE49-F238E27FC236}">
                <a16:creationId xmlns:a16="http://schemas.microsoft.com/office/drawing/2014/main" id="{A4647BE4-7138-AE4A-9709-C5DBAAD77657}"/>
              </a:ext>
            </a:extLst>
          </p:cNvPr>
          <p:cNvSpPr/>
          <p:nvPr/>
        </p:nvSpPr>
        <p:spPr>
          <a:xfrm rot="5400000">
            <a:off x="2345832" y="1368387"/>
            <a:ext cx="57001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ilindro 48">
            <a:extLst>
              <a:ext uri="{FF2B5EF4-FFF2-40B4-BE49-F238E27FC236}">
                <a16:creationId xmlns:a16="http://schemas.microsoft.com/office/drawing/2014/main" id="{6DBFB933-8BAE-5C46-BE3F-9E6BF2C614B2}"/>
              </a:ext>
            </a:extLst>
          </p:cNvPr>
          <p:cNvSpPr/>
          <p:nvPr/>
        </p:nvSpPr>
        <p:spPr>
          <a:xfrm>
            <a:off x="2243840" y="809333"/>
            <a:ext cx="774000" cy="360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7179E4C-7332-6F44-8437-F89B9C88DB77}"/>
              </a:ext>
            </a:extLst>
          </p:cNvPr>
          <p:cNvSpPr txBox="1"/>
          <p:nvPr/>
        </p:nvSpPr>
        <p:spPr>
          <a:xfrm>
            <a:off x="138266" y="2426620"/>
            <a:ext cx="1142942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Experiment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249F847-4FF1-184E-AA6F-18A4DB986FFB}"/>
              </a:ext>
            </a:extLst>
          </p:cNvPr>
          <p:cNvSpPr txBox="1"/>
          <p:nvPr/>
        </p:nvSpPr>
        <p:spPr>
          <a:xfrm>
            <a:off x="458702" y="4230239"/>
            <a:ext cx="107491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If the performance is equal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The performance is logged as final – </a:t>
            </a:r>
            <a:r>
              <a:rPr lang="en-GB" sz="1600" b="1" dirty="0"/>
              <a:t>Only This log </a:t>
            </a:r>
            <a:r>
              <a:rPr lang="en-GB" sz="1600" dirty="0"/>
              <a:t>will be used to compute </a:t>
            </a:r>
          </a:p>
          <a:p>
            <a:pPr marL="285750" indent="-285750">
              <a:buFontTx/>
              <a:buChar char="-"/>
            </a:pPr>
            <a:endParaRPr lang="en-GB" sz="1600" dirty="0"/>
          </a:p>
          <a:p>
            <a:r>
              <a:rPr lang="en-GB" sz="1600" dirty="0"/>
              <a:t>If the performance differs the performance worst (</a:t>
            </a:r>
            <a:r>
              <a:rPr lang="en-GB" sz="1600" b="1" dirty="0" err="1"/>
              <a:t>performance</a:t>
            </a:r>
            <a:r>
              <a:rPr lang="en-GB" sz="1600" b="1" baseline="-25000" dirty="0" err="1"/>
              <a:t>w</a:t>
            </a:r>
            <a:r>
              <a:rPr lang="en-GB" sz="1600" dirty="0"/>
              <a:t>) is selected: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If the </a:t>
            </a:r>
            <a:r>
              <a:rPr lang="en-GB" sz="1600" b="1" dirty="0"/>
              <a:t>label</a:t>
            </a:r>
            <a:r>
              <a:rPr lang="en-GB" sz="1600" dirty="0"/>
              <a:t> differs: the label of the 1</a:t>
            </a:r>
            <a:r>
              <a:rPr lang="en-GB" sz="1600" baseline="30000" dirty="0"/>
              <a:t>st</a:t>
            </a:r>
            <a:r>
              <a:rPr lang="en-GB" sz="1600" dirty="0"/>
              <a:t> run is used as </a:t>
            </a:r>
            <a:r>
              <a:rPr lang="en-GB" sz="1600" b="1" dirty="0"/>
              <a:t>Label</a:t>
            </a:r>
            <a:r>
              <a:rPr lang="en-GB" sz="1600" dirty="0"/>
              <a:t>,</a:t>
            </a:r>
            <a:r>
              <a:rPr lang="en-GB" sz="1600" b="1" dirty="0"/>
              <a:t> </a:t>
            </a:r>
            <a:r>
              <a:rPr lang="en-GB" sz="1600" dirty="0"/>
              <a:t> the full experiment length is used as </a:t>
            </a:r>
            <a:r>
              <a:rPr lang="en-GB" sz="1600" b="1" dirty="0"/>
              <a:t>Time for classification</a:t>
            </a:r>
            <a:r>
              <a:rPr lang="en-GB" sz="1600" dirty="0"/>
              <a:t>,</a:t>
            </a:r>
            <a:r>
              <a:rPr lang="en-GB" sz="1600" b="1" dirty="0"/>
              <a:t> </a:t>
            </a:r>
            <a:r>
              <a:rPr lang="en-GB" sz="1600" dirty="0"/>
              <a:t>the ranking of the 1</a:t>
            </a:r>
            <a:r>
              <a:rPr lang="en-GB" sz="1600" baseline="30000" dirty="0"/>
              <a:t>st</a:t>
            </a:r>
            <a:r>
              <a:rPr lang="en-GB" sz="1600" dirty="0"/>
              <a:t> run is used as </a:t>
            </a:r>
            <a:r>
              <a:rPr lang="en-GB" sz="1600" b="1" dirty="0"/>
              <a:t>Ranking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If the </a:t>
            </a:r>
            <a:r>
              <a:rPr lang="en-GB" sz="1600" b="1" dirty="0"/>
              <a:t>time for classification </a:t>
            </a:r>
            <a:r>
              <a:rPr lang="en-GB" sz="1600" dirty="0"/>
              <a:t>differs: the 1</a:t>
            </a:r>
            <a:r>
              <a:rPr lang="en-GB" sz="1600" baseline="30000" dirty="0"/>
              <a:t>st</a:t>
            </a:r>
            <a:r>
              <a:rPr lang="en-GB" sz="1600" dirty="0"/>
              <a:t> run </a:t>
            </a:r>
            <a:r>
              <a:rPr lang="en-GB" sz="1600" b="1" dirty="0"/>
              <a:t>Time for classification </a:t>
            </a:r>
            <a:r>
              <a:rPr lang="en-GB" sz="1600" dirty="0"/>
              <a:t>is used,</a:t>
            </a:r>
            <a:r>
              <a:rPr lang="en-GB" sz="1600" b="1" dirty="0"/>
              <a:t> </a:t>
            </a:r>
            <a:r>
              <a:rPr lang="en-GB" sz="1600" dirty="0"/>
              <a:t>the ranking of the 1</a:t>
            </a:r>
            <a:r>
              <a:rPr lang="en-GB" sz="1600" baseline="30000" dirty="0"/>
              <a:t>st</a:t>
            </a:r>
            <a:r>
              <a:rPr lang="en-GB" sz="1600" dirty="0"/>
              <a:t> run is used as </a:t>
            </a:r>
            <a:r>
              <a:rPr lang="en-GB" sz="1600" b="1" dirty="0"/>
              <a:t>Ranking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If the </a:t>
            </a:r>
            <a:r>
              <a:rPr lang="en-GB" sz="1600" b="1" dirty="0"/>
              <a:t>ranking</a:t>
            </a:r>
            <a:r>
              <a:rPr lang="en-GB" sz="1600" dirty="0"/>
              <a:t> differs: the ranking of the 1</a:t>
            </a:r>
            <a:r>
              <a:rPr lang="en-GB" sz="1600" baseline="30000" dirty="0"/>
              <a:t>st</a:t>
            </a:r>
            <a:r>
              <a:rPr lang="en-GB" sz="1600" dirty="0"/>
              <a:t> run is used as </a:t>
            </a:r>
            <a:r>
              <a:rPr lang="en-GB" sz="1600" b="1" dirty="0"/>
              <a:t>Ranking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A763240-6064-494C-8DE3-A515937A20C8}"/>
              </a:ext>
            </a:extLst>
          </p:cNvPr>
          <p:cNvSpPr txBox="1"/>
          <p:nvPr/>
        </p:nvSpPr>
        <p:spPr>
          <a:xfrm>
            <a:off x="6253028" y="176005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BCBB940-554F-9D45-AF08-4C0F8EFEBF0B}"/>
              </a:ext>
            </a:extLst>
          </p:cNvPr>
          <p:cNvSpPr txBox="1"/>
          <p:nvPr/>
        </p:nvSpPr>
        <p:spPr>
          <a:xfrm>
            <a:off x="5902708" y="1535321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Performance*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BD2C0298-F32C-2547-9859-A59B38F63EA0}"/>
              </a:ext>
            </a:extLst>
          </p:cNvPr>
          <p:cNvSpPr txBox="1"/>
          <p:nvPr/>
        </p:nvSpPr>
        <p:spPr>
          <a:xfrm>
            <a:off x="9528429" y="1552822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Performance*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BD468D9B-57AF-4346-9B7C-7DD7716D9333}"/>
              </a:ext>
            </a:extLst>
          </p:cNvPr>
          <p:cNvSpPr txBox="1"/>
          <p:nvPr/>
        </p:nvSpPr>
        <p:spPr>
          <a:xfrm>
            <a:off x="10207403" y="3836574"/>
            <a:ext cx="1144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Performance</a:t>
            </a:r>
            <a:r>
              <a:rPr lang="en-GB" sz="1200" baseline="-25000" dirty="0" err="1"/>
              <a:t>w</a:t>
            </a:r>
            <a:r>
              <a:rPr lang="en-GB" sz="1200" dirty="0"/>
              <a:t>*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14E967A-E1CE-B249-ABF8-C61CC8FB0F97}"/>
              </a:ext>
            </a:extLst>
          </p:cNvPr>
          <p:cNvSpPr txBox="1"/>
          <p:nvPr/>
        </p:nvSpPr>
        <p:spPr>
          <a:xfrm>
            <a:off x="3735809" y="1754486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Performance*</a:t>
            </a:r>
          </a:p>
        </p:txBody>
      </p:sp>
      <p:sp>
        <p:nvSpPr>
          <p:cNvPr id="53" name="Freccia destra 52">
            <a:extLst>
              <a:ext uri="{FF2B5EF4-FFF2-40B4-BE49-F238E27FC236}">
                <a16:creationId xmlns:a16="http://schemas.microsoft.com/office/drawing/2014/main" id="{739A61D4-4C47-8448-BC54-59F4792A28A4}"/>
              </a:ext>
            </a:extLst>
          </p:cNvPr>
          <p:cNvSpPr/>
          <p:nvPr/>
        </p:nvSpPr>
        <p:spPr>
          <a:xfrm rot="16200000">
            <a:off x="2315098" y="2766460"/>
            <a:ext cx="70559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7" name="Picture 4" descr="PHM Europe 2021: PHME21">
            <a:extLst>
              <a:ext uri="{FF2B5EF4-FFF2-40B4-BE49-F238E27FC236}">
                <a16:creationId xmlns:a16="http://schemas.microsoft.com/office/drawing/2014/main" id="{5A6008A6-D67C-4D69-AF47-0962F1326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723" y="327603"/>
            <a:ext cx="28575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>
            <a:extLst>
              <a:ext uri="{FF2B5EF4-FFF2-40B4-BE49-F238E27FC236}">
                <a16:creationId xmlns:a16="http://schemas.microsoft.com/office/drawing/2014/main" id="{B8069DE1-18AB-4E58-984A-796F7E7AE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77" y="327603"/>
            <a:ext cx="116089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266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F786C3-8615-B24A-9B51-FD83FB797579}"/>
              </a:ext>
            </a:extLst>
          </p:cNvPr>
          <p:cNvSpPr/>
          <p:nvPr/>
        </p:nvSpPr>
        <p:spPr>
          <a:xfrm>
            <a:off x="1674878" y="1858487"/>
            <a:ext cx="1911927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Test Classification</a:t>
            </a:r>
          </a:p>
        </p:txBody>
      </p:sp>
      <p:sp>
        <p:nvSpPr>
          <p:cNvPr id="9" name="Freccia destra 8">
            <a:extLst>
              <a:ext uri="{FF2B5EF4-FFF2-40B4-BE49-F238E27FC236}">
                <a16:creationId xmlns:a16="http://schemas.microsoft.com/office/drawing/2014/main" id="{A805EC08-7E5E-9641-B966-D98FBE6F7EA6}"/>
              </a:ext>
            </a:extLst>
          </p:cNvPr>
          <p:cNvSpPr/>
          <p:nvPr/>
        </p:nvSpPr>
        <p:spPr>
          <a:xfrm>
            <a:off x="1057361" y="1983177"/>
            <a:ext cx="57001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ccia destra 9">
            <a:extLst>
              <a:ext uri="{FF2B5EF4-FFF2-40B4-BE49-F238E27FC236}">
                <a16:creationId xmlns:a16="http://schemas.microsoft.com/office/drawing/2014/main" id="{9A6490DB-628E-ED4A-82F0-F813DA866B5E}"/>
              </a:ext>
            </a:extLst>
          </p:cNvPr>
          <p:cNvSpPr/>
          <p:nvPr/>
        </p:nvSpPr>
        <p:spPr>
          <a:xfrm>
            <a:off x="3634306" y="1983177"/>
            <a:ext cx="1448790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mbo 12">
            <a:extLst>
              <a:ext uri="{FF2B5EF4-FFF2-40B4-BE49-F238E27FC236}">
                <a16:creationId xmlns:a16="http://schemas.microsoft.com/office/drawing/2014/main" id="{502848EE-DA25-C84C-96E0-4A329150F9CB}"/>
              </a:ext>
            </a:extLst>
          </p:cNvPr>
          <p:cNvSpPr/>
          <p:nvPr/>
        </p:nvSpPr>
        <p:spPr>
          <a:xfrm>
            <a:off x="5130597" y="1673821"/>
            <a:ext cx="900000" cy="90000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1</a:t>
            </a:r>
            <a:r>
              <a:rPr lang="en-GB" sz="1200" baseline="30000" dirty="0">
                <a:solidFill>
                  <a:schemeClr val="tx1"/>
                </a:solidFill>
              </a:rPr>
              <a:t>st</a:t>
            </a:r>
            <a:r>
              <a:rPr lang="en-GB" sz="1200" dirty="0">
                <a:solidFill>
                  <a:schemeClr val="tx1"/>
                </a:solidFill>
              </a:rPr>
              <a:t>   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 Run?</a:t>
            </a:r>
          </a:p>
          <a:p>
            <a:pPr algn="ctr"/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4" name="Freccia destra 13">
            <a:extLst>
              <a:ext uri="{FF2B5EF4-FFF2-40B4-BE49-F238E27FC236}">
                <a16:creationId xmlns:a16="http://schemas.microsoft.com/office/drawing/2014/main" id="{B6BF099F-D218-164D-87DC-0A98A9C25999}"/>
              </a:ext>
            </a:extLst>
          </p:cNvPr>
          <p:cNvSpPr/>
          <p:nvPr/>
        </p:nvSpPr>
        <p:spPr>
          <a:xfrm>
            <a:off x="6108213" y="1972410"/>
            <a:ext cx="701063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ccia destra 14">
            <a:extLst>
              <a:ext uri="{FF2B5EF4-FFF2-40B4-BE49-F238E27FC236}">
                <a16:creationId xmlns:a16="http://schemas.microsoft.com/office/drawing/2014/main" id="{C3892F1E-ADC9-154C-9B0B-CEE92907AE7C}"/>
              </a:ext>
            </a:extLst>
          </p:cNvPr>
          <p:cNvSpPr/>
          <p:nvPr/>
        </p:nvSpPr>
        <p:spPr>
          <a:xfrm rot="5400000">
            <a:off x="5227798" y="2850000"/>
            <a:ext cx="70559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B5DE345E-541A-BD4C-9D81-887C2E234629}"/>
              </a:ext>
            </a:extLst>
          </p:cNvPr>
          <p:cNvSpPr/>
          <p:nvPr/>
        </p:nvSpPr>
        <p:spPr>
          <a:xfrm>
            <a:off x="4649945" y="3429000"/>
            <a:ext cx="1911927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Record 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17" name="Freccia destra 16">
            <a:extLst>
              <a:ext uri="{FF2B5EF4-FFF2-40B4-BE49-F238E27FC236}">
                <a16:creationId xmlns:a16="http://schemas.microsoft.com/office/drawing/2014/main" id="{2D03F1B6-5312-2F40-AA03-1DFB8A4AAFCA}"/>
              </a:ext>
            </a:extLst>
          </p:cNvPr>
          <p:cNvSpPr/>
          <p:nvPr/>
        </p:nvSpPr>
        <p:spPr>
          <a:xfrm rot="10800000">
            <a:off x="3869633" y="3553690"/>
            <a:ext cx="70559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845F72F-6922-CB4A-A4A3-D282C06BF716}"/>
              </a:ext>
            </a:extLst>
          </p:cNvPr>
          <p:cNvSpPr/>
          <p:nvPr/>
        </p:nvSpPr>
        <p:spPr>
          <a:xfrm>
            <a:off x="1882989" y="3428999"/>
            <a:ext cx="1911927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Cut Experiment</a:t>
            </a:r>
          </a:p>
        </p:txBody>
      </p:sp>
      <p:sp>
        <p:nvSpPr>
          <p:cNvPr id="22" name="Rombo 21">
            <a:extLst>
              <a:ext uri="{FF2B5EF4-FFF2-40B4-BE49-F238E27FC236}">
                <a16:creationId xmlns:a16="http://schemas.microsoft.com/office/drawing/2014/main" id="{B6BFBED3-E2F2-CC4C-BA14-8C20FF19C2B7}"/>
              </a:ext>
            </a:extLst>
          </p:cNvPr>
          <p:cNvSpPr/>
          <p:nvPr/>
        </p:nvSpPr>
        <p:spPr>
          <a:xfrm>
            <a:off x="8767108" y="1673818"/>
            <a:ext cx="900000" cy="90000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</a:rPr>
              <a:t>Equal?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7120FA0-FA54-2F48-A927-228E69020D6E}"/>
              </a:ext>
            </a:extLst>
          </p:cNvPr>
          <p:cNvSpPr txBox="1"/>
          <p:nvPr/>
        </p:nvSpPr>
        <p:spPr>
          <a:xfrm>
            <a:off x="5721376" y="2779372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Yes</a:t>
            </a:r>
          </a:p>
        </p:txBody>
      </p:sp>
      <p:sp>
        <p:nvSpPr>
          <p:cNvPr id="30" name="Freccia destra 29">
            <a:extLst>
              <a:ext uri="{FF2B5EF4-FFF2-40B4-BE49-F238E27FC236}">
                <a16:creationId xmlns:a16="http://schemas.microsoft.com/office/drawing/2014/main" id="{B574E107-0C7A-5444-98DD-653291F85058}"/>
              </a:ext>
            </a:extLst>
          </p:cNvPr>
          <p:cNvSpPr/>
          <p:nvPr/>
        </p:nvSpPr>
        <p:spPr>
          <a:xfrm>
            <a:off x="9761179" y="1971936"/>
            <a:ext cx="70559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F2F29944-14C4-214D-BCB2-D669D4876705}"/>
              </a:ext>
            </a:extLst>
          </p:cNvPr>
          <p:cNvSpPr/>
          <p:nvPr/>
        </p:nvSpPr>
        <p:spPr>
          <a:xfrm>
            <a:off x="6865001" y="1892985"/>
            <a:ext cx="1022458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Compare Performance</a:t>
            </a:r>
          </a:p>
        </p:txBody>
      </p:sp>
      <p:sp>
        <p:nvSpPr>
          <p:cNvPr id="32" name="Freccia destra 31">
            <a:extLst>
              <a:ext uri="{FF2B5EF4-FFF2-40B4-BE49-F238E27FC236}">
                <a16:creationId xmlns:a16="http://schemas.microsoft.com/office/drawing/2014/main" id="{C7545A28-CA42-E44E-B0FA-99615330A426}"/>
              </a:ext>
            </a:extLst>
          </p:cNvPr>
          <p:cNvSpPr/>
          <p:nvPr/>
        </p:nvSpPr>
        <p:spPr>
          <a:xfrm>
            <a:off x="8007558" y="1991892"/>
            <a:ext cx="701063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649BBF7-9686-2C49-B1A5-B036472BD911}"/>
              </a:ext>
            </a:extLst>
          </p:cNvPr>
          <p:cNvSpPr txBox="1"/>
          <p:nvPr/>
        </p:nvSpPr>
        <p:spPr>
          <a:xfrm>
            <a:off x="9884215" y="1754486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Yes</a:t>
            </a:r>
          </a:p>
        </p:txBody>
      </p:sp>
      <p:sp>
        <p:nvSpPr>
          <p:cNvPr id="34" name="Freccia destra 33">
            <a:extLst>
              <a:ext uri="{FF2B5EF4-FFF2-40B4-BE49-F238E27FC236}">
                <a16:creationId xmlns:a16="http://schemas.microsoft.com/office/drawing/2014/main" id="{A5C937B8-FD30-4D46-B3F8-D5A83D84905D}"/>
              </a:ext>
            </a:extLst>
          </p:cNvPr>
          <p:cNvSpPr/>
          <p:nvPr/>
        </p:nvSpPr>
        <p:spPr>
          <a:xfrm rot="5400000">
            <a:off x="8864310" y="2849719"/>
            <a:ext cx="70559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E8053041-CE4D-DC4D-9452-DB5CB304695E}"/>
              </a:ext>
            </a:extLst>
          </p:cNvPr>
          <p:cNvSpPr/>
          <p:nvPr/>
        </p:nvSpPr>
        <p:spPr>
          <a:xfrm>
            <a:off x="8180767" y="3428999"/>
            <a:ext cx="1911927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Get Worst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B22E96E-CCC5-2047-92CF-4256263DF5C6}"/>
              </a:ext>
            </a:extLst>
          </p:cNvPr>
          <p:cNvSpPr txBox="1"/>
          <p:nvPr/>
        </p:nvSpPr>
        <p:spPr>
          <a:xfrm>
            <a:off x="9368519" y="279126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No</a:t>
            </a:r>
          </a:p>
        </p:txBody>
      </p: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7F1BE291-8874-BB4F-9727-12D67BE67971}"/>
              </a:ext>
            </a:extLst>
          </p:cNvPr>
          <p:cNvGrpSpPr/>
          <p:nvPr/>
        </p:nvGrpSpPr>
        <p:grpSpPr>
          <a:xfrm>
            <a:off x="10269415" y="2556912"/>
            <a:ext cx="1005477" cy="1289404"/>
            <a:chOff x="9931792" y="1962505"/>
            <a:chExt cx="1005477" cy="1289404"/>
          </a:xfrm>
        </p:grpSpPr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C8D22DB5-B5D8-1545-BC8D-8EFC33851277}"/>
                </a:ext>
              </a:extLst>
            </p:cNvPr>
            <p:cNvSpPr/>
            <p:nvPr/>
          </p:nvSpPr>
          <p:spPr>
            <a:xfrm>
              <a:off x="9931792" y="3074230"/>
              <a:ext cx="854068" cy="177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Freccia destra 40">
              <a:extLst>
                <a:ext uri="{FF2B5EF4-FFF2-40B4-BE49-F238E27FC236}">
                  <a16:creationId xmlns:a16="http://schemas.microsoft.com/office/drawing/2014/main" id="{1D314966-0512-DD4B-A4F3-8FDE0C4935A8}"/>
                </a:ext>
              </a:extLst>
            </p:cNvPr>
            <p:cNvSpPr/>
            <p:nvPr/>
          </p:nvSpPr>
          <p:spPr>
            <a:xfrm rot="16200000">
              <a:off x="10141157" y="2455796"/>
              <a:ext cx="1289404" cy="30282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Rettangolo 44">
            <a:extLst>
              <a:ext uri="{FF2B5EF4-FFF2-40B4-BE49-F238E27FC236}">
                <a16:creationId xmlns:a16="http://schemas.microsoft.com/office/drawing/2014/main" id="{ACBA56CA-2887-284B-9D15-8457E81FCD71}"/>
              </a:ext>
            </a:extLst>
          </p:cNvPr>
          <p:cNvSpPr/>
          <p:nvPr/>
        </p:nvSpPr>
        <p:spPr>
          <a:xfrm>
            <a:off x="10696661" y="1847244"/>
            <a:ext cx="1022458" cy="552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Log Performance</a:t>
            </a:r>
          </a:p>
        </p:txBody>
      </p:sp>
      <p:sp>
        <p:nvSpPr>
          <p:cNvPr id="46" name="Disco magnetico 45">
            <a:extLst>
              <a:ext uri="{FF2B5EF4-FFF2-40B4-BE49-F238E27FC236}">
                <a16:creationId xmlns:a16="http://schemas.microsoft.com/office/drawing/2014/main" id="{A9386154-1812-5444-8891-7B2ABFBB2B36}"/>
              </a:ext>
            </a:extLst>
          </p:cNvPr>
          <p:cNvSpPr/>
          <p:nvPr/>
        </p:nvSpPr>
        <p:spPr>
          <a:xfrm>
            <a:off x="504966" y="1754486"/>
            <a:ext cx="448408" cy="633046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Freccia destra 47">
            <a:extLst>
              <a:ext uri="{FF2B5EF4-FFF2-40B4-BE49-F238E27FC236}">
                <a16:creationId xmlns:a16="http://schemas.microsoft.com/office/drawing/2014/main" id="{A4647BE4-7138-AE4A-9709-C5DBAAD77657}"/>
              </a:ext>
            </a:extLst>
          </p:cNvPr>
          <p:cNvSpPr/>
          <p:nvPr/>
        </p:nvSpPr>
        <p:spPr>
          <a:xfrm rot="5400000">
            <a:off x="2345832" y="1368387"/>
            <a:ext cx="57001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ilindro 48">
            <a:extLst>
              <a:ext uri="{FF2B5EF4-FFF2-40B4-BE49-F238E27FC236}">
                <a16:creationId xmlns:a16="http://schemas.microsoft.com/office/drawing/2014/main" id="{6DBFB933-8BAE-5C46-BE3F-9E6BF2C614B2}"/>
              </a:ext>
            </a:extLst>
          </p:cNvPr>
          <p:cNvSpPr/>
          <p:nvPr/>
        </p:nvSpPr>
        <p:spPr>
          <a:xfrm>
            <a:off x="2243840" y="809333"/>
            <a:ext cx="774000" cy="3600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</a:t>
            </a:r>
            <a:endParaRPr lang="en-US" sz="1200" baseline="-25000" dirty="0">
              <a:solidFill>
                <a:schemeClr val="tx1"/>
              </a:solidFill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7179E4C-7332-6F44-8437-F89B9C88DB77}"/>
              </a:ext>
            </a:extLst>
          </p:cNvPr>
          <p:cNvSpPr txBox="1"/>
          <p:nvPr/>
        </p:nvSpPr>
        <p:spPr>
          <a:xfrm>
            <a:off x="138266" y="2426620"/>
            <a:ext cx="1142942" cy="33855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Experiment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4249F847-4FF1-184E-AA6F-18A4DB986FFB}"/>
              </a:ext>
            </a:extLst>
          </p:cNvPr>
          <p:cNvSpPr txBox="1"/>
          <p:nvPr/>
        </p:nvSpPr>
        <p:spPr>
          <a:xfrm>
            <a:off x="458702" y="4230239"/>
            <a:ext cx="107491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If the performance is equal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The performance is passed to the log performance block</a:t>
            </a:r>
          </a:p>
          <a:p>
            <a:pPr marL="285750" indent="-285750">
              <a:buFontTx/>
              <a:buChar char="-"/>
            </a:pPr>
            <a:endParaRPr lang="en-GB" sz="1600" dirty="0"/>
          </a:p>
          <a:p>
            <a:r>
              <a:rPr lang="en-GB" sz="1600" dirty="0"/>
              <a:t>If the performance differs the performance (</a:t>
            </a:r>
            <a:r>
              <a:rPr lang="en-GB" sz="1600" b="1" dirty="0" err="1"/>
              <a:t>performance</a:t>
            </a:r>
            <a:r>
              <a:rPr lang="en-GB" sz="1600" b="1" baseline="-25000" dirty="0" err="1"/>
              <a:t>w</a:t>
            </a:r>
            <a:r>
              <a:rPr lang="en-GB" sz="1600" dirty="0"/>
              <a:t>) is selected: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If the </a:t>
            </a:r>
            <a:r>
              <a:rPr lang="en-GB" sz="1600" b="1" dirty="0"/>
              <a:t>label</a:t>
            </a:r>
            <a:r>
              <a:rPr lang="en-GB" sz="1600" dirty="0"/>
              <a:t> differs, we pass to the log performance block: the label of the 1</a:t>
            </a:r>
            <a:r>
              <a:rPr lang="en-GB" sz="1600" baseline="30000" dirty="0"/>
              <a:t>st</a:t>
            </a:r>
            <a:r>
              <a:rPr lang="en-GB" sz="1600" dirty="0"/>
              <a:t> run as </a:t>
            </a:r>
            <a:r>
              <a:rPr lang="en-GB" sz="1600" b="1" dirty="0"/>
              <a:t>Label,</a:t>
            </a:r>
            <a:r>
              <a:rPr lang="en-GB" sz="1600" dirty="0"/>
              <a:t> the full experiment length as </a:t>
            </a:r>
            <a:r>
              <a:rPr lang="en-GB" sz="1600" b="1" dirty="0"/>
              <a:t>Time for classification</a:t>
            </a:r>
            <a:r>
              <a:rPr lang="en-GB" sz="1600" dirty="0"/>
              <a:t>,</a:t>
            </a:r>
            <a:r>
              <a:rPr lang="en-GB" sz="1600" b="1" dirty="0"/>
              <a:t> </a:t>
            </a:r>
            <a:r>
              <a:rPr lang="en-GB" sz="1600" dirty="0"/>
              <a:t>the ranking of the 1</a:t>
            </a:r>
            <a:r>
              <a:rPr lang="en-GB" sz="1600" baseline="30000" dirty="0"/>
              <a:t>st</a:t>
            </a:r>
            <a:r>
              <a:rPr lang="en-GB" sz="1600" dirty="0"/>
              <a:t> run as </a:t>
            </a:r>
            <a:r>
              <a:rPr lang="en-GB" sz="1600" b="1" dirty="0"/>
              <a:t>Ranking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If the </a:t>
            </a:r>
            <a:r>
              <a:rPr lang="en-GB" sz="1600" b="1" dirty="0"/>
              <a:t>label</a:t>
            </a:r>
            <a:r>
              <a:rPr lang="en-GB" sz="1600" dirty="0"/>
              <a:t> matched but the </a:t>
            </a:r>
            <a:r>
              <a:rPr lang="en-GB" sz="1600" b="1" dirty="0"/>
              <a:t>time for classification </a:t>
            </a:r>
            <a:r>
              <a:rPr lang="en-GB" sz="1600" dirty="0"/>
              <a:t>differs, we pass to the log performance block: the </a:t>
            </a:r>
            <a:r>
              <a:rPr lang="en-GB" sz="1600" b="1" dirty="0"/>
              <a:t>Label</a:t>
            </a:r>
            <a:r>
              <a:rPr lang="en-GB" sz="1600" dirty="0"/>
              <a:t>, the 1</a:t>
            </a:r>
            <a:r>
              <a:rPr lang="en-GB" sz="1600" baseline="30000" dirty="0"/>
              <a:t>st</a:t>
            </a:r>
            <a:r>
              <a:rPr lang="en-GB" sz="1600" dirty="0"/>
              <a:t> run </a:t>
            </a:r>
            <a:r>
              <a:rPr lang="en-GB" sz="1600" b="1" dirty="0"/>
              <a:t>Time for classification</a:t>
            </a:r>
            <a:r>
              <a:rPr lang="en-GB" sz="1600" dirty="0"/>
              <a:t>,</a:t>
            </a:r>
            <a:r>
              <a:rPr lang="en-GB" sz="1600" b="1" dirty="0"/>
              <a:t> </a:t>
            </a:r>
            <a:r>
              <a:rPr lang="en-GB" sz="1600" dirty="0"/>
              <a:t>the ranking of the 1</a:t>
            </a:r>
            <a:r>
              <a:rPr lang="en-GB" sz="1600" baseline="30000" dirty="0"/>
              <a:t>st</a:t>
            </a:r>
            <a:r>
              <a:rPr lang="en-GB" sz="1600" dirty="0"/>
              <a:t> run as </a:t>
            </a:r>
            <a:r>
              <a:rPr lang="en-GB" sz="1600" b="1" dirty="0"/>
              <a:t>Ranking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If only the </a:t>
            </a:r>
            <a:r>
              <a:rPr lang="en-GB" sz="1600" b="1" dirty="0"/>
              <a:t>ranking</a:t>
            </a:r>
            <a:r>
              <a:rPr lang="en-GB" sz="1600" dirty="0"/>
              <a:t> differs: the Label, the </a:t>
            </a:r>
            <a:r>
              <a:rPr lang="en-GB" sz="1600" b="1" dirty="0"/>
              <a:t>time for classification, </a:t>
            </a:r>
            <a:r>
              <a:rPr lang="en-GB" sz="1600" dirty="0"/>
              <a:t>and the ranking of the 1</a:t>
            </a:r>
            <a:r>
              <a:rPr lang="en-GB" sz="1600" baseline="30000" dirty="0"/>
              <a:t>st</a:t>
            </a:r>
            <a:r>
              <a:rPr lang="en-GB" sz="1600" dirty="0"/>
              <a:t> run as </a:t>
            </a:r>
            <a:r>
              <a:rPr lang="en-GB" sz="1600" b="1" dirty="0"/>
              <a:t>Ranking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A763240-6064-494C-8DE3-A515937A20C8}"/>
              </a:ext>
            </a:extLst>
          </p:cNvPr>
          <p:cNvSpPr txBox="1"/>
          <p:nvPr/>
        </p:nvSpPr>
        <p:spPr>
          <a:xfrm>
            <a:off x="6253028" y="176005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3BCBB940-554F-9D45-AF08-4C0F8EFEBF0B}"/>
              </a:ext>
            </a:extLst>
          </p:cNvPr>
          <p:cNvSpPr txBox="1"/>
          <p:nvPr/>
        </p:nvSpPr>
        <p:spPr>
          <a:xfrm>
            <a:off x="5902708" y="1535321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Performance*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BD2C0298-F32C-2547-9859-A59B38F63EA0}"/>
              </a:ext>
            </a:extLst>
          </p:cNvPr>
          <p:cNvSpPr txBox="1"/>
          <p:nvPr/>
        </p:nvSpPr>
        <p:spPr>
          <a:xfrm>
            <a:off x="9528429" y="1552822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Performance*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BD468D9B-57AF-4346-9B7C-7DD7716D9333}"/>
              </a:ext>
            </a:extLst>
          </p:cNvPr>
          <p:cNvSpPr txBox="1"/>
          <p:nvPr/>
        </p:nvSpPr>
        <p:spPr>
          <a:xfrm>
            <a:off x="10207403" y="3836574"/>
            <a:ext cx="1144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Performance</a:t>
            </a:r>
            <a:r>
              <a:rPr lang="en-GB" sz="1200" baseline="-25000" dirty="0" err="1"/>
              <a:t>w</a:t>
            </a:r>
            <a:r>
              <a:rPr lang="en-GB" sz="1200" dirty="0"/>
              <a:t>*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14E967A-E1CE-B249-ABF8-C61CC8FB0F97}"/>
              </a:ext>
            </a:extLst>
          </p:cNvPr>
          <p:cNvSpPr txBox="1"/>
          <p:nvPr/>
        </p:nvSpPr>
        <p:spPr>
          <a:xfrm>
            <a:off x="3735809" y="1754486"/>
            <a:ext cx="1066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Performance*</a:t>
            </a:r>
          </a:p>
        </p:txBody>
      </p:sp>
      <p:sp>
        <p:nvSpPr>
          <p:cNvPr id="53" name="Freccia destra 52">
            <a:extLst>
              <a:ext uri="{FF2B5EF4-FFF2-40B4-BE49-F238E27FC236}">
                <a16:creationId xmlns:a16="http://schemas.microsoft.com/office/drawing/2014/main" id="{739A61D4-4C47-8448-BC54-59F4792A28A4}"/>
              </a:ext>
            </a:extLst>
          </p:cNvPr>
          <p:cNvSpPr/>
          <p:nvPr/>
        </p:nvSpPr>
        <p:spPr>
          <a:xfrm rot="16200000">
            <a:off x="2315098" y="2766460"/>
            <a:ext cx="705596" cy="3028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7" name="Picture 4" descr="PHM Europe 2021: PHME21">
            <a:extLst>
              <a:ext uri="{FF2B5EF4-FFF2-40B4-BE49-F238E27FC236}">
                <a16:creationId xmlns:a16="http://schemas.microsoft.com/office/drawing/2014/main" id="{0E659C93-530C-46EC-99A7-9EE7386D9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723" y="327603"/>
            <a:ext cx="28575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>
            <a:extLst>
              <a:ext uri="{FF2B5EF4-FFF2-40B4-BE49-F238E27FC236}">
                <a16:creationId xmlns:a16="http://schemas.microsoft.com/office/drawing/2014/main" id="{DD974A17-E0DC-40A0-805A-097FB04BF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77" y="327603"/>
            <a:ext cx="116089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4687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822</Words>
  <Application>Microsoft Office PowerPoint</Application>
  <PresentationFormat>Widescreen</PresentationFormat>
  <Paragraphs>158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di Office</vt:lpstr>
      <vt:lpstr>PowerPoint Presentation</vt:lpstr>
      <vt:lpstr>Submission Guidelines</vt:lpstr>
      <vt:lpstr>PowerPoint Presentation</vt:lpstr>
      <vt:lpstr>Model Performance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GIORDANO  DANILO</dc:creator>
  <cp:lastModifiedBy>Gagar, Daniel (SMO UKI RC-GB CS DS MAC)</cp:lastModifiedBy>
  <cp:revision>40</cp:revision>
  <dcterms:created xsi:type="dcterms:W3CDTF">2021-03-17T11:15:06Z</dcterms:created>
  <dcterms:modified xsi:type="dcterms:W3CDTF">2021-03-24T22:51:08Z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2021-03-24T22:50:29Z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5c2a44ce-0187-40a3-8b05-a70360edabdb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