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79" r:id="rId4"/>
    <p:sldId id="280" r:id="rId5"/>
    <p:sldId id="281" r:id="rId6"/>
    <p:sldId id="285" r:id="rId7"/>
    <p:sldId id="266" r:id="rId8"/>
    <p:sldId id="28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1667"/>
  </p:normalViewPr>
  <p:slideViewPr>
    <p:cSldViewPr snapToGrid="0" snapToObjects="1">
      <p:cViewPr varScale="1">
        <p:scale>
          <a:sx n="105" d="100"/>
          <a:sy n="105" d="100"/>
        </p:scale>
        <p:origin x="200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6F00-2EA5-7C4E-8F12-513C50E914B3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31B3-52E0-1544-86C9-83F108C203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93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31B3-52E0-1544-86C9-83F108C203E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19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7B3DA-1CA7-A745-A946-6E42AAF17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EA9F9C-8C50-894F-B4CC-6733AC4D9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76B537-A83C-4F4E-9E1A-6E160B94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E9339A-9AD2-9B41-BA44-ED8A1333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8D7A6-67B5-B64B-9F6E-18D4792B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18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91BC6-2464-3842-84FA-F6C69990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913E85-453B-3A49-9E60-0F9C51894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EC07E6-AC4A-354D-9101-CCC584B0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1D9385-874C-8A4A-A14B-374F7B35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1A4BD-1770-1045-8464-40EC81B7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372FBB-31D4-1F40-A92E-E43EA3072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A8C2AE-32AF-D148-8346-761C190A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3AF6DC-83AC-DA45-9DC6-2947F603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EB0AE-FB7D-1E4E-A60F-02F45199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6A8208-68FE-2F48-AD41-C4BE2B84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40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3D0A4-31E1-AF41-8CF2-DD7CE352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B06ED1-57C4-4146-9DBB-5A3E7367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E12868-77B5-7D4D-BD15-D764AF45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D12617-0DC0-D646-BD3D-C001AF0E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3DA32B-F42A-984B-8E61-7FACA68C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3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9B14F-21CE-914A-9922-36BCADFB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92C67D-1ADB-724C-A750-5D951BC6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A95267-274B-044A-9854-75A04790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BB48C9-AE65-CE47-AD9D-D3619788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5B9DB5-B0DC-7445-9CCF-6A98900E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279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0F292-E6EC-4B44-B4B2-CDA855AE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386FDA-873B-B041-AC80-289A649FC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E2B4F1-9E44-EB4D-B17D-C8D15965D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3FC520-9C41-FD4E-BAB5-60301579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852AA8-2CBE-744C-BFDB-D3C3ACC6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A6912D-665D-D041-94C8-3D60A26A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0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727712-47D9-BA45-B2BE-471484A3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97B7C6-48E0-DA4B-817A-83C4E55C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9DAC8A-125D-B447-B0B7-D231B808E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410E26-9BDC-DC46-8746-4E5701B50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75E45C-8946-3849-BC64-9EEB731B1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76F712-CBAC-8343-96DD-C1E54CF8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E827BC6-9EED-344B-BB4B-1D21ED8D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35B5DC-8089-D34E-9951-D3A36FB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49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681EE-137E-B64F-A5BF-612F12D3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74A2D0-7495-C546-9701-67C35EE5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D73A19-720F-5C4C-AF36-91438487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8F24EF-57F4-7243-9317-C10659B6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0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491046-7971-D349-B889-34CF289A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77E83A-AC19-C04E-B769-2D890EF1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5BCF16-C3E2-6049-94DB-72F55159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83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8E6C2-D068-CB49-A3DC-AAD24642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221F7-E319-0C40-BC54-156BCDA2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8F7E38-F207-A642-8C4B-B9F1BDFE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A907D1-89E7-5C4F-8302-3C4D9477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9F3D96-4526-E848-B3A1-DA7D9680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B82A75-5AFC-7548-BB80-B28181AD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7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E1F8A-60F7-8A43-B716-EE70E464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FC142A-0DA5-8546-B31D-3E629FD0F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0146C4-8A4F-004F-BDB8-92B3C340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47710C-FA18-284F-89E9-DD23E278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233D66-9068-BD49-BF8D-8D5651CA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E08C94-1A74-C04D-AEA9-718B2A77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3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43A9F7-5AE7-0547-A1E3-B8F55DB7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0A3306-48F4-7249-A20B-BA1FAC17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3229E-E7E1-6642-887E-71510AEF0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A5BA-22E7-7B49-9655-1611904FEE5D}" type="datetimeFigureOut">
              <a:rPr lang="it-IT" smtClean="0"/>
              <a:t>03/05/22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0EBF9D-BDEE-EC4E-AD20-0511E2903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4662C-CB88-4D45-BBB9-E55332D71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B31C-18E8-514A-AC7C-6B3909833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77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BA53684-71C0-FF4C-B5A7-41CA646478DF}"/>
              </a:ext>
            </a:extLst>
          </p:cNvPr>
          <p:cNvSpPr txBox="1"/>
          <p:nvPr/>
        </p:nvSpPr>
        <p:spPr>
          <a:xfrm>
            <a:off x="584777" y="3880121"/>
            <a:ext cx="11554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The submission guidelines for competition entries as well as the process for evaluating models are outlined in the following slides</a:t>
            </a:r>
          </a:p>
        </p:txBody>
      </p:sp>
      <p:pic>
        <p:nvPicPr>
          <p:cNvPr id="1028" name="Picture 4" descr="PHM Europe 2021: PHME21">
            <a:extLst>
              <a:ext uri="{FF2B5EF4-FFF2-40B4-BE49-F238E27FC236}">
                <a16:creationId xmlns:a16="http://schemas.microsoft.com/office/drawing/2014/main" id="{020FD95A-3CA4-4A92-AA6D-1A19D72F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50">
            <a:extLst>
              <a:ext uri="{FF2B5EF4-FFF2-40B4-BE49-F238E27FC236}">
                <a16:creationId xmlns:a16="http://schemas.microsoft.com/office/drawing/2014/main" id="{1E7B0E94-13F8-4CE6-9023-3E54A39D9FAC}"/>
              </a:ext>
            </a:extLst>
          </p:cNvPr>
          <p:cNvSpPr txBox="1"/>
          <p:nvPr/>
        </p:nvSpPr>
        <p:spPr>
          <a:xfrm>
            <a:off x="748722" y="1993995"/>
            <a:ext cx="10694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/>
              <a:t>Data Challenge ‘22</a:t>
            </a:r>
          </a:p>
        </p:txBody>
      </p:sp>
      <p:pic>
        <p:nvPicPr>
          <p:cNvPr id="6" name="Picture 2" descr="Bitron | LinkedIn">
            <a:extLst>
              <a:ext uri="{FF2B5EF4-FFF2-40B4-BE49-F238E27FC236}">
                <a16:creationId xmlns:a16="http://schemas.microsoft.com/office/drawing/2014/main" id="{BA3072B3-6E63-6F4A-9B28-73AD8CC1B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0" b="26689"/>
          <a:stretch/>
        </p:blipFill>
        <p:spPr bwMode="auto">
          <a:xfrm>
            <a:off x="290576" y="427935"/>
            <a:ext cx="2099056" cy="98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3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A98DC2-B6CF-477F-A334-4A8AE1E1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 Guidelines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E4AEE-7964-4772-B70E-97145CD94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0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84AFE-BFC1-8840-8A06-8459E902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1316" cy="4351338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Each submission entry must include:</a:t>
            </a:r>
          </a:p>
          <a:p>
            <a:pPr marL="285750" indent="-285750" algn="just"/>
            <a:r>
              <a:rPr lang="en-GB" b="1" dirty="0"/>
              <a:t>Test Classification: </a:t>
            </a:r>
            <a:r>
              <a:rPr lang="en-GB" dirty="0"/>
              <a:t>the </a:t>
            </a:r>
            <a:r>
              <a:rPr lang="en-GB" dirty="0" err="1"/>
              <a:t>jupyter</a:t>
            </a:r>
            <a:r>
              <a:rPr lang="en-GB" dirty="0"/>
              <a:t> notebook that runs the classification tasks on new data.</a:t>
            </a:r>
          </a:p>
          <a:p>
            <a:pPr marL="742950" lvl="1" indent="-285750" algn="just"/>
            <a:r>
              <a:rPr lang="en-GB" dirty="0"/>
              <a:t>Use the provided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solution.ipynb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as base notebook.	</a:t>
            </a:r>
          </a:p>
          <a:p>
            <a:pPr marL="285750" indent="-285750" algn="just"/>
            <a:r>
              <a:rPr lang="en-GB" b="1" dirty="0"/>
              <a:t>Models: </a:t>
            </a:r>
            <a:r>
              <a:rPr lang="en-GB" dirty="0"/>
              <a:t>the trained models that will be used to classify new data</a:t>
            </a:r>
          </a:p>
          <a:p>
            <a:pPr marL="742950" lvl="1" indent="-285750" algn="just"/>
            <a:r>
              <a:rPr lang="en-GB" dirty="0"/>
              <a:t>Your notebook must read and use them to provide classification</a:t>
            </a:r>
          </a:p>
          <a:p>
            <a:pPr marL="285750" indent="-285750" algn="just"/>
            <a:r>
              <a:rPr lang="en-GB" b="1" dirty="0"/>
              <a:t>Short Paper</a:t>
            </a:r>
            <a:r>
              <a:rPr lang="en-GB" dirty="0"/>
              <a:t>: a short paper (Max 4 pages) describing the team solution</a:t>
            </a:r>
          </a:p>
          <a:p>
            <a:pPr marL="285750" indent="-285750" algn="just"/>
            <a:endParaRPr lang="en-GB" b="1" dirty="0"/>
          </a:p>
        </p:txBody>
      </p:sp>
      <p:pic>
        <p:nvPicPr>
          <p:cNvPr id="11" name="Picture 4" descr="PHM Europe 2021: PHME21">
            <a:extLst>
              <a:ext uri="{FF2B5EF4-FFF2-40B4-BE49-F238E27FC236}">
                <a16:creationId xmlns:a16="http://schemas.microsoft.com/office/drawing/2014/main" id="{230E2F52-91EA-6E47-8842-90DA35B6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olo 13">
            <a:extLst>
              <a:ext uri="{FF2B5EF4-FFF2-40B4-BE49-F238E27FC236}">
                <a16:creationId xmlns:a16="http://schemas.microsoft.com/office/drawing/2014/main" id="{3D92C98B-35FC-B940-B897-8CAD31A6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365125"/>
            <a:ext cx="7004051" cy="1325563"/>
          </a:xfrm>
        </p:spPr>
        <p:txBody>
          <a:bodyPr/>
          <a:lstStyle/>
          <a:p>
            <a:pPr algn="ctr"/>
            <a:r>
              <a:rPr lang="en-GB" dirty="0"/>
              <a:t>Submission Format</a:t>
            </a:r>
          </a:p>
        </p:txBody>
      </p:sp>
      <p:pic>
        <p:nvPicPr>
          <p:cNvPr id="5" name="Picture 2" descr="Bitron | LinkedIn">
            <a:extLst>
              <a:ext uri="{FF2B5EF4-FFF2-40B4-BE49-F238E27FC236}">
                <a16:creationId xmlns:a16="http://schemas.microsoft.com/office/drawing/2014/main" id="{55973FA5-215F-A94B-977B-C91CBBD40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0" b="26689"/>
          <a:stretch/>
        </p:blipFill>
        <p:spPr bwMode="auto">
          <a:xfrm>
            <a:off x="290576" y="427935"/>
            <a:ext cx="2099056" cy="98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4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84AFE-BFC1-8840-8A06-8459E902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8162" cy="459862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GB" b="1" dirty="0"/>
              <a:t>Input</a:t>
            </a:r>
            <a:r>
              <a:rPr lang="en-GB" dirty="0"/>
              <a:t>:  </a:t>
            </a:r>
          </a:p>
          <a:p>
            <a:pPr lvl="1" algn="just">
              <a:lnSpc>
                <a:spcPct val="120000"/>
              </a:lnSpc>
            </a:pPr>
            <a:r>
              <a:rPr lang="en-GB" b="1" dirty="0"/>
              <a:t>SPI </a:t>
            </a:r>
            <a:r>
              <a:rPr lang="en-GB" b="1" dirty="0" err="1"/>
              <a:t>DataFrame</a:t>
            </a:r>
            <a:r>
              <a:rPr lang="en-GB" dirty="0"/>
              <a:t>: a Pandas </a:t>
            </a:r>
            <a:r>
              <a:rPr lang="en-GB" dirty="0" err="1"/>
              <a:t>DataFrame</a:t>
            </a:r>
            <a:r>
              <a:rPr lang="en-GB" dirty="0"/>
              <a:t> as read from the CSV file using </a:t>
            </a:r>
            <a:r>
              <a:rPr lang="en-GB" dirty="0" err="1"/>
              <a:t>pd.read_csv</a:t>
            </a:r>
            <a:r>
              <a:rPr lang="en-GB" dirty="0"/>
              <a:t>()</a:t>
            </a:r>
          </a:p>
          <a:p>
            <a:pPr algn="just">
              <a:lnSpc>
                <a:spcPct val="120000"/>
              </a:lnSpc>
            </a:pPr>
            <a:r>
              <a:rPr lang="en-GB" b="1" i="1" dirty="0"/>
              <a:t>classification_1() </a:t>
            </a:r>
            <a:r>
              <a:rPr lang="en-GB" dirty="0"/>
              <a:t>reads a pre-trained model that you should store in the </a:t>
            </a:r>
            <a:r>
              <a:rPr lang="en-GB" dirty="0" err="1"/>
              <a:t>JupyterHub</a:t>
            </a:r>
            <a:r>
              <a:rPr lang="en-GB" dirty="0"/>
              <a:t> directory (or you can attach to your submission)</a:t>
            </a:r>
          </a:p>
          <a:p>
            <a:pPr lvl="1" algn="just">
              <a:lnSpc>
                <a:spcPct val="120000"/>
              </a:lnSpc>
            </a:pPr>
            <a:r>
              <a:rPr lang="en-GB" dirty="0"/>
              <a:t>Predicts whether the AOI will report a defect in a component.</a:t>
            </a:r>
          </a:p>
          <a:p>
            <a:pPr algn="just">
              <a:lnSpc>
                <a:spcPct val="120000"/>
              </a:lnSpc>
            </a:pPr>
            <a:r>
              <a:rPr lang="en-GB" b="1" dirty="0"/>
              <a:t>Output: </a:t>
            </a:r>
          </a:p>
          <a:p>
            <a:pPr lvl="1" algn="just">
              <a:lnSpc>
                <a:spcPct val="120000"/>
              </a:lnSpc>
            </a:pPr>
            <a:r>
              <a:rPr lang="en-GB" b="1" dirty="0" err="1"/>
              <a:t>AOILabels</a:t>
            </a:r>
            <a:r>
              <a:rPr lang="en-GB" b="1" dirty="0"/>
              <a:t>:  the predicted defects in the form </a:t>
            </a:r>
            <a:r>
              <a:rPr lang="en-GB" dirty="0"/>
              <a:t>a list of tuples in the form</a:t>
            </a:r>
            <a:r>
              <a:rPr lang="en-GB" b="1" dirty="0"/>
              <a:t> (Panel (p), Figure (f), Component (c) )</a:t>
            </a:r>
          </a:p>
          <a:p>
            <a:pPr lvl="1" algn="just">
              <a:lnSpc>
                <a:spcPct val="120000"/>
              </a:lnSpc>
            </a:pPr>
            <a:r>
              <a:rPr lang="en-GB" b="1" i="1" u="sng" dirty="0">
                <a:solidFill>
                  <a:srgbClr val="FF0000"/>
                </a:solidFill>
              </a:rPr>
              <a:t>Note</a:t>
            </a:r>
            <a:r>
              <a:rPr lang="en-GB" b="1" dirty="0"/>
              <a:t>: </a:t>
            </a:r>
            <a:r>
              <a:rPr lang="en-GB" dirty="0"/>
              <a:t>the list must include the </a:t>
            </a:r>
            <a:r>
              <a:rPr lang="en-GB" b="1" i="1" u="sng" dirty="0">
                <a:solidFill>
                  <a:srgbClr val="FF0000"/>
                </a:solidFill>
              </a:rPr>
              <a:t>only the defects components</a:t>
            </a:r>
            <a:r>
              <a:rPr lang="en-GB" dirty="0"/>
              <a:t>. If for a  component your classifier </a:t>
            </a:r>
            <a:r>
              <a:rPr lang="en-GB" b="1" dirty="0"/>
              <a:t>does not predict a defect, it must not</a:t>
            </a:r>
            <a:r>
              <a:rPr lang="en-GB" dirty="0"/>
              <a:t> be included in the list.</a:t>
            </a:r>
          </a:p>
          <a:p>
            <a:pPr algn="just">
              <a:lnSpc>
                <a:spcPct val="120000"/>
              </a:lnSpc>
            </a:pP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0BA54ED-127A-A24A-8F18-E9468741F343}"/>
              </a:ext>
            </a:extLst>
          </p:cNvPr>
          <p:cNvSpPr/>
          <p:nvPr/>
        </p:nvSpPr>
        <p:spPr>
          <a:xfrm>
            <a:off x="8957582" y="2680142"/>
            <a:ext cx="1358396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classification_1()</a:t>
            </a:r>
          </a:p>
        </p:txBody>
      </p:sp>
      <p:sp>
        <p:nvSpPr>
          <p:cNvPr id="5" name="Freccia destra 4">
            <a:extLst>
              <a:ext uri="{FF2B5EF4-FFF2-40B4-BE49-F238E27FC236}">
                <a16:creationId xmlns:a16="http://schemas.microsoft.com/office/drawing/2014/main" id="{2F1B0235-3F5D-0949-A55A-87F05560137E}"/>
              </a:ext>
            </a:extLst>
          </p:cNvPr>
          <p:cNvSpPr/>
          <p:nvPr/>
        </p:nvSpPr>
        <p:spPr>
          <a:xfrm>
            <a:off x="8587867" y="2824793"/>
            <a:ext cx="33131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isco magnetico 5">
            <a:extLst>
              <a:ext uri="{FF2B5EF4-FFF2-40B4-BE49-F238E27FC236}">
                <a16:creationId xmlns:a16="http://schemas.microsoft.com/office/drawing/2014/main" id="{3062D1EB-4E0F-694C-8696-201347C0DB3B}"/>
              </a:ext>
            </a:extLst>
          </p:cNvPr>
          <p:cNvSpPr/>
          <p:nvPr/>
        </p:nvSpPr>
        <p:spPr>
          <a:xfrm>
            <a:off x="8035472" y="2596102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ccia destra 6">
            <a:extLst>
              <a:ext uri="{FF2B5EF4-FFF2-40B4-BE49-F238E27FC236}">
                <a16:creationId xmlns:a16="http://schemas.microsoft.com/office/drawing/2014/main" id="{F99947A2-825E-0B4B-ADB3-6700ABD2AFD0}"/>
              </a:ext>
            </a:extLst>
          </p:cNvPr>
          <p:cNvSpPr/>
          <p:nvPr/>
        </p:nvSpPr>
        <p:spPr>
          <a:xfrm rot="5400000">
            <a:off x="9456779" y="2321037"/>
            <a:ext cx="359999" cy="2741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5B522383-9CE3-924C-994A-35AD80BA2D6E}"/>
              </a:ext>
            </a:extLst>
          </p:cNvPr>
          <p:cNvSpPr/>
          <p:nvPr/>
        </p:nvSpPr>
        <p:spPr>
          <a:xfrm>
            <a:off x="9249779" y="1876104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pic>
        <p:nvPicPr>
          <p:cNvPr id="11" name="Picture 4" descr="PHM Europe 2021: PHME21">
            <a:extLst>
              <a:ext uri="{FF2B5EF4-FFF2-40B4-BE49-F238E27FC236}">
                <a16:creationId xmlns:a16="http://schemas.microsoft.com/office/drawing/2014/main" id="{230E2F52-91EA-6E47-8842-90DA35B6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olo 13">
            <a:extLst>
              <a:ext uri="{FF2B5EF4-FFF2-40B4-BE49-F238E27FC236}">
                <a16:creationId xmlns:a16="http://schemas.microsoft.com/office/drawing/2014/main" id="{3D92C98B-35FC-B940-B897-8CAD31A6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365125"/>
            <a:ext cx="7004051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Task 1: </a:t>
            </a:r>
            <a:r>
              <a:rPr lang="en-GB" sz="3600" dirty="0" err="1"/>
              <a:t>AOILabel</a:t>
            </a:r>
            <a:endParaRPr lang="en-GB" sz="36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44DC9DE-4A59-C24E-8A4B-EE351CA087E7}"/>
              </a:ext>
            </a:extLst>
          </p:cNvPr>
          <p:cNvSpPr txBox="1"/>
          <p:nvPr/>
        </p:nvSpPr>
        <p:spPr>
          <a:xfrm>
            <a:off x="7686362" y="3229148"/>
            <a:ext cx="110196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 Dataset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03F5AC-E0E1-F24C-8D05-EBCD91A63D57}"/>
              </a:ext>
            </a:extLst>
          </p:cNvPr>
          <p:cNvSpPr txBox="1"/>
          <p:nvPr/>
        </p:nvSpPr>
        <p:spPr>
          <a:xfrm>
            <a:off x="10120536" y="2125716"/>
            <a:ext cx="104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AOI</a:t>
            </a:r>
          </a:p>
          <a:p>
            <a:pPr algn="ctr"/>
            <a:r>
              <a:rPr lang="en-GB" sz="1200" dirty="0"/>
              <a:t>Presence Labels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FA26A6D-A7FE-FC44-8A05-5C7494F3B18E}"/>
              </a:ext>
            </a:extLst>
          </p:cNvPr>
          <p:cNvGrpSpPr/>
          <p:nvPr/>
        </p:nvGrpSpPr>
        <p:grpSpPr>
          <a:xfrm>
            <a:off x="7794643" y="3625656"/>
            <a:ext cx="2398569" cy="864943"/>
            <a:chOff x="7470553" y="3592141"/>
            <a:chExt cx="2398569" cy="86494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A46FEEE-2085-2A4B-9413-D2F404042278}"/>
                </a:ext>
              </a:extLst>
            </p:cNvPr>
            <p:cNvGrpSpPr/>
            <p:nvPr/>
          </p:nvGrpSpPr>
          <p:grpSpPr>
            <a:xfrm>
              <a:off x="7470553" y="3592141"/>
              <a:ext cx="1627753" cy="864943"/>
              <a:chOff x="5982116" y="3769600"/>
              <a:chExt cx="1627753" cy="864943"/>
            </a:xfrm>
          </p:grpSpPr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DF5087F9-42C7-4F42-8D8A-836120DD71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0924"/>
              <a:stretch/>
            </p:blipFill>
            <p:spPr>
              <a:xfrm>
                <a:off x="5982116" y="3769600"/>
                <a:ext cx="1627753" cy="864051"/>
              </a:xfrm>
              <a:prstGeom prst="rect">
                <a:avLst/>
              </a:prstGeom>
            </p:spPr>
          </p:pic>
          <p:pic>
            <p:nvPicPr>
              <p:cNvPr id="19" name="Immagine 18">
                <a:extLst>
                  <a:ext uri="{FF2B5EF4-FFF2-40B4-BE49-F238E27FC236}">
                    <a16:creationId xmlns:a16="http://schemas.microsoft.com/office/drawing/2014/main" id="{1F8BA1C0-4DB9-BE49-8B46-FDB5DD4B0D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1925" r="46349"/>
              <a:stretch/>
            </p:blipFill>
            <p:spPr>
              <a:xfrm>
                <a:off x="7537954" y="3770492"/>
                <a:ext cx="71915" cy="864051"/>
              </a:xfrm>
              <a:prstGeom prst="rect">
                <a:avLst/>
              </a:prstGeom>
            </p:spPr>
          </p:pic>
        </p:grp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39E8AFB-0115-444F-A3F6-E3CF4B4FE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496"/>
            <a:stretch/>
          </p:blipFill>
          <p:spPr>
            <a:xfrm>
              <a:off x="9098306" y="3592141"/>
              <a:ext cx="770816" cy="864051"/>
            </a:xfrm>
            <a:prstGeom prst="rect">
              <a:avLst/>
            </a:prstGeom>
          </p:spPr>
        </p:pic>
      </p:grpSp>
      <p:sp>
        <p:nvSpPr>
          <p:cNvPr id="27" name="Freccia destra 26">
            <a:extLst>
              <a:ext uri="{FF2B5EF4-FFF2-40B4-BE49-F238E27FC236}">
                <a16:creationId xmlns:a16="http://schemas.microsoft.com/office/drawing/2014/main" id="{D463FF9B-F72F-1E45-8FD4-B03A92F168FE}"/>
              </a:ext>
            </a:extLst>
          </p:cNvPr>
          <p:cNvSpPr/>
          <p:nvPr/>
        </p:nvSpPr>
        <p:spPr>
          <a:xfrm>
            <a:off x="10363480" y="2793057"/>
            <a:ext cx="280642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6">
            <a:extLst>
              <a:ext uri="{FF2B5EF4-FFF2-40B4-BE49-F238E27FC236}">
                <a16:creationId xmlns:a16="http://schemas.microsoft.com/office/drawing/2014/main" id="{83414482-2777-8532-B408-85E58C5A9076}"/>
              </a:ext>
            </a:extLst>
          </p:cNvPr>
          <p:cNvSpPr txBox="1"/>
          <p:nvPr/>
        </p:nvSpPr>
        <p:spPr>
          <a:xfrm>
            <a:off x="10740878" y="2679031"/>
            <a:ext cx="121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]</a:t>
            </a:r>
          </a:p>
        </p:txBody>
      </p:sp>
      <p:pic>
        <p:nvPicPr>
          <p:cNvPr id="22" name="Picture 2" descr="Bitron | LinkedIn">
            <a:extLst>
              <a:ext uri="{FF2B5EF4-FFF2-40B4-BE49-F238E27FC236}">
                <a16:creationId xmlns:a16="http://schemas.microsoft.com/office/drawing/2014/main" id="{B92BBBFC-FBD9-3F41-9BC4-ACC1A51DD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0" b="26689"/>
          <a:stretch/>
        </p:blipFill>
        <p:spPr bwMode="auto">
          <a:xfrm>
            <a:off x="290576" y="427935"/>
            <a:ext cx="2099056" cy="98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1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84AFE-BFC1-8840-8A06-8459E902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38" y="1777114"/>
            <a:ext cx="6792562" cy="493539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GB" sz="2000" b="1" dirty="0"/>
              <a:t>Input</a:t>
            </a:r>
            <a:r>
              <a:rPr lang="en-GB" sz="2000" dirty="0"/>
              <a:t>:  </a:t>
            </a:r>
          </a:p>
          <a:p>
            <a:pPr lvl="1" algn="just">
              <a:lnSpc>
                <a:spcPct val="120000"/>
              </a:lnSpc>
            </a:pPr>
            <a:r>
              <a:rPr lang="en-GB" sz="1600" b="1" dirty="0"/>
              <a:t>SPI </a:t>
            </a:r>
            <a:r>
              <a:rPr lang="en-GB" sz="1600" b="1" dirty="0" err="1"/>
              <a:t>DataFrame</a:t>
            </a:r>
            <a:r>
              <a:rPr lang="en-GB" sz="1600" dirty="0"/>
              <a:t>: a Pandas </a:t>
            </a:r>
            <a:r>
              <a:rPr lang="en-GB" sz="1600" dirty="0" err="1"/>
              <a:t>DataFrame</a:t>
            </a:r>
            <a:r>
              <a:rPr lang="en-GB" sz="1600" dirty="0"/>
              <a:t> as read from the CSV file using </a:t>
            </a:r>
            <a:r>
              <a:rPr lang="en-GB" sz="1600" dirty="0" err="1"/>
              <a:t>pd.read_csv</a:t>
            </a:r>
            <a:r>
              <a:rPr lang="en-GB" sz="1600" dirty="0"/>
              <a:t>()</a:t>
            </a:r>
          </a:p>
          <a:p>
            <a:pPr lvl="1" algn="just">
              <a:lnSpc>
                <a:spcPct val="110000"/>
              </a:lnSpc>
            </a:pPr>
            <a:r>
              <a:rPr lang="en-GB" sz="1600" b="1" dirty="0"/>
              <a:t>AOI Label: </a:t>
            </a:r>
            <a:r>
              <a:rPr lang="en-GB" sz="1600" dirty="0"/>
              <a:t>a Pandas </a:t>
            </a:r>
            <a:r>
              <a:rPr lang="en-GB" sz="1600" dirty="0" err="1"/>
              <a:t>DataFrame</a:t>
            </a:r>
            <a:r>
              <a:rPr lang="en-GB" sz="1600" dirty="0"/>
              <a:t> that we read from the AOI CSV file using </a:t>
            </a:r>
            <a:r>
              <a:rPr lang="en-GB" sz="1600" dirty="0" err="1"/>
              <a:t>pd.read_csv</a:t>
            </a:r>
            <a:r>
              <a:rPr lang="en-GB" sz="1600" dirty="0"/>
              <a:t>(). We include only a subset of the columns. They are:</a:t>
            </a:r>
          </a:p>
          <a:p>
            <a:pPr lvl="2" algn="just">
              <a:lnSpc>
                <a:spcPct val="110000"/>
              </a:lnSpc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"PanelID","FigureID","MachineID","ComponentID","PinNumber","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AOILabel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</a:p>
          <a:p>
            <a:pPr lvl="2" algn="just">
              <a:lnSpc>
                <a:spcPct val="110000"/>
              </a:lnSpc>
            </a:pPr>
            <a:r>
              <a:rPr lang="en-GB" sz="1400" b="1" dirty="0"/>
              <a:t>Note: </a:t>
            </a:r>
            <a:r>
              <a:rPr lang="en-GB" sz="1400" dirty="0"/>
              <a:t>The only useful column in the AOI dataset is the </a:t>
            </a:r>
            <a:r>
              <a:rPr lang="en-GB" sz="1400" b="1" u="sng" dirty="0" err="1"/>
              <a:t>AOILabel</a:t>
            </a:r>
            <a:r>
              <a:rPr lang="en-GB" sz="1400" dirty="0"/>
              <a:t>. This is the only additional feature available. The other columns must be used to join the </a:t>
            </a:r>
            <a:r>
              <a:rPr lang="en-GB" sz="1400" b="1" dirty="0"/>
              <a:t>SPI</a:t>
            </a:r>
            <a:r>
              <a:rPr lang="en-GB" sz="1400" dirty="0"/>
              <a:t> and the </a:t>
            </a:r>
            <a:r>
              <a:rPr lang="en-GB" sz="1400" b="1" dirty="0"/>
              <a:t>AOI</a:t>
            </a:r>
            <a:r>
              <a:rPr lang="en-GB" sz="1400" dirty="0"/>
              <a:t> </a:t>
            </a:r>
            <a:r>
              <a:rPr lang="en-GB" sz="1400" dirty="0" err="1"/>
              <a:t>dataframes</a:t>
            </a:r>
            <a:r>
              <a:rPr lang="en-GB" sz="14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GB" sz="2000" b="1" i="1" dirty="0"/>
              <a:t>classification_2() </a:t>
            </a:r>
            <a:r>
              <a:rPr lang="en-GB" sz="2000" dirty="0"/>
              <a:t>reads a pre-trained model that you should store in the </a:t>
            </a:r>
            <a:r>
              <a:rPr lang="en-GB" sz="2000" dirty="0" err="1"/>
              <a:t>JupyterHub</a:t>
            </a:r>
            <a:r>
              <a:rPr lang="en-GB" sz="2000" dirty="0"/>
              <a:t> directory (or you can attach to your submission).</a:t>
            </a:r>
          </a:p>
          <a:p>
            <a:pPr lvl="1" algn="just">
              <a:lnSpc>
                <a:spcPct val="120000"/>
              </a:lnSpc>
            </a:pPr>
            <a:r>
              <a:rPr lang="en-GB" sz="1600" dirty="0"/>
              <a:t>Predicts the operator label for the components present </a:t>
            </a:r>
            <a:r>
              <a:rPr lang="en-GB" sz="1600" u="sng" dirty="0"/>
              <a:t>in </a:t>
            </a:r>
            <a:r>
              <a:rPr lang="en-GB" sz="1600" b="1" u="sng" dirty="0"/>
              <a:t>both </a:t>
            </a:r>
            <a:r>
              <a:rPr lang="en-GB" sz="1600" u="sng" dirty="0"/>
              <a:t>the SPI and the AOI datasets. </a:t>
            </a:r>
          </a:p>
          <a:p>
            <a:pPr algn="just">
              <a:lnSpc>
                <a:spcPct val="110000"/>
              </a:lnSpc>
            </a:pPr>
            <a:r>
              <a:rPr lang="en-GB" sz="2000" b="1" dirty="0"/>
              <a:t>Output: 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/>
              <a:t>The  list of predicted </a:t>
            </a:r>
            <a:r>
              <a:rPr lang="en-US" sz="1600" b="1" dirty="0"/>
              <a:t>operator labels (Good or Bad).</a:t>
            </a:r>
          </a:p>
          <a:p>
            <a:pPr lvl="1" algn="just">
              <a:lnSpc>
                <a:spcPct val="110000"/>
              </a:lnSpc>
            </a:pPr>
            <a:r>
              <a:rPr lang="it-IT" sz="1600" dirty="0" err="1"/>
              <a:t>Each</a:t>
            </a:r>
            <a:r>
              <a:rPr lang="it-IT" sz="1600" dirty="0"/>
              <a:t> entry </a:t>
            </a:r>
            <a:r>
              <a:rPr lang="it-IT" sz="1600" dirty="0" err="1"/>
              <a:t>is</a:t>
            </a:r>
            <a:r>
              <a:rPr lang="it-IT" sz="1600" dirty="0"/>
              <a:t> a </a:t>
            </a:r>
            <a:r>
              <a:rPr lang="it-IT" sz="1600" b="1" dirty="0" err="1"/>
              <a:t>tuple</a:t>
            </a:r>
            <a:r>
              <a:rPr lang="it-IT" sz="1600" b="1" dirty="0"/>
              <a:t> </a:t>
            </a:r>
            <a:r>
              <a:rPr lang="it-IT" sz="1600" dirty="0"/>
              <a:t>in the </a:t>
            </a:r>
            <a:r>
              <a:rPr lang="it-IT" sz="1600" dirty="0" err="1"/>
              <a:t>form</a:t>
            </a:r>
            <a:r>
              <a:rPr lang="it-IT" sz="1600" dirty="0"/>
              <a:t> (Panel (</a:t>
            </a:r>
            <a:r>
              <a:rPr lang="it-IT" sz="1600" dirty="0" err="1"/>
              <a:t>p</a:t>
            </a:r>
            <a:r>
              <a:rPr lang="it-IT" sz="1600" dirty="0"/>
              <a:t>), Figure (</a:t>
            </a:r>
            <a:r>
              <a:rPr lang="it-IT" sz="1600" dirty="0" err="1"/>
              <a:t>f</a:t>
            </a:r>
            <a:r>
              <a:rPr lang="it-IT" sz="1600" dirty="0"/>
              <a:t>), Component (c), </a:t>
            </a:r>
            <a:r>
              <a:rPr lang="it-IT" sz="1600" dirty="0" err="1"/>
              <a:t>PredictedOperatorLabel</a:t>
            </a:r>
            <a:r>
              <a:rPr lang="it-IT" sz="1600" dirty="0"/>
              <a:t> (y) )</a:t>
            </a:r>
          </a:p>
        </p:txBody>
      </p:sp>
      <p:pic>
        <p:nvPicPr>
          <p:cNvPr id="11" name="Picture 4" descr="PHM Europe 2021: PHME21">
            <a:extLst>
              <a:ext uri="{FF2B5EF4-FFF2-40B4-BE49-F238E27FC236}">
                <a16:creationId xmlns:a16="http://schemas.microsoft.com/office/drawing/2014/main" id="{230E2F52-91EA-6E47-8842-90DA35B6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olo 13">
            <a:extLst>
              <a:ext uri="{FF2B5EF4-FFF2-40B4-BE49-F238E27FC236}">
                <a16:creationId xmlns:a16="http://schemas.microsoft.com/office/drawing/2014/main" id="{3D92C98B-35FC-B940-B897-8CAD31A6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365125"/>
            <a:ext cx="7004051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Task 2: </a:t>
            </a:r>
            <a:r>
              <a:rPr lang="en-GB" sz="3600" dirty="0" err="1"/>
              <a:t>OperatorLabel</a:t>
            </a:r>
            <a:endParaRPr lang="en-GB" sz="3600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8C359BC-0F46-DA45-83E1-B37676189FAA}"/>
              </a:ext>
            </a:extLst>
          </p:cNvPr>
          <p:cNvSpPr/>
          <p:nvPr/>
        </p:nvSpPr>
        <p:spPr>
          <a:xfrm>
            <a:off x="8957582" y="2680142"/>
            <a:ext cx="1358396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classification_2()</a:t>
            </a:r>
          </a:p>
        </p:txBody>
      </p:sp>
      <p:sp>
        <p:nvSpPr>
          <p:cNvPr id="49" name="Freccia destra 48">
            <a:extLst>
              <a:ext uri="{FF2B5EF4-FFF2-40B4-BE49-F238E27FC236}">
                <a16:creationId xmlns:a16="http://schemas.microsoft.com/office/drawing/2014/main" id="{F50F54A2-7474-874E-A27D-317A34A94A60}"/>
              </a:ext>
            </a:extLst>
          </p:cNvPr>
          <p:cNvSpPr/>
          <p:nvPr/>
        </p:nvSpPr>
        <p:spPr>
          <a:xfrm>
            <a:off x="8587867" y="2824793"/>
            <a:ext cx="33131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isco magnetico 49">
            <a:extLst>
              <a:ext uri="{FF2B5EF4-FFF2-40B4-BE49-F238E27FC236}">
                <a16:creationId xmlns:a16="http://schemas.microsoft.com/office/drawing/2014/main" id="{B3A7B45B-8AA0-5C47-AEB1-97FDE88B8FB1}"/>
              </a:ext>
            </a:extLst>
          </p:cNvPr>
          <p:cNvSpPr/>
          <p:nvPr/>
        </p:nvSpPr>
        <p:spPr>
          <a:xfrm>
            <a:off x="8035472" y="2596102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reccia destra 50">
            <a:extLst>
              <a:ext uri="{FF2B5EF4-FFF2-40B4-BE49-F238E27FC236}">
                <a16:creationId xmlns:a16="http://schemas.microsoft.com/office/drawing/2014/main" id="{24615CB9-49A7-A24A-BE0D-64972133BE14}"/>
              </a:ext>
            </a:extLst>
          </p:cNvPr>
          <p:cNvSpPr/>
          <p:nvPr/>
        </p:nvSpPr>
        <p:spPr>
          <a:xfrm rot="5400000">
            <a:off x="9456779" y="2321037"/>
            <a:ext cx="359999" cy="2741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ilindro 51">
            <a:extLst>
              <a:ext uri="{FF2B5EF4-FFF2-40B4-BE49-F238E27FC236}">
                <a16:creationId xmlns:a16="http://schemas.microsoft.com/office/drawing/2014/main" id="{EDB7C08F-DDF7-B54F-8753-D574337BAB90}"/>
              </a:ext>
            </a:extLst>
          </p:cNvPr>
          <p:cNvSpPr/>
          <p:nvPr/>
        </p:nvSpPr>
        <p:spPr>
          <a:xfrm>
            <a:off x="9249779" y="1876104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Freccia destra 52">
            <a:extLst>
              <a:ext uri="{FF2B5EF4-FFF2-40B4-BE49-F238E27FC236}">
                <a16:creationId xmlns:a16="http://schemas.microsoft.com/office/drawing/2014/main" id="{64D165FF-0E4C-E94C-921E-055D51F1F328}"/>
              </a:ext>
            </a:extLst>
          </p:cNvPr>
          <p:cNvSpPr/>
          <p:nvPr/>
        </p:nvSpPr>
        <p:spPr>
          <a:xfrm>
            <a:off x="10363480" y="2793057"/>
            <a:ext cx="280642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8597A4C-C5AF-4649-9BD3-6CDBACA41E11}"/>
              </a:ext>
            </a:extLst>
          </p:cNvPr>
          <p:cNvSpPr txBox="1"/>
          <p:nvPr/>
        </p:nvSpPr>
        <p:spPr>
          <a:xfrm>
            <a:off x="7686362" y="3229148"/>
            <a:ext cx="1101969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 Dataset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AOI Dataset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with </a:t>
            </a:r>
            <a:r>
              <a:rPr lang="en-US" sz="1200" b="1" dirty="0" err="1">
                <a:solidFill>
                  <a:srgbClr val="FF0000"/>
                </a:solidFill>
              </a:rPr>
              <a:t>AOILabel</a:t>
            </a:r>
            <a:r>
              <a:rPr lang="en-US" sz="1200" b="1" dirty="0">
                <a:solidFill>
                  <a:srgbClr val="FF0000"/>
                </a:solidFill>
              </a:rPr>
              <a:t> ONLY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607E27F-61C3-A548-9433-B3BEC2DAEAC2}"/>
              </a:ext>
            </a:extLst>
          </p:cNvPr>
          <p:cNvSpPr txBox="1"/>
          <p:nvPr/>
        </p:nvSpPr>
        <p:spPr>
          <a:xfrm>
            <a:off x="10078075" y="2330500"/>
            <a:ext cx="104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Operator Labels</a:t>
            </a:r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1E1BF3D6-8884-634A-AD2E-39AAA11D86C7}"/>
              </a:ext>
            </a:extLst>
          </p:cNvPr>
          <p:cNvGrpSpPr/>
          <p:nvPr/>
        </p:nvGrpSpPr>
        <p:grpSpPr>
          <a:xfrm>
            <a:off x="7810255" y="4244811"/>
            <a:ext cx="2398569" cy="864943"/>
            <a:chOff x="7470553" y="3592141"/>
            <a:chExt cx="2398569" cy="864943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5E31F755-20A2-0142-8A82-94366297948C}"/>
                </a:ext>
              </a:extLst>
            </p:cNvPr>
            <p:cNvGrpSpPr/>
            <p:nvPr/>
          </p:nvGrpSpPr>
          <p:grpSpPr>
            <a:xfrm>
              <a:off x="7470553" y="3592141"/>
              <a:ext cx="1627753" cy="864943"/>
              <a:chOff x="5982116" y="3769600"/>
              <a:chExt cx="1627753" cy="864943"/>
            </a:xfrm>
          </p:grpSpPr>
          <p:pic>
            <p:nvPicPr>
              <p:cNvPr id="59" name="Immagine 58">
                <a:extLst>
                  <a:ext uri="{FF2B5EF4-FFF2-40B4-BE49-F238E27FC236}">
                    <a16:creationId xmlns:a16="http://schemas.microsoft.com/office/drawing/2014/main" id="{D1708D7E-1D6B-134F-B7EF-8C22AAE9F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0924"/>
              <a:stretch/>
            </p:blipFill>
            <p:spPr>
              <a:xfrm>
                <a:off x="5982116" y="3769600"/>
                <a:ext cx="1627753" cy="864051"/>
              </a:xfrm>
              <a:prstGeom prst="rect">
                <a:avLst/>
              </a:prstGeom>
            </p:spPr>
          </p:pic>
          <p:pic>
            <p:nvPicPr>
              <p:cNvPr id="60" name="Immagine 59">
                <a:extLst>
                  <a:ext uri="{FF2B5EF4-FFF2-40B4-BE49-F238E27FC236}">
                    <a16:creationId xmlns:a16="http://schemas.microsoft.com/office/drawing/2014/main" id="{65F52098-9261-F44E-9C3D-FB56AA3B8C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1925" r="46349"/>
              <a:stretch/>
            </p:blipFill>
            <p:spPr>
              <a:xfrm>
                <a:off x="7537954" y="3770492"/>
                <a:ext cx="71915" cy="864051"/>
              </a:xfrm>
              <a:prstGeom prst="rect">
                <a:avLst/>
              </a:prstGeom>
            </p:spPr>
          </p:pic>
        </p:grpSp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8BB12DBD-4CAD-FF46-88BC-AA722E7E3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496"/>
            <a:stretch/>
          </p:blipFill>
          <p:spPr>
            <a:xfrm>
              <a:off x="9098306" y="3592141"/>
              <a:ext cx="770816" cy="864051"/>
            </a:xfrm>
            <a:prstGeom prst="rect">
              <a:avLst/>
            </a:prstGeom>
          </p:spPr>
        </p:pic>
      </p:grpSp>
      <p:pic>
        <p:nvPicPr>
          <p:cNvPr id="76" name="Immagine 75">
            <a:extLst>
              <a:ext uri="{FF2B5EF4-FFF2-40B4-BE49-F238E27FC236}">
                <a16:creationId xmlns:a16="http://schemas.microsoft.com/office/drawing/2014/main" id="{756612D4-E673-444D-A239-7B2D08A1B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5"/>
          <a:stretch/>
        </p:blipFill>
        <p:spPr>
          <a:xfrm>
            <a:off x="10521767" y="4386657"/>
            <a:ext cx="1664066" cy="468513"/>
          </a:xfrm>
          <a:prstGeom prst="rect">
            <a:avLst/>
          </a:prstGeom>
        </p:spPr>
      </p:pic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5422DA5C-E64E-F949-B0B6-D811285BD7EC}"/>
              </a:ext>
            </a:extLst>
          </p:cNvPr>
          <p:cNvSpPr txBox="1"/>
          <p:nvPr/>
        </p:nvSpPr>
        <p:spPr>
          <a:xfrm>
            <a:off x="10221685" y="4485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2" name="CasellaDiTesto 16">
            <a:extLst>
              <a:ext uri="{FF2B5EF4-FFF2-40B4-BE49-F238E27FC236}">
                <a16:creationId xmlns:a16="http://schemas.microsoft.com/office/drawing/2014/main" id="{F597119E-7C0B-7095-D433-5EA148CF8607}"/>
              </a:ext>
            </a:extLst>
          </p:cNvPr>
          <p:cNvSpPr txBox="1"/>
          <p:nvPr/>
        </p:nvSpPr>
        <p:spPr>
          <a:xfrm>
            <a:off x="10740877" y="2679031"/>
            <a:ext cx="135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  ]</a:t>
            </a:r>
          </a:p>
        </p:txBody>
      </p:sp>
      <p:pic>
        <p:nvPicPr>
          <p:cNvPr id="21" name="Picture 2" descr="Bitron | LinkedIn">
            <a:extLst>
              <a:ext uri="{FF2B5EF4-FFF2-40B4-BE49-F238E27FC236}">
                <a16:creationId xmlns:a16="http://schemas.microsoft.com/office/drawing/2014/main" id="{9E484B92-0063-EC49-95DF-EF79ABB73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0" b="26689"/>
          <a:stretch/>
        </p:blipFill>
        <p:spPr bwMode="auto">
          <a:xfrm>
            <a:off x="290576" y="427935"/>
            <a:ext cx="2099056" cy="98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8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84AFE-BFC1-8840-8A06-8459E902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38" y="1777114"/>
            <a:ext cx="6818377" cy="493539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GB" sz="2000" b="1" dirty="0"/>
              <a:t>Input</a:t>
            </a:r>
            <a:r>
              <a:rPr lang="en-GB" sz="2000" dirty="0"/>
              <a:t>:  </a:t>
            </a:r>
          </a:p>
          <a:p>
            <a:pPr lvl="1" algn="just">
              <a:lnSpc>
                <a:spcPct val="120000"/>
              </a:lnSpc>
            </a:pPr>
            <a:r>
              <a:rPr lang="en-GB" sz="1600" b="1" dirty="0"/>
              <a:t>SPI </a:t>
            </a:r>
            <a:r>
              <a:rPr lang="en-GB" sz="1600" b="1" dirty="0" err="1"/>
              <a:t>DataFrame</a:t>
            </a:r>
            <a:r>
              <a:rPr lang="en-GB" sz="1600" dirty="0"/>
              <a:t>: a Pandas </a:t>
            </a:r>
            <a:r>
              <a:rPr lang="en-GB" sz="1600" dirty="0" err="1"/>
              <a:t>DataFrame</a:t>
            </a:r>
            <a:r>
              <a:rPr lang="en-GB" sz="1600" dirty="0"/>
              <a:t> as read from the CSV file using </a:t>
            </a:r>
            <a:r>
              <a:rPr lang="en-GB" sz="1600" dirty="0" err="1"/>
              <a:t>pd.read_csv</a:t>
            </a:r>
            <a:r>
              <a:rPr lang="en-GB" sz="1600" dirty="0"/>
              <a:t>()</a:t>
            </a:r>
          </a:p>
          <a:p>
            <a:pPr lvl="1" algn="just">
              <a:lnSpc>
                <a:spcPct val="110000"/>
              </a:lnSpc>
            </a:pPr>
            <a:r>
              <a:rPr lang="en-GB" sz="1600" b="1" dirty="0"/>
              <a:t>AOI and Operator Label: </a:t>
            </a:r>
            <a:r>
              <a:rPr lang="en-GB" sz="1600" dirty="0"/>
              <a:t>a Pandas </a:t>
            </a:r>
            <a:r>
              <a:rPr lang="en-GB" sz="1600" dirty="0" err="1"/>
              <a:t>DataFrame</a:t>
            </a:r>
            <a:r>
              <a:rPr lang="en-GB" sz="1600" dirty="0"/>
              <a:t> that we read from the AOI CSV file using </a:t>
            </a:r>
            <a:r>
              <a:rPr lang="en-GB" sz="1600" dirty="0" err="1"/>
              <a:t>pd.read_csv</a:t>
            </a:r>
            <a:r>
              <a:rPr lang="en-GB" sz="1600" dirty="0"/>
              <a:t>(). We include only a subset of the columns. They are:</a:t>
            </a:r>
          </a:p>
          <a:p>
            <a:pPr lvl="2" algn="just">
              <a:lnSpc>
                <a:spcPct val="110000"/>
              </a:lnSpc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"PanelID","FigureID","MachineID","ComponentID","PinNumber","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AOILabel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OperatorLabel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2" algn="just">
              <a:lnSpc>
                <a:spcPct val="110000"/>
              </a:lnSpc>
            </a:pPr>
            <a:r>
              <a:rPr lang="en-GB" sz="1400" b="1" dirty="0"/>
              <a:t>Note: </a:t>
            </a:r>
            <a:r>
              <a:rPr lang="en-GB" sz="1400" dirty="0"/>
              <a:t>The only useful columns in the AOI dataset are </a:t>
            </a:r>
            <a:r>
              <a:rPr lang="en-GB" sz="1400" b="1" u="sng" dirty="0" err="1"/>
              <a:t>AOILabel</a:t>
            </a:r>
            <a:r>
              <a:rPr lang="en-GB" sz="1400" b="1" dirty="0"/>
              <a:t> </a:t>
            </a:r>
            <a:r>
              <a:rPr lang="en-GB" sz="1400" dirty="0"/>
              <a:t>and</a:t>
            </a:r>
            <a:r>
              <a:rPr lang="en-GB" sz="1400" b="1" u="sng" dirty="0"/>
              <a:t> </a:t>
            </a:r>
            <a:r>
              <a:rPr lang="en-GB" sz="1400" b="1" u="sng" dirty="0" err="1"/>
              <a:t>OperatorLabel</a:t>
            </a:r>
            <a:r>
              <a:rPr lang="en-GB" sz="1400" dirty="0"/>
              <a:t>. These are the only additional feature available. The other columns must be used to join the </a:t>
            </a:r>
            <a:r>
              <a:rPr lang="en-GB" sz="1400" b="1" dirty="0"/>
              <a:t>SPI</a:t>
            </a:r>
            <a:r>
              <a:rPr lang="en-GB" sz="1400" dirty="0"/>
              <a:t> and the </a:t>
            </a:r>
            <a:r>
              <a:rPr lang="en-GB" sz="1400" b="1" dirty="0"/>
              <a:t>AOI</a:t>
            </a:r>
            <a:r>
              <a:rPr lang="en-GB" sz="1400" dirty="0"/>
              <a:t> </a:t>
            </a:r>
            <a:r>
              <a:rPr lang="en-GB" sz="1400" dirty="0" err="1"/>
              <a:t>dataframes</a:t>
            </a:r>
            <a:r>
              <a:rPr lang="en-GB" sz="1400" dirty="0"/>
              <a:t>.</a:t>
            </a:r>
            <a:endParaRPr lang="en-GB" sz="1400" b="1" dirty="0"/>
          </a:p>
          <a:p>
            <a:pPr algn="just">
              <a:lnSpc>
                <a:spcPct val="120000"/>
              </a:lnSpc>
            </a:pPr>
            <a:r>
              <a:rPr lang="en-GB" sz="2000" b="1" i="1" dirty="0"/>
              <a:t>classification_3() </a:t>
            </a:r>
            <a:r>
              <a:rPr lang="en-GB" sz="2000" dirty="0"/>
              <a:t>reads a pre-trained model that you should store in the </a:t>
            </a:r>
            <a:r>
              <a:rPr lang="en-GB" sz="2000" dirty="0" err="1"/>
              <a:t>JupyterHub</a:t>
            </a:r>
            <a:r>
              <a:rPr lang="en-GB" sz="2000" dirty="0"/>
              <a:t> directory (or you can attach to your submission)</a:t>
            </a:r>
          </a:p>
          <a:p>
            <a:pPr lvl="1" algn="just">
              <a:lnSpc>
                <a:spcPct val="120000"/>
              </a:lnSpc>
            </a:pPr>
            <a:r>
              <a:rPr lang="en-GB" sz="1600" dirty="0"/>
              <a:t>Predicts the repair label for the components present </a:t>
            </a:r>
            <a:r>
              <a:rPr lang="en-GB" sz="1600" u="sng" dirty="0"/>
              <a:t>in </a:t>
            </a:r>
            <a:r>
              <a:rPr lang="en-GB" sz="1600" b="1" u="sng" dirty="0"/>
              <a:t>both </a:t>
            </a:r>
            <a:r>
              <a:rPr lang="en-GB" sz="1600" u="sng" dirty="0"/>
              <a:t>the SPI and the AOI datasets</a:t>
            </a:r>
            <a:r>
              <a:rPr lang="en-GB" sz="1600" dirty="0"/>
              <a:t> and for which the </a:t>
            </a:r>
            <a:r>
              <a:rPr lang="en-GB" sz="1600" dirty="0" err="1"/>
              <a:t>OperatorLabel</a:t>
            </a:r>
            <a:r>
              <a:rPr lang="en-GB" sz="1600" dirty="0"/>
              <a:t> is </a:t>
            </a:r>
            <a:r>
              <a:rPr lang="en-GB" sz="1600" b="1" dirty="0"/>
              <a:t>bad</a:t>
            </a:r>
            <a:r>
              <a:rPr lang="en-GB" sz="16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GB" sz="2000" b="1" dirty="0"/>
              <a:t>Output: 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/>
              <a:t>The  list of predicted </a:t>
            </a:r>
            <a:r>
              <a:rPr lang="en-US" sz="1600" b="1" dirty="0"/>
              <a:t>repair labels (</a:t>
            </a:r>
            <a:r>
              <a:rPr lang="it-IT" sz="1600" b="1" dirty="0" err="1"/>
              <a:t>NotPossibleToRepair</a:t>
            </a:r>
            <a:r>
              <a:rPr lang="it-IT" sz="1600" dirty="0"/>
              <a:t> or </a:t>
            </a:r>
            <a:r>
              <a:rPr lang="it-IT" sz="1600" b="1" dirty="0" err="1"/>
              <a:t>FalseScrap</a:t>
            </a:r>
            <a:r>
              <a:rPr lang="it-IT" sz="1600" b="1" dirty="0"/>
              <a:t>)</a:t>
            </a:r>
            <a:r>
              <a:rPr lang="en-US" sz="1600" b="1" dirty="0"/>
              <a:t>.</a:t>
            </a:r>
          </a:p>
          <a:p>
            <a:pPr lvl="1" algn="just">
              <a:lnSpc>
                <a:spcPct val="110000"/>
              </a:lnSpc>
            </a:pPr>
            <a:r>
              <a:rPr lang="it-IT" sz="1600" dirty="0" err="1"/>
              <a:t>Each</a:t>
            </a:r>
            <a:r>
              <a:rPr lang="it-IT" sz="1600" dirty="0"/>
              <a:t> entry </a:t>
            </a:r>
            <a:r>
              <a:rPr lang="it-IT" sz="1600" dirty="0" err="1"/>
              <a:t>is</a:t>
            </a:r>
            <a:r>
              <a:rPr lang="it-IT" sz="1600" dirty="0"/>
              <a:t> a </a:t>
            </a:r>
            <a:r>
              <a:rPr lang="it-IT" sz="1600" b="1" dirty="0" err="1"/>
              <a:t>tuple</a:t>
            </a:r>
            <a:r>
              <a:rPr lang="it-IT" sz="1600" b="1" dirty="0"/>
              <a:t> </a:t>
            </a:r>
            <a:r>
              <a:rPr lang="it-IT" sz="1600" dirty="0"/>
              <a:t>in the </a:t>
            </a:r>
            <a:r>
              <a:rPr lang="it-IT" sz="1600" dirty="0" err="1"/>
              <a:t>form</a:t>
            </a:r>
            <a:r>
              <a:rPr lang="it-IT" sz="1600" dirty="0"/>
              <a:t> (Panel (</a:t>
            </a:r>
            <a:r>
              <a:rPr lang="it-IT" sz="1600" dirty="0" err="1"/>
              <a:t>p</a:t>
            </a:r>
            <a:r>
              <a:rPr lang="it-IT" sz="1600" dirty="0"/>
              <a:t>), Figure (</a:t>
            </a:r>
            <a:r>
              <a:rPr lang="it-IT" sz="1600" dirty="0" err="1"/>
              <a:t>f</a:t>
            </a:r>
            <a:r>
              <a:rPr lang="it-IT" sz="1600" dirty="0"/>
              <a:t>), Component (c), </a:t>
            </a:r>
            <a:r>
              <a:rPr lang="it-IT" sz="1600" dirty="0" err="1"/>
              <a:t>PredictedRepairLabel</a:t>
            </a:r>
            <a:r>
              <a:rPr lang="it-IT" sz="1600" dirty="0"/>
              <a:t> (y))</a:t>
            </a:r>
          </a:p>
        </p:txBody>
      </p:sp>
      <p:pic>
        <p:nvPicPr>
          <p:cNvPr id="11" name="Picture 4" descr="PHM Europe 2021: PHME21">
            <a:extLst>
              <a:ext uri="{FF2B5EF4-FFF2-40B4-BE49-F238E27FC236}">
                <a16:creationId xmlns:a16="http://schemas.microsoft.com/office/drawing/2014/main" id="{230E2F52-91EA-6E47-8842-90DA35B6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olo 13">
            <a:extLst>
              <a:ext uri="{FF2B5EF4-FFF2-40B4-BE49-F238E27FC236}">
                <a16:creationId xmlns:a16="http://schemas.microsoft.com/office/drawing/2014/main" id="{3D92C98B-35FC-B940-B897-8CAD31A6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365125"/>
            <a:ext cx="7004051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Task 3: </a:t>
            </a:r>
            <a:r>
              <a:rPr lang="en-GB" sz="3600" dirty="0" err="1"/>
              <a:t>RepairLabel</a:t>
            </a:r>
            <a:endParaRPr lang="en-GB" sz="3600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8C359BC-0F46-DA45-83E1-B37676189FAA}"/>
              </a:ext>
            </a:extLst>
          </p:cNvPr>
          <p:cNvSpPr/>
          <p:nvPr/>
        </p:nvSpPr>
        <p:spPr>
          <a:xfrm>
            <a:off x="8957582" y="2680142"/>
            <a:ext cx="1358396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classification_3()</a:t>
            </a:r>
          </a:p>
        </p:txBody>
      </p:sp>
      <p:sp>
        <p:nvSpPr>
          <p:cNvPr id="49" name="Freccia destra 48">
            <a:extLst>
              <a:ext uri="{FF2B5EF4-FFF2-40B4-BE49-F238E27FC236}">
                <a16:creationId xmlns:a16="http://schemas.microsoft.com/office/drawing/2014/main" id="{F50F54A2-7474-874E-A27D-317A34A94A60}"/>
              </a:ext>
            </a:extLst>
          </p:cNvPr>
          <p:cNvSpPr/>
          <p:nvPr/>
        </p:nvSpPr>
        <p:spPr>
          <a:xfrm>
            <a:off x="8587867" y="2824793"/>
            <a:ext cx="33131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isco magnetico 49">
            <a:extLst>
              <a:ext uri="{FF2B5EF4-FFF2-40B4-BE49-F238E27FC236}">
                <a16:creationId xmlns:a16="http://schemas.microsoft.com/office/drawing/2014/main" id="{B3A7B45B-8AA0-5C47-AEB1-97FDE88B8FB1}"/>
              </a:ext>
            </a:extLst>
          </p:cNvPr>
          <p:cNvSpPr/>
          <p:nvPr/>
        </p:nvSpPr>
        <p:spPr>
          <a:xfrm>
            <a:off x="8035472" y="2596102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reccia destra 50">
            <a:extLst>
              <a:ext uri="{FF2B5EF4-FFF2-40B4-BE49-F238E27FC236}">
                <a16:creationId xmlns:a16="http://schemas.microsoft.com/office/drawing/2014/main" id="{24615CB9-49A7-A24A-BE0D-64972133BE14}"/>
              </a:ext>
            </a:extLst>
          </p:cNvPr>
          <p:cNvSpPr/>
          <p:nvPr/>
        </p:nvSpPr>
        <p:spPr>
          <a:xfrm rot="5400000">
            <a:off x="9456779" y="2321037"/>
            <a:ext cx="359999" cy="2741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ilindro 51">
            <a:extLst>
              <a:ext uri="{FF2B5EF4-FFF2-40B4-BE49-F238E27FC236}">
                <a16:creationId xmlns:a16="http://schemas.microsoft.com/office/drawing/2014/main" id="{EDB7C08F-DDF7-B54F-8753-D574337BAB90}"/>
              </a:ext>
            </a:extLst>
          </p:cNvPr>
          <p:cNvSpPr/>
          <p:nvPr/>
        </p:nvSpPr>
        <p:spPr>
          <a:xfrm>
            <a:off x="9249779" y="1876104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Freccia destra 52">
            <a:extLst>
              <a:ext uri="{FF2B5EF4-FFF2-40B4-BE49-F238E27FC236}">
                <a16:creationId xmlns:a16="http://schemas.microsoft.com/office/drawing/2014/main" id="{64D165FF-0E4C-E94C-921E-055D51F1F328}"/>
              </a:ext>
            </a:extLst>
          </p:cNvPr>
          <p:cNvSpPr/>
          <p:nvPr/>
        </p:nvSpPr>
        <p:spPr>
          <a:xfrm>
            <a:off x="10363480" y="2793057"/>
            <a:ext cx="280642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8597A4C-C5AF-4649-9BD3-6CDBACA41E11}"/>
              </a:ext>
            </a:extLst>
          </p:cNvPr>
          <p:cNvSpPr txBox="1"/>
          <p:nvPr/>
        </p:nvSpPr>
        <p:spPr>
          <a:xfrm>
            <a:off x="7686362" y="3229148"/>
            <a:ext cx="1813331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 Dataset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AOI Dataset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with </a:t>
            </a:r>
            <a:r>
              <a:rPr lang="en-US" sz="1200" b="1" dirty="0" err="1">
                <a:solidFill>
                  <a:srgbClr val="FF0000"/>
                </a:solidFill>
              </a:rPr>
              <a:t>AOILabel</a:t>
            </a:r>
            <a:r>
              <a:rPr lang="en-US" sz="1200" b="1" dirty="0">
                <a:solidFill>
                  <a:srgbClr val="FF0000"/>
                </a:solidFill>
              </a:rPr>
              <a:t> and </a:t>
            </a:r>
            <a:r>
              <a:rPr lang="en-US" sz="1200" b="1" dirty="0" err="1">
                <a:solidFill>
                  <a:srgbClr val="FF0000"/>
                </a:solidFill>
              </a:rPr>
              <a:t>OperatorLabel</a:t>
            </a:r>
            <a:r>
              <a:rPr lang="en-US" sz="1200" b="1" dirty="0">
                <a:solidFill>
                  <a:srgbClr val="FF0000"/>
                </a:solidFill>
              </a:rPr>
              <a:t> Only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607E27F-61C3-A548-9433-B3BEC2DAEAC2}"/>
              </a:ext>
            </a:extLst>
          </p:cNvPr>
          <p:cNvSpPr txBox="1"/>
          <p:nvPr/>
        </p:nvSpPr>
        <p:spPr>
          <a:xfrm>
            <a:off x="10151044" y="2278123"/>
            <a:ext cx="104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Repair </a:t>
            </a:r>
          </a:p>
          <a:p>
            <a:pPr algn="ctr"/>
            <a:r>
              <a:rPr lang="en-GB" sz="1200" dirty="0"/>
              <a:t>Labels</a:t>
            </a:r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1E1BF3D6-8884-634A-AD2E-39AAA11D86C7}"/>
              </a:ext>
            </a:extLst>
          </p:cNvPr>
          <p:cNvGrpSpPr/>
          <p:nvPr/>
        </p:nvGrpSpPr>
        <p:grpSpPr>
          <a:xfrm>
            <a:off x="7795559" y="4429477"/>
            <a:ext cx="2398569" cy="864943"/>
            <a:chOff x="7470553" y="3592141"/>
            <a:chExt cx="2398569" cy="864943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5E31F755-20A2-0142-8A82-94366297948C}"/>
                </a:ext>
              </a:extLst>
            </p:cNvPr>
            <p:cNvGrpSpPr/>
            <p:nvPr/>
          </p:nvGrpSpPr>
          <p:grpSpPr>
            <a:xfrm>
              <a:off x="7470553" y="3592141"/>
              <a:ext cx="1627753" cy="864943"/>
              <a:chOff x="5982116" y="3769600"/>
              <a:chExt cx="1627753" cy="864943"/>
            </a:xfrm>
          </p:grpSpPr>
          <p:pic>
            <p:nvPicPr>
              <p:cNvPr id="59" name="Immagine 58">
                <a:extLst>
                  <a:ext uri="{FF2B5EF4-FFF2-40B4-BE49-F238E27FC236}">
                    <a16:creationId xmlns:a16="http://schemas.microsoft.com/office/drawing/2014/main" id="{D1708D7E-1D6B-134F-B7EF-8C22AAE9F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0924"/>
              <a:stretch/>
            </p:blipFill>
            <p:spPr>
              <a:xfrm>
                <a:off x="5982116" y="3769600"/>
                <a:ext cx="1627753" cy="864051"/>
              </a:xfrm>
              <a:prstGeom prst="rect">
                <a:avLst/>
              </a:prstGeom>
            </p:spPr>
          </p:pic>
          <p:pic>
            <p:nvPicPr>
              <p:cNvPr id="60" name="Immagine 59">
                <a:extLst>
                  <a:ext uri="{FF2B5EF4-FFF2-40B4-BE49-F238E27FC236}">
                    <a16:creationId xmlns:a16="http://schemas.microsoft.com/office/drawing/2014/main" id="{65F52098-9261-F44E-9C3D-FB56AA3B8C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1925" r="46349"/>
              <a:stretch/>
            </p:blipFill>
            <p:spPr>
              <a:xfrm>
                <a:off x="7537954" y="3770492"/>
                <a:ext cx="71915" cy="864051"/>
              </a:xfrm>
              <a:prstGeom prst="rect">
                <a:avLst/>
              </a:prstGeom>
            </p:spPr>
          </p:pic>
        </p:grpSp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8BB12DBD-4CAD-FF46-88BC-AA722E7E3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496"/>
            <a:stretch/>
          </p:blipFill>
          <p:spPr>
            <a:xfrm>
              <a:off x="9098306" y="3592141"/>
              <a:ext cx="770816" cy="864051"/>
            </a:xfrm>
            <a:prstGeom prst="rect">
              <a:avLst/>
            </a:prstGeom>
          </p:spPr>
        </p:pic>
      </p:grp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5422DA5C-E64E-F949-B0B6-D811285BD7EC}"/>
              </a:ext>
            </a:extLst>
          </p:cNvPr>
          <p:cNvSpPr txBox="1"/>
          <p:nvPr/>
        </p:nvSpPr>
        <p:spPr>
          <a:xfrm>
            <a:off x="10221685" y="4485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2" name="CasellaDiTesto 16">
            <a:extLst>
              <a:ext uri="{FF2B5EF4-FFF2-40B4-BE49-F238E27FC236}">
                <a16:creationId xmlns:a16="http://schemas.microsoft.com/office/drawing/2014/main" id="{F597119E-7C0B-7095-D433-5EA148CF8607}"/>
              </a:ext>
            </a:extLst>
          </p:cNvPr>
          <p:cNvSpPr txBox="1"/>
          <p:nvPr/>
        </p:nvSpPr>
        <p:spPr>
          <a:xfrm>
            <a:off x="10740877" y="2679031"/>
            <a:ext cx="135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  ]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3921AC-6F13-9940-A58E-F0C0D312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767" y="4429477"/>
            <a:ext cx="1577505" cy="251318"/>
          </a:xfrm>
          <a:prstGeom prst="rect">
            <a:avLst/>
          </a:prstGeom>
        </p:spPr>
      </p:pic>
      <p:pic>
        <p:nvPicPr>
          <p:cNvPr id="23" name="Picture 2" descr="Bitron | LinkedIn">
            <a:extLst>
              <a:ext uri="{FF2B5EF4-FFF2-40B4-BE49-F238E27FC236}">
                <a16:creationId xmlns:a16="http://schemas.microsoft.com/office/drawing/2014/main" id="{7AEFD74D-A930-B149-BCA8-CB2A4DFCF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0" b="26689"/>
          <a:stretch/>
        </p:blipFill>
        <p:spPr bwMode="auto">
          <a:xfrm>
            <a:off x="290576" y="427935"/>
            <a:ext cx="2099056" cy="98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1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69ABD9-8078-4CEA-9980-652C9E1B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F4656-B8B1-450D-8058-016BA337E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Notebook </a:t>
            </a:r>
            <a:r>
              <a:rPr lang="en-GB" dirty="0" err="1"/>
              <a:t>TestPerformance</a:t>
            </a:r>
            <a:r>
              <a:rPr lang="en-GB" dirty="0"/>
              <a:t> is provided to illustrate the performance evaluation process</a:t>
            </a:r>
          </a:p>
        </p:txBody>
      </p:sp>
    </p:spTree>
    <p:extLst>
      <p:ext uri="{BB962C8B-B14F-4D97-AF65-F5344CB8AC3E}">
        <p14:creationId xmlns:p14="http://schemas.microsoft.com/office/powerpoint/2010/main" val="188222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84AFE-BFC1-8840-8A06-8459E902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3712" cy="4351338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Task 1 runs to predict the AOI presence labels</a:t>
            </a:r>
          </a:p>
          <a:p>
            <a:pPr lvl="1" algn="just">
              <a:lnSpc>
                <a:spcPct val="110000"/>
              </a:lnSpc>
            </a:pPr>
            <a:r>
              <a:rPr lang="en-GB" dirty="0"/>
              <a:t>Outputs the list of defects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Task 2 runs to predict the Operator labels</a:t>
            </a:r>
          </a:p>
          <a:p>
            <a:pPr lvl="1" algn="just">
              <a:lnSpc>
                <a:spcPct val="110000"/>
              </a:lnSpc>
            </a:pPr>
            <a:r>
              <a:rPr lang="en-GB" dirty="0"/>
              <a:t>Outputs a list of tuples indicating the operator label of a component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Task 3 runs to predict the Repair labels</a:t>
            </a:r>
          </a:p>
          <a:p>
            <a:pPr lvl="1" algn="just">
              <a:lnSpc>
                <a:spcPct val="110000"/>
              </a:lnSpc>
            </a:pPr>
            <a:r>
              <a:rPr lang="en-GB" dirty="0"/>
              <a:t>Outputs a list of tuples indicating the repair label of a component</a:t>
            </a:r>
          </a:p>
        </p:txBody>
      </p:sp>
      <p:pic>
        <p:nvPicPr>
          <p:cNvPr id="11" name="Picture 4" descr="PHM Europe 2021: PHME21">
            <a:extLst>
              <a:ext uri="{FF2B5EF4-FFF2-40B4-BE49-F238E27FC236}">
                <a16:creationId xmlns:a16="http://schemas.microsoft.com/office/drawing/2014/main" id="{230E2F52-91EA-6E47-8842-90DA35B6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olo 13">
            <a:extLst>
              <a:ext uri="{FF2B5EF4-FFF2-40B4-BE49-F238E27FC236}">
                <a16:creationId xmlns:a16="http://schemas.microsoft.com/office/drawing/2014/main" id="{3D92C98B-35FC-B940-B897-8CAD31A6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365125"/>
            <a:ext cx="7004051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/>
              <a:t>RepairLabel</a:t>
            </a:r>
            <a:r>
              <a:rPr lang="en-GB" sz="3600" dirty="0"/>
              <a:t>: Test Classification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6F0CFCD-4010-E54F-ABB1-D9520E55B546}"/>
              </a:ext>
            </a:extLst>
          </p:cNvPr>
          <p:cNvSpPr/>
          <p:nvPr/>
        </p:nvSpPr>
        <p:spPr>
          <a:xfrm>
            <a:off x="9087932" y="2056419"/>
            <a:ext cx="1358396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Classification_1()</a:t>
            </a:r>
          </a:p>
        </p:txBody>
      </p:sp>
      <p:sp>
        <p:nvSpPr>
          <p:cNvPr id="23" name="Freccia destra 22">
            <a:extLst>
              <a:ext uri="{FF2B5EF4-FFF2-40B4-BE49-F238E27FC236}">
                <a16:creationId xmlns:a16="http://schemas.microsoft.com/office/drawing/2014/main" id="{50E465D9-BB4C-2642-871B-4834D0A5BC14}"/>
              </a:ext>
            </a:extLst>
          </p:cNvPr>
          <p:cNvSpPr/>
          <p:nvPr/>
        </p:nvSpPr>
        <p:spPr>
          <a:xfrm>
            <a:off x="8718217" y="2201070"/>
            <a:ext cx="33131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isco magnetico 23">
            <a:extLst>
              <a:ext uri="{FF2B5EF4-FFF2-40B4-BE49-F238E27FC236}">
                <a16:creationId xmlns:a16="http://schemas.microsoft.com/office/drawing/2014/main" id="{CCDFD8C9-F4E2-2547-AE6C-FFF02A0E961A}"/>
              </a:ext>
            </a:extLst>
          </p:cNvPr>
          <p:cNvSpPr/>
          <p:nvPr/>
        </p:nvSpPr>
        <p:spPr>
          <a:xfrm>
            <a:off x="8165822" y="1972379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ccia destra 24">
            <a:extLst>
              <a:ext uri="{FF2B5EF4-FFF2-40B4-BE49-F238E27FC236}">
                <a16:creationId xmlns:a16="http://schemas.microsoft.com/office/drawing/2014/main" id="{85F2B9F0-4D63-A14D-BDEF-C7C3AC195E86}"/>
              </a:ext>
            </a:extLst>
          </p:cNvPr>
          <p:cNvSpPr/>
          <p:nvPr/>
        </p:nvSpPr>
        <p:spPr>
          <a:xfrm rot="5400000">
            <a:off x="9672741" y="1782926"/>
            <a:ext cx="188774" cy="2741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15660BC8-94D3-354B-A8A4-6BEB3C05ADB1}"/>
              </a:ext>
            </a:extLst>
          </p:cNvPr>
          <p:cNvSpPr/>
          <p:nvPr/>
        </p:nvSpPr>
        <p:spPr>
          <a:xfrm>
            <a:off x="9380128" y="1439538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16F864A-A8B0-8643-8256-60A4938624EB}"/>
              </a:ext>
            </a:extLst>
          </p:cNvPr>
          <p:cNvSpPr txBox="1"/>
          <p:nvPr/>
        </p:nvSpPr>
        <p:spPr>
          <a:xfrm>
            <a:off x="10125703" y="1432381"/>
            <a:ext cx="104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AOI</a:t>
            </a:r>
          </a:p>
          <a:p>
            <a:pPr algn="ctr"/>
            <a:r>
              <a:rPr lang="en-GB" sz="1200" dirty="0"/>
              <a:t>Presence Labels</a:t>
            </a:r>
          </a:p>
        </p:txBody>
      </p:sp>
      <p:sp>
        <p:nvSpPr>
          <p:cNvPr id="29" name="Freccia destra 28">
            <a:extLst>
              <a:ext uri="{FF2B5EF4-FFF2-40B4-BE49-F238E27FC236}">
                <a16:creationId xmlns:a16="http://schemas.microsoft.com/office/drawing/2014/main" id="{FFC9A1FD-0D9A-B842-B400-99A98DC62629}"/>
              </a:ext>
            </a:extLst>
          </p:cNvPr>
          <p:cNvSpPr/>
          <p:nvPr/>
        </p:nvSpPr>
        <p:spPr>
          <a:xfrm>
            <a:off x="10493830" y="2169334"/>
            <a:ext cx="280642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D6B8A00A-1AA7-EC4C-9816-BB8798163A02}"/>
              </a:ext>
            </a:extLst>
          </p:cNvPr>
          <p:cNvSpPr/>
          <p:nvPr/>
        </p:nvSpPr>
        <p:spPr>
          <a:xfrm>
            <a:off x="9135434" y="3415869"/>
            <a:ext cx="1358396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Classification_2()</a:t>
            </a:r>
          </a:p>
        </p:txBody>
      </p:sp>
      <p:sp>
        <p:nvSpPr>
          <p:cNvPr id="43" name="Freccia destra 42">
            <a:extLst>
              <a:ext uri="{FF2B5EF4-FFF2-40B4-BE49-F238E27FC236}">
                <a16:creationId xmlns:a16="http://schemas.microsoft.com/office/drawing/2014/main" id="{3C3D38AA-328F-BB44-ABCF-9529C3A21299}"/>
              </a:ext>
            </a:extLst>
          </p:cNvPr>
          <p:cNvSpPr/>
          <p:nvPr/>
        </p:nvSpPr>
        <p:spPr>
          <a:xfrm>
            <a:off x="8765719" y="3560520"/>
            <a:ext cx="33131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isco magnetico 43">
            <a:extLst>
              <a:ext uri="{FF2B5EF4-FFF2-40B4-BE49-F238E27FC236}">
                <a16:creationId xmlns:a16="http://schemas.microsoft.com/office/drawing/2014/main" id="{563BA3A3-BACE-4140-8068-2FFB7CA7493F}"/>
              </a:ext>
            </a:extLst>
          </p:cNvPr>
          <p:cNvSpPr/>
          <p:nvPr/>
        </p:nvSpPr>
        <p:spPr>
          <a:xfrm>
            <a:off x="8213324" y="3331829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ccia destra 44">
            <a:extLst>
              <a:ext uri="{FF2B5EF4-FFF2-40B4-BE49-F238E27FC236}">
                <a16:creationId xmlns:a16="http://schemas.microsoft.com/office/drawing/2014/main" id="{71C1E62D-186D-7545-9D0C-CF7E66DDB977}"/>
              </a:ext>
            </a:extLst>
          </p:cNvPr>
          <p:cNvSpPr/>
          <p:nvPr/>
        </p:nvSpPr>
        <p:spPr>
          <a:xfrm rot="5400000">
            <a:off x="9720243" y="3142376"/>
            <a:ext cx="188774" cy="2741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ilindro 45">
            <a:extLst>
              <a:ext uri="{FF2B5EF4-FFF2-40B4-BE49-F238E27FC236}">
                <a16:creationId xmlns:a16="http://schemas.microsoft.com/office/drawing/2014/main" id="{EF7BF2D5-7FF9-D54C-9872-1A9713063955}"/>
              </a:ext>
            </a:extLst>
          </p:cNvPr>
          <p:cNvSpPr/>
          <p:nvPr/>
        </p:nvSpPr>
        <p:spPr>
          <a:xfrm>
            <a:off x="9427630" y="2798988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61BE6C9-FB43-8241-BF50-7551BD099138}"/>
              </a:ext>
            </a:extLst>
          </p:cNvPr>
          <p:cNvSpPr txBox="1"/>
          <p:nvPr/>
        </p:nvSpPr>
        <p:spPr>
          <a:xfrm>
            <a:off x="10170271" y="2957693"/>
            <a:ext cx="104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Operator</a:t>
            </a:r>
          </a:p>
          <a:p>
            <a:pPr algn="ctr"/>
            <a:r>
              <a:rPr lang="en-GB" sz="1200" dirty="0"/>
              <a:t>Labels</a:t>
            </a:r>
          </a:p>
        </p:txBody>
      </p:sp>
      <p:sp>
        <p:nvSpPr>
          <p:cNvPr id="61" name="Freccia destra 60">
            <a:extLst>
              <a:ext uri="{FF2B5EF4-FFF2-40B4-BE49-F238E27FC236}">
                <a16:creationId xmlns:a16="http://schemas.microsoft.com/office/drawing/2014/main" id="{13FCAAD4-897A-2145-9E17-4D41B480EA76}"/>
              </a:ext>
            </a:extLst>
          </p:cNvPr>
          <p:cNvSpPr/>
          <p:nvPr/>
        </p:nvSpPr>
        <p:spPr>
          <a:xfrm>
            <a:off x="10541332" y="3528784"/>
            <a:ext cx="280642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3054943-C5A9-8D42-8EBC-11DA0AA8CFFE}"/>
              </a:ext>
            </a:extLst>
          </p:cNvPr>
          <p:cNvSpPr txBox="1"/>
          <p:nvPr/>
        </p:nvSpPr>
        <p:spPr>
          <a:xfrm>
            <a:off x="7903116" y="3967425"/>
            <a:ext cx="110196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 Dataset + 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4D358-A008-9E41-B8BE-60C69FDCDAA0}"/>
              </a:ext>
            </a:extLst>
          </p:cNvPr>
          <p:cNvSpPr/>
          <p:nvPr/>
        </p:nvSpPr>
        <p:spPr>
          <a:xfrm>
            <a:off x="9135434" y="5142360"/>
            <a:ext cx="1358396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Classification_3()</a:t>
            </a:r>
          </a:p>
        </p:txBody>
      </p:sp>
      <p:sp>
        <p:nvSpPr>
          <p:cNvPr id="65" name="Freccia destra 64">
            <a:extLst>
              <a:ext uri="{FF2B5EF4-FFF2-40B4-BE49-F238E27FC236}">
                <a16:creationId xmlns:a16="http://schemas.microsoft.com/office/drawing/2014/main" id="{8EBA9482-42CB-F84A-A3DB-B135F0A24393}"/>
              </a:ext>
            </a:extLst>
          </p:cNvPr>
          <p:cNvSpPr/>
          <p:nvPr/>
        </p:nvSpPr>
        <p:spPr>
          <a:xfrm>
            <a:off x="8765719" y="5287011"/>
            <a:ext cx="33131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Disco magnetico 65">
            <a:extLst>
              <a:ext uri="{FF2B5EF4-FFF2-40B4-BE49-F238E27FC236}">
                <a16:creationId xmlns:a16="http://schemas.microsoft.com/office/drawing/2014/main" id="{07A82622-FE7A-3740-8639-3C174B22E368}"/>
              </a:ext>
            </a:extLst>
          </p:cNvPr>
          <p:cNvSpPr/>
          <p:nvPr/>
        </p:nvSpPr>
        <p:spPr>
          <a:xfrm>
            <a:off x="8213324" y="5058320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Freccia destra 66">
            <a:extLst>
              <a:ext uri="{FF2B5EF4-FFF2-40B4-BE49-F238E27FC236}">
                <a16:creationId xmlns:a16="http://schemas.microsoft.com/office/drawing/2014/main" id="{1C35C1DB-EA51-304E-9ECE-B8AA9E7A04AF}"/>
              </a:ext>
            </a:extLst>
          </p:cNvPr>
          <p:cNvSpPr/>
          <p:nvPr/>
        </p:nvSpPr>
        <p:spPr>
          <a:xfrm rot="5400000">
            <a:off x="9720243" y="4868867"/>
            <a:ext cx="188774" cy="2741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ilindro 67">
            <a:extLst>
              <a:ext uri="{FF2B5EF4-FFF2-40B4-BE49-F238E27FC236}">
                <a16:creationId xmlns:a16="http://schemas.microsoft.com/office/drawing/2014/main" id="{AA4959B3-C235-8744-8B54-60CE397CA182}"/>
              </a:ext>
            </a:extLst>
          </p:cNvPr>
          <p:cNvSpPr/>
          <p:nvPr/>
        </p:nvSpPr>
        <p:spPr>
          <a:xfrm>
            <a:off x="9427630" y="4525479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14AA329F-AD93-E24F-8BA8-AE6241A5AB43}"/>
              </a:ext>
            </a:extLst>
          </p:cNvPr>
          <p:cNvSpPr txBox="1"/>
          <p:nvPr/>
        </p:nvSpPr>
        <p:spPr>
          <a:xfrm>
            <a:off x="10183864" y="4630999"/>
            <a:ext cx="104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Repair </a:t>
            </a:r>
          </a:p>
          <a:p>
            <a:pPr algn="ctr"/>
            <a:r>
              <a:rPr lang="en-GB" sz="1200" dirty="0"/>
              <a:t>Labels</a:t>
            </a:r>
          </a:p>
        </p:txBody>
      </p:sp>
      <p:sp>
        <p:nvSpPr>
          <p:cNvPr id="70" name="Freccia destra 69">
            <a:extLst>
              <a:ext uri="{FF2B5EF4-FFF2-40B4-BE49-F238E27FC236}">
                <a16:creationId xmlns:a16="http://schemas.microsoft.com/office/drawing/2014/main" id="{F50B1A63-70F2-B146-8F0D-9F5B563F02DD}"/>
              </a:ext>
            </a:extLst>
          </p:cNvPr>
          <p:cNvSpPr/>
          <p:nvPr/>
        </p:nvSpPr>
        <p:spPr>
          <a:xfrm>
            <a:off x="10541332" y="5255275"/>
            <a:ext cx="280642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F60A8962-CC7A-E44C-A9A2-FE8DAEA2B72A}"/>
              </a:ext>
            </a:extLst>
          </p:cNvPr>
          <p:cNvSpPr txBox="1"/>
          <p:nvPr/>
        </p:nvSpPr>
        <p:spPr>
          <a:xfrm>
            <a:off x="7949322" y="4153373"/>
            <a:ext cx="2241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AOI Dataset </a:t>
            </a:r>
            <a:r>
              <a:rPr lang="en-US" sz="1200" b="1" dirty="0">
                <a:solidFill>
                  <a:srgbClr val="FF0000"/>
                </a:solidFill>
              </a:rPr>
              <a:t>with </a:t>
            </a:r>
            <a:r>
              <a:rPr lang="en-US" sz="1200" b="1" dirty="0" err="1">
                <a:solidFill>
                  <a:srgbClr val="FF0000"/>
                </a:solidFill>
              </a:rPr>
              <a:t>AOILabel</a:t>
            </a:r>
            <a:r>
              <a:rPr lang="en-US" sz="1200" b="1" dirty="0">
                <a:solidFill>
                  <a:srgbClr val="FF0000"/>
                </a:solidFill>
              </a:rPr>
              <a:t> ONLY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37616305-10D4-E140-A3F0-57D945550BE5}"/>
              </a:ext>
            </a:extLst>
          </p:cNvPr>
          <p:cNvSpPr txBox="1"/>
          <p:nvPr/>
        </p:nvSpPr>
        <p:spPr>
          <a:xfrm>
            <a:off x="7953690" y="5701190"/>
            <a:ext cx="110196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 Dataset + 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8399F1AA-89EE-5E42-BAE6-0398A9B65ADF}"/>
              </a:ext>
            </a:extLst>
          </p:cNvPr>
          <p:cNvSpPr txBox="1"/>
          <p:nvPr/>
        </p:nvSpPr>
        <p:spPr>
          <a:xfrm>
            <a:off x="7999896" y="5887138"/>
            <a:ext cx="2241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AOI Dataset </a:t>
            </a:r>
            <a:r>
              <a:rPr lang="en-US" sz="1200" b="1" dirty="0">
                <a:solidFill>
                  <a:srgbClr val="FF0000"/>
                </a:solidFill>
              </a:rPr>
              <a:t>with </a:t>
            </a:r>
            <a:r>
              <a:rPr lang="en-US" sz="1200" b="1" dirty="0" err="1">
                <a:solidFill>
                  <a:srgbClr val="FF0000"/>
                </a:solidFill>
              </a:rPr>
              <a:t>AOILabel</a:t>
            </a:r>
            <a:r>
              <a:rPr lang="en-US" sz="1200" b="1" dirty="0">
                <a:solidFill>
                  <a:srgbClr val="FF0000"/>
                </a:solidFill>
              </a:rPr>
              <a:t> and </a:t>
            </a:r>
            <a:r>
              <a:rPr lang="en-US" sz="1200" b="1" dirty="0" err="1">
                <a:solidFill>
                  <a:srgbClr val="FF0000"/>
                </a:solidFill>
              </a:rPr>
              <a:t>RepairLabel</a:t>
            </a:r>
            <a:r>
              <a:rPr lang="en-US" sz="1200" b="1" dirty="0">
                <a:solidFill>
                  <a:srgbClr val="FF0000"/>
                </a:solidFill>
              </a:rPr>
              <a:t> ONLY</a:t>
            </a:r>
          </a:p>
        </p:txBody>
      </p:sp>
      <p:sp>
        <p:nvSpPr>
          <p:cNvPr id="34" name="CasellaDiTesto 16">
            <a:extLst>
              <a:ext uri="{FF2B5EF4-FFF2-40B4-BE49-F238E27FC236}">
                <a16:creationId xmlns:a16="http://schemas.microsoft.com/office/drawing/2014/main" id="{0DF505AB-FEB5-D30B-2851-9A2319B6BC1A}"/>
              </a:ext>
            </a:extLst>
          </p:cNvPr>
          <p:cNvSpPr txBox="1"/>
          <p:nvPr/>
        </p:nvSpPr>
        <p:spPr>
          <a:xfrm>
            <a:off x="10821974" y="2028707"/>
            <a:ext cx="121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]</a:t>
            </a:r>
          </a:p>
        </p:txBody>
      </p:sp>
      <p:sp>
        <p:nvSpPr>
          <p:cNvPr id="35" name="CasellaDiTesto 16">
            <a:extLst>
              <a:ext uri="{FF2B5EF4-FFF2-40B4-BE49-F238E27FC236}">
                <a16:creationId xmlns:a16="http://schemas.microsoft.com/office/drawing/2014/main" id="{9D8D6707-99A5-9D1C-E679-1990A9C3A182}"/>
              </a:ext>
            </a:extLst>
          </p:cNvPr>
          <p:cNvSpPr txBox="1"/>
          <p:nvPr/>
        </p:nvSpPr>
        <p:spPr>
          <a:xfrm>
            <a:off x="10821974" y="3388342"/>
            <a:ext cx="135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  ]</a:t>
            </a:r>
          </a:p>
        </p:txBody>
      </p:sp>
      <p:sp>
        <p:nvSpPr>
          <p:cNvPr id="36" name="CasellaDiTesto 16">
            <a:extLst>
              <a:ext uri="{FF2B5EF4-FFF2-40B4-BE49-F238E27FC236}">
                <a16:creationId xmlns:a16="http://schemas.microsoft.com/office/drawing/2014/main" id="{01AF606E-351F-AB43-1FA4-92951D28734C}"/>
              </a:ext>
            </a:extLst>
          </p:cNvPr>
          <p:cNvSpPr txBox="1"/>
          <p:nvPr/>
        </p:nvSpPr>
        <p:spPr>
          <a:xfrm>
            <a:off x="10713559" y="5142360"/>
            <a:ext cx="135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p,f,c,y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  ]</a:t>
            </a:r>
          </a:p>
        </p:txBody>
      </p:sp>
      <p:pic>
        <p:nvPicPr>
          <p:cNvPr id="37" name="Picture 2" descr="Bitron | LinkedIn">
            <a:extLst>
              <a:ext uri="{FF2B5EF4-FFF2-40B4-BE49-F238E27FC236}">
                <a16:creationId xmlns:a16="http://schemas.microsoft.com/office/drawing/2014/main" id="{F74EC461-ABFD-254E-B111-8B457E509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0" b="26689"/>
          <a:stretch/>
        </p:blipFill>
        <p:spPr bwMode="auto">
          <a:xfrm>
            <a:off x="290576" y="427935"/>
            <a:ext cx="2099056" cy="98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90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896</Words>
  <Application>Microsoft Macintosh PowerPoint</Application>
  <PresentationFormat>Widescreen</PresentationFormat>
  <Paragraphs>106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Submission Guidelines</vt:lpstr>
      <vt:lpstr>Submission Format</vt:lpstr>
      <vt:lpstr>Task 1: AOILabel</vt:lpstr>
      <vt:lpstr>Task 2: OperatorLabel</vt:lpstr>
      <vt:lpstr>Task 3: RepairLabel</vt:lpstr>
      <vt:lpstr>Model Performance Evaluation</vt:lpstr>
      <vt:lpstr>RepairLabel: Test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GIORDANO  DANILO</dc:creator>
  <cp:lastModifiedBy>Giordano  Danilo</cp:lastModifiedBy>
  <cp:revision>134</cp:revision>
  <cp:lastPrinted>2022-05-02T15:44:05Z</cp:lastPrinted>
  <dcterms:created xsi:type="dcterms:W3CDTF">2021-03-17T11:15:06Z</dcterms:created>
  <dcterms:modified xsi:type="dcterms:W3CDTF">2022-05-03T11:59:25Z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2021-03-24T22:50:29Z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5c2a44ce-0187-40a3-8b05-a70360edabdb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