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75" r:id="rId8"/>
    <p:sldId id="270" r:id="rId9"/>
    <p:sldId id="263" r:id="rId10"/>
    <p:sldId id="262" r:id="rId11"/>
    <p:sldId id="274" r:id="rId12"/>
    <p:sldId id="278" r:id="rId13"/>
    <p:sldId id="267" r:id="rId14"/>
    <p:sldId id="271" r:id="rId15"/>
    <p:sldId id="264" r:id="rId16"/>
    <p:sldId id="276" r:id="rId17"/>
    <p:sldId id="279" r:id="rId18"/>
    <p:sldId id="265" r:id="rId19"/>
    <p:sldId id="266" r:id="rId20"/>
    <p:sldId id="268" r:id="rId21"/>
    <p:sldId id="277" r:id="rId22"/>
    <p:sldId id="269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7C139E-BCA5-4BA7-B955-A7E6E7BDC416}">
          <p14:sldIdLst>
            <p14:sldId id="256"/>
            <p14:sldId id="258"/>
            <p14:sldId id="259"/>
            <p14:sldId id="260"/>
            <p14:sldId id="257"/>
            <p14:sldId id="261"/>
            <p14:sldId id="275"/>
            <p14:sldId id="270"/>
            <p14:sldId id="263"/>
            <p14:sldId id="262"/>
            <p14:sldId id="274"/>
            <p14:sldId id="278"/>
            <p14:sldId id="267"/>
            <p14:sldId id="271"/>
            <p14:sldId id="264"/>
            <p14:sldId id="276"/>
            <p14:sldId id="279"/>
            <p14:sldId id="265"/>
            <p14:sldId id="266"/>
            <p14:sldId id="268"/>
            <p14:sldId id="277"/>
            <p14:sldId id="269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C7FF-4860-48A4-8360-0051762F2DA5}" type="datetimeFigureOut">
              <a:rPr lang="en-IN" smtClean="0"/>
              <a:t>04-Nov-2019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48F5-916C-46F0-B120-F852665DF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06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C7FF-4860-48A4-8360-0051762F2DA5}" type="datetimeFigureOut">
              <a:rPr lang="en-IN" smtClean="0"/>
              <a:t>04-Nov-2019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48F5-916C-46F0-B120-F852665DF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79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C7FF-4860-48A4-8360-0051762F2DA5}" type="datetimeFigureOut">
              <a:rPr lang="en-IN" smtClean="0"/>
              <a:t>04-Nov-2019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48F5-916C-46F0-B120-F852665DF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00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C7FF-4860-48A4-8360-0051762F2DA5}" type="datetimeFigureOut">
              <a:rPr lang="en-IN" smtClean="0"/>
              <a:t>04-Nov-2019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48F5-916C-46F0-B120-F852665DF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432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C7FF-4860-48A4-8360-0051762F2DA5}" type="datetimeFigureOut">
              <a:rPr lang="en-IN" smtClean="0"/>
              <a:t>04-Nov-2019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48F5-916C-46F0-B120-F852665DF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5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C7FF-4860-48A4-8360-0051762F2DA5}" type="datetimeFigureOut">
              <a:rPr lang="en-IN" smtClean="0"/>
              <a:t>04-Nov-2019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48F5-916C-46F0-B120-F852665DF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19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C7FF-4860-48A4-8360-0051762F2DA5}" type="datetimeFigureOut">
              <a:rPr lang="en-IN" smtClean="0"/>
              <a:t>04-Nov-2019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48F5-916C-46F0-B120-F852665DF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84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C7FF-4860-48A4-8360-0051762F2DA5}" type="datetimeFigureOut">
              <a:rPr lang="en-IN" smtClean="0"/>
              <a:t>04-Nov-2019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48F5-916C-46F0-B120-F852665DF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448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C7FF-4860-48A4-8360-0051762F2DA5}" type="datetimeFigureOut">
              <a:rPr lang="en-IN" smtClean="0"/>
              <a:t>04-Nov-2019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48F5-916C-46F0-B120-F852665DF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61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C7FF-4860-48A4-8360-0051762F2DA5}" type="datetimeFigureOut">
              <a:rPr lang="en-IN" smtClean="0"/>
              <a:t>04-Nov-2019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48F5-916C-46F0-B120-F852665DF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42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C7FF-4860-48A4-8360-0051762F2DA5}" type="datetimeFigureOut">
              <a:rPr lang="en-IN" smtClean="0"/>
              <a:t>04-Nov-2019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48F5-916C-46F0-B120-F852665DF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10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C7FF-4860-48A4-8360-0051762F2DA5}" type="datetimeFigureOut">
              <a:rPr lang="en-IN" smtClean="0"/>
              <a:t>04-Nov-2019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448F5-916C-46F0-B120-F852665DF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13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qI3IrrVvKc" TargetMode="External"/><Relationship Id="rId2" Type="http://schemas.openxmlformats.org/officeDocument/2006/relationships/hyperlink" Target="http://www.blockverify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m.ncsu.edu/scm-articles/article/how-blockchain-could-impact-counterfeiting-across-the-supply-chain" TargetMode="External"/><Relationship Id="rId5" Type="http://schemas.openxmlformats.org/officeDocument/2006/relationships/hyperlink" Target="https://bitcoinist.com/block-verify-turns-bitcoin-life-saving-technology/" TargetMode="External"/><Relationship Id="rId4" Type="http://schemas.openxmlformats.org/officeDocument/2006/relationships/hyperlink" Target="https://www.merlin.uzh.ch/contributionDocument/download/10024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77795"/>
            <a:ext cx="9144000" cy="3320026"/>
          </a:xfrm>
        </p:spPr>
        <p:txBody>
          <a:bodyPr>
            <a:noAutofit/>
          </a:bodyPr>
          <a:lstStyle/>
          <a:p>
            <a:r>
              <a:rPr lang="en-IN" dirty="0"/>
              <a:t>A</a:t>
            </a:r>
            <a:br>
              <a:rPr lang="en-IN" dirty="0"/>
            </a:br>
            <a:r>
              <a:rPr lang="en-IN" dirty="0"/>
              <a:t>Case Study </a:t>
            </a:r>
            <a:br>
              <a:rPr lang="en-IN" dirty="0"/>
            </a:br>
            <a:r>
              <a:rPr lang="en-IN" dirty="0"/>
              <a:t>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379" y="4324585"/>
            <a:ext cx="5931244" cy="96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91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8497" y="790831"/>
            <a:ext cx="10676753" cy="1243915"/>
          </a:xfrm>
        </p:spPr>
        <p:txBody>
          <a:bodyPr>
            <a:noAutofit/>
          </a:bodyPr>
          <a:lstStyle/>
          <a:p>
            <a:pPr algn="l"/>
            <a:r>
              <a:rPr lang="en-IN" sz="4000" b="1" dirty="0" smtClean="0"/>
              <a:t>They are trying to solve the counterfeiting problem mainly in the following industries –</a:t>
            </a:r>
          </a:p>
        </p:txBody>
      </p:sp>
      <p:sp>
        <p:nvSpPr>
          <p:cNvPr id="2" name="Rectangle 1"/>
          <p:cNvSpPr/>
          <p:nvPr/>
        </p:nvSpPr>
        <p:spPr>
          <a:xfrm>
            <a:off x="963826" y="2425182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indent="-742950">
              <a:buAutoNum type="arabicPeriod"/>
            </a:pPr>
            <a:r>
              <a:rPr lang="en-IN" sz="3200" dirty="0"/>
              <a:t>Pharmaceuticals</a:t>
            </a:r>
          </a:p>
          <a:p>
            <a:pPr marL="742950" indent="-742950">
              <a:buAutoNum type="arabicPeriod"/>
            </a:pPr>
            <a:r>
              <a:rPr lang="en-IN" sz="3200" dirty="0"/>
              <a:t>Luxury Items</a:t>
            </a:r>
          </a:p>
          <a:p>
            <a:pPr marL="742950" indent="-742950">
              <a:buAutoNum type="arabicPeriod"/>
            </a:pPr>
            <a:r>
              <a:rPr lang="en-IN" sz="3200" dirty="0"/>
              <a:t>Diamonds</a:t>
            </a:r>
          </a:p>
          <a:p>
            <a:pPr marL="742950" indent="-742950">
              <a:buAutoNum type="arabicPeriod"/>
            </a:pPr>
            <a:r>
              <a:rPr lang="en-IN" sz="3200" dirty="0"/>
              <a:t>Electronics</a:t>
            </a:r>
          </a:p>
        </p:txBody>
      </p:sp>
    </p:spTree>
    <p:extLst>
      <p:ext uri="{BB962C8B-B14F-4D97-AF65-F5344CB8AC3E}">
        <p14:creationId xmlns:p14="http://schemas.microsoft.com/office/powerpoint/2010/main" val="54067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9070"/>
            <a:ext cx="10515600" cy="5377893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IN" sz="2400" dirty="0"/>
              <a:t>The number is alarming, </a:t>
            </a:r>
            <a:r>
              <a:rPr lang="en-IN" sz="2400" dirty="0" smtClean="0"/>
              <a:t>as this </a:t>
            </a:r>
            <a:r>
              <a:rPr lang="en-IN" sz="2400" dirty="0"/>
              <a:t>does not only lead to lost revenue for manufacturers, but also tax </a:t>
            </a:r>
            <a:r>
              <a:rPr lang="en-IN" sz="2400" dirty="0" smtClean="0"/>
              <a:t>losses</a:t>
            </a:r>
          </a:p>
          <a:p>
            <a:pPr>
              <a:lnSpc>
                <a:spcPct val="110000"/>
              </a:lnSpc>
            </a:pPr>
            <a:r>
              <a:rPr lang="en-IN" sz="2400" dirty="0"/>
              <a:t>Typical products being counterfeited do not only </a:t>
            </a:r>
            <a:r>
              <a:rPr lang="en-IN" sz="2400" dirty="0" smtClean="0"/>
              <a:t>include high-value </a:t>
            </a:r>
            <a:r>
              <a:rPr lang="en-IN" sz="2400" dirty="0"/>
              <a:t>luxury goods such as designer clothing, footwear, watches and </a:t>
            </a:r>
            <a:r>
              <a:rPr lang="en-IN" sz="2400" dirty="0" smtClean="0"/>
              <a:t>jewellery, </a:t>
            </a:r>
            <a:r>
              <a:rPr lang="en-IN" sz="2400" dirty="0"/>
              <a:t>but </a:t>
            </a:r>
            <a:r>
              <a:rPr lang="en-IN" sz="2400" dirty="0" smtClean="0"/>
              <a:t>a wide </a:t>
            </a:r>
            <a:r>
              <a:rPr lang="en-IN" sz="2400" dirty="0"/>
              <a:t>range of more common </a:t>
            </a:r>
            <a:r>
              <a:rPr lang="en-IN" sz="2400" dirty="0" smtClean="0"/>
              <a:t>products</a:t>
            </a:r>
          </a:p>
          <a:p>
            <a:pPr>
              <a:lnSpc>
                <a:spcPct val="120000"/>
              </a:lnSpc>
            </a:pPr>
            <a:r>
              <a:rPr lang="en-IN" sz="2400" dirty="0" smtClean="0"/>
              <a:t>The </a:t>
            </a:r>
            <a:r>
              <a:rPr lang="en-IN" sz="2400" dirty="0"/>
              <a:t>list can be expanded to consumer electronics</a:t>
            </a:r>
            <a:r>
              <a:rPr lang="en-IN" sz="2400" dirty="0" smtClean="0"/>
              <a:t>, other </a:t>
            </a:r>
            <a:r>
              <a:rPr lang="en-IN" sz="2400" dirty="0"/>
              <a:t>electrical components, food, drinks, tobacco, agricultural products, toiletry </a:t>
            </a:r>
            <a:r>
              <a:rPr lang="en-IN" sz="2400" dirty="0" smtClean="0"/>
              <a:t>products and pharmaceuticals</a:t>
            </a:r>
          </a:p>
          <a:p>
            <a:pPr>
              <a:lnSpc>
                <a:spcPct val="120000"/>
              </a:lnSpc>
            </a:pPr>
            <a:r>
              <a:rPr lang="en-IN" sz="2400" dirty="0" smtClean="0"/>
              <a:t>In </a:t>
            </a:r>
            <a:r>
              <a:rPr lang="en-IN" sz="2400" dirty="0"/>
              <a:t>case of pharmaceutical products, the implications are more </a:t>
            </a:r>
            <a:r>
              <a:rPr lang="en-IN" sz="2400" dirty="0" smtClean="0"/>
              <a:t>severe than </a:t>
            </a:r>
            <a:r>
              <a:rPr lang="en-IN" sz="2400" dirty="0"/>
              <a:t>monetary: counterfeit products might not contain the right active ingredients </a:t>
            </a:r>
            <a:r>
              <a:rPr lang="en-IN" sz="2400" dirty="0" smtClean="0"/>
              <a:t>and therefore </a:t>
            </a:r>
            <a:r>
              <a:rPr lang="en-IN" sz="2400" dirty="0"/>
              <a:t>can be useless to harmful. Especially in developing countries, people are </a:t>
            </a:r>
            <a:r>
              <a:rPr lang="en-IN" sz="2400" dirty="0" smtClean="0"/>
              <a:t>dying after </a:t>
            </a:r>
            <a:r>
              <a:rPr lang="en-IN" sz="2400" dirty="0"/>
              <a:t>being treated with fake medicine </a:t>
            </a:r>
          </a:p>
        </p:txBody>
      </p:sp>
    </p:spTree>
    <p:extLst>
      <p:ext uri="{BB962C8B-B14F-4D97-AF65-F5344CB8AC3E}">
        <p14:creationId xmlns:p14="http://schemas.microsoft.com/office/powerpoint/2010/main" val="301838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" t="8851" r="2528" b="6329"/>
          <a:stretch/>
        </p:blipFill>
        <p:spPr>
          <a:xfrm>
            <a:off x="1252153" y="642163"/>
            <a:ext cx="9489988" cy="54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8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33426" y="1858822"/>
            <a:ext cx="1103947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b="1" dirty="0" smtClean="0"/>
              <a:t> Counterfeit Products</a:t>
            </a:r>
          </a:p>
          <a:p>
            <a:r>
              <a:rPr lang="en-IN" sz="2400" dirty="0" smtClean="0"/>
              <a:t>A product that is already in possession and is determined to be counterfeit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 smtClean="0"/>
              <a:t> Diverted Goods</a:t>
            </a:r>
          </a:p>
          <a:p>
            <a:r>
              <a:rPr lang="en-IN" sz="2400" dirty="0" smtClean="0"/>
              <a:t>The system is able to identify if a product was diverted from its original destination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 smtClean="0"/>
              <a:t> Fraudulent Transactions</a:t>
            </a:r>
          </a:p>
          <a:p>
            <a:r>
              <a:rPr lang="en-IN" sz="2400" dirty="0" smtClean="0"/>
              <a:t>Block Verify can track fraudulent transactions of any type throughout the system</a:t>
            </a:r>
            <a:endParaRPr lang="en-IN" sz="2400" dirty="0"/>
          </a:p>
        </p:txBody>
      </p:sp>
      <p:sp>
        <p:nvSpPr>
          <p:cNvPr id="7" name="Rectangle 6"/>
          <p:cNvSpPr/>
          <p:nvPr/>
        </p:nvSpPr>
        <p:spPr>
          <a:xfrm>
            <a:off x="733426" y="663058"/>
            <a:ext cx="87534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 smtClean="0"/>
              <a:t>They Can Verify The Following -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43424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1598141"/>
            <a:ext cx="9144000" cy="3336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6000" dirty="0" smtClean="0"/>
              <a:t>The Solution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423301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778" y="606421"/>
            <a:ext cx="8213125" cy="769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b="1" dirty="0" smtClean="0"/>
              <a:t>How are they doing this?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96778" y="1598139"/>
            <a:ext cx="10050163" cy="4423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N" dirty="0"/>
              <a:t>Each product which is tracked by Blockverify has </a:t>
            </a:r>
            <a:r>
              <a:rPr lang="en-IN" dirty="0" smtClean="0"/>
              <a:t>a Blockverify </a:t>
            </a:r>
            <a:r>
              <a:rPr lang="en-IN" dirty="0"/>
              <a:t>tag and is tracked along the supply chain. </a:t>
            </a:r>
            <a:endParaRPr lang="en-IN" dirty="0" smtClean="0"/>
          </a:p>
          <a:p>
            <a:pPr>
              <a:lnSpc>
                <a:spcPct val="100000"/>
              </a:lnSpc>
            </a:pPr>
            <a:r>
              <a:rPr lang="en-IN" dirty="0" smtClean="0"/>
              <a:t>Retailers </a:t>
            </a:r>
            <a:r>
              <a:rPr lang="en-IN" dirty="0"/>
              <a:t>can check that received goods are genuine</a:t>
            </a:r>
            <a:r>
              <a:rPr lang="en-IN" dirty="0" smtClean="0"/>
              <a:t>. Once </a:t>
            </a:r>
            <a:r>
              <a:rPr lang="en-IN" dirty="0"/>
              <a:t>a product is sold, the consumer can also verify if </a:t>
            </a:r>
            <a:r>
              <a:rPr lang="en-IN" dirty="0" smtClean="0"/>
              <a:t>it’s </a:t>
            </a:r>
            <a:r>
              <a:rPr lang="en-IN" dirty="0"/>
              <a:t>authentic and activate </a:t>
            </a:r>
            <a:r>
              <a:rPr lang="en-IN" dirty="0" smtClean="0"/>
              <a:t>the ownership </a:t>
            </a:r>
            <a:r>
              <a:rPr lang="en-IN" dirty="0"/>
              <a:t>of the </a:t>
            </a:r>
            <a:r>
              <a:rPr lang="en-IN" dirty="0" smtClean="0"/>
              <a:t>product</a:t>
            </a:r>
          </a:p>
          <a:p>
            <a:pPr>
              <a:lnSpc>
                <a:spcPct val="100000"/>
              </a:lnSpc>
            </a:pPr>
            <a:r>
              <a:rPr lang="en-IN" dirty="0" smtClean="0"/>
              <a:t>As </a:t>
            </a:r>
            <a:r>
              <a:rPr lang="en-IN" dirty="0"/>
              <a:t>the transactions are stored in the </a:t>
            </a:r>
            <a:r>
              <a:rPr lang="en-IN" dirty="0" smtClean="0"/>
              <a:t>Blockchain, </a:t>
            </a:r>
            <a:r>
              <a:rPr lang="en-IN" dirty="0"/>
              <a:t>it </a:t>
            </a:r>
            <a:r>
              <a:rPr lang="en-IN" dirty="0" smtClean="0"/>
              <a:t>cannot be </a:t>
            </a:r>
            <a:r>
              <a:rPr lang="en-IN" dirty="0"/>
              <a:t>corrupted, even by the manufacturers themselves. Blockverify can provide “</a:t>
            </a:r>
            <a:r>
              <a:rPr lang="en-IN" dirty="0" smtClean="0"/>
              <a:t>verified history</a:t>
            </a:r>
            <a:r>
              <a:rPr lang="en-IN" dirty="0"/>
              <a:t>” of each product in its system</a:t>
            </a:r>
            <a:r>
              <a:rPr lang="en-I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885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7351"/>
            <a:ext cx="10515600" cy="5229612"/>
          </a:xfrm>
        </p:spPr>
        <p:txBody>
          <a:bodyPr/>
          <a:lstStyle/>
          <a:p>
            <a:r>
              <a:rPr lang="en-IN" dirty="0"/>
              <a:t>They </a:t>
            </a:r>
            <a:r>
              <a:rPr lang="en-IN" dirty="0" smtClean="0"/>
              <a:t>provide a </a:t>
            </a:r>
            <a:r>
              <a:rPr lang="en-IN" dirty="0"/>
              <a:t>B2B and Consumer application using which you can scan and verify if the product is genuine.</a:t>
            </a:r>
          </a:p>
          <a:p>
            <a:r>
              <a:rPr lang="en-IN" dirty="0"/>
              <a:t>This is achieved by encrypting unique information into 2D Data Matrices and RFID tags which are then embedded onto the product.</a:t>
            </a:r>
          </a:p>
          <a:p>
            <a:r>
              <a:rPr lang="en-IN" dirty="0"/>
              <a:t>The user can scan the tags to get all the information about the product and verify it’s authenticity as well.</a:t>
            </a:r>
            <a:br>
              <a:rPr lang="en-IN" dirty="0"/>
            </a:br>
            <a:r>
              <a:rPr lang="en-IN" dirty="0"/>
              <a:t>Information like – The individuals and businesses in the supply chain, the manufacturing date and that no duplicates exist in the supply chain. </a:t>
            </a:r>
          </a:p>
          <a:p>
            <a:r>
              <a:rPr lang="en-IN" dirty="0"/>
              <a:t>This can be done online as well as offline.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921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2" t="21381" r="23851" b="19279"/>
          <a:stretch/>
        </p:blipFill>
        <p:spPr>
          <a:xfrm>
            <a:off x="586948" y="69714"/>
            <a:ext cx="10919252" cy="686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6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194" y="315698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latin typeface="+mn-lt"/>
              </a:rPr>
              <a:t>2D Data Matrix</a:t>
            </a:r>
            <a:endParaRPr lang="en-IN" sz="4000" b="1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94" y="2007950"/>
            <a:ext cx="3793654" cy="3793654"/>
          </a:xfrm>
        </p:spPr>
      </p:pic>
      <p:sp>
        <p:nvSpPr>
          <p:cNvPr id="3" name="Rectangle 2"/>
          <p:cNvSpPr/>
          <p:nvPr/>
        </p:nvSpPr>
        <p:spPr>
          <a:xfrm>
            <a:off x="780535" y="2063321"/>
            <a:ext cx="692184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/>
              <a:t>A Data Matrix Code is a two-dimensional (2D) code that consists of black and white modules, usually arranged in a square pattern. As more data is encoded in the symbol, the number of modules (rows and columns) increases</a:t>
            </a:r>
            <a:r>
              <a:rPr lang="en-IN" sz="20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/>
              <a:t>The alphanumeric data of Data Matrix codes identifies details of the component on which it is placed, including manufacturer ID, part number and a unique serial number</a:t>
            </a:r>
            <a:r>
              <a:rPr lang="en-IN" sz="20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/>
              <a:t>The most popular application for Data Matrix is marking small items, due to its ability to encode a large amount of data in a small amount of space.</a:t>
            </a:r>
          </a:p>
        </p:txBody>
      </p:sp>
    </p:spTree>
    <p:extLst>
      <p:ext uri="{BB962C8B-B14F-4D97-AF65-F5344CB8AC3E}">
        <p14:creationId xmlns:p14="http://schemas.microsoft.com/office/powerpoint/2010/main" val="193853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0.575 -4.44444E-6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latin typeface="+mn-lt"/>
              </a:rPr>
              <a:t>What is encoded into the tags? </a:t>
            </a:r>
            <a:endParaRPr lang="en-IN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b="1" dirty="0" smtClean="0"/>
              <a:t>Depends on the product type -</a:t>
            </a:r>
          </a:p>
          <a:p>
            <a:pPr>
              <a:lnSpc>
                <a:spcPct val="100000"/>
              </a:lnSpc>
            </a:pPr>
            <a:r>
              <a:rPr lang="en-IN" dirty="0" smtClean="0"/>
              <a:t>For </a:t>
            </a:r>
            <a:r>
              <a:rPr lang="en-IN" b="1" dirty="0" smtClean="0"/>
              <a:t>Pharma products </a:t>
            </a:r>
            <a:r>
              <a:rPr lang="en-IN" dirty="0" smtClean="0"/>
              <a:t>there are different standards so based on those it’ll be different</a:t>
            </a:r>
          </a:p>
          <a:p>
            <a:pPr>
              <a:lnSpc>
                <a:spcPct val="100000"/>
              </a:lnSpc>
            </a:pPr>
            <a:r>
              <a:rPr lang="en-IN" dirty="0" smtClean="0"/>
              <a:t>For </a:t>
            </a:r>
            <a:r>
              <a:rPr lang="en-IN" b="1" dirty="0" smtClean="0"/>
              <a:t>unique items</a:t>
            </a:r>
            <a:r>
              <a:rPr lang="en-IN" dirty="0" smtClean="0"/>
              <a:t>, we could hash the unique properties of the item and put them on the Blockchain and then take a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638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0259" y="2075934"/>
            <a:ext cx="10511482" cy="1606383"/>
          </a:xfrm>
        </p:spPr>
        <p:txBody>
          <a:bodyPr anchor="ctr">
            <a:normAutofit/>
          </a:bodyPr>
          <a:lstStyle/>
          <a:p>
            <a:r>
              <a:rPr lang="en-IN" sz="4800" dirty="0" smtClean="0"/>
              <a:t>Have you ever questioned the authenticity of a product you purchased?</a:t>
            </a:r>
            <a:endParaRPr lang="en-IN" sz="4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0216" y="3708041"/>
            <a:ext cx="10791568" cy="846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400" dirty="0" smtClean="0"/>
              <a:t>(Especially the ones that costed you a bomb)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57799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latin typeface="+mn-lt"/>
              </a:rPr>
              <a:t>What Blockchain is it based on?</a:t>
            </a:r>
            <a:endParaRPr lang="en-IN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dirty="0" smtClean="0"/>
              <a:t>The Blockchain being used is their own proprietary Blockchain similar to Bitcoin’s</a:t>
            </a:r>
          </a:p>
          <a:p>
            <a:pPr>
              <a:lnSpc>
                <a:spcPct val="100000"/>
              </a:lnSpc>
            </a:pPr>
            <a:r>
              <a:rPr lang="en-IN" dirty="0" smtClean="0"/>
              <a:t>But </a:t>
            </a:r>
            <a:r>
              <a:rPr lang="en-IN" dirty="0"/>
              <a:t>i</a:t>
            </a:r>
            <a:r>
              <a:rPr lang="en-IN" dirty="0" smtClean="0"/>
              <a:t>t uses </a:t>
            </a:r>
            <a:r>
              <a:rPr lang="en-IN" b="1" dirty="0" smtClean="0"/>
              <a:t>Proof of Stake</a:t>
            </a:r>
            <a:r>
              <a:rPr lang="en-IN" dirty="0" smtClean="0"/>
              <a:t> instead of </a:t>
            </a:r>
            <a:r>
              <a:rPr lang="en-IN" b="1" dirty="0" smtClean="0"/>
              <a:t>Proof of Work</a:t>
            </a:r>
          </a:p>
          <a:p>
            <a:pPr>
              <a:lnSpc>
                <a:spcPct val="100000"/>
              </a:lnSpc>
            </a:pPr>
            <a:r>
              <a:rPr lang="en-IN" dirty="0" smtClean="0"/>
              <a:t>It’s a </a:t>
            </a:r>
            <a:r>
              <a:rPr lang="en-IN" b="1" dirty="0" smtClean="0"/>
              <a:t>Permissioned Blockchain </a:t>
            </a:r>
            <a:r>
              <a:rPr lang="en-IN" dirty="0" smtClean="0"/>
              <a:t>meaning it’s </a:t>
            </a:r>
            <a:r>
              <a:rPr lang="en-IN" b="1" dirty="0" smtClean="0"/>
              <a:t>not public </a:t>
            </a:r>
            <a:r>
              <a:rPr lang="en-IN" dirty="0" smtClean="0"/>
              <a:t>and only nodes </a:t>
            </a:r>
            <a:r>
              <a:rPr lang="en-IN" b="1" dirty="0" smtClean="0"/>
              <a:t>with permission can participate </a:t>
            </a:r>
            <a:r>
              <a:rPr lang="en-IN" dirty="0" smtClean="0"/>
              <a:t>in it</a:t>
            </a:r>
            <a:endParaRPr lang="en-IN" b="1" dirty="0" smtClean="0"/>
          </a:p>
          <a:p>
            <a:pPr>
              <a:lnSpc>
                <a:spcPct val="100000"/>
              </a:lnSpc>
            </a:pPr>
            <a:r>
              <a:rPr lang="en-IN" dirty="0" smtClean="0"/>
              <a:t>But reading data from it is unrestricted and visible to public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933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+mn-lt"/>
              </a:rPr>
              <a:t>Successful Pilot </a:t>
            </a:r>
            <a:r>
              <a:rPr lang="en-IN" b="1" dirty="0" smtClean="0">
                <a:latin typeface="+mn-lt"/>
              </a:rPr>
              <a:t>Program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Blockverify </a:t>
            </a:r>
            <a:r>
              <a:rPr lang="en-IN" dirty="0"/>
              <a:t>has successfully completed the first part of a pilot program with a Swiss pharmaceutical company with a UK presence.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557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94486" y="1725232"/>
            <a:ext cx="10058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HP Simplified Light" panose="020B0404020204020204" pitchFamily="34" charset="0"/>
                <a:hlinkClick r:id="rId2"/>
              </a:rPr>
              <a:t>http://www.blockverify.io/</a:t>
            </a:r>
            <a:endParaRPr lang="en-IN" sz="2400" dirty="0">
              <a:latin typeface="HP Simplified Light" panose="020B0404020204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HP Simplified Light" panose="020B0404020204020204" pitchFamily="34" charset="0"/>
                <a:hlinkClick r:id="rId3"/>
              </a:rPr>
              <a:t>https://</a:t>
            </a:r>
            <a:r>
              <a:rPr lang="en-IN" sz="2400" dirty="0" smtClean="0">
                <a:latin typeface="HP Simplified Light" panose="020B0404020204020204" pitchFamily="34" charset="0"/>
                <a:hlinkClick r:id="rId3"/>
              </a:rPr>
              <a:t>www.youtube.com/watch?v=ZqI3IrrVvKc</a:t>
            </a:r>
            <a:endParaRPr lang="en-IN" sz="2400" dirty="0" smtClean="0">
              <a:latin typeface="HP Simplified Light" panose="020B0404020204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HP Simplified Light" panose="020B0404020204020204" pitchFamily="34" charset="0"/>
                <a:hlinkClick r:id="rId4"/>
              </a:rPr>
              <a:t>https://</a:t>
            </a:r>
            <a:r>
              <a:rPr lang="en-IN" sz="2400" dirty="0" smtClean="0">
                <a:latin typeface="HP Simplified Light" panose="020B0404020204020204" pitchFamily="34" charset="0"/>
                <a:hlinkClick r:id="rId4"/>
              </a:rPr>
              <a:t>www.merlin.uzh.ch/contributionDocument/download/10024</a:t>
            </a:r>
            <a:endParaRPr lang="en-IN" sz="2400" dirty="0">
              <a:latin typeface="HP Simplified Light" panose="020B0404020204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HP Simplified Light" panose="020B0404020204020204" pitchFamily="34" charset="0"/>
                <a:hlinkClick r:id="rId5"/>
              </a:rPr>
              <a:t>https://bitcoinist.com/block-verify-turns-bitcoin-life-saving-technology/</a:t>
            </a:r>
            <a:endParaRPr lang="en-IN" sz="2400" dirty="0">
              <a:latin typeface="HP Simplified Light" panose="020B0404020204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HP Simplified Light" panose="020B0404020204020204" pitchFamily="34" charset="0"/>
                <a:hlinkClick r:id="rId6"/>
              </a:rPr>
              <a:t>https://scm.ncsu.edu/scm-articles/article/how-blockchain-could-impact-counterfeiting-across-the-supply-chain</a:t>
            </a:r>
            <a:endParaRPr lang="en-IN" sz="2400" dirty="0">
              <a:latin typeface="HP Simplified Light" panose="020B04040202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9687" y="720613"/>
            <a:ext cx="70522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 smtClean="0"/>
              <a:t>For more information - 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75665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0837" y="1182041"/>
            <a:ext cx="7318607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500" dirty="0" smtClean="0"/>
              <a:t>THANK YOU</a:t>
            </a:r>
            <a:endParaRPr lang="en-IN" sz="11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657" y="3294401"/>
            <a:ext cx="1012965" cy="101296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048000" y="55379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smtClean="0"/>
              <a:t>By</a:t>
            </a:r>
            <a:endParaRPr lang="en-IN" b="1" dirty="0" smtClean="0"/>
          </a:p>
          <a:p>
            <a:pPr algn="ctr"/>
            <a:r>
              <a:rPr lang="en-IN" dirty="0" smtClean="0"/>
              <a:t>Rachet </a:t>
            </a:r>
            <a:r>
              <a:rPr lang="en-IN" dirty="0"/>
              <a:t>Mudnur (</a:t>
            </a:r>
            <a:r>
              <a:rPr lang="en-IN" b="1" dirty="0"/>
              <a:t>INT16IS090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442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95152"/>
            <a:ext cx="9144000" cy="2067697"/>
          </a:xfrm>
        </p:spPr>
        <p:txBody>
          <a:bodyPr anchor="ctr">
            <a:normAutofit/>
          </a:bodyPr>
          <a:lstStyle/>
          <a:p>
            <a:r>
              <a:rPr lang="en-IN" sz="4400" dirty="0" smtClean="0"/>
              <a:t>Did you ever wish that you could somehow verify that it’s a genuine product and be at peace?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09985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86468"/>
            <a:ext cx="9144000" cy="304864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That is exactly what 			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									</a:t>
            </a:r>
            <a:br>
              <a:rPr lang="en-IN" dirty="0" smtClean="0"/>
            </a:br>
            <a:r>
              <a:rPr lang="en-IN" dirty="0" smtClean="0"/>
              <a:t>				is trying to solve..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067" y="2854040"/>
            <a:ext cx="6877867" cy="111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9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88695"/>
            <a:ext cx="9144000" cy="1093615"/>
          </a:xfrm>
        </p:spPr>
        <p:txBody>
          <a:bodyPr>
            <a:normAutofit/>
          </a:bodyPr>
          <a:lstStyle/>
          <a:p>
            <a:r>
              <a:rPr lang="en-IN" dirty="0" smtClean="0"/>
              <a:t>So, what is						 ?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214" y="2820938"/>
            <a:ext cx="4700160" cy="76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7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2" t="9056" r="7272" b="9056"/>
          <a:stretch/>
        </p:blipFill>
        <p:spPr>
          <a:xfrm>
            <a:off x="-6323" y="0"/>
            <a:ext cx="1220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3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188" y="738583"/>
            <a:ext cx="10515600" cy="549077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N" sz="2900" dirty="0" smtClean="0"/>
              <a:t>A company founded </a:t>
            </a:r>
            <a:r>
              <a:rPr lang="en-IN" sz="2900" dirty="0"/>
              <a:t>in </a:t>
            </a:r>
            <a:r>
              <a:rPr lang="en-IN" sz="2900" dirty="0" smtClean="0"/>
              <a:t>2014 </a:t>
            </a:r>
            <a:r>
              <a:rPr lang="en-IN" sz="2900" dirty="0"/>
              <a:t>and based in London, </a:t>
            </a:r>
            <a:r>
              <a:rPr lang="en-IN" sz="2900" dirty="0" smtClean="0"/>
              <a:t>UK</a:t>
            </a:r>
          </a:p>
          <a:p>
            <a:pPr>
              <a:lnSpc>
                <a:spcPct val="100000"/>
              </a:lnSpc>
            </a:pPr>
            <a:r>
              <a:rPr lang="en-IN" sz="2900" dirty="0"/>
              <a:t>Blockverify offers global solutions to identify counterfeits, using </a:t>
            </a:r>
            <a:r>
              <a:rPr lang="en-IN" sz="2900" dirty="0" smtClean="0"/>
              <a:t>Blockchain </a:t>
            </a:r>
            <a:r>
              <a:rPr lang="en-IN" sz="2900" dirty="0"/>
              <a:t>technology </a:t>
            </a:r>
            <a:r>
              <a:rPr lang="en-IN" sz="2900" dirty="0" smtClean="0"/>
              <a:t>and </a:t>
            </a:r>
            <a:r>
              <a:rPr lang="en-IN" sz="2900" dirty="0"/>
              <a:t>allows companies themselves to create products and monitor </a:t>
            </a:r>
            <a:r>
              <a:rPr lang="en-IN" sz="2900" dirty="0" smtClean="0"/>
              <a:t>supply chains</a:t>
            </a:r>
          </a:p>
          <a:p>
            <a:pPr>
              <a:lnSpc>
                <a:spcPct val="100000"/>
              </a:lnSpc>
            </a:pPr>
            <a:r>
              <a:rPr lang="en-IN" sz="2900" dirty="0" smtClean="0"/>
              <a:t>They </a:t>
            </a:r>
            <a:r>
              <a:rPr lang="en-IN" sz="2900" dirty="0"/>
              <a:t>target </a:t>
            </a:r>
            <a:r>
              <a:rPr lang="en-IN" sz="2900" b="1" dirty="0"/>
              <a:t>luxury items</a:t>
            </a:r>
            <a:r>
              <a:rPr lang="en-IN" sz="2900" dirty="0"/>
              <a:t>, </a:t>
            </a:r>
            <a:r>
              <a:rPr lang="en-IN" sz="2900" b="1" dirty="0"/>
              <a:t>diamonds</a:t>
            </a:r>
            <a:r>
              <a:rPr lang="en-IN" sz="2900" dirty="0"/>
              <a:t>, </a:t>
            </a:r>
            <a:r>
              <a:rPr lang="en-IN" sz="2900" b="1" dirty="0"/>
              <a:t>electronics </a:t>
            </a:r>
            <a:r>
              <a:rPr lang="en-IN" sz="2900" dirty="0"/>
              <a:t>as well as the </a:t>
            </a:r>
            <a:r>
              <a:rPr lang="en-IN" sz="2900" b="1" dirty="0" smtClean="0"/>
              <a:t>pharmaceutical</a:t>
            </a:r>
            <a:r>
              <a:rPr lang="en-IN" sz="2900" dirty="0" smtClean="0"/>
              <a:t> market</a:t>
            </a:r>
            <a:r>
              <a:rPr lang="en-IN" sz="2900" dirty="0"/>
              <a:t>.</a:t>
            </a:r>
            <a:endParaRPr lang="en-IN" sz="2900" dirty="0" smtClean="0"/>
          </a:p>
          <a:p>
            <a:pPr>
              <a:lnSpc>
                <a:spcPct val="100000"/>
              </a:lnSpc>
            </a:pPr>
            <a:r>
              <a:rPr lang="en-IN" sz="2900" dirty="0" smtClean="0"/>
              <a:t>Improving </a:t>
            </a:r>
            <a:r>
              <a:rPr lang="en-IN" sz="2900" dirty="0"/>
              <a:t>anti-counterfeit measures can only be achieved by using a </a:t>
            </a:r>
            <a:r>
              <a:rPr lang="en-IN" sz="2900" b="1" dirty="0"/>
              <a:t>decentralized, scalable </a:t>
            </a:r>
            <a:r>
              <a:rPr lang="en-IN" sz="2900" dirty="0"/>
              <a:t>and</a:t>
            </a:r>
            <a:r>
              <a:rPr lang="en-IN" sz="2900" b="1" dirty="0"/>
              <a:t> tamper-proof </a:t>
            </a:r>
            <a:r>
              <a:rPr lang="en-IN" sz="2900" dirty="0" smtClean="0"/>
              <a:t>solution</a:t>
            </a:r>
          </a:p>
          <a:p>
            <a:pPr>
              <a:lnSpc>
                <a:spcPct val="100000"/>
              </a:lnSpc>
            </a:pPr>
            <a:r>
              <a:rPr lang="en-IN" sz="2900" dirty="0" smtClean="0"/>
              <a:t>Blockverify </a:t>
            </a:r>
            <a:r>
              <a:rPr lang="en-IN" sz="2900" dirty="0"/>
              <a:t>will make use of a </a:t>
            </a:r>
            <a:r>
              <a:rPr lang="en-IN" sz="2900" dirty="0" smtClean="0"/>
              <a:t>private Blockchain, </a:t>
            </a:r>
            <a:r>
              <a:rPr lang="en-IN" sz="2900" dirty="0"/>
              <a:t>a highly scalable transparent protocol, in order to assign every manufactured product as an </a:t>
            </a:r>
            <a:r>
              <a:rPr lang="en-IN" sz="2900" dirty="0" smtClean="0"/>
              <a:t>asset</a:t>
            </a:r>
          </a:p>
        </p:txBody>
      </p:sp>
    </p:spTree>
    <p:extLst>
      <p:ext uri="{BB962C8B-B14F-4D97-AF65-F5344CB8AC3E}">
        <p14:creationId xmlns:p14="http://schemas.microsoft.com/office/powerpoint/2010/main" val="111401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1598141"/>
            <a:ext cx="9144000" cy="3336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6000" dirty="0" smtClean="0"/>
              <a:t>The Problem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92434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7503"/>
            <a:ext cx="10515600" cy="24306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200" dirty="0" smtClean="0"/>
              <a:t>As of 2016, the counterfeiting problem was estimated at around </a:t>
            </a:r>
          </a:p>
          <a:p>
            <a:pPr marL="0" indent="0" algn="ctr">
              <a:buNone/>
            </a:pPr>
            <a:r>
              <a:rPr lang="en-IN" sz="3200" b="1" dirty="0" smtClean="0"/>
              <a:t>1.7 </a:t>
            </a:r>
            <a:r>
              <a:rPr lang="en-IN" sz="3200" b="1" dirty="0"/>
              <a:t>T</a:t>
            </a:r>
            <a:r>
              <a:rPr lang="en-IN" sz="3200" b="1" dirty="0" smtClean="0"/>
              <a:t>rillion US Dollars</a:t>
            </a:r>
          </a:p>
          <a:p>
            <a:pPr marL="0" indent="0" algn="ctr">
              <a:buNone/>
            </a:pPr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5578" y="3788354"/>
            <a:ext cx="3762702" cy="282202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95400" y="2397949"/>
            <a:ext cx="9601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/>
              <a:t>This severely </a:t>
            </a:r>
            <a:endParaRPr lang="en-IN" sz="3200" dirty="0" smtClean="0"/>
          </a:p>
          <a:p>
            <a:pPr algn="ctr"/>
            <a:r>
              <a:rPr lang="en-IN" sz="3200" b="1" dirty="0" smtClean="0"/>
              <a:t>destroys </a:t>
            </a:r>
            <a:r>
              <a:rPr lang="en-IN" sz="3200" b="1" dirty="0"/>
              <a:t>reputation for brands </a:t>
            </a:r>
            <a:endParaRPr lang="en-IN" sz="3200" b="1" dirty="0" smtClean="0"/>
          </a:p>
          <a:p>
            <a:pPr algn="ctr"/>
            <a:r>
              <a:rPr lang="en-IN" sz="3200" dirty="0" smtClean="0"/>
              <a:t>and </a:t>
            </a:r>
          </a:p>
          <a:p>
            <a:pPr algn="ctr"/>
            <a:r>
              <a:rPr lang="en-IN" sz="3200" b="1" dirty="0" smtClean="0"/>
              <a:t>undermines </a:t>
            </a:r>
            <a:r>
              <a:rPr lang="en-IN" sz="3200" b="1" dirty="0"/>
              <a:t>customer </a:t>
            </a:r>
            <a:r>
              <a:rPr lang="en-IN" sz="3200" b="1" dirty="0" smtClean="0"/>
              <a:t>loyalty</a:t>
            </a:r>
            <a:endParaRPr lang="en-IN" sz="3200" b="1" dirty="0"/>
          </a:p>
        </p:txBody>
      </p:sp>
      <p:sp>
        <p:nvSpPr>
          <p:cNvPr id="2" name="Rectangle 1"/>
          <p:cNvSpPr/>
          <p:nvPr/>
        </p:nvSpPr>
        <p:spPr>
          <a:xfrm>
            <a:off x="2984699" y="2869638"/>
            <a:ext cx="6222601" cy="7075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200" dirty="0"/>
              <a:t>That is </a:t>
            </a:r>
            <a:r>
              <a:rPr lang="en-IN" sz="3200" b="1" dirty="0"/>
              <a:t>12,16,28,03,00,00,000</a:t>
            </a:r>
            <a:r>
              <a:rPr lang="en-IN" sz="3200" dirty="0"/>
              <a:t> in INR</a:t>
            </a:r>
          </a:p>
        </p:txBody>
      </p:sp>
    </p:spTree>
    <p:extLst>
      <p:ext uri="{BB962C8B-B14F-4D97-AF65-F5344CB8AC3E}">
        <p14:creationId xmlns:p14="http://schemas.microsoft.com/office/powerpoint/2010/main" val="355441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2174 -1.85185E-6 L -1.35117 0.0007 " pathEditMode="relative" rAng="0" ptsTypes="AA">
                                      <p:cBhvr>
                                        <p:cTn id="9" dur="4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7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6" grpId="0"/>
      <p:bldP spid="2" grpId="0"/>
      <p:bldP spid="2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</TotalTime>
  <Words>687</Words>
  <Application>Microsoft Office PowerPoint</Application>
  <PresentationFormat>Widescreen</PresentationFormat>
  <Paragraphs>72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HP Simplified Light</vt:lpstr>
      <vt:lpstr>Office Theme</vt:lpstr>
      <vt:lpstr>A Case Study  on</vt:lpstr>
      <vt:lpstr>Have you ever questioned the authenticity of a product you purchased?</vt:lpstr>
      <vt:lpstr>Did you ever wish that you could somehow verify that it’s a genuine product and be at peace?</vt:lpstr>
      <vt:lpstr>That is exactly what                    is trying to solve..</vt:lpstr>
      <vt:lpstr>So, what is      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2D Data Matrix</vt:lpstr>
      <vt:lpstr>What is encoded into the tags? </vt:lpstr>
      <vt:lpstr>What Blockchain is it based on?</vt:lpstr>
      <vt:lpstr>Successful Pilot Program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on a Blockchain Application</dc:title>
  <dc:creator>Rachet Mudnur</dc:creator>
  <cp:lastModifiedBy>Rachet Mudnur</cp:lastModifiedBy>
  <cp:revision>52</cp:revision>
  <dcterms:created xsi:type="dcterms:W3CDTF">2019-08-27T17:44:03Z</dcterms:created>
  <dcterms:modified xsi:type="dcterms:W3CDTF">2019-11-04T09:01:48Z</dcterms:modified>
</cp:coreProperties>
</file>