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26" r:id="rId52"/>
    <p:sldId id="327" r:id="rId53"/>
    <p:sldId id="32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9" r:id="rId84"/>
    <p:sldId id="340" r:id="rId85"/>
    <p:sldId id="341" r:id="rId86"/>
    <p:sldId id="338" r:id="rId87"/>
    <p:sldId id="342" r:id="rId88"/>
    <p:sldId id="343" r:id="rId89"/>
    <p:sldId id="344" r:id="rId90"/>
    <p:sldId id="345" r:id="rId91"/>
    <p:sldId id="349" r:id="rId92"/>
    <p:sldId id="346" r:id="rId93"/>
    <p:sldId id="347" r:id="rId94"/>
    <p:sldId id="348" r:id="rId95"/>
    <p:sldId id="350" r:id="rId96"/>
    <p:sldId id="351" r:id="rId97"/>
    <p:sldId id="352" r:id="rId98"/>
    <p:sldId id="353" r:id="rId99"/>
    <p:sldId id="354" r:id="rId100"/>
    <p:sldId id="356" r:id="rId101"/>
    <p:sldId id="355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6F5B0-763F-471D-AE43-90B0A7D0F7A0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8539D-C477-408B-B8CA-16E57BD152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3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82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2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3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333333"/>
              </a:solidFill>
              <a:highlight>
                <a:srgbClr val="F5F5F5"/>
              </a:highlight>
            </a:endParaRPr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80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24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31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67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7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inmonks/data-structure-in-ethereum-episode-1-recursive-length-prefix-rlp-encoding-decoding-d1016832f919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gasstation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, </a:t>
            </a:r>
            <a:r>
              <a:rPr lang="en-US" sz="2400" dirty="0" smtClean="0"/>
              <a:t>can </a:t>
            </a:r>
            <a:r>
              <a:rPr lang="en-US" sz="2400" dirty="0"/>
              <a:t>be visualized as a transaction-based </a:t>
            </a:r>
            <a:r>
              <a:rPr lang="en-US" sz="2400" dirty="0" smtClean="0"/>
              <a:t>state machine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idea </a:t>
            </a:r>
            <a:r>
              <a:rPr lang="en-US" sz="2400" dirty="0"/>
              <a:t>is that a genesis state is transformed into a final state by executing </a:t>
            </a:r>
            <a:r>
              <a:rPr lang="en-US" sz="2400" dirty="0" smtClean="0"/>
              <a:t>transactions incrementally.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final transformation is then accepted as the absolute undisputed </a:t>
            </a:r>
            <a:r>
              <a:rPr lang="en-US" sz="2400" dirty="0" smtClean="0"/>
              <a:t>version of </a:t>
            </a:r>
            <a:r>
              <a:rPr lang="en-US" sz="2400" dirty="0"/>
              <a:t>the state.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78519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RLP (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Recursive 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Length 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Prefix</a:t>
            </a:r>
            <a:r>
              <a:rPr lang="en-US" u="sng" dirty="0" smtClean="0">
                <a:solidFill>
                  <a:schemeClr val="tx1"/>
                </a:solidFill>
              </a:rPr>
              <a:t>)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is used by </a:t>
            </a:r>
            <a:r>
              <a:rPr lang="en-US" dirty="0" err="1" smtClean="0"/>
              <a:t>Etherum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RLP is intended to be a highly minimalistic serialization format, its purpose is to store nested arrays of bytes.</a:t>
            </a:r>
          </a:p>
          <a:p>
            <a:r>
              <a:rPr lang="en-US" sz="2400" dirty="0"/>
              <a:t>It only encodes the structure of the data which it encodes, it doesn't know anything about what kind of object it was before you encoded it.</a:t>
            </a:r>
          </a:p>
          <a:p>
            <a:r>
              <a:rPr lang="en-US" sz="2400" dirty="0"/>
              <a:t> This reduces the overall size of the encoding but does require the decoder of the bytes to know what kind of object it is looking for.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387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13" y="0"/>
            <a:ext cx="8911687" cy="1280890"/>
          </a:xfrm>
        </p:spPr>
        <p:txBody>
          <a:bodyPr/>
          <a:lstStyle/>
          <a:p>
            <a:r>
              <a:rPr lang="en-US" dirty="0"/>
              <a:t>The transaction sub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278" y="84147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transaction sub-state is created during the execution of the transaction that is </a:t>
            </a:r>
            <a:r>
              <a:rPr lang="en-US" sz="2000" dirty="0" smtClean="0"/>
              <a:t>processed immediately </a:t>
            </a:r>
            <a:r>
              <a:rPr lang="en-US" sz="2000" dirty="0"/>
              <a:t>after the execution completes. </a:t>
            </a:r>
            <a:endParaRPr lang="en-US" sz="2000" dirty="0" smtClean="0"/>
          </a:p>
          <a:p>
            <a:r>
              <a:rPr lang="en-US" sz="2000" dirty="0" smtClean="0"/>
              <a:t>This transaction sub-state is a tuple that is composed of three items</a:t>
            </a:r>
          </a:p>
          <a:p>
            <a:pPr lvl="1"/>
            <a:r>
              <a:rPr lang="en-US" sz="2000" b="1" dirty="0"/>
              <a:t>Suicide set</a:t>
            </a:r>
          </a:p>
          <a:p>
            <a:pPr lvl="2"/>
            <a:r>
              <a:rPr lang="en-US" sz="2000" dirty="0"/>
              <a:t>This element contains the list of accounts that are disposed of after the transaction </a:t>
            </a:r>
            <a:r>
              <a:rPr lang="en-US" sz="2000" dirty="0" smtClean="0"/>
              <a:t>is executed.</a:t>
            </a:r>
          </a:p>
          <a:p>
            <a:pPr lvl="1"/>
            <a:r>
              <a:rPr lang="en-US" sz="2000" b="1" dirty="0"/>
              <a:t>Log series</a:t>
            </a:r>
          </a:p>
          <a:p>
            <a:pPr lvl="2"/>
            <a:r>
              <a:rPr lang="en-US" sz="2000" dirty="0"/>
              <a:t>This is an indexed series of checkpoints that allow the monitoring and notification </a:t>
            </a:r>
            <a:r>
              <a:rPr lang="en-US" sz="2000" dirty="0" smtClean="0"/>
              <a:t>of contract </a:t>
            </a:r>
            <a:r>
              <a:rPr lang="en-US" sz="2000" dirty="0"/>
              <a:t>calls to the entities external to the </a:t>
            </a:r>
            <a:r>
              <a:rPr lang="en-US" sz="2000" dirty="0" err="1"/>
              <a:t>Ethereum</a:t>
            </a:r>
            <a:r>
              <a:rPr lang="en-US" sz="2000" dirty="0"/>
              <a:t> environment, such as </a:t>
            </a:r>
            <a:r>
              <a:rPr lang="en-US" sz="2000" dirty="0" smtClean="0"/>
              <a:t>application frontends</a:t>
            </a:r>
            <a:r>
              <a:rPr lang="en-US" sz="2000" dirty="0"/>
              <a:t>. </a:t>
            </a:r>
            <a:endParaRPr lang="en-US" sz="2000" dirty="0" smtClean="0"/>
          </a:p>
          <a:p>
            <a:pPr lvl="2"/>
            <a:r>
              <a:rPr lang="en-US" sz="2000" dirty="0" smtClean="0"/>
              <a:t>It </a:t>
            </a:r>
            <a:r>
              <a:rPr lang="en-US" sz="2000" dirty="0"/>
              <a:t>works like a trigger mechanism that is executed every time a specific </a:t>
            </a:r>
            <a:r>
              <a:rPr lang="en-US" sz="2000" dirty="0" smtClean="0"/>
              <a:t>function is </a:t>
            </a:r>
            <a:r>
              <a:rPr lang="en-US" sz="2000" dirty="0"/>
              <a:t>invoked or a specific event occurs. </a:t>
            </a:r>
            <a:endParaRPr lang="en-US" sz="2000" dirty="0" smtClean="0"/>
          </a:p>
          <a:p>
            <a:pPr lvl="2"/>
            <a:r>
              <a:rPr lang="en-US" sz="2000" dirty="0" smtClean="0"/>
              <a:t>Logs </a:t>
            </a:r>
            <a:r>
              <a:rPr lang="en-US" sz="2000" dirty="0"/>
              <a:t>are created in response to events occurring in </a:t>
            </a:r>
            <a:r>
              <a:rPr lang="en-US" sz="2000" dirty="0" smtClean="0"/>
              <a:t>the smart </a:t>
            </a:r>
            <a:r>
              <a:rPr lang="en-US" sz="2000" dirty="0"/>
              <a:t>contract.</a:t>
            </a:r>
          </a:p>
        </p:txBody>
      </p:sp>
    </p:spTree>
    <p:extLst>
      <p:ext uri="{BB962C8B-B14F-4D97-AF65-F5344CB8AC3E}">
        <p14:creationId xmlns:p14="http://schemas.microsoft.com/office/powerpoint/2010/main" val="15688257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018" y="91894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Refund balance</a:t>
            </a:r>
          </a:p>
          <a:p>
            <a:pPr lvl="1"/>
            <a:r>
              <a:rPr lang="en-US" sz="2000" dirty="0"/>
              <a:t>This is the total price of gas in the transaction that initiated the execution. </a:t>
            </a:r>
            <a:endParaRPr lang="en-US" sz="2000" dirty="0" smtClean="0"/>
          </a:p>
          <a:p>
            <a:pPr lvl="1"/>
            <a:r>
              <a:rPr lang="en-US" sz="2000" dirty="0" smtClean="0"/>
              <a:t>Refunds </a:t>
            </a:r>
            <a:r>
              <a:rPr lang="en-US" sz="2000" dirty="0"/>
              <a:t>are </a:t>
            </a:r>
            <a:r>
              <a:rPr lang="en-US" sz="2000" dirty="0" smtClean="0"/>
              <a:t>not immediately </a:t>
            </a:r>
            <a:r>
              <a:rPr lang="en-US" sz="2000" dirty="0"/>
              <a:t>executed; instead, they are used to partially offset the total execution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25" y="2941093"/>
            <a:ext cx="3405104" cy="35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0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91" y="173441"/>
            <a:ext cx="8911687" cy="1280890"/>
          </a:xfrm>
        </p:spPr>
        <p:txBody>
          <a:bodyPr/>
          <a:lstStyle/>
          <a:p>
            <a:r>
              <a:rPr lang="en-US" b="1" dirty="0"/>
              <a:t>The block validation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92" y="813886"/>
            <a:ext cx="9649686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block is considered valid if it passes the following checks:</a:t>
            </a:r>
          </a:p>
          <a:p>
            <a:pPr lvl="1"/>
            <a:r>
              <a:rPr lang="en-US" sz="2400" dirty="0"/>
              <a:t>Consistent with Uncles and transactions. </a:t>
            </a:r>
            <a:endParaRPr lang="en-US" sz="2400" dirty="0" smtClean="0"/>
          </a:p>
          <a:p>
            <a:pPr lvl="2"/>
            <a:r>
              <a:rPr lang="en-US" sz="2400" dirty="0" smtClean="0"/>
              <a:t>This </a:t>
            </a:r>
            <a:r>
              <a:rPr lang="en-US" sz="2400" dirty="0"/>
              <a:t>means that all </a:t>
            </a:r>
            <a:r>
              <a:rPr lang="en-US" sz="2400" dirty="0" err="1"/>
              <a:t>Ommers</a:t>
            </a:r>
            <a:r>
              <a:rPr lang="en-US" sz="2400" dirty="0"/>
              <a:t> (Uncles</a:t>
            </a:r>
            <a:r>
              <a:rPr lang="en-US" sz="2400" dirty="0" smtClean="0"/>
              <a:t>) satisfy </a:t>
            </a:r>
            <a:r>
              <a:rPr lang="en-US" sz="2400" dirty="0"/>
              <a:t>the property that they are indeed Uncles and also if the Proof of Work </a:t>
            </a:r>
            <a:r>
              <a:rPr lang="en-US" sz="2400" dirty="0" smtClean="0"/>
              <a:t>for Uncles </a:t>
            </a:r>
            <a:r>
              <a:rPr lang="en-US" sz="2400" dirty="0"/>
              <a:t>is valid.</a:t>
            </a:r>
          </a:p>
          <a:p>
            <a:pPr lvl="1"/>
            <a:r>
              <a:rPr lang="en-US" sz="2400" dirty="0"/>
              <a:t>If the previous block (parent) exists and is valid.</a:t>
            </a:r>
          </a:p>
          <a:p>
            <a:pPr lvl="1"/>
            <a:r>
              <a:rPr lang="en-US" sz="2400" dirty="0"/>
              <a:t>If the timestamp of the block is valid. </a:t>
            </a:r>
            <a:endParaRPr lang="en-US" sz="2400" dirty="0" smtClean="0"/>
          </a:p>
          <a:p>
            <a:pPr lvl="2"/>
            <a:r>
              <a:rPr lang="en-US" sz="2400" dirty="0" smtClean="0"/>
              <a:t>This </a:t>
            </a:r>
            <a:r>
              <a:rPr lang="en-US" sz="2400" dirty="0"/>
              <a:t>basically means that the current </a:t>
            </a:r>
            <a:r>
              <a:rPr lang="en-US" sz="2400" dirty="0" smtClean="0"/>
              <a:t>block's timestamp </a:t>
            </a:r>
            <a:r>
              <a:rPr lang="en-US" sz="2400" dirty="0"/>
              <a:t>must be higher than the parent block's timestamp. </a:t>
            </a:r>
            <a:endParaRPr lang="en-US" sz="2400" dirty="0" smtClean="0"/>
          </a:p>
          <a:p>
            <a:pPr lvl="2"/>
            <a:r>
              <a:rPr lang="en-US" sz="2400" dirty="0" smtClean="0"/>
              <a:t>It </a:t>
            </a:r>
            <a:r>
              <a:rPr lang="en-US" sz="2400" dirty="0"/>
              <a:t>should </a:t>
            </a:r>
            <a:r>
              <a:rPr lang="en-US" sz="2400" dirty="0" smtClean="0"/>
              <a:t>be less </a:t>
            </a:r>
            <a:r>
              <a:rPr lang="en-US" sz="2400" dirty="0"/>
              <a:t>than 15 minutes into the future. </a:t>
            </a:r>
            <a:endParaRPr lang="en-US" sz="2400" dirty="0" smtClean="0"/>
          </a:p>
          <a:p>
            <a:pPr lvl="2"/>
            <a:r>
              <a:rPr lang="en-US" sz="2400" dirty="0" smtClean="0"/>
              <a:t>All </a:t>
            </a:r>
            <a:r>
              <a:rPr lang="en-US" sz="2400" dirty="0"/>
              <a:t>block times are calculated in epoch </a:t>
            </a:r>
            <a:r>
              <a:rPr lang="en-US" sz="2400" dirty="0" smtClean="0"/>
              <a:t>time</a:t>
            </a:r>
          </a:p>
          <a:p>
            <a:pPr lvl="1"/>
            <a:r>
              <a:rPr lang="en-US" sz="2400" dirty="0"/>
              <a:t>If any of these checks fails, the block will be rejected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69159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Block finalization is a process that is run by miners in order to validate the contents of </a:t>
            </a:r>
            <a:r>
              <a:rPr lang="en-US" sz="2400" dirty="0" smtClean="0"/>
              <a:t>the block </a:t>
            </a:r>
            <a:r>
              <a:rPr lang="en-US" sz="2400" dirty="0"/>
              <a:t>and apply rewards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results in four steps being </a:t>
            </a:r>
            <a:r>
              <a:rPr lang="en-US" sz="2400" dirty="0" smtClean="0"/>
              <a:t>executed</a:t>
            </a:r>
          </a:p>
          <a:p>
            <a:r>
              <a:rPr lang="en-US" sz="2400" b="1" dirty="0" err="1"/>
              <a:t>Ommers</a:t>
            </a:r>
            <a:r>
              <a:rPr lang="en-US" sz="2400" b="1" dirty="0"/>
              <a:t> validation</a:t>
            </a:r>
          </a:p>
          <a:p>
            <a:pPr lvl="1"/>
            <a:r>
              <a:rPr lang="en-US" sz="2000" dirty="0"/>
              <a:t>Validate </a:t>
            </a:r>
            <a:r>
              <a:rPr lang="en-US" sz="2000" dirty="0" err="1"/>
              <a:t>Ommers</a:t>
            </a:r>
            <a:r>
              <a:rPr lang="en-US" sz="2000" dirty="0"/>
              <a:t> (stale blocks also called Uncles).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the case of mining, </a:t>
            </a:r>
            <a:r>
              <a:rPr lang="en-US" sz="2000" dirty="0" smtClean="0"/>
              <a:t>determine </a:t>
            </a:r>
            <a:r>
              <a:rPr lang="en-US" sz="2000" dirty="0" err="1" smtClean="0"/>
              <a:t>Ommers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validation process of the headers of stale blocks checks whether the header </a:t>
            </a:r>
            <a:r>
              <a:rPr lang="en-US" sz="2000" dirty="0" smtClean="0"/>
              <a:t>is valid </a:t>
            </a:r>
            <a:r>
              <a:rPr lang="en-US" sz="2000" dirty="0"/>
              <a:t>and the relationship of the Uncle with the current block satisfies the maximum </a:t>
            </a:r>
            <a:r>
              <a:rPr lang="en-US" sz="2000" dirty="0" smtClean="0"/>
              <a:t>depth of </a:t>
            </a:r>
            <a:r>
              <a:rPr lang="en-US" sz="2000" dirty="0"/>
              <a:t>six blocks. 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block can contain a maximum of two Uncles</a:t>
            </a:r>
            <a:r>
              <a:rPr lang="en-US" sz="2000" dirty="0" smtClean="0"/>
              <a:t>.</a:t>
            </a:r>
          </a:p>
          <a:p>
            <a:r>
              <a:rPr lang="en-US" b="1" dirty="0"/>
              <a:t>State and nonce validation</a:t>
            </a:r>
          </a:p>
          <a:p>
            <a:pPr lvl="1"/>
            <a:r>
              <a:rPr lang="en-US" dirty="0"/>
              <a:t>Verify the state and nonce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 the case of mining, compute a valid state and nonce.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2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761" y="159802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Transaction validation</a:t>
            </a:r>
          </a:p>
          <a:p>
            <a:pPr lvl="1"/>
            <a:r>
              <a:rPr lang="en-US" sz="1800" dirty="0"/>
              <a:t>Validate transactions. </a:t>
            </a:r>
            <a:endParaRPr lang="en-US" sz="1800" dirty="0" smtClean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the case of mining, determine transactions.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process </a:t>
            </a:r>
            <a:r>
              <a:rPr lang="en-US" sz="1800" dirty="0" smtClean="0"/>
              <a:t>involves checking </a:t>
            </a:r>
            <a:r>
              <a:rPr lang="en-US" sz="1800" dirty="0"/>
              <a:t>whether the total gas used in the block is equal to the final gas consumption </a:t>
            </a:r>
            <a:r>
              <a:rPr lang="en-US" sz="1800" dirty="0" smtClean="0"/>
              <a:t>after the </a:t>
            </a:r>
            <a:r>
              <a:rPr lang="en-US" sz="1800" dirty="0"/>
              <a:t>final transaction.</a:t>
            </a:r>
          </a:p>
          <a:p>
            <a:r>
              <a:rPr lang="en-US" sz="2000" b="1" dirty="0"/>
              <a:t>Reward application</a:t>
            </a:r>
          </a:p>
          <a:p>
            <a:pPr lvl="1"/>
            <a:r>
              <a:rPr lang="en-US" sz="1800" dirty="0"/>
              <a:t>Apply rewards, which means updating the beneficiary's account with a reward balance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In </a:t>
            </a:r>
            <a:r>
              <a:rPr lang="en-US" sz="1800" dirty="0" err="1" smtClean="0"/>
              <a:t>Ethereum</a:t>
            </a:r>
            <a:r>
              <a:rPr lang="en-US" sz="1800" dirty="0"/>
              <a:t>, a reward is also given to miners for stale blocks, which is 1/32 of the </a:t>
            </a:r>
            <a:r>
              <a:rPr lang="en-US" sz="1800" dirty="0" smtClean="0"/>
              <a:t>block reward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/>
            <a:r>
              <a:rPr lang="en-US" sz="1800" dirty="0" smtClean="0"/>
              <a:t>Uncles </a:t>
            </a:r>
            <a:r>
              <a:rPr lang="en-US" sz="1800" dirty="0"/>
              <a:t>that are included in the blocks also receive 7/8 of the total block reward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The current </a:t>
            </a:r>
            <a:r>
              <a:rPr lang="en-US" sz="1800" dirty="0"/>
              <a:t>block reward is 5 Ether. A block can have a maximum of two Uncles.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6648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9" y="428167"/>
            <a:ext cx="8911687" cy="1280890"/>
          </a:xfrm>
        </p:spPr>
        <p:txBody>
          <a:bodyPr/>
          <a:lstStyle/>
          <a:p>
            <a:r>
              <a:rPr lang="en-US" b="1" dirty="0"/>
              <a:t>Block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difficulty is increased if the time between two blocks </a:t>
            </a:r>
            <a:r>
              <a:rPr lang="en-US" dirty="0" smtClean="0"/>
              <a:t>decreases,</a:t>
            </a:r>
          </a:p>
          <a:p>
            <a:r>
              <a:rPr lang="en-US" dirty="0" smtClean="0"/>
              <a:t>This </a:t>
            </a:r>
            <a:r>
              <a:rPr lang="en-US" dirty="0"/>
              <a:t>is required to maintain a </a:t>
            </a:r>
            <a:r>
              <a:rPr lang="en-US" dirty="0" smtClean="0"/>
              <a:t>roughly consistent </a:t>
            </a:r>
            <a:r>
              <a:rPr lang="en-US" dirty="0"/>
              <a:t>block generation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difficulty adjustment algorithm in </a:t>
            </a:r>
            <a:r>
              <a:rPr lang="en-US" dirty="0" err="1" smtClean="0"/>
              <a:t>Ethereum's</a:t>
            </a:r>
            <a:r>
              <a:rPr lang="en-US" dirty="0" smtClean="0"/>
              <a:t> homestead </a:t>
            </a:r>
            <a:r>
              <a:rPr lang="en-US" dirty="0"/>
              <a:t>release is shown as follows: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67" y="3917908"/>
            <a:ext cx="9188890" cy="11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26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preceding algorithm means that, if the time difference between the generation of </a:t>
            </a:r>
            <a:r>
              <a:rPr lang="en-US" sz="2400" dirty="0" smtClean="0"/>
              <a:t>the parent </a:t>
            </a:r>
            <a:r>
              <a:rPr lang="en-US" sz="2400" dirty="0"/>
              <a:t>block and the current block is less than 10 seconds, </a:t>
            </a:r>
            <a:r>
              <a:rPr lang="en-US" sz="2400" dirty="0" smtClean="0"/>
              <a:t>the </a:t>
            </a:r>
            <a:r>
              <a:rPr lang="en-US" sz="2400" dirty="0"/>
              <a:t>difficulty goes up.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 smtClean="0"/>
              <a:t>time difference </a:t>
            </a:r>
            <a:r>
              <a:rPr lang="en-US" sz="2400" dirty="0"/>
              <a:t>is between 10 to 19 seconds, the difficulty level remains the same.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if </a:t>
            </a:r>
            <a:r>
              <a:rPr lang="en-US" sz="2400" dirty="0" smtClean="0"/>
              <a:t>the time </a:t>
            </a:r>
            <a:r>
              <a:rPr lang="en-US" sz="2400" dirty="0"/>
              <a:t>difference is 20 seconds or more, the difficultly level decreases.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decrease </a:t>
            </a:r>
            <a:r>
              <a:rPr lang="en-US" sz="2400" dirty="0" smtClean="0"/>
              <a:t>is proportional </a:t>
            </a:r>
            <a:r>
              <a:rPr lang="en-US" sz="2400" dirty="0"/>
              <a:t>to the time difference.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7569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7" y="153924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In addition to timestamp-difference-based difficulty adjustment, there is also another </a:t>
            </a:r>
            <a:r>
              <a:rPr lang="en-US" sz="2000" dirty="0" smtClean="0"/>
              <a:t>part (</a:t>
            </a:r>
            <a:r>
              <a:rPr lang="en-US" sz="2000" dirty="0"/>
              <a:t>shown in the last line of the preceding algorithm) that increases the difficulty </a:t>
            </a:r>
            <a:r>
              <a:rPr lang="en-US" sz="2000" dirty="0" smtClean="0"/>
              <a:t>exponentially after </a:t>
            </a:r>
            <a:r>
              <a:rPr lang="en-US" sz="2000" dirty="0"/>
              <a:t>every 100,000 blocks.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the so called </a:t>
            </a:r>
            <a:r>
              <a:rPr lang="en-US" sz="2000" i="1" dirty="0"/>
              <a:t>difficulty time bomb </a:t>
            </a:r>
            <a:r>
              <a:rPr lang="en-US" sz="2000" dirty="0"/>
              <a:t>or </a:t>
            </a:r>
            <a:r>
              <a:rPr lang="en-US" sz="2000" i="1" dirty="0"/>
              <a:t>Ice age </a:t>
            </a:r>
            <a:r>
              <a:rPr lang="en-US" sz="2000" dirty="0"/>
              <a:t>introduced </a:t>
            </a:r>
            <a:r>
              <a:rPr lang="en-US" sz="2000" dirty="0" smtClean="0"/>
              <a:t>in the </a:t>
            </a:r>
            <a:r>
              <a:rPr lang="en-US" sz="2000" dirty="0" err="1"/>
              <a:t>Ethereum</a:t>
            </a:r>
            <a:r>
              <a:rPr lang="en-US" sz="2000" dirty="0"/>
              <a:t> network, which will make it very hard to mine on the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at some </a:t>
            </a:r>
            <a:r>
              <a:rPr lang="en-US" sz="2000" dirty="0"/>
              <a:t>point in the future.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will encourage users to switch to Proof of Stake as mining </a:t>
            </a:r>
            <a:r>
              <a:rPr lang="en-US" sz="2000" dirty="0" smtClean="0"/>
              <a:t>on the </a:t>
            </a:r>
            <a:r>
              <a:rPr lang="en-US" sz="2000" dirty="0"/>
              <a:t>POW chain will eventually become prohibitively difficult.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block generation time will </a:t>
            </a:r>
            <a:r>
              <a:rPr lang="en-US" sz="2000" dirty="0" smtClean="0"/>
              <a:t>become significantly </a:t>
            </a:r>
            <a:r>
              <a:rPr lang="en-US" sz="2000" dirty="0"/>
              <a:t>high during the second half of the year 2017 and in 2021, it will become so </a:t>
            </a:r>
            <a:r>
              <a:rPr lang="en-US" sz="2000" dirty="0" smtClean="0"/>
              <a:t>high that </a:t>
            </a:r>
            <a:r>
              <a:rPr lang="en-US" sz="2000" dirty="0"/>
              <a:t>it will be virtually impossible to mine on the POW chain.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way, miners will have </a:t>
            </a:r>
            <a:r>
              <a:rPr lang="en-US" sz="2000" dirty="0" smtClean="0"/>
              <a:t>no choice </a:t>
            </a:r>
            <a:r>
              <a:rPr lang="en-US" sz="2000" dirty="0"/>
              <a:t>but to switch to the Proof of Stake scheme proposed by </a:t>
            </a:r>
            <a:r>
              <a:rPr lang="en-US" sz="2000" dirty="0" err="1"/>
              <a:t>Ethereum</a:t>
            </a:r>
            <a:r>
              <a:rPr lang="en-US" sz="2000" dirty="0"/>
              <a:t> called Casper.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2432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78" y="146739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Ether is minted by miners as a currency reward for the computational effort they spend </a:t>
            </a:r>
            <a:r>
              <a:rPr lang="en-US" sz="2400" dirty="0" smtClean="0"/>
              <a:t>in order </a:t>
            </a:r>
            <a:r>
              <a:rPr lang="en-US" sz="2400" dirty="0"/>
              <a:t>to secure the network by verifying and with validation transactions and blocks. </a:t>
            </a:r>
            <a:endParaRPr lang="en-US" sz="2400" dirty="0" smtClean="0"/>
          </a:p>
          <a:p>
            <a:r>
              <a:rPr lang="en-US" sz="2400" dirty="0" smtClean="0"/>
              <a:t>Ether is </a:t>
            </a:r>
            <a:r>
              <a:rPr lang="en-US" sz="2400" dirty="0"/>
              <a:t>used within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to pay for the execution of contracts on the EVM.</a:t>
            </a:r>
          </a:p>
          <a:p>
            <a:r>
              <a:rPr lang="en-US" sz="2400" dirty="0"/>
              <a:t>Ether is used to purchase gas as crypto fuel, which is required in order to </a:t>
            </a:r>
            <a:r>
              <a:rPr lang="en-US" sz="2400" dirty="0" smtClean="0"/>
              <a:t>perform computation </a:t>
            </a:r>
            <a:r>
              <a:rPr lang="en-US" sz="2400" dirty="0"/>
              <a:t>on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Fees are charged for each computation performed by the EVM on the </a:t>
            </a:r>
            <a:r>
              <a:rPr lang="en-US" sz="2400" dirty="0" err="1"/>
              <a:t>blockchain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92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28846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Transfer </a:t>
            </a:r>
            <a:r>
              <a:rPr lang="en-US" sz="2400" dirty="0"/>
              <a:t>of 2 Ether from Address 4718bf7a to Address </a:t>
            </a:r>
            <a:r>
              <a:rPr lang="en-US" sz="2400" dirty="0" smtClean="0"/>
              <a:t>741f7a2 is </a:t>
            </a:r>
            <a:r>
              <a:rPr lang="en-US" sz="2400" dirty="0"/>
              <a:t>initiated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840" y="2460172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6" y="1373412"/>
            <a:ext cx="11301032" cy="52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407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67" y="317450"/>
            <a:ext cx="7968795" cy="55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2481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0"/>
            <a:ext cx="8911687" cy="1280890"/>
          </a:xfrm>
        </p:spPr>
        <p:txBody>
          <a:bodyPr/>
          <a:lstStyle/>
          <a:p>
            <a:r>
              <a:rPr lang="en-US" b="1" dirty="0"/>
              <a:t>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99" y="546098"/>
            <a:ext cx="9375367" cy="3777622"/>
          </a:xfrm>
        </p:spPr>
        <p:txBody>
          <a:bodyPr>
            <a:noAutofit/>
          </a:bodyPr>
          <a:lstStyle/>
          <a:p>
            <a:r>
              <a:rPr lang="en-US" sz="2000" dirty="0"/>
              <a:t>Gas is required to be paid for every operation performed on the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This is </a:t>
            </a:r>
            <a:r>
              <a:rPr lang="en-US" sz="2000" dirty="0"/>
              <a:t>a mechanism that ensures that infinite loops cannot cause the whole </a:t>
            </a:r>
            <a:r>
              <a:rPr lang="en-US" sz="2000" dirty="0" err="1"/>
              <a:t>blockchain</a:t>
            </a:r>
            <a:r>
              <a:rPr lang="en-US" sz="2000" dirty="0"/>
              <a:t> to </a:t>
            </a:r>
            <a:r>
              <a:rPr lang="en-US" sz="2000" dirty="0" smtClean="0"/>
              <a:t>stall due </a:t>
            </a:r>
            <a:r>
              <a:rPr lang="en-US" sz="2000" dirty="0"/>
              <a:t>to the Turing-complete nature of the EVM.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transaction fee is charged as </a:t>
            </a:r>
            <a:r>
              <a:rPr lang="en-US" sz="2000" dirty="0" smtClean="0"/>
              <a:t>some amount </a:t>
            </a:r>
            <a:r>
              <a:rPr lang="en-US" sz="2000" dirty="0"/>
              <a:t>of Ether and is taken from the account balance of the transaction originator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 fee </a:t>
            </a:r>
            <a:r>
              <a:rPr lang="en-US" sz="2000" dirty="0" smtClean="0"/>
              <a:t>is paid </a:t>
            </a:r>
            <a:r>
              <a:rPr lang="en-US" sz="2000" dirty="0"/>
              <a:t>for transactions to be included by miners for mining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If this fee is too low, </a:t>
            </a:r>
            <a:r>
              <a:rPr lang="en-US" sz="2000" dirty="0" smtClean="0"/>
              <a:t>the transaction </a:t>
            </a:r>
            <a:r>
              <a:rPr lang="en-US" sz="2000" dirty="0"/>
              <a:t>may never be picked up; the more the fee, the higher are the chances that </a:t>
            </a:r>
            <a:r>
              <a:rPr lang="en-US" sz="2000" dirty="0" smtClean="0"/>
              <a:t>the transactions </a:t>
            </a:r>
            <a:r>
              <a:rPr lang="en-US" sz="2000" dirty="0"/>
              <a:t>will be picked up by the miners for inclusion in the block. </a:t>
            </a:r>
            <a:endParaRPr lang="en-US" sz="2000" dirty="0" smtClean="0"/>
          </a:p>
          <a:p>
            <a:r>
              <a:rPr lang="en-US" sz="2000" dirty="0" smtClean="0"/>
              <a:t>Conversely</a:t>
            </a:r>
            <a:r>
              <a:rPr lang="en-US" sz="2000" dirty="0"/>
              <a:t>, if </a:t>
            </a:r>
            <a:r>
              <a:rPr lang="en-US" sz="2000" dirty="0" smtClean="0"/>
              <a:t>the transaction </a:t>
            </a:r>
            <a:r>
              <a:rPr lang="en-US" sz="2000" dirty="0"/>
              <a:t>that has an appropriate fee paid is included in the block by miners but has </a:t>
            </a:r>
            <a:r>
              <a:rPr lang="en-US" sz="2000" dirty="0" smtClean="0"/>
              <a:t>too many </a:t>
            </a:r>
            <a:r>
              <a:rPr lang="en-US" sz="2000" dirty="0"/>
              <a:t>complex operations to perform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can result in an out-of-gas exception if the gas </a:t>
            </a:r>
            <a:r>
              <a:rPr lang="en-US" sz="2000" dirty="0" smtClean="0"/>
              <a:t>cost is </a:t>
            </a:r>
            <a:r>
              <a:rPr lang="en-US" sz="2000" dirty="0"/>
              <a:t>not enough.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this case, the transaction will fail but will still be made part of the </a:t>
            </a:r>
            <a:r>
              <a:rPr lang="en-US" sz="2000" dirty="0" smtClean="0"/>
              <a:t>block and </a:t>
            </a:r>
            <a:r>
              <a:rPr lang="en-US" sz="2000" dirty="0"/>
              <a:t>the transaction originator will not get any refund.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12829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74" y="624110"/>
            <a:ext cx="9584372" cy="3777622"/>
          </a:xfrm>
        </p:spPr>
        <p:txBody>
          <a:bodyPr>
            <a:noAutofit/>
          </a:bodyPr>
          <a:lstStyle/>
          <a:p>
            <a:r>
              <a:rPr lang="en-US" sz="2000" dirty="0"/>
              <a:t>Transaction cost can be estimated using the following formula:</a:t>
            </a:r>
          </a:p>
          <a:p>
            <a:pPr lvl="1"/>
            <a:r>
              <a:rPr lang="en-US" sz="1800" i="1" dirty="0"/>
              <a:t>Total cost = </a:t>
            </a:r>
            <a:r>
              <a:rPr lang="en-US" sz="1800" i="1" dirty="0" err="1"/>
              <a:t>gasUsed</a:t>
            </a:r>
            <a:r>
              <a:rPr lang="en-US" sz="1800" i="1" dirty="0"/>
              <a:t> * </a:t>
            </a:r>
            <a:r>
              <a:rPr lang="en-US" sz="1800" i="1" dirty="0" err="1" smtClean="0"/>
              <a:t>gasPrice</a:t>
            </a:r>
            <a:endParaRPr lang="en-US" sz="1800" i="1" dirty="0" smtClean="0"/>
          </a:p>
          <a:p>
            <a:r>
              <a:rPr lang="en-US" sz="2000" i="1" dirty="0" err="1"/>
              <a:t>gasUsed</a:t>
            </a:r>
            <a:r>
              <a:rPr lang="en-US" sz="2000" i="1" dirty="0"/>
              <a:t> </a:t>
            </a:r>
            <a:r>
              <a:rPr lang="en-US" sz="2000" dirty="0"/>
              <a:t>is the total gas that is supposed to be used by the transaction during </a:t>
            </a:r>
            <a:r>
              <a:rPr lang="en-US" sz="2000" dirty="0" smtClean="0"/>
              <a:t>the execution </a:t>
            </a:r>
          </a:p>
          <a:p>
            <a:r>
              <a:rPr lang="en-US" sz="2000" i="1" dirty="0" err="1" smtClean="0"/>
              <a:t>gasPrice</a:t>
            </a:r>
            <a:r>
              <a:rPr lang="en-US" sz="2000" i="1" dirty="0" smtClean="0"/>
              <a:t> </a:t>
            </a:r>
            <a:r>
              <a:rPr lang="en-US" sz="2000" dirty="0"/>
              <a:t>is specified by the transaction originator as an incentive to the </a:t>
            </a:r>
            <a:r>
              <a:rPr lang="en-US" sz="2000" dirty="0" smtClean="0"/>
              <a:t>miners to </a:t>
            </a:r>
            <a:r>
              <a:rPr lang="en-US" sz="2000" dirty="0"/>
              <a:t>include the transaction in the next block. This is specified in Ether.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EVM opcode </a:t>
            </a:r>
            <a:r>
              <a:rPr lang="en-US" sz="2000" dirty="0" smtClean="0"/>
              <a:t>has a </a:t>
            </a:r>
            <a:r>
              <a:rPr lang="en-US" sz="2000" dirty="0"/>
              <a:t>fee assigned to it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It is an estimate because the gas used can be more or less than the </a:t>
            </a:r>
            <a:r>
              <a:rPr lang="en-US" sz="1800" dirty="0" smtClean="0"/>
              <a:t>value specified </a:t>
            </a:r>
            <a:r>
              <a:rPr lang="en-US" sz="1800" dirty="0"/>
              <a:t>by the transaction originator originally. </a:t>
            </a:r>
            <a:endParaRPr lang="en-US" sz="1800" dirty="0" smtClean="0"/>
          </a:p>
          <a:p>
            <a:r>
              <a:rPr lang="en-US" sz="2000" b="1" dirty="0" smtClean="0"/>
              <a:t>For </a:t>
            </a:r>
            <a:r>
              <a:rPr lang="en-US" sz="2000" b="1" dirty="0"/>
              <a:t>example</a:t>
            </a:r>
            <a:r>
              <a:rPr lang="en-US" sz="2000" dirty="0"/>
              <a:t>, if computation takes </a:t>
            </a:r>
            <a:r>
              <a:rPr lang="en-US" sz="2000" dirty="0" smtClean="0"/>
              <a:t>too long </a:t>
            </a:r>
            <a:r>
              <a:rPr lang="en-US" sz="2000" dirty="0"/>
              <a:t>or the behavior of the smart contract changes in response to some other factors, </a:t>
            </a:r>
            <a:r>
              <a:rPr lang="en-US" sz="2000" dirty="0" smtClean="0"/>
              <a:t>then the </a:t>
            </a:r>
            <a:r>
              <a:rPr lang="en-US" sz="2000" dirty="0"/>
              <a:t>transaction execution may perform more or less operations than originally intended </a:t>
            </a:r>
            <a:r>
              <a:rPr lang="en-US" sz="2000" dirty="0" smtClean="0"/>
              <a:t>and can </a:t>
            </a:r>
            <a:r>
              <a:rPr lang="en-US" sz="2000" dirty="0"/>
              <a:t>result in consuming more or fewer gas.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execution is successful and there is </a:t>
            </a:r>
            <a:r>
              <a:rPr lang="en-US" sz="2000" dirty="0" smtClean="0"/>
              <a:t>some remaining </a:t>
            </a:r>
            <a:r>
              <a:rPr lang="en-US" sz="2000" dirty="0"/>
              <a:t>gas, then it is returned to the transaction originator.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1289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78" y="1682931"/>
            <a:ext cx="6450285" cy="3777622"/>
          </a:xfrm>
        </p:spPr>
        <p:txBody>
          <a:bodyPr>
            <a:normAutofit/>
          </a:bodyPr>
          <a:lstStyle/>
          <a:p>
            <a:r>
              <a:rPr lang="en-US" sz="3200" b="1" dirty="0"/>
              <a:t>E</a:t>
            </a:r>
            <a:r>
              <a:rPr lang="en-US" sz="3200" b="1" dirty="0" smtClean="0"/>
              <a:t>xample</a:t>
            </a:r>
            <a:endParaRPr lang="en-US" sz="3200" b="1" dirty="0"/>
          </a:p>
          <a:p>
            <a:r>
              <a:rPr lang="en-US" sz="2400" dirty="0"/>
              <a:t>calculation of the SHA3 operation can be calculated as follows:</a:t>
            </a:r>
          </a:p>
          <a:p>
            <a:r>
              <a:rPr lang="en-US" sz="2400" dirty="0"/>
              <a:t>SHA3 costs 30 gas</a:t>
            </a:r>
          </a:p>
          <a:p>
            <a:r>
              <a:rPr lang="en-US" sz="2400" dirty="0"/>
              <a:t>Current gas price is 25 </a:t>
            </a:r>
            <a:r>
              <a:rPr lang="en-US" sz="2400" dirty="0" err="1"/>
              <a:t>GWei</a:t>
            </a:r>
            <a:r>
              <a:rPr lang="en-US" sz="2400" dirty="0"/>
              <a:t>, which is 0.000000025 Ether</a:t>
            </a:r>
          </a:p>
          <a:p>
            <a:r>
              <a:rPr lang="en-US" sz="2400" dirty="0"/>
              <a:t>Multiplying both: </a:t>
            </a:r>
            <a:r>
              <a:rPr lang="en-US" sz="2400" i="1" dirty="0"/>
              <a:t>0.000000025 * 30 = 0.00000075 </a:t>
            </a:r>
            <a:r>
              <a:rPr lang="en-US" sz="2400" dirty="0"/>
              <a:t>Ether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2" y="198538"/>
            <a:ext cx="4532811" cy="60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84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Gas is charged in three scenarios as a prerequisite to the execution of an operation:</a:t>
            </a:r>
          </a:p>
          <a:p>
            <a:pPr lvl="1"/>
            <a:r>
              <a:rPr lang="en-US" sz="2000" dirty="0"/>
              <a:t>The computation of an operation</a:t>
            </a:r>
          </a:p>
          <a:p>
            <a:pPr lvl="1"/>
            <a:r>
              <a:rPr lang="en-US" sz="2000" dirty="0"/>
              <a:t>For contract creation or message call</a:t>
            </a:r>
          </a:p>
          <a:p>
            <a:pPr lvl="1"/>
            <a:r>
              <a:rPr lang="en-US" sz="2000" dirty="0"/>
              <a:t>Increase in the usage of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874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076" y="1519989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Messages, as defined in the yellow paper, are the data and value that are passed </a:t>
            </a:r>
            <a:r>
              <a:rPr lang="en-US" sz="2000" dirty="0" smtClean="0"/>
              <a:t>between two </a:t>
            </a:r>
            <a:r>
              <a:rPr lang="en-US" sz="2000" dirty="0"/>
              <a:t>accounts.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message is a data packet passed between two accounts.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data </a:t>
            </a:r>
            <a:r>
              <a:rPr lang="en-US" sz="2000" dirty="0" smtClean="0"/>
              <a:t>packet  contains </a:t>
            </a:r>
            <a:r>
              <a:rPr lang="en-US" sz="2000" dirty="0"/>
              <a:t>data and value (amount of ether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can either be sent via a smart </a:t>
            </a:r>
            <a:r>
              <a:rPr lang="en-US" sz="2000" dirty="0" smtClean="0"/>
              <a:t>contract (</a:t>
            </a:r>
            <a:r>
              <a:rPr lang="en-US" sz="2000" dirty="0"/>
              <a:t>autonomous object) or from an external actor (externally owned account) in the form of </a:t>
            </a:r>
            <a:r>
              <a:rPr lang="en-US" sz="2000" dirty="0" smtClean="0"/>
              <a:t>a transaction </a:t>
            </a:r>
            <a:r>
              <a:rPr lang="en-US" sz="2000" dirty="0"/>
              <a:t>that has been digitally signed by the sender.</a:t>
            </a:r>
          </a:p>
          <a:p>
            <a:r>
              <a:rPr lang="en-US" sz="2000" dirty="0"/>
              <a:t>Contracts can send messages to other contracts. </a:t>
            </a:r>
            <a:endParaRPr lang="en-US" sz="2000" dirty="0" smtClean="0"/>
          </a:p>
          <a:p>
            <a:r>
              <a:rPr lang="en-US" sz="2000" dirty="0" smtClean="0"/>
              <a:t>Messages </a:t>
            </a:r>
            <a:r>
              <a:rPr lang="en-US" sz="2000" dirty="0"/>
              <a:t>only exist in the </a:t>
            </a:r>
            <a:r>
              <a:rPr lang="en-US" sz="2000" dirty="0" smtClean="0"/>
              <a:t>execution environment </a:t>
            </a:r>
            <a:r>
              <a:rPr lang="en-US" sz="2000" dirty="0"/>
              <a:t>and are never stored. </a:t>
            </a:r>
            <a:endParaRPr lang="en-US" sz="2000" dirty="0" smtClean="0"/>
          </a:p>
          <a:p>
            <a:r>
              <a:rPr lang="en-US" sz="2000" dirty="0" smtClean="0"/>
              <a:t>Messages </a:t>
            </a:r>
            <a:r>
              <a:rPr lang="en-US" sz="2000" dirty="0"/>
              <a:t>are similar to transactions; however, the </a:t>
            </a:r>
            <a:r>
              <a:rPr lang="en-US" sz="2000" dirty="0" smtClean="0"/>
              <a:t>main difference </a:t>
            </a:r>
            <a:r>
              <a:rPr lang="en-US" sz="2000" dirty="0"/>
              <a:t>is that they are produced by the contracts, whereas transactions are produced </a:t>
            </a:r>
            <a:r>
              <a:rPr lang="en-US" sz="2000" dirty="0" smtClean="0"/>
              <a:t>by entities </a:t>
            </a:r>
            <a:r>
              <a:rPr lang="en-US" sz="2000" dirty="0"/>
              <a:t>external (externally owned accounts) to the </a:t>
            </a:r>
            <a:r>
              <a:rPr lang="en-US" sz="2000" dirty="0" err="1"/>
              <a:t>Ethereum</a:t>
            </a:r>
            <a:r>
              <a:rPr lang="en-US" sz="2000" dirty="0"/>
              <a:t>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8279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message consists of the components mentioned here:</a:t>
            </a:r>
          </a:p>
          <a:p>
            <a:pPr lvl="1"/>
            <a:r>
              <a:rPr lang="en-US" sz="2000" dirty="0" smtClean="0"/>
              <a:t>Sender </a:t>
            </a:r>
            <a:r>
              <a:rPr lang="en-US" sz="2000" dirty="0"/>
              <a:t>of the message</a:t>
            </a:r>
          </a:p>
          <a:p>
            <a:pPr lvl="1"/>
            <a:r>
              <a:rPr lang="en-US" sz="2000" dirty="0" smtClean="0"/>
              <a:t>Recipient </a:t>
            </a:r>
            <a:r>
              <a:rPr lang="en-US" sz="2000" dirty="0"/>
              <a:t>of the message</a:t>
            </a:r>
          </a:p>
          <a:p>
            <a:pPr lvl="1"/>
            <a:r>
              <a:rPr lang="en-US" sz="2000" dirty="0" smtClean="0"/>
              <a:t>Amount </a:t>
            </a:r>
            <a:r>
              <a:rPr lang="en-US" sz="2000" dirty="0"/>
              <a:t>of Wei to transfer and message to the contract address</a:t>
            </a:r>
          </a:p>
          <a:p>
            <a:pPr lvl="1"/>
            <a:r>
              <a:rPr lang="en-US" sz="2000" dirty="0" smtClean="0"/>
              <a:t>Optional </a:t>
            </a:r>
            <a:r>
              <a:rPr lang="en-US" sz="2000" dirty="0"/>
              <a:t>data field (Input data for the contract)</a:t>
            </a:r>
          </a:p>
          <a:p>
            <a:pPr lvl="1"/>
            <a:r>
              <a:rPr lang="en-US" sz="2000" dirty="0" smtClean="0"/>
              <a:t>Maximum </a:t>
            </a:r>
            <a:r>
              <a:rPr lang="en-US" sz="2000" dirty="0"/>
              <a:t>amount of gas that can be consumed</a:t>
            </a:r>
          </a:p>
          <a:p>
            <a:r>
              <a:rPr lang="en-US" sz="2400" dirty="0"/>
              <a:t>Messages are generated when CALL or DELEGATECALL Opcodes are executed by </a:t>
            </a:r>
            <a:r>
              <a:rPr lang="en-US" sz="2400" dirty="0" smtClean="0"/>
              <a:t>the contracts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6483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36" y="0"/>
            <a:ext cx="8911687" cy="1280890"/>
          </a:xfrm>
        </p:spPr>
        <p:txBody>
          <a:bodyPr/>
          <a:lstStyle/>
          <a:p>
            <a:r>
              <a:rPr lang="en-US" b="1" dirty="0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367" y="518598"/>
            <a:ext cx="9603623" cy="3777622"/>
          </a:xfrm>
        </p:spPr>
        <p:txBody>
          <a:bodyPr>
            <a:noAutofit/>
          </a:bodyPr>
          <a:lstStyle/>
          <a:p>
            <a:r>
              <a:rPr lang="en-US" sz="2000" dirty="0"/>
              <a:t>A call does not broadcast anything to the </a:t>
            </a:r>
            <a:r>
              <a:rPr lang="en-US" sz="2000" dirty="0" err="1"/>
              <a:t>blockchain</a:t>
            </a:r>
            <a:r>
              <a:rPr lang="en-US" sz="2000" dirty="0"/>
              <a:t>; instead, it is a local call to a </a:t>
            </a:r>
            <a:r>
              <a:rPr lang="en-US" sz="2000" dirty="0" smtClean="0"/>
              <a:t>contract function </a:t>
            </a:r>
            <a:r>
              <a:rPr lang="en-US" sz="2000" dirty="0"/>
              <a:t>and runs locally on the node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 is almost like a local function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 </a:t>
            </a:r>
            <a:r>
              <a:rPr lang="en-US" sz="2000" dirty="0" smtClean="0"/>
              <a:t>does not consume </a:t>
            </a:r>
            <a:r>
              <a:rPr lang="en-US" sz="2000" dirty="0"/>
              <a:t>any gas as it is a read-only operation. It is akin to a dry run. </a:t>
            </a:r>
            <a:endParaRPr lang="en-US" sz="2000" dirty="0" smtClean="0"/>
          </a:p>
          <a:p>
            <a:r>
              <a:rPr lang="en-US" sz="2000" dirty="0" smtClean="0"/>
              <a:t>Calls </a:t>
            </a:r>
            <a:r>
              <a:rPr lang="en-US" sz="2000" dirty="0"/>
              <a:t>are </a:t>
            </a:r>
            <a:r>
              <a:rPr lang="en-US" sz="2000" dirty="0" smtClean="0"/>
              <a:t>executed locally </a:t>
            </a:r>
            <a:r>
              <a:rPr lang="en-US" sz="2000" dirty="0"/>
              <a:t>on a node and generally do not result in any state change.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defined in the </a:t>
            </a:r>
            <a:r>
              <a:rPr lang="en-US" sz="2000" dirty="0" smtClean="0"/>
              <a:t>yellow paper</a:t>
            </a:r>
            <a:r>
              <a:rPr lang="en-US" sz="2000" dirty="0"/>
              <a:t>, this is the act of passing a message from one account to another.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destination account </a:t>
            </a:r>
            <a:r>
              <a:rPr lang="en-US" sz="2000" dirty="0"/>
              <a:t>has an associated EVM code, then the virtual machine will start upon the receipt </a:t>
            </a:r>
            <a:r>
              <a:rPr lang="en-US" sz="2000" dirty="0" smtClean="0"/>
              <a:t>of the </a:t>
            </a:r>
            <a:r>
              <a:rPr lang="en-US" sz="2000" dirty="0"/>
              <a:t>message to perform the required operations.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message sender is an </a:t>
            </a:r>
            <a:r>
              <a:rPr lang="en-US" sz="2000" dirty="0" smtClean="0"/>
              <a:t>autonomous object</a:t>
            </a:r>
            <a:r>
              <a:rPr lang="en-US" sz="2000" dirty="0"/>
              <a:t>, then </a:t>
            </a:r>
            <a:r>
              <a:rPr lang="en-US" sz="2000" dirty="0" smtClean="0"/>
              <a:t>the </a:t>
            </a:r>
            <a:r>
              <a:rPr lang="en-US" sz="2000" dirty="0"/>
              <a:t>call passes any data returned from the virtual machine operation.</a:t>
            </a:r>
          </a:p>
          <a:p>
            <a:r>
              <a:rPr lang="en-US" sz="2000" dirty="0"/>
              <a:t>State is altered by transactions.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are created by external factors and are signed </a:t>
            </a:r>
            <a:r>
              <a:rPr lang="en-US" sz="2000" dirty="0" smtClean="0"/>
              <a:t>and then </a:t>
            </a:r>
            <a:r>
              <a:rPr lang="en-US" sz="2000" dirty="0"/>
              <a:t>broadcasted to the </a:t>
            </a:r>
            <a:r>
              <a:rPr lang="en-US" sz="2000" dirty="0" err="1"/>
              <a:t>Ethereum</a:t>
            </a:r>
            <a:r>
              <a:rPr lang="en-US" sz="2000" dirty="0"/>
              <a:t> network.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1112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Mining is the process by which new currency is added to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</a:t>
            </a:r>
            <a:r>
              <a:rPr lang="en-US" sz="2400" dirty="0" smtClean="0"/>
              <a:t>an incentive </a:t>
            </a:r>
            <a:r>
              <a:rPr lang="en-US" sz="2400" dirty="0"/>
              <a:t>for the miners to validate and verify blocks made up of transactions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mining process </a:t>
            </a:r>
            <a:r>
              <a:rPr lang="en-US" sz="2400" dirty="0"/>
              <a:t>helps secure the network by verifying computations.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6195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a theoretical level, a miner performs the following functions:</a:t>
            </a:r>
          </a:p>
          <a:p>
            <a:pPr lvl="1"/>
            <a:r>
              <a:rPr lang="en-US" sz="2000" dirty="0" smtClean="0"/>
              <a:t>Listens </a:t>
            </a:r>
            <a:r>
              <a:rPr lang="en-US" sz="2000" dirty="0"/>
              <a:t>for the transactions broadcasted on the </a:t>
            </a:r>
            <a:r>
              <a:rPr lang="en-US" sz="2000" dirty="0" err="1"/>
              <a:t>Ethereum</a:t>
            </a:r>
            <a:r>
              <a:rPr lang="en-US" sz="2000" dirty="0"/>
              <a:t> network </a:t>
            </a:r>
            <a:r>
              <a:rPr lang="en-US" sz="2000" dirty="0" smtClean="0"/>
              <a:t>and determines </a:t>
            </a:r>
            <a:r>
              <a:rPr lang="en-US" sz="2000" dirty="0"/>
              <a:t>the transactions to be processed.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Determines stale blocks called Uncles or </a:t>
            </a:r>
            <a:r>
              <a:rPr lang="en-US" sz="2000" dirty="0" err="1"/>
              <a:t>Ommers</a:t>
            </a:r>
            <a:r>
              <a:rPr lang="en-US" sz="2000" dirty="0"/>
              <a:t> and includes them in the block.</a:t>
            </a:r>
          </a:p>
          <a:p>
            <a:pPr lvl="1"/>
            <a:r>
              <a:rPr lang="en-US" sz="2000" dirty="0" smtClean="0"/>
              <a:t>Updates </a:t>
            </a:r>
            <a:r>
              <a:rPr lang="en-US" sz="2000" dirty="0"/>
              <a:t>the account balance with the reward earned from successfully </a:t>
            </a:r>
            <a:r>
              <a:rPr lang="en-US" sz="2000" dirty="0" smtClean="0"/>
              <a:t>mining the </a:t>
            </a:r>
            <a:r>
              <a:rPr lang="en-US" sz="2000" dirty="0"/>
              <a:t>block.</a:t>
            </a:r>
          </a:p>
          <a:p>
            <a:pPr lvl="1"/>
            <a:r>
              <a:rPr lang="en-US" sz="2000" dirty="0" smtClean="0"/>
              <a:t>Finally</a:t>
            </a:r>
            <a:r>
              <a:rPr lang="en-US" sz="2000" dirty="0"/>
              <a:t>, a valid state is computed and block is finalized, which defines the </a:t>
            </a:r>
            <a:r>
              <a:rPr lang="en-US" sz="2000" dirty="0" smtClean="0"/>
              <a:t>result of </a:t>
            </a:r>
            <a:r>
              <a:rPr lang="en-US" sz="2000" dirty="0"/>
              <a:t>all state transitions.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637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Currency (ETH and ETC)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509" y="149352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As an incentive to the miners, </a:t>
            </a:r>
            <a:r>
              <a:rPr lang="en-US" sz="2400" dirty="0" err="1"/>
              <a:t>Ethereum</a:t>
            </a:r>
            <a:r>
              <a:rPr lang="en-US" sz="2400" dirty="0"/>
              <a:t> also rewards its native currency called Ether</a:t>
            </a:r>
            <a:r>
              <a:rPr lang="en-US" sz="2400" dirty="0" smtClean="0"/>
              <a:t>, abbreviated </a:t>
            </a:r>
            <a:r>
              <a:rPr lang="en-US" sz="2400" dirty="0"/>
              <a:t>as ETH.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the DAO hack </a:t>
            </a:r>
            <a:r>
              <a:rPr lang="en-US" sz="2400" dirty="0" smtClean="0"/>
              <a:t>a </a:t>
            </a:r>
            <a:r>
              <a:rPr lang="en-US" sz="2400" dirty="0"/>
              <a:t>hard fork was proposed </a:t>
            </a:r>
            <a:r>
              <a:rPr lang="en-US" sz="2400" dirty="0" smtClean="0"/>
              <a:t>in order </a:t>
            </a:r>
            <a:r>
              <a:rPr lang="en-US" sz="2400" dirty="0"/>
              <a:t>to mitigate the issue; </a:t>
            </a:r>
            <a:endParaRPr lang="en-US" sz="2400" dirty="0" smtClean="0"/>
          </a:p>
          <a:p>
            <a:pPr lvl="1"/>
            <a:r>
              <a:rPr lang="en-US" sz="2400" dirty="0" smtClean="0"/>
              <a:t>therefore</a:t>
            </a:r>
            <a:r>
              <a:rPr lang="en-US" sz="2400" dirty="0"/>
              <a:t>, there are now two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blockchains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classic and its currency is represented by </a:t>
            </a:r>
            <a:r>
              <a:rPr lang="en-US" sz="2400" b="1" dirty="0" smtClean="0"/>
              <a:t>ETC</a:t>
            </a:r>
          </a:p>
          <a:p>
            <a:pPr lvl="2"/>
            <a:r>
              <a:rPr lang="en-US" sz="2400" dirty="0" smtClean="0"/>
              <a:t>Hard-forked </a:t>
            </a:r>
            <a:r>
              <a:rPr lang="en-US" sz="2400" dirty="0"/>
              <a:t>version </a:t>
            </a:r>
            <a:r>
              <a:rPr lang="en-US" sz="2400" dirty="0" smtClean="0"/>
              <a:t>is  </a:t>
            </a:r>
            <a:r>
              <a:rPr lang="en-US" sz="2400" b="1" dirty="0" smtClean="0"/>
              <a:t>ETH</a:t>
            </a:r>
            <a:r>
              <a:rPr lang="en-US" sz="2400" dirty="0"/>
              <a:t>, which continues to </a:t>
            </a:r>
            <a:r>
              <a:rPr lang="en-US" sz="2400" dirty="0" smtClean="0"/>
              <a:t>grow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ETC</a:t>
            </a:r>
            <a:r>
              <a:rPr lang="en-US" sz="2400" dirty="0" smtClean="0"/>
              <a:t>, however</a:t>
            </a:r>
            <a:r>
              <a:rPr lang="en-US" sz="2400" dirty="0"/>
              <a:t>, has its own following with a dedicated community that is further </a:t>
            </a:r>
            <a:r>
              <a:rPr lang="en-US" sz="2400" dirty="0" smtClean="0"/>
              <a:t>developing ETC</a:t>
            </a:r>
            <a:r>
              <a:rPr lang="en-US" sz="2400" dirty="0"/>
              <a:t>, which is the </a:t>
            </a:r>
            <a:r>
              <a:rPr lang="en-US" sz="2400" dirty="0" err="1"/>
              <a:t>nonforked</a:t>
            </a:r>
            <a:r>
              <a:rPr lang="en-US" sz="2400" dirty="0"/>
              <a:t> original version of </a:t>
            </a:r>
            <a:r>
              <a:rPr lang="en-US" sz="2400" dirty="0" err="1"/>
              <a:t>Ethereum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41620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654" y="162863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current method of mining is based on Proof of Work, which is similar to that of bitcoin.</a:t>
            </a:r>
          </a:p>
          <a:p>
            <a:r>
              <a:rPr lang="en-US" sz="2000" dirty="0"/>
              <a:t>When a block is deemed valid, it has to satisfy not only the general </a:t>
            </a:r>
            <a:r>
              <a:rPr lang="en-US" sz="2000" dirty="0" smtClean="0"/>
              <a:t>consistency requirements</a:t>
            </a:r>
            <a:r>
              <a:rPr lang="en-US" sz="2000" dirty="0"/>
              <a:t>, but it must also contain the Proof of Work for a given difficulty.</a:t>
            </a:r>
          </a:p>
          <a:p>
            <a:r>
              <a:rPr lang="en-US" sz="2000" dirty="0"/>
              <a:t>The Proof of Work algorithm is due to be replaced with the Proof of Stake algorithm </a:t>
            </a:r>
            <a:r>
              <a:rPr lang="en-US" sz="2000" dirty="0" smtClean="0"/>
              <a:t>with the </a:t>
            </a:r>
            <a:r>
              <a:rPr lang="en-US" sz="2000" dirty="0"/>
              <a:t>release of serenity. </a:t>
            </a:r>
            <a:endParaRPr lang="en-US" sz="2000" dirty="0" smtClean="0"/>
          </a:p>
          <a:p>
            <a:r>
              <a:rPr lang="en-US" sz="2000" dirty="0"/>
              <a:t>An Algorithm named Casper has been developed, which will replace the existing Proof </a:t>
            </a:r>
            <a:r>
              <a:rPr lang="en-US" sz="2000" dirty="0" smtClean="0"/>
              <a:t>of Work </a:t>
            </a:r>
            <a:r>
              <a:rPr lang="en-US" sz="2000" dirty="0"/>
              <a:t>algorithm in </a:t>
            </a:r>
            <a:r>
              <a:rPr lang="en-US" sz="2000" dirty="0" err="1"/>
              <a:t>Ethereum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is a security deposit based on the economic </a:t>
            </a:r>
            <a:r>
              <a:rPr lang="en-US" sz="1800" dirty="0" smtClean="0"/>
              <a:t>protocol where </a:t>
            </a:r>
            <a:r>
              <a:rPr lang="en-US" sz="1800" dirty="0"/>
              <a:t>nodes are required to place a security deposit before they can produce blocks. </a:t>
            </a:r>
            <a:endParaRPr lang="en-US" sz="1800" dirty="0" smtClean="0"/>
          </a:p>
          <a:p>
            <a:pPr lvl="1"/>
            <a:r>
              <a:rPr lang="en-US" sz="1800" dirty="0" smtClean="0"/>
              <a:t>Nodes have </a:t>
            </a:r>
            <a:r>
              <a:rPr lang="en-US" sz="1800" dirty="0"/>
              <a:t>been named bonded validators in Casper, whereas the act of placing the </a:t>
            </a:r>
            <a:r>
              <a:rPr lang="en-US" sz="1800" dirty="0" smtClean="0"/>
              <a:t>security deposit </a:t>
            </a:r>
            <a:r>
              <a:rPr lang="en-US" sz="1800" dirty="0"/>
              <a:t>is named bonding.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28634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Ethash</a:t>
            </a:r>
            <a:r>
              <a:rPr lang="en-US" sz="2400" b="1" dirty="0"/>
              <a:t> </a:t>
            </a:r>
            <a:r>
              <a:rPr lang="en-US" sz="2400" dirty="0"/>
              <a:t>is the name of the Proof of Work algorithm used in </a:t>
            </a:r>
            <a:r>
              <a:rPr lang="en-US" sz="2400" dirty="0" err="1"/>
              <a:t>Ethereum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Originally, this </a:t>
            </a:r>
            <a:r>
              <a:rPr lang="en-US" sz="2400" dirty="0" smtClean="0"/>
              <a:t>was proposed </a:t>
            </a:r>
            <a:r>
              <a:rPr lang="en-US" sz="2400" dirty="0"/>
              <a:t>as the Dagger-Hashimoto </a:t>
            </a:r>
            <a:r>
              <a:rPr lang="en-US" sz="2400" dirty="0" smtClean="0"/>
              <a:t>algorithm</a:t>
            </a:r>
          </a:p>
          <a:p>
            <a:r>
              <a:rPr lang="en-US" sz="2400" dirty="0" smtClean="0"/>
              <a:t>Core </a:t>
            </a:r>
            <a:r>
              <a:rPr lang="en-US" sz="2400" dirty="0"/>
              <a:t>idea behind mining is to find a nonce that once hashed </a:t>
            </a:r>
            <a:r>
              <a:rPr lang="en-US" sz="2400" dirty="0" smtClean="0"/>
              <a:t>the result </a:t>
            </a:r>
            <a:r>
              <a:rPr lang="en-US" sz="2400" dirty="0"/>
              <a:t>in a predetermined difficulty level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Initially, the difficulty was low when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was </a:t>
            </a:r>
            <a:r>
              <a:rPr lang="en-US" sz="2400" dirty="0"/>
              <a:t>new and even CPU and single GPU mining was profitable to a certain extent, but </a:t>
            </a:r>
            <a:r>
              <a:rPr lang="en-US" sz="2400" dirty="0" smtClean="0"/>
              <a:t>that is </a:t>
            </a:r>
            <a:r>
              <a:rPr lang="en-US" sz="2400" dirty="0"/>
              <a:t>no longer the case.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1381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970" y="282916"/>
            <a:ext cx="8911687" cy="1280890"/>
          </a:xfrm>
        </p:spPr>
        <p:txBody>
          <a:bodyPr/>
          <a:lstStyle/>
          <a:p>
            <a:r>
              <a:rPr lang="en-US" b="1" dirty="0" err="1"/>
              <a:t>Ethash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711" y="1059839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err="1"/>
              <a:t>Ethash</a:t>
            </a:r>
            <a:r>
              <a:rPr lang="en-US" sz="2000" dirty="0"/>
              <a:t> is a memory-hard algorithm, which makes it difficult to be implemented </a:t>
            </a:r>
            <a:r>
              <a:rPr lang="en-US" sz="2000" dirty="0" smtClean="0"/>
              <a:t>on specialized </a:t>
            </a:r>
            <a:r>
              <a:rPr lang="en-US" sz="2000" dirty="0"/>
              <a:t>hardware.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in bitcoin, ASICs have been developed, which have resulted </a:t>
            </a:r>
            <a:r>
              <a:rPr lang="en-US" sz="2000" dirty="0" smtClean="0"/>
              <a:t>in mining </a:t>
            </a:r>
            <a:r>
              <a:rPr lang="en-US" sz="2000" dirty="0"/>
              <a:t>centralization over the years, but memory-hard Proof of Work algorithms are </a:t>
            </a:r>
            <a:r>
              <a:rPr lang="en-US" sz="2000" dirty="0" smtClean="0"/>
              <a:t>one way </a:t>
            </a:r>
            <a:r>
              <a:rPr lang="en-US" sz="2000" dirty="0"/>
              <a:t>of thwarting this threat and </a:t>
            </a:r>
            <a:r>
              <a:rPr lang="en-US" sz="2000" dirty="0" err="1"/>
              <a:t>Ethereum</a:t>
            </a:r>
            <a:r>
              <a:rPr lang="en-US" sz="2000" dirty="0"/>
              <a:t> implements </a:t>
            </a:r>
            <a:r>
              <a:rPr lang="en-US" sz="2000" dirty="0" err="1"/>
              <a:t>Ethash</a:t>
            </a:r>
            <a:r>
              <a:rPr lang="en-US" sz="2000" dirty="0"/>
              <a:t> to discourage </a:t>
            </a:r>
            <a:r>
              <a:rPr lang="en-US" sz="2000" dirty="0" smtClean="0"/>
              <a:t>ASIC development </a:t>
            </a:r>
            <a:r>
              <a:rPr lang="en-US" sz="2000" dirty="0"/>
              <a:t>for mining.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algorithm requires choosing subsets of a fixed resource </a:t>
            </a:r>
            <a:r>
              <a:rPr lang="en-US" sz="2000" dirty="0" smtClean="0"/>
              <a:t>called </a:t>
            </a:r>
            <a:r>
              <a:rPr lang="en-US" sz="2000" b="1" dirty="0" smtClean="0"/>
              <a:t>DAG </a:t>
            </a:r>
            <a:r>
              <a:rPr lang="en-US" sz="2000" dirty="0"/>
              <a:t>(</a:t>
            </a:r>
            <a:r>
              <a:rPr lang="en-US" sz="2000" b="1" dirty="0"/>
              <a:t>Directed Acyclic Graph</a:t>
            </a:r>
            <a:r>
              <a:rPr lang="en-US" sz="2000" dirty="0"/>
              <a:t>) depending on the nonce and block headers. </a:t>
            </a:r>
            <a:endParaRPr lang="en-US" sz="2000" dirty="0" smtClean="0"/>
          </a:p>
          <a:p>
            <a:r>
              <a:rPr lang="en-US" sz="2000" dirty="0" smtClean="0"/>
              <a:t>DAG </a:t>
            </a:r>
            <a:r>
              <a:rPr lang="en-US" sz="2000" dirty="0"/>
              <a:t>is </a:t>
            </a:r>
            <a:r>
              <a:rPr lang="en-US" sz="2000" dirty="0" smtClean="0"/>
              <a:t>around 2 </a:t>
            </a:r>
            <a:r>
              <a:rPr lang="en-US" sz="2000" dirty="0"/>
              <a:t>GB in size and changes every 30000 blocks. </a:t>
            </a:r>
            <a:endParaRPr lang="en-US" sz="2000" dirty="0" smtClean="0"/>
          </a:p>
          <a:p>
            <a:r>
              <a:rPr lang="en-US" sz="2000" dirty="0" smtClean="0"/>
              <a:t>Mining </a:t>
            </a:r>
            <a:r>
              <a:rPr lang="en-US" sz="2000" dirty="0"/>
              <a:t>can only start when DAG </a:t>
            </a:r>
            <a:r>
              <a:rPr lang="en-US" sz="2000" dirty="0" smtClean="0"/>
              <a:t>is completely </a:t>
            </a:r>
            <a:r>
              <a:rPr lang="en-US" sz="2000" dirty="0"/>
              <a:t>generated the first time a mining node starts.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time between every </a:t>
            </a:r>
            <a:r>
              <a:rPr lang="en-US" sz="2000" dirty="0" smtClean="0"/>
              <a:t>30000 blocks </a:t>
            </a:r>
            <a:r>
              <a:rPr lang="en-US" sz="2000" dirty="0"/>
              <a:t>is around 5.2 days and is called epoch.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DAG is used as a seed by the Proof </a:t>
            </a:r>
            <a:r>
              <a:rPr lang="en-US" sz="2000" dirty="0" smtClean="0"/>
              <a:t>of Work </a:t>
            </a:r>
            <a:r>
              <a:rPr lang="en-US" sz="2000" dirty="0"/>
              <a:t>algorithm called </a:t>
            </a:r>
            <a:r>
              <a:rPr lang="en-US" sz="2000" dirty="0" err="1"/>
              <a:t>Ethash</a:t>
            </a:r>
            <a:r>
              <a:rPr lang="en-US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6535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484" y="310212"/>
            <a:ext cx="8911687" cy="1280890"/>
          </a:xfrm>
        </p:spPr>
        <p:txBody>
          <a:bodyPr/>
          <a:lstStyle/>
          <a:p>
            <a:r>
              <a:rPr lang="en-US" b="1" dirty="0" err="1"/>
              <a:t>Ethash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484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current reward scheme is 5 Ether for successfully finding a valid nonce.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addition </a:t>
            </a:r>
            <a:r>
              <a:rPr lang="en-US" sz="2000" dirty="0" smtClean="0"/>
              <a:t>to receiving </a:t>
            </a:r>
            <a:r>
              <a:rPr lang="en-US" sz="2000" dirty="0"/>
              <a:t>5 Ethers, the successful miner also receives the cost of the gas consumed </a:t>
            </a:r>
            <a:r>
              <a:rPr lang="en-US" sz="2000" dirty="0" smtClean="0"/>
              <a:t>within the </a:t>
            </a:r>
            <a:r>
              <a:rPr lang="en-US" sz="2000" dirty="0"/>
              <a:t>block and an additional reward for including stale blocks (Uncles) in the block. </a:t>
            </a:r>
            <a:endParaRPr lang="en-US" sz="2000" dirty="0" smtClean="0"/>
          </a:p>
          <a:p>
            <a:r>
              <a:rPr lang="en-US" sz="2000" dirty="0" smtClean="0"/>
              <a:t>A maximum </a:t>
            </a:r>
            <a:r>
              <a:rPr lang="en-US" sz="2000" dirty="0"/>
              <a:t>of two Uncles are allowed per block and are rewarded 7/8 of the normal </a:t>
            </a:r>
            <a:r>
              <a:rPr lang="en-US" sz="2000" dirty="0" smtClean="0"/>
              <a:t>block reward.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 order to achieve a 12 second block time, block difficulty is adjusted at </a:t>
            </a:r>
            <a:r>
              <a:rPr lang="en-US" sz="2000" dirty="0" smtClean="0"/>
              <a:t>every block.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rewards are directly proportional to the miner's hash rate, which basically </a:t>
            </a:r>
            <a:r>
              <a:rPr lang="en-US" sz="2000" dirty="0" smtClean="0"/>
              <a:t>means how </a:t>
            </a:r>
            <a:r>
              <a:rPr lang="en-US" sz="2000" dirty="0"/>
              <a:t>fast a miner can hash.</a:t>
            </a:r>
          </a:p>
          <a:p>
            <a:r>
              <a:rPr lang="en-US" sz="2000" dirty="0"/>
              <a:t>Mining can be performed by simply joining the </a:t>
            </a:r>
            <a:r>
              <a:rPr lang="en-US" sz="2000" dirty="0" err="1"/>
              <a:t>Ethereum</a:t>
            </a:r>
            <a:r>
              <a:rPr lang="en-US" sz="2000" dirty="0"/>
              <a:t> network and running </a:t>
            </a:r>
            <a:r>
              <a:rPr lang="en-US" sz="2000" dirty="0" smtClean="0"/>
              <a:t>an appropriate </a:t>
            </a:r>
            <a:r>
              <a:rPr lang="en-US" sz="2000" dirty="0"/>
              <a:t>client.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key requirement is that the node should be fully synced with </a:t>
            </a:r>
            <a:r>
              <a:rPr lang="en-US" sz="2000" dirty="0" smtClean="0"/>
              <a:t>the main </a:t>
            </a:r>
            <a:r>
              <a:rPr lang="en-US" sz="2000" dirty="0"/>
              <a:t>network before mining can start.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4359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039" y="0"/>
            <a:ext cx="8911687" cy="1280890"/>
          </a:xfrm>
        </p:spPr>
        <p:txBody>
          <a:bodyPr/>
          <a:lstStyle/>
          <a:p>
            <a:r>
              <a:rPr lang="en-US" b="1" dirty="0"/>
              <a:t>CPU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512" y="517615"/>
            <a:ext cx="9812740" cy="4940490"/>
          </a:xfrm>
        </p:spPr>
        <p:txBody>
          <a:bodyPr>
            <a:noAutofit/>
          </a:bodyPr>
          <a:lstStyle/>
          <a:p>
            <a:r>
              <a:rPr lang="en-US" sz="2000" dirty="0"/>
              <a:t>Even though not profitable on the main net, CPU mining is still valuable on the </a:t>
            </a:r>
            <a:r>
              <a:rPr lang="en-US" sz="2000" dirty="0" smtClean="0"/>
              <a:t>test network </a:t>
            </a:r>
            <a:r>
              <a:rPr lang="en-US" sz="2000" dirty="0"/>
              <a:t>or even a private network to experiment with mining and contract deployment.</a:t>
            </a:r>
          </a:p>
          <a:p>
            <a:r>
              <a:rPr lang="en-US" sz="2000" dirty="0" err="1" smtClean="0"/>
              <a:t>Geth</a:t>
            </a:r>
            <a:r>
              <a:rPr lang="en-US" sz="2000" dirty="0" smtClean="0"/>
              <a:t> can </a:t>
            </a:r>
            <a:r>
              <a:rPr lang="en-US" sz="2000" dirty="0"/>
              <a:t>be started with </a:t>
            </a:r>
            <a:r>
              <a:rPr lang="en-US" sz="2000" dirty="0" smtClean="0"/>
              <a:t>mine switch </a:t>
            </a:r>
            <a:r>
              <a:rPr lang="en-US" sz="2000" dirty="0"/>
              <a:t>in order to start mining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err="1"/>
              <a:t>geth</a:t>
            </a:r>
            <a:r>
              <a:rPr lang="en-US" sz="1800" b="1" dirty="0"/>
              <a:t> --mine --</a:t>
            </a:r>
            <a:r>
              <a:rPr lang="en-US" sz="1800" b="1" dirty="0" err="1"/>
              <a:t>minerthreads</a:t>
            </a:r>
            <a:r>
              <a:rPr lang="en-US" sz="1800" b="1" dirty="0"/>
              <a:t> &lt;n&gt;</a:t>
            </a:r>
          </a:p>
          <a:p>
            <a:r>
              <a:rPr lang="en-US" sz="2000" dirty="0"/>
              <a:t>CPU mining can also be started using the web 3 </a:t>
            </a:r>
            <a:r>
              <a:rPr lang="en-US" sz="2000" dirty="0" err="1"/>
              <a:t>geth</a:t>
            </a:r>
            <a:r>
              <a:rPr lang="en-US" sz="2000" dirty="0"/>
              <a:t> console. </a:t>
            </a:r>
            <a:r>
              <a:rPr lang="en-US" sz="2000" dirty="0" err="1"/>
              <a:t>Geth</a:t>
            </a:r>
            <a:r>
              <a:rPr lang="en-US" sz="2000" dirty="0"/>
              <a:t> console can be </a:t>
            </a:r>
            <a:r>
              <a:rPr lang="en-US" sz="2000" dirty="0" smtClean="0"/>
              <a:t>started by </a:t>
            </a:r>
            <a:r>
              <a:rPr lang="en-US" sz="2000" dirty="0"/>
              <a:t>issuing the following command:</a:t>
            </a:r>
          </a:p>
          <a:p>
            <a:pPr lvl="1"/>
            <a:r>
              <a:rPr lang="en-US" sz="1800" b="1" dirty="0" err="1"/>
              <a:t>geth</a:t>
            </a:r>
            <a:r>
              <a:rPr lang="en-US" sz="1800" b="1" dirty="0"/>
              <a:t> attach</a:t>
            </a:r>
          </a:p>
          <a:p>
            <a:r>
              <a:rPr lang="en-US" sz="2000" dirty="0"/>
              <a:t>After this, the miner can be started by issuing the following command, which will </a:t>
            </a:r>
            <a:r>
              <a:rPr lang="en-US" sz="2000" dirty="0" smtClean="0"/>
              <a:t>return true </a:t>
            </a:r>
            <a:r>
              <a:rPr lang="en-US" sz="2000" dirty="0"/>
              <a:t>if successful, or false </a:t>
            </a:r>
            <a:r>
              <a:rPr lang="en-US" sz="2000" dirty="0" smtClean="0"/>
              <a:t>otherwise</a:t>
            </a:r>
          </a:p>
          <a:p>
            <a:r>
              <a:rPr lang="en-US" sz="2000" b="1" dirty="0" err="1" smtClean="0"/>
              <a:t>Miner.start</a:t>
            </a:r>
            <a:r>
              <a:rPr lang="en-US" sz="2000" b="1" dirty="0" smtClean="0"/>
              <a:t>(4</a:t>
            </a:r>
            <a:r>
              <a:rPr lang="en-US" sz="2000" b="1" dirty="0"/>
              <a:t>)</a:t>
            </a:r>
          </a:p>
          <a:p>
            <a:pPr lvl="2"/>
            <a:r>
              <a:rPr lang="en-US" sz="1600" b="1" dirty="0"/>
              <a:t>True</a:t>
            </a:r>
          </a:p>
          <a:p>
            <a:pPr lvl="1"/>
            <a:r>
              <a:rPr lang="en-US" sz="1800" dirty="0"/>
              <a:t>The preceding command will start the miner with four threads. </a:t>
            </a:r>
          </a:p>
          <a:p>
            <a:r>
              <a:rPr lang="en-US" sz="2000" b="1" dirty="0" err="1"/>
              <a:t>Miner.stop</a:t>
            </a:r>
            <a:endParaRPr lang="en-US" sz="2000" b="1" dirty="0"/>
          </a:p>
          <a:p>
            <a:pPr lvl="1"/>
            <a:r>
              <a:rPr lang="en-US" sz="1800" b="1" dirty="0"/>
              <a:t>True</a:t>
            </a:r>
          </a:p>
          <a:p>
            <a:pPr lvl="1"/>
            <a:r>
              <a:rPr lang="en-US" sz="1800" dirty="0"/>
              <a:t>The preceding command will stop the miner. The command will return true if successful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06159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256" y="154674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At a basic level, GPU mining can be performed easily by running two commands:</a:t>
            </a:r>
          </a:p>
          <a:p>
            <a:pPr lvl="1"/>
            <a:r>
              <a:rPr lang="en-US" sz="2000" dirty="0" err="1"/>
              <a:t>geth</a:t>
            </a:r>
            <a:r>
              <a:rPr lang="en-US" sz="2000" dirty="0"/>
              <a:t> </a:t>
            </a:r>
            <a:r>
              <a:rPr lang="en-US" sz="2000" dirty="0" smtClean="0"/>
              <a:t>–</a:t>
            </a:r>
            <a:r>
              <a:rPr lang="en-US" sz="2000" dirty="0" err="1" smtClean="0"/>
              <a:t>rpc</a:t>
            </a:r>
            <a:endParaRPr lang="en-US" sz="2000" dirty="0" smtClean="0"/>
          </a:p>
          <a:p>
            <a:r>
              <a:rPr lang="en-US" sz="2400" dirty="0"/>
              <a:t>Once </a:t>
            </a:r>
            <a:r>
              <a:rPr lang="en-US" sz="2400" dirty="0" err="1"/>
              <a:t>geth</a:t>
            </a:r>
            <a:r>
              <a:rPr lang="en-US" sz="2400" dirty="0"/>
              <a:t> is up and running and the </a:t>
            </a:r>
            <a:r>
              <a:rPr lang="en-US" sz="2400" dirty="0" err="1"/>
              <a:t>blockchain</a:t>
            </a:r>
            <a:r>
              <a:rPr lang="en-US" sz="2400" dirty="0"/>
              <a:t> is fully downloaded, </a:t>
            </a:r>
            <a:r>
              <a:rPr lang="en-US" sz="2400" dirty="0" err="1"/>
              <a:t>Ethminer</a:t>
            </a:r>
            <a:r>
              <a:rPr lang="en-US" sz="2400" dirty="0"/>
              <a:t> can be </a:t>
            </a:r>
            <a:r>
              <a:rPr lang="en-US" sz="2400" dirty="0" smtClean="0"/>
              <a:t>run in </a:t>
            </a:r>
            <a:r>
              <a:rPr lang="en-US" sz="2400" dirty="0"/>
              <a:t>order to start mining. </a:t>
            </a:r>
            <a:endParaRPr lang="en-US" sz="2400" dirty="0" smtClean="0"/>
          </a:p>
          <a:p>
            <a:r>
              <a:rPr lang="en-US" sz="2400" dirty="0" err="1" smtClean="0"/>
              <a:t>Ethminer</a:t>
            </a:r>
            <a:r>
              <a:rPr lang="en-US" sz="2400" dirty="0" smtClean="0"/>
              <a:t> </a:t>
            </a:r>
            <a:r>
              <a:rPr lang="en-US" sz="2400" dirty="0"/>
              <a:t>is a standalone miner that can also be used in the </a:t>
            </a:r>
            <a:r>
              <a:rPr lang="en-US" sz="2400" dirty="0" smtClean="0"/>
              <a:t>farm mode </a:t>
            </a:r>
            <a:r>
              <a:rPr lang="en-US" sz="2400" dirty="0"/>
              <a:t>to contribute to mining pools.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be downloaded from h t </a:t>
            </a:r>
            <a:r>
              <a:rPr lang="en-US" sz="2400" dirty="0" err="1"/>
              <a:t>t</a:t>
            </a:r>
            <a:r>
              <a:rPr lang="en-US" sz="2400" dirty="0"/>
              <a:t> p s ://g </a:t>
            </a:r>
            <a:r>
              <a:rPr lang="en-US" sz="2400" dirty="0" err="1"/>
              <a:t>i</a:t>
            </a:r>
            <a:r>
              <a:rPr lang="en-US" sz="2400" dirty="0"/>
              <a:t> t h u b . c o m /G e n </a:t>
            </a:r>
            <a:r>
              <a:rPr lang="en-US" sz="2400" dirty="0" smtClean="0"/>
              <a:t>oi </a:t>
            </a:r>
            <a:r>
              <a:rPr lang="en-US" sz="2400" dirty="0"/>
              <a:t>l /c p </a:t>
            </a:r>
            <a:r>
              <a:rPr lang="en-US" sz="2400" dirty="0" err="1"/>
              <a:t>p</a:t>
            </a:r>
            <a:r>
              <a:rPr lang="en-US" sz="2400" dirty="0"/>
              <a:t> - e t h e r e u m /t r e </a:t>
            </a:r>
            <a:r>
              <a:rPr lang="en-US" sz="2400" dirty="0" err="1"/>
              <a:t>e</a:t>
            </a:r>
            <a:r>
              <a:rPr lang="en-US" sz="2400" dirty="0"/>
              <a:t> /m a s t e r /r e l e a s e s :</a:t>
            </a:r>
          </a:p>
          <a:p>
            <a:pPr lvl="1"/>
            <a:r>
              <a:rPr lang="en-US" sz="2000" dirty="0" err="1"/>
              <a:t>ethminer</a:t>
            </a:r>
            <a:r>
              <a:rPr lang="en-US" sz="2000" dirty="0"/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22876337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GPU mining requires an AMD or </a:t>
            </a:r>
            <a:r>
              <a:rPr lang="en-US" sz="2000" dirty="0" err="1"/>
              <a:t>Nvidia</a:t>
            </a:r>
            <a:r>
              <a:rPr lang="en-US" sz="2000" dirty="0"/>
              <a:t> graphics card and an applicable </a:t>
            </a:r>
            <a:r>
              <a:rPr lang="en-US" sz="2000" dirty="0" err="1"/>
              <a:t>OpenCL</a:t>
            </a:r>
            <a:r>
              <a:rPr lang="en-US" sz="2000" dirty="0"/>
              <a:t> SDK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For </a:t>
            </a:r>
            <a:r>
              <a:rPr lang="pt-BR" sz="2000" dirty="0" smtClean="0"/>
              <a:t>NVidia </a:t>
            </a:r>
            <a:r>
              <a:rPr lang="pt-BR" sz="2000" dirty="0"/>
              <a:t>chipset, it can downloaded from h t t p s ://d e v e l o p e r . n v i d i a . c o m /c u d a - d o w n l o a </a:t>
            </a:r>
            <a:r>
              <a:rPr lang="pt-BR" sz="2000" dirty="0" smtClean="0"/>
              <a:t>ds </a:t>
            </a:r>
            <a:r>
              <a:rPr lang="pt-BR" sz="2000" dirty="0"/>
              <a:t>. </a:t>
            </a:r>
            <a:endParaRPr lang="pt-BR" sz="2000" dirty="0" smtClean="0"/>
          </a:p>
          <a:p>
            <a:r>
              <a:rPr lang="pt-BR" sz="2000" dirty="0" smtClean="0"/>
              <a:t>For </a:t>
            </a:r>
            <a:r>
              <a:rPr lang="pt-BR" sz="2000" dirty="0"/>
              <a:t>AMD chipsets, it is available at h t t p ://d e v e l o p e r . a m d . c o m /t o o l s - a n d - s d k s /o p e n </a:t>
            </a:r>
            <a:r>
              <a:rPr lang="pt-BR" sz="2000" dirty="0" smtClean="0"/>
              <a:t>cl </a:t>
            </a:r>
            <a:r>
              <a:rPr lang="pt-BR" sz="2000" dirty="0"/>
              <a:t>- z o n e /a m d - a c c e l e r a t e d - p a r a l l e l - p r o c e s s i n g - a p p - s d k </a:t>
            </a:r>
            <a:r>
              <a:rPr lang="pt-BR" sz="2000" dirty="0" smtClean="0"/>
              <a:t>.</a:t>
            </a:r>
          </a:p>
          <a:p>
            <a:r>
              <a:rPr lang="en-US" sz="2000" b="1" dirty="0"/>
              <a:t>CPU benchmarking</a:t>
            </a:r>
          </a:p>
          <a:p>
            <a:pPr lvl="1"/>
            <a:r>
              <a:rPr lang="en-US" sz="1800" b="1" dirty="0"/>
              <a:t>$ </a:t>
            </a:r>
            <a:r>
              <a:rPr lang="en-US" sz="1800" b="1" dirty="0" err="1"/>
              <a:t>ethminer</a:t>
            </a:r>
            <a:r>
              <a:rPr lang="en-US" sz="1800" b="1" dirty="0"/>
              <a:t> -M -C</a:t>
            </a:r>
          </a:p>
          <a:p>
            <a:r>
              <a:rPr lang="en-US" sz="2000" b="1" dirty="0"/>
              <a:t>GPU benchmarking</a:t>
            </a:r>
          </a:p>
          <a:p>
            <a:pPr lvl="1"/>
            <a:r>
              <a:rPr lang="en-US" sz="1800" b="1" dirty="0"/>
              <a:t>$ </a:t>
            </a:r>
            <a:r>
              <a:rPr lang="en-US" sz="1800" b="1" dirty="0" err="1"/>
              <a:t>ethminer</a:t>
            </a:r>
            <a:r>
              <a:rPr lang="en-US" sz="1800" b="1" dirty="0"/>
              <a:t> -M -G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28865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rigs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difficulty increased over time for mining Ether, mining rigs with multiple GPUs </a:t>
            </a:r>
            <a:r>
              <a:rPr lang="en-US" sz="2400" dirty="0" smtClean="0"/>
              <a:t>were starting </a:t>
            </a:r>
            <a:r>
              <a:rPr lang="en-US" sz="2400" dirty="0"/>
              <a:t>to be built by the miners.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mining rig usually contains around five GPU cards, </a:t>
            </a:r>
            <a:r>
              <a:rPr lang="en-US" sz="2400" dirty="0" smtClean="0"/>
              <a:t>and all </a:t>
            </a:r>
            <a:r>
              <a:rPr lang="en-US" sz="2400" dirty="0"/>
              <a:t>of them work in parallel for mining, thus improving the chances of finding valid </a:t>
            </a:r>
            <a:r>
              <a:rPr lang="en-US" sz="2400" dirty="0" err="1" smtClean="0"/>
              <a:t>nonces</a:t>
            </a:r>
            <a:r>
              <a:rPr lang="en-US" sz="2400" dirty="0" smtClean="0"/>
              <a:t> for </a:t>
            </a:r>
            <a:r>
              <a:rPr lang="en-US" sz="2400" dirty="0"/>
              <a:t>mining.</a:t>
            </a:r>
          </a:p>
          <a:p>
            <a:r>
              <a:rPr lang="en-US" sz="2400" dirty="0"/>
              <a:t>Mining rigs can be built with some effort and are also available commercially from </a:t>
            </a:r>
            <a:r>
              <a:rPr lang="en-US" sz="2400" dirty="0" smtClean="0"/>
              <a:t>various vendors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837864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63"/>
            <a:ext cx="7510131" cy="63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656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665" y="1601338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There are many online mining pools that offer </a:t>
            </a:r>
            <a:r>
              <a:rPr lang="en-US" sz="2000" dirty="0" err="1"/>
              <a:t>Ethereum</a:t>
            </a:r>
            <a:r>
              <a:rPr lang="en-US" sz="2000" dirty="0"/>
              <a:t> mining. </a:t>
            </a:r>
            <a:endParaRPr lang="en-US" sz="2000" dirty="0" smtClean="0"/>
          </a:p>
          <a:p>
            <a:r>
              <a:rPr lang="en-US" sz="2000" dirty="0" err="1" smtClean="0"/>
              <a:t>Ethminer</a:t>
            </a:r>
            <a:r>
              <a:rPr lang="en-US" sz="2000" dirty="0" smtClean="0"/>
              <a:t> </a:t>
            </a:r>
            <a:r>
              <a:rPr lang="en-US" sz="2000" dirty="0"/>
              <a:t>can be used </a:t>
            </a:r>
            <a:r>
              <a:rPr lang="en-US" sz="2000" dirty="0" smtClean="0"/>
              <a:t>to connect </a:t>
            </a:r>
            <a:r>
              <a:rPr lang="en-US" sz="2000" dirty="0"/>
              <a:t>to a mining pool using the following command.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pool publishes its </a:t>
            </a:r>
            <a:r>
              <a:rPr lang="en-US" sz="2000" dirty="0" smtClean="0"/>
              <a:t>own instructions</a:t>
            </a:r>
            <a:r>
              <a:rPr lang="en-US" sz="2000" dirty="0"/>
              <a:t>, but generally, the process of connecting to a pool is similar. </a:t>
            </a:r>
            <a:endParaRPr lang="en-US" sz="2000" dirty="0" smtClean="0"/>
          </a:p>
          <a:p>
            <a:r>
              <a:rPr lang="en-US" sz="2000" dirty="0" smtClean="0"/>
              <a:t>An example from </a:t>
            </a:r>
            <a:r>
              <a:rPr lang="en-US" sz="2000" dirty="0"/>
              <a:t>ethereumpool.co is shown here:</a:t>
            </a:r>
          </a:p>
          <a:p>
            <a:pPr lvl="1"/>
            <a:r>
              <a:rPr lang="en-US" sz="1800" dirty="0" err="1"/>
              <a:t>ethminer</a:t>
            </a:r>
            <a:r>
              <a:rPr lang="en-US" sz="1800" dirty="0"/>
              <a:t> -C -F</a:t>
            </a:r>
          </a:p>
          <a:p>
            <a:pPr lvl="1"/>
            <a:r>
              <a:rPr lang="en-US" sz="1800" dirty="0"/>
              <a:t>http://ethereumpool.co/?</a:t>
            </a:r>
            <a:r>
              <a:rPr lang="en-US" sz="1800" dirty="0" smtClean="0"/>
              <a:t>miner=0.1@0x024a20cc5feba7f3dc3776075b3e60c20eb1459c@DrEquinox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08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the </a:t>
            </a:r>
            <a:r>
              <a:rPr lang="en-US" sz="2400" dirty="0" smtClean="0"/>
              <a:t>release </a:t>
            </a:r>
            <a:r>
              <a:rPr lang="en-US" sz="2400" dirty="0"/>
              <a:t>of homestead, due to major protocol upgrades, it resulted in a </a:t>
            </a:r>
            <a:r>
              <a:rPr lang="en-US" sz="2400" dirty="0" smtClean="0"/>
              <a:t>hard fork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protocol was upgraded at block number 1,150,000, resulting in the migration </a:t>
            </a:r>
            <a:r>
              <a:rPr lang="en-US" sz="2400" dirty="0" smtClean="0"/>
              <a:t>from the </a:t>
            </a:r>
            <a:r>
              <a:rPr lang="en-US" sz="2400" dirty="0"/>
              <a:t>first version of </a:t>
            </a:r>
            <a:r>
              <a:rPr lang="en-US" sz="2400" dirty="0" err="1"/>
              <a:t>Ethereum</a:t>
            </a:r>
            <a:r>
              <a:rPr lang="en-US" sz="2400" dirty="0"/>
              <a:t> known as Frontier to the second version of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called homestead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59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recent unintentional fork that occurred on November 24, 2016, at 14:12:07 UTC was </a:t>
            </a:r>
            <a:r>
              <a:rPr lang="en-US" sz="2400" dirty="0" smtClean="0"/>
              <a:t>due to </a:t>
            </a:r>
            <a:r>
              <a:rPr lang="en-US" sz="2400" dirty="0"/>
              <a:t>a bug in the </a:t>
            </a:r>
            <a:r>
              <a:rPr lang="en-US" sz="2400" dirty="0" err="1"/>
              <a:t>geth</a:t>
            </a:r>
            <a:r>
              <a:rPr lang="en-US" sz="2400" dirty="0"/>
              <a:t> client's journaling mechanism. </a:t>
            </a:r>
            <a:endParaRPr lang="en-US" sz="2400" dirty="0" smtClean="0"/>
          </a:p>
          <a:p>
            <a:r>
              <a:rPr lang="en-US" sz="2400" dirty="0" smtClean="0"/>
              <a:t>Network </a:t>
            </a:r>
            <a:r>
              <a:rPr lang="en-US" sz="2400" dirty="0"/>
              <a:t>fork occurred at block </a:t>
            </a:r>
            <a:r>
              <a:rPr lang="en-US" sz="2400" dirty="0" smtClean="0"/>
              <a:t>number 2,686,351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bug resulted in </a:t>
            </a:r>
            <a:r>
              <a:rPr lang="en-US" sz="2400" dirty="0" err="1"/>
              <a:t>geth</a:t>
            </a:r>
            <a:r>
              <a:rPr lang="en-US" sz="2400" dirty="0"/>
              <a:t> failing to revert empty account deletions in the case </a:t>
            </a:r>
            <a:r>
              <a:rPr lang="en-US" sz="2400" dirty="0" smtClean="0"/>
              <a:t>of the </a:t>
            </a:r>
            <a:r>
              <a:rPr lang="en-US" sz="2400" dirty="0"/>
              <a:t>empty out-of-gas exception.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that from block number 2686351,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is split </a:t>
            </a:r>
            <a:r>
              <a:rPr lang="en-US" sz="2400" dirty="0" smtClean="0"/>
              <a:t>into two</a:t>
            </a:r>
            <a:r>
              <a:rPr lang="en-US" sz="2400" dirty="0"/>
              <a:t>, one running with parity clients and the other with </a:t>
            </a:r>
            <a:r>
              <a:rPr lang="en-US" sz="2400" dirty="0" err="1"/>
              <a:t>geth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issue was resolved </a:t>
            </a:r>
            <a:r>
              <a:rPr lang="en-US" sz="2400" dirty="0" smtClean="0"/>
              <a:t>with the </a:t>
            </a:r>
            <a:r>
              <a:rPr lang="en-US" sz="2400" dirty="0"/>
              <a:t>release of </a:t>
            </a:r>
            <a:r>
              <a:rPr lang="en-US" sz="2400" dirty="0" err="1"/>
              <a:t>geth</a:t>
            </a:r>
            <a:r>
              <a:rPr lang="en-US" sz="2400" dirty="0"/>
              <a:t> version 1.5.3.</a:t>
            </a:r>
          </a:p>
        </p:txBody>
      </p:sp>
    </p:spTree>
    <p:extLst>
      <p:ext uri="{BB962C8B-B14F-4D97-AF65-F5344CB8AC3E}">
        <p14:creationId xmlns:p14="http://schemas.microsoft.com/office/powerpoint/2010/main" val="300949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Another key concept in </a:t>
            </a:r>
            <a:r>
              <a:rPr lang="en-US" sz="2400" dirty="0" err="1"/>
              <a:t>Ethereum</a:t>
            </a:r>
            <a:r>
              <a:rPr lang="en-US" sz="2400" dirty="0"/>
              <a:t> is that of gas.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transactions on the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are required to cover the cost of computation they are performing.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cost </a:t>
            </a:r>
            <a:r>
              <a:rPr lang="en-US" sz="2400" dirty="0" smtClean="0"/>
              <a:t>is covered </a:t>
            </a:r>
            <a:r>
              <a:rPr lang="en-US" sz="2400" dirty="0"/>
              <a:t>by something called </a:t>
            </a:r>
            <a:r>
              <a:rPr lang="en-US" sz="2400" i="1" dirty="0"/>
              <a:t>gas </a:t>
            </a:r>
            <a:r>
              <a:rPr lang="en-US" sz="2400" dirty="0"/>
              <a:t>or </a:t>
            </a:r>
            <a:r>
              <a:rPr lang="en-US" sz="2400" i="1" dirty="0"/>
              <a:t>crypto fuel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gas as </a:t>
            </a:r>
            <a:r>
              <a:rPr lang="en-US" sz="2400" i="1" dirty="0"/>
              <a:t>execution fee </a:t>
            </a:r>
            <a:r>
              <a:rPr lang="en-US" sz="2400" dirty="0"/>
              <a:t>is paid upfront by the transaction originators.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/>
              <a:t>fuel </a:t>
            </a:r>
            <a:r>
              <a:rPr lang="en-US" sz="2400" dirty="0" smtClean="0"/>
              <a:t>is consumed </a:t>
            </a:r>
            <a:r>
              <a:rPr lang="en-US" sz="2400" dirty="0"/>
              <a:t>with each operation.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79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operation has a predefined amount of gas associated with it.</a:t>
            </a:r>
          </a:p>
          <a:p>
            <a:r>
              <a:rPr lang="en-US" sz="2400" dirty="0"/>
              <a:t> Each transaction specifies the amount of gas it is willing to consume for its execution.</a:t>
            </a:r>
          </a:p>
          <a:p>
            <a:r>
              <a:rPr lang="en-US" sz="2400" dirty="0"/>
              <a:t> If it runs </a:t>
            </a:r>
            <a:r>
              <a:rPr lang="en-US" sz="2400" i="1" dirty="0"/>
              <a:t>out of gas </a:t>
            </a:r>
            <a:r>
              <a:rPr lang="en-US" sz="2400" dirty="0"/>
              <a:t>before the execution is completed, any operation performed by the transaction up to that point is rolled back.</a:t>
            </a:r>
          </a:p>
          <a:p>
            <a:r>
              <a:rPr lang="en-US" sz="2400" dirty="0"/>
              <a:t>If the transaction is successfully executed, then any remaining gas is refunded to the transaction originator.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0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consensus mechanism in </a:t>
            </a:r>
            <a:r>
              <a:rPr lang="en-US" sz="2400" dirty="0" err="1"/>
              <a:t>Ethereum</a:t>
            </a:r>
            <a:r>
              <a:rPr lang="en-US" sz="2400" dirty="0"/>
              <a:t> is based on the GHOST protocol </a:t>
            </a:r>
            <a:r>
              <a:rPr lang="en-US" sz="2400" dirty="0" smtClean="0"/>
              <a:t>originally proposed </a:t>
            </a:r>
            <a:r>
              <a:rPr lang="en-US" sz="2400" dirty="0"/>
              <a:t>by </a:t>
            </a:r>
            <a:r>
              <a:rPr lang="en-US" sz="2400" i="1" dirty="0"/>
              <a:t>Zohar </a:t>
            </a:r>
            <a:r>
              <a:rPr lang="en-US" sz="2400" dirty="0"/>
              <a:t>and </a:t>
            </a:r>
            <a:r>
              <a:rPr lang="en-US" sz="2400" i="1" dirty="0" err="1"/>
              <a:t>Sompolinsky</a:t>
            </a:r>
            <a:r>
              <a:rPr lang="en-US" sz="2400" i="1" dirty="0"/>
              <a:t> </a:t>
            </a:r>
            <a:r>
              <a:rPr lang="en-US" sz="2400" dirty="0"/>
              <a:t>in December </a:t>
            </a:r>
            <a:r>
              <a:rPr lang="en-US" sz="2400" dirty="0" smtClean="0"/>
              <a:t>2013</a:t>
            </a:r>
          </a:p>
          <a:p>
            <a:r>
              <a:rPr lang="en-US" sz="2400" dirty="0" err="1"/>
              <a:t>Ethereum</a:t>
            </a:r>
            <a:r>
              <a:rPr lang="en-US" sz="2400" dirty="0"/>
              <a:t> uses a simpler version of this protocol, 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the chain that has </a:t>
            </a:r>
            <a:r>
              <a:rPr lang="en-US" sz="2400" dirty="0" smtClean="0"/>
              <a:t>most computational </a:t>
            </a:r>
            <a:r>
              <a:rPr lang="en-US" sz="2400" dirty="0"/>
              <a:t>effort spent on it in order to build it is identified as the definite version.</a:t>
            </a:r>
          </a:p>
          <a:p>
            <a:r>
              <a:rPr lang="en-US" sz="2400" dirty="0"/>
              <a:t>Another way of looking at it is to find the longest chain, as the longest chain must </a:t>
            </a:r>
            <a:r>
              <a:rPr lang="en-US" sz="2400" dirty="0" smtClean="0"/>
              <a:t>have been </a:t>
            </a:r>
            <a:r>
              <a:rPr lang="en-US" sz="2400" dirty="0"/>
              <a:t>built by consuming adequate mining effort.</a:t>
            </a:r>
          </a:p>
        </p:txBody>
      </p:sp>
    </p:spTree>
    <p:extLst>
      <p:ext uri="{BB962C8B-B14F-4D97-AF65-F5344CB8AC3E}">
        <p14:creationId xmlns:p14="http://schemas.microsoft.com/office/powerpoint/2010/main" val="348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Greedy Heaviest </a:t>
            </a:r>
            <a:r>
              <a:rPr lang="en-US" sz="2400" b="1" dirty="0" smtClean="0"/>
              <a:t>Observed Subtree </a:t>
            </a:r>
            <a:r>
              <a:rPr lang="en-US" sz="2400" dirty="0"/>
              <a:t>(</a:t>
            </a:r>
            <a:r>
              <a:rPr lang="en-US" sz="2400" b="1" dirty="0"/>
              <a:t>GHOST</a:t>
            </a:r>
            <a:r>
              <a:rPr lang="en-US" sz="2400" dirty="0"/>
              <a:t>) was first introduced as a mechanism to alleviate the issues arising out </a:t>
            </a:r>
            <a:r>
              <a:rPr lang="en-US" sz="2400" dirty="0" smtClean="0"/>
              <a:t>of fast </a:t>
            </a:r>
            <a:r>
              <a:rPr lang="en-US" sz="2400" dirty="0"/>
              <a:t>block generation times that led to stale or orphan blocks.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GHOST, stale blocks </a:t>
            </a:r>
            <a:r>
              <a:rPr lang="en-US" sz="2400" dirty="0" smtClean="0"/>
              <a:t>are added </a:t>
            </a:r>
            <a:r>
              <a:rPr lang="en-US" sz="2400" dirty="0"/>
              <a:t>in calculations to figure out the longest and heaviest chain of blocks. </a:t>
            </a:r>
            <a:endParaRPr lang="en-US" sz="2400" dirty="0" smtClean="0"/>
          </a:p>
          <a:p>
            <a:r>
              <a:rPr lang="en-US" sz="2400" dirty="0" smtClean="0"/>
              <a:t>Stale </a:t>
            </a:r>
            <a:r>
              <a:rPr lang="en-US" sz="2400" dirty="0"/>
              <a:t>blocks </a:t>
            </a:r>
            <a:r>
              <a:rPr lang="en-US" sz="2400" dirty="0" smtClean="0"/>
              <a:t>are called </a:t>
            </a:r>
            <a:r>
              <a:rPr lang="en-US" sz="2400" b="1" dirty="0"/>
              <a:t>Uncles or </a:t>
            </a:r>
            <a:r>
              <a:rPr lang="en-US" sz="2400" b="1" dirty="0" err="1"/>
              <a:t>Ommers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dirty="0" err="1"/>
              <a:t>Ethereum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25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712258"/>
            <a:ext cx="10332680" cy="46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was conceptualized by </a:t>
            </a:r>
            <a:r>
              <a:rPr lang="en-US" sz="2400" i="1" dirty="0" err="1"/>
              <a:t>Vitalik</a:t>
            </a:r>
            <a:r>
              <a:rPr lang="en-US" sz="2400" i="1" dirty="0"/>
              <a:t> </a:t>
            </a:r>
            <a:r>
              <a:rPr lang="en-US" sz="2400" i="1" dirty="0" err="1"/>
              <a:t>Buterin</a:t>
            </a:r>
            <a:r>
              <a:rPr lang="en-US" sz="2400" i="1" dirty="0"/>
              <a:t> </a:t>
            </a:r>
            <a:r>
              <a:rPr lang="en-US" sz="2400" dirty="0"/>
              <a:t>in November 2013.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key idea </a:t>
            </a:r>
            <a:r>
              <a:rPr lang="en-US" sz="2400" dirty="0" smtClean="0"/>
              <a:t>proposed was </a:t>
            </a:r>
            <a:r>
              <a:rPr lang="en-US" sz="2400" dirty="0"/>
              <a:t>the development of a Turing-complete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 allows the </a:t>
            </a:r>
            <a:r>
              <a:rPr lang="en-US" sz="2400" dirty="0"/>
              <a:t>development </a:t>
            </a:r>
            <a:r>
              <a:rPr lang="en-US" sz="2400" dirty="0" smtClean="0"/>
              <a:t>of arbitrary </a:t>
            </a:r>
            <a:r>
              <a:rPr lang="en-US" sz="2400" dirty="0"/>
              <a:t>programs (smart contracts) for </a:t>
            </a:r>
            <a:r>
              <a:rPr lang="en-US" sz="2400" dirty="0" err="1"/>
              <a:t>blockchain</a:t>
            </a:r>
            <a:r>
              <a:rPr lang="en-US" sz="2400" dirty="0"/>
              <a:t> and decentralized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</a:t>
            </a:r>
            <a:r>
              <a:rPr lang="en-US" sz="2400" dirty="0" smtClean="0"/>
              <a:t>is in </a:t>
            </a:r>
            <a:r>
              <a:rPr lang="en-US" sz="2400" dirty="0"/>
              <a:t>contrast to bitcoin, 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the scripting language is very limited and allows basic </a:t>
            </a:r>
            <a:r>
              <a:rPr lang="en-US" sz="2400" dirty="0" smtClean="0"/>
              <a:t>and necessary </a:t>
            </a:r>
            <a:r>
              <a:rPr lang="en-US" sz="2400" dirty="0"/>
              <a:t>operations only.</a:t>
            </a:r>
          </a:p>
        </p:txBody>
      </p:sp>
    </p:spTree>
    <p:extLst>
      <p:ext uri="{BB962C8B-B14F-4D97-AF65-F5344CB8AC3E}">
        <p14:creationId xmlns:p14="http://schemas.microsoft.com/office/powerpoint/2010/main" val="26218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8" y="0"/>
            <a:ext cx="8911687" cy="1280890"/>
          </a:xfrm>
        </p:spPr>
        <p:txBody>
          <a:bodyPr/>
          <a:lstStyle/>
          <a:p>
            <a:r>
              <a:rPr lang="en-US" b="1" dirty="0"/>
              <a:t>The world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496389"/>
            <a:ext cx="9963195" cy="5120640"/>
          </a:xfrm>
        </p:spPr>
        <p:txBody>
          <a:bodyPr>
            <a:noAutofit/>
          </a:bodyPr>
          <a:lstStyle/>
          <a:p>
            <a:r>
              <a:rPr lang="en-US" sz="2400" dirty="0"/>
              <a:t>The world state in </a:t>
            </a:r>
            <a:r>
              <a:rPr lang="en-US" sz="2400" dirty="0" err="1"/>
              <a:t>Ethereum</a:t>
            </a:r>
            <a:r>
              <a:rPr lang="en-US" sz="2400" dirty="0"/>
              <a:t> represents the global state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</a:t>
            </a:r>
            <a:r>
              <a:rPr lang="en-US" sz="2400" dirty="0" smtClean="0"/>
              <a:t>is basically </a:t>
            </a:r>
            <a:r>
              <a:rPr lang="en-US" sz="2400" dirty="0"/>
              <a:t>a mapping between </a:t>
            </a:r>
            <a:r>
              <a:rPr lang="en-US" sz="2400" dirty="0" err="1"/>
              <a:t>Ethereum</a:t>
            </a:r>
            <a:r>
              <a:rPr lang="en-US" sz="2400" dirty="0"/>
              <a:t> addresses and account states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addresses are </a:t>
            </a:r>
            <a:r>
              <a:rPr lang="en-US" sz="2400" dirty="0" smtClean="0"/>
              <a:t>20 bytes </a:t>
            </a:r>
            <a:r>
              <a:rPr lang="en-US" sz="2400" dirty="0"/>
              <a:t>long.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mapping is a data structure that is serialized using </a:t>
            </a:r>
            <a:r>
              <a:rPr lang="en-US" sz="2400" b="1" dirty="0"/>
              <a:t>Recursive Length </a:t>
            </a:r>
            <a:r>
              <a:rPr lang="en-US" sz="2400" b="1" dirty="0" smtClean="0"/>
              <a:t>Prefix </a:t>
            </a:r>
            <a:r>
              <a:rPr lang="en-US" sz="2400" dirty="0" smtClean="0"/>
              <a:t>(</a:t>
            </a:r>
            <a:r>
              <a:rPr lang="en-US" sz="2400" b="1" dirty="0"/>
              <a:t>RLP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RLP is a specially developed encoding scheme that is used in </a:t>
            </a:r>
            <a:r>
              <a:rPr lang="en-US" sz="2400" dirty="0" err="1"/>
              <a:t>Ethereum</a:t>
            </a:r>
            <a:r>
              <a:rPr lang="en-US" sz="2400" dirty="0"/>
              <a:t> to </a:t>
            </a:r>
            <a:r>
              <a:rPr lang="en-US" sz="2400" dirty="0" smtClean="0"/>
              <a:t>serialize binary </a:t>
            </a:r>
            <a:r>
              <a:rPr lang="en-US" sz="2400" dirty="0"/>
              <a:t>data for storage or transmission over the network and also to save the state in </a:t>
            </a:r>
            <a:r>
              <a:rPr lang="en-US" sz="2400" dirty="0" smtClean="0"/>
              <a:t>a Patricia </a:t>
            </a:r>
            <a:r>
              <a:rPr lang="en-US" sz="2400" dirty="0"/>
              <a:t>tree.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RLP function takes an item as an input, which can be a string or a list </a:t>
            </a:r>
            <a:r>
              <a:rPr lang="en-US" sz="2400" dirty="0" smtClean="0"/>
              <a:t>of items</a:t>
            </a:r>
            <a:r>
              <a:rPr lang="en-US" sz="2400" dirty="0"/>
              <a:t>, and produces raw bytes that are suitable for storage and transmission over </a:t>
            </a:r>
            <a:r>
              <a:rPr lang="en-US" sz="2400" dirty="0" smtClean="0"/>
              <a:t>the network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RLP </a:t>
            </a:r>
            <a:r>
              <a:rPr lang="en-US" sz="2400" dirty="0"/>
              <a:t>does not encode data; instead, its main purpose is to encode structures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66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account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account state consists of four fields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 nonce</a:t>
            </a:r>
          </a:p>
          <a:p>
            <a:pPr lvl="1"/>
            <a:r>
              <a:rPr lang="en-US" sz="2800" dirty="0" smtClean="0"/>
              <a:t> balance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err="1"/>
              <a:t>storageroot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 smtClean="0"/>
              <a:t>codehash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82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account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377" y="2133600"/>
            <a:ext cx="9140235" cy="456764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Nonce</a:t>
            </a:r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a value that is incremented every time a transaction is sent from the address. </a:t>
            </a:r>
            <a:endParaRPr lang="en-US" sz="2400" dirty="0" smtClean="0"/>
          </a:p>
          <a:p>
            <a:pPr lvl="1"/>
            <a:r>
              <a:rPr lang="en-US" sz="2400" dirty="0" smtClean="0"/>
              <a:t>In case of </a:t>
            </a:r>
            <a:r>
              <a:rPr lang="en-US" sz="2400" dirty="0"/>
              <a:t>contract accounts, it represents the number of contracts created by the account. </a:t>
            </a:r>
            <a:endParaRPr lang="en-US" sz="2400" dirty="0" smtClean="0"/>
          </a:p>
          <a:p>
            <a:pPr lvl="1"/>
            <a:r>
              <a:rPr lang="en-US" sz="2400" dirty="0" smtClean="0"/>
              <a:t>Contract accounts </a:t>
            </a:r>
            <a:r>
              <a:rPr lang="en-US" sz="2400" dirty="0"/>
              <a:t>are one of the two types of accounts that exist in </a:t>
            </a:r>
            <a:r>
              <a:rPr lang="en-US" sz="2400" dirty="0" err="1" smtClean="0"/>
              <a:t>Ethereum</a:t>
            </a:r>
            <a:endParaRPr lang="en-US" sz="2400" dirty="0" smtClean="0"/>
          </a:p>
          <a:p>
            <a:r>
              <a:rPr lang="en-US" sz="2400" b="1" dirty="0"/>
              <a:t>Balance</a:t>
            </a:r>
          </a:p>
          <a:p>
            <a:pPr lvl="1"/>
            <a:r>
              <a:rPr lang="en-US" sz="2400" dirty="0"/>
              <a:t>This value represents the number of Weis which is the smallest unit of the currency (Ether) in </a:t>
            </a:r>
            <a:r>
              <a:rPr lang="en-US" sz="2400" dirty="0" err="1"/>
              <a:t>Ethereum</a:t>
            </a:r>
            <a:r>
              <a:rPr lang="en-US" sz="2400" dirty="0"/>
              <a:t> held by the address.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17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account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637212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Storageroot</a:t>
            </a:r>
            <a:endParaRPr lang="en-US" sz="2800" b="1" dirty="0"/>
          </a:p>
          <a:p>
            <a:pPr lvl="1"/>
            <a:r>
              <a:rPr lang="en-US" sz="2400" dirty="0"/>
              <a:t>This field represents the root node of a </a:t>
            </a:r>
            <a:r>
              <a:rPr lang="en-US" sz="2400" dirty="0" err="1"/>
              <a:t>Merkle</a:t>
            </a:r>
            <a:r>
              <a:rPr lang="en-US" sz="2400" dirty="0"/>
              <a:t> Patricia tree that encodes the </a:t>
            </a:r>
            <a:r>
              <a:rPr lang="en-US" sz="2400" dirty="0" smtClean="0"/>
              <a:t>storage contents </a:t>
            </a:r>
            <a:r>
              <a:rPr lang="en-US" sz="2400" dirty="0"/>
              <a:t>of the account</a:t>
            </a:r>
            <a:r>
              <a:rPr lang="en-US" sz="2400" dirty="0" smtClean="0"/>
              <a:t>.</a:t>
            </a:r>
          </a:p>
          <a:p>
            <a:r>
              <a:rPr lang="en-US" sz="2800" b="1" dirty="0" err="1" smtClean="0"/>
              <a:t>Codehash</a:t>
            </a:r>
            <a:endParaRPr lang="en-US" sz="2800" b="1" dirty="0" smtClean="0"/>
          </a:p>
          <a:p>
            <a:pPr lvl="1"/>
            <a:r>
              <a:rPr lang="en-US" sz="2400" dirty="0"/>
              <a:t>This is an immutable field that contains the hash of the smart contract code that </a:t>
            </a:r>
            <a:r>
              <a:rPr lang="en-US" sz="2400" dirty="0" smtClean="0"/>
              <a:t>is associated </a:t>
            </a:r>
            <a:r>
              <a:rPr lang="en-US" sz="2400" dirty="0"/>
              <a:t>with the account.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case of normal accounts, this field contains the </a:t>
            </a:r>
            <a:r>
              <a:rPr lang="en-US" sz="2400" dirty="0" smtClean="0"/>
              <a:t>Keccak  256-bit </a:t>
            </a:r>
            <a:r>
              <a:rPr lang="en-US" sz="2400" dirty="0"/>
              <a:t>hash of an empty string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This code is invoked via a message call.</a:t>
            </a:r>
          </a:p>
        </p:txBody>
      </p:sp>
    </p:spTree>
    <p:extLst>
      <p:ext uri="{BB962C8B-B14F-4D97-AF65-F5344CB8AC3E}">
        <p14:creationId xmlns:p14="http://schemas.microsoft.com/office/powerpoint/2010/main" val="391817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31" y="140784"/>
            <a:ext cx="9361772" cy="1280890"/>
          </a:xfrm>
        </p:spPr>
        <p:txBody>
          <a:bodyPr>
            <a:normAutofit/>
          </a:bodyPr>
          <a:lstStyle/>
          <a:p>
            <a:r>
              <a:rPr lang="en-US" sz="2400" dirty="0"/>
              <a:t>world state and its relationship with accounts </a:t>
            </a:r>
            <a:r>
              <a:rPr lang="en-US" sz="2400" dirty="0" err="1"/>
              <a:t>trie</a:t>
            </a:r>
            <a:r>
              <a:rPr lang="en-US" sz="2400" dirty="0"/>
              <a:t>, accounts, and block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8" y="992777"/>
            <a:ext cx="11509495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4078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state and its relationship with accounts </a:t>
            </a:r>
            <a:r>
              <a:rPr lang="en-US" dirty="0" err="1"/>
              <a:t>trie</a:t>
            </a:r>
            <a:r>
              <a:rPr lang="en-US" dirty="0"/>
              <a:t>, accounts, and block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7" y="14216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It shows the account data structure in the middle of </a:t>
            </a:r>
            <a:r>
              <a:rPr lang="en-US" sz="2400" dirty="0" smtClean="0"/>
              <a:t>the diagram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contains a storage root hash derived from the root node of the </a:t>
            </a:r>
            <a:r>
              <a:rPr lang="en-US" sz="2200" dirty="0" smtClean="0"/>
              <a:t>account storage </a:t>
            </a:r>
            <a:r>
              <a:rPr lang="en-US" sz="2200" dirty="0" err="1"/>
              <a:t>trie</a:t>
            </a:r>
            <a:r>
              <a:rPr lang="en-US" sz="2200" dirty="0"/>
              <a:t> shown on the left. </a:t>
            </a:r>
            <a:endParaRPr lang="en-US" sz="22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account data structure is then used in the world state </a:t>
            </a:r>
            <a:r>
              <a:rPr lang="en-US" sz="2400" dirty="0" err="1"/>
              <a:t>trie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which is a mapping between addresses and account states.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the root node of </a:t>
            </a:r>
            <a:r>
              <a:rPr lang="en-US" sz="2400" dirty="0" smtClean="0"/>
              <a:t>the world </a:t>
            </a:r>
            <a:r>
              <a:rPr lang="en-US" sz="2400" dirty="0"/>
              <a:t>state </a:t>
            </a:r>
            <a:r>
              <a:rPr lang="en-US" sz="2400" dirty="0" err="1"/>
              <a:t>trie</a:t>
            </a:r>
            <a:r>
              <a:rPr lang="en-US" sz="2400" dirty="0"/>
              <a:t> is hashed using the Keccak 256-bit algorithm and made part of the </a:t>
            </a:r>
            <a:r>
              <a:rPr lang="en-US" sz="2400" dirty="0" smtClean="0"/>
              <a:t>block header </a:t>
            </a:r>
            <a:r>
              <a:rPr lang="en-US" sz="2400" dirty="0"/>
              <a:t>data structure, </a:t>
            </a:r>
            <a:endParaRPr lang="en-US" sz="24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is shown on the right-hand side of the diagram as state </a:t>
            </a:r>
            <a:r>
              <a:rPr lang="en-US" sz="2400" dirty="0" smtClean="0"/>
              <a:t>root hash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818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Accounts </a:t>
            </a:r>
            <a:r>
              <a:rPr lang="en-US" sz="2400" dirty="0" err="1"/>
              <a:t>trie</a:t>
            </a:r>
            <a:r>
              <a:rPr lang="en-US" sz="2400" dirty="0"/>
              <a:t> is basically a </a:t>
            </a:r>
            <a:r>
              <a:rPr lang="en-US" sz="2400" dirty="0" err="1"/>
              <a:t>Merkle</a:t>
            </a:r>
            <a:r>
              <a:rPr lang="en-US" sz="2400" dirty="0"/>
              <a:t> Patricia tree used to encode the storage contents of </a:t>
            </a:r>
            <a:r>
              <a:rPr lang="en-US" sz="2400" dirty="0" smtClean="0"/>
              <a:t>an account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contents are stored as a mapping between </a:t>
            </a:r>
            <a:r>
              <a:rPr lang="en-US" sz="2400" dirty="0" err="1"/>
              <a:t>keccak</a:t>
            </a:r>
            <a:r>
              <a:rPr lang="en-US" sz="2400" dirty="0"/>
              <a:t> 256-bit hashes of </a:t>
            </a:r>
            <a:r>
              <a:rPr lang="en-US" sz="2400" dirty="0" smtClean="0"/>
              <a:t>256-bit integer </a:t>
            </a:r>
            <a:r>
              <a:rPr lang="en-US" sz="2400" dirty="0"/>
              <a:t>keys to the RLP-encoded 256-bit integer values.</a:t>
            </a:r>
          </a:p>
        </p:txBody>
      </p:sp>
    </p:spTree>
    <p:extLst>
      <p:ext uri="{BB962C8B-B14F-4D97-AF65-F5344CB8AC3E}">
        <p14:creationId xmlns:p14="http://schemas.microsoft.com/office/powerpoint/2010/main" val="136735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14" y="258350"/>
            <a:ext cx="8911687" cy="1280890"/>
          </a:xfrm>
        </p:spPr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5" y="898795"/>
            <a:ext cx="9427618" cy="3777622"/>
          </a:xfrm>
        </p:spPr>
        <p:txBody>
          <a:bodyPr>
            <a:noAutofit/>
          </a:bodyPr>
          <a:lstStyle/>
          <a:p>
            <a:r>
              <a:rPr lang="en-US" sz="2400" dirty="0"/>
              <a:t>A transaction in </a:t>
            </a:r>
            <a:r>
              <a:rPr lang="en-US" sz="2400" dirty="0" err="1"/>
              <a:t>Ethereum</a:t>
            </a:r>
            <a:r>
              <a:rPr lang="en-US" sz="2400" dirty="0"/>
              <a:t> is a digitally signed data packet using a private key that </a:t>
            </a:r>
            <a:r>
              <a:rPr lang="en-US" sz="2400" dirty="0" smtClean="0"/>
              <a:t>contains the </a:t>
            </a:r>
            <a:r>
              <a:rPr lang="en-US" sz="2400" dirty="0"/>
              <a:t>instructions </a:t>
            </a:r>
            <a:r>
              <a:rPr lang="en-US" sz="2400" dirty="0" smtClean="0"/>
              <a:t>that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when completed, either result in a message call or contract creation.</a:t>
            </a:r>
          </a:p>
          <a:p>
            <a:r>
              <a:rPr lang="en-US" sz="2400" dirty="0"/>
              <a:t>Transactions can be divided into two types based on the output they produce</a:t>
            </a:r>
            <a:r>
              <a:rPr lang="en-US" sz="2400" dirty="0" smtClean="0"/>
              <a:t>:</a:t>
            </a:r>
          </a:p>
          <a:p>
            <a:r>
              <a:rPr lang="en-US" sz="2400" b="1" dirty="0"/>
              <a:t>Message call transactions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dirty="0"/>
              <a:t>This transaction simply produces a message call </a:t>
            </a:r>
            <a:r>
              <a:rPr lang="en-US" sz="2000" dirty="0" smtClean="0"/>
              <a:t>that is </a:t>
            </a:r>
            <a:r>
              <a:rPr lang="en-US" sz="2000" dirty="0"/>
              <a:t>used to pass messages from one account to another.</a:t>
            </a:r>
          </a:p>
          <a:p>
            <a:r>
              <a:rPr lang="en-US" sz="2400" b="1" dirty="0"/>
              <a:t>Contract creation transactions: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the name suggests, these transactions result </a:t>
            </a:r>
            <a:r>
              <a:rPr lang="en-US" sz="2000" dirty="0" smtClean="0"/>
              <a:t>in the </a:t>
            </a:r>
            <a:r>
              <a:rPr lang="en-US" sz="2000" dirty="0"/>
              <a:t>creation of a new contract.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means that when this transaction is </a:t>
            </a:r>
            <a:r>
              <a:rPr lang="en-US" sz="2000" dirty="0" smtClean="0"/>
              <a:t>executed successfully</a:t>
            </a:r>
            <a:r>
              <a:rPr lang="en-US" sz="2000" dirty="0"/>
              <a:t>, it creates an account with the associated code.</a:t>
            </a:r>
          </a:p>
        </p:txBody>
      </p:sp>
    </p:spTree>
    <p:extLst>
      <p:ext uri="{BB962C8B-B14F-4D97-AF65-F5344CB8AC3E}">
        <p14:creationId xmlns:p14="http://schemas.microsoft.com/office/powerpoint/2010/main" val="777832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880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Both of these transactions are composed of a number of common </a:t>
            </a:r>
            <a:r>
              <a:rPr lang="en-US" sz="2400" dirty="0" smtClean="0"/>
              <a:t>fields</a:t>
            </a:r>
          </a:p>
          <a:p>
            <a:r>
              <a:rPr lang="en-US" sz="2400" b="1" dirty="0"/>
              <a:t>Nonce</a:t>
            </a:r>
          </a:p>
          <a:p>
            <a:pPr lvl="1"/>
            <a:r>
              <a:rPr lang="en-US" sz="2400" dirty="0"/>
              <a:t>Nonce is a number that is incremented by one every time a transaction is sent by the sender.</a:t>
            </a:r>
          </a:p>
          <a:p>
            <a:pPr lvl="1"/>
            <a:r>
              <a:rPr lang="en-US" sz="2400" dirty="0"/>
              <a:t>It must be equal to the number of transactions sent and is used as a unique identifier for </a:t>
            </a:r>
            <a:r>
              <a:rPr lang="en-US" sz="2400" dirty="0" smtClean="0"/>
              <a:t>the transaction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nonce value can only be used once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gasPrice</a:t>
            </a:r>
            <a:endParaRPr lang="en-US" sz="2400" b="1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gasPrice</a:t>
            </a:r>
            <a:r>
              <a:rPr lang="en-US" sz="2400" dirty="0"/>
              <a:t> field represents the amount of Wei required in order to execute </a:t>
            </a:r>
            <a:r>
              <a:rPr lang="en-US" sz="2400" dirty="0" smtClean="0"/>
              <a:t>the transaction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50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6" y="81425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gasLimit</a:t>
            </a:r>
            <a:endParaRPr lang="en-US" sz="2400" b="1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gasLimit</a:t>
            </a:r>
            <a:r>
              <a:rPr lang="en-US" sz="2400" dirty="0"/>
              <a:t> field contains the value that represents the maximum amount of gas that </a:t>
            </a:r>
            <a:r>
              <a:rPr lang="en-US" sz="2400" dirty="0" smtClean="0"/>
              <a:t>can be </a:t>
            </a:r>
            <a:r>
              <a:rPr lang="en-US" sz="2400" dirty="0"/>
              <a:t>consumed in order to execute the transaction.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</a:t>
            </a:r>
            <a:r>
              <a:rPr lang="en-US" sz="2400" dirty="0" smtClean="0"/>
              <a:t>the amount </a:t>
            </a:r>
            <a:r>
              <a:rPr lang="en-US" sz="2400" dirty="0"/>
              <a:t>of fee in Ether that a user </a:t>
            </a:r>
            <a:r>
              <a:rPr lang="en-US" sz="2400" dirty="0" smtClean="0"/>
              <a:t>is </a:t>
            </a:r>
            <a:r>
              <a:rPr lang="en-US" sz="2400" dirty="0"/>
              <a:t>willing </a:t>
            </a:r>
            <a:r>
              <a:rPr lang="en-US" sz="2400" dirty="0" smtClean="0"/>
              <a:t>to pay </a:t>
            </a:r>
            <a:r>
              <a:rPr lang="en-US" sz="2400" dirty="0"/>
              <a:t>for </a:t>
            </a:r>
            <a:r>
              <a:rPr lang="en-US" sz="2400" dirty="0" smtClean="0"/>
              <a:t>computation</a:t>
            </a:r>
          </a:p>
          <a:p>
            <a:r>
              <a:rPr lang="en-US" sz="2400" b="1" dirty="0"/>
              <a:t>To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to field is a value that represents the address of the recipient </a:t>
            </a:r>
            <a:r>
              <a:rPr lang="en-US" sz="2400" dirty="0" smtClean="0"/>
              <a:t>of the </a:t>
            </a:r>
            <a:r>
              <a:rPr lang="en-US" sz="2400" dirty="0"/>
              <a:t>transaction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Value</a:t>
            </a:r>
          </a:p>
          <a:p>
            <a:pPr lvl="1"/>
            <a:r>
              <a:rPr lang="en-US" sz="2400" dirty="0"/>
              <a:t>Value represents the total number of Wei to be transferred to the recipient;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case of </a:t>
            </a:r>
            <a:r>
              <a:rPr lang="en-US" sz="2400" dirty="0" smtClean="0"/>
              <a:t>a contract </a:t>
            </a:r>
            <a:r>
              <a:rPr lang="en-US" sz="2400" dirty="0"/>
              <a:t>account, this represents the balance that the contract will hold.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6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17316" y="148173"/>
            <a:ext cx="8945200" cy="54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History of Ethereum - Timeline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33" rIns="0" bIns="0" rtlCol="0" anchor="ctr" anchorCtr="0">
            <a:noAutofit/>
          </a:bodyPr>
          <a:lstStyle/>
          <a:p>
            <a:pPr marL="33866"/>
            <a:fld id="{00000000-1234-1234-1234-123412341234}" type="slidenum">
              <a:rPr lang="en" sz="120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33866"/>
              <a:t>3</a:t>
            </a:fld>
            <a:endParaRPr sz="120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725397" y="6148487"/>
            <a:ext cx="546799" cy="546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272192" y="1008544"/>
            <a:ext cx="9120800" cy="505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90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Signature</a:t>
            </a:r>
          </a:p>
          <a:p>
            <a:pPr lvl="1"/>
            <a:r>
              <a:rPr lang="en-US" sz="2400" dirty="0"/>
              <a:t>Signature is composed of three fields, namely v, r, and 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These values represent the </a:t>
            </a:r>
            <a:r>
              <a:rPr lang="en-US" sz="2400" dirty="0" smtClean="0"/>
              <a:t>digital signature </a:t>
            </a:r>
            <a:r>
              <a:rPr lang="en-US" sz="2400" dirty="0"/>
              <a:t>(R, S) and some information that can be used to recover the public key (V). </a:t>
            </a:r>
            <a:endParaRPr lang="en-US" sz="2400" dirty="0" smtClean="0"/>
          </a:p>
          <a:p>
            <a:pPr lvl="1"/>
            <a:r>
              <a:rPr lang="en-US" sz="2400" dirty="0" smtClean="0"/>
              <a:t>Also of the </a:t>
            </a:r>
            <a:r>
              <a:rPr lang="en-US" sz="2400" dirty="0"/>
              <a:t>transaction from which the sender of the transaction can also be </a:t>
            </a:r>
            <a:r>
              <a:rPr lang="en-US" sz="2400" dirty="0" smtClean="0"/>
              <a:t>determined</a:t>
            </a:r>
          </a:p>
          <a:p>
            <a:pPr lvl="1"/>
            <a:r>
              <a:rPr lang="en-US" sz="2400" dirty="0" smtClean="0"/>
              <a:t> The signature </a:t>
            </a:r>
            <a:r>
              <a:rPr lang="en-US" sz="2400" dirty="0"/>
              <a:t>is based on ECDSA scheme and makes use of the SECP256k1 curve. </a:t>
            </a:r>
          </a:p>
        </p:txBody>
      </p:sp>
    </p:spTree>
    <p:extLst>
      <p:ext uri="{BB962C8B-B14F-4D97-AF65-F5344CB8AC3E}">
        <p14:creationId xmlns:p14="http://schemas.microsoft.com/office/powerpoint/2010/main" val="167552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0885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Init</a:t>
            </a:r>
            <a:endParaRPr lang="en-US" sz="2400" b="1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Init</a:t>
            </a:r>
            <a:r>
              <a:rPr lang="en-US" sz="2400" dirty="0"/>
              <a:t> field is used only in transactions that are intended to create contracts. </a:t>
            </a:r>
            <a:endParaRPr lang="en-US" sz="2400" dirty="0" smtClean="0"/>
          </a:p>
          <a:p>
            <a:pPr lvl="1"/>
            <a:r>
              <a:rPr lang="en-US" sz="2400" dirty="0" smtClean="0"/>
              <a:t>This represents </a:t>
            </a:r>
            <a:r>
              <a:rPr lang="en-US" sz="2400" dirty="0"/>
              <a:t>a byte array of unlimited length that specifies the EVM code to be used in </a:t>
            </a:r>
            <a:r>
              <a:rPr lang="en-US" sz="2400" dirty="0" smtClean="0"/>
              <a:t>the account </a:t>
            </a:r>
            <a:r>
              <a:rPr lang="en-US" sz="2400" dirty="0"/>
              <a:t>initialization process.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code contained in this field is executed only once, </a:t>
            </a:r>
            <a:r>
              <a:rPr lang="en-US" sz="2400" dirty="0" smtClean="0"/>
              <a:t>when the </a:t>
            </a:r>
            <a:r>
              <a:rPr lang="en-US" sz="2400" dirty="0"/>
              <a:t>account is created for the first time, and gets destroyed immediately after that.</a:t>
            </a:r>
          </a:p>
          <a:p>
            <a:pPr lvl="1"/>
            <a:r>
              <a:rPr lang="en-US" sz="2400" dirty="0" err="1"/>
              <a:t>Init</a:t>
            </a:r>
            <a:r>
              <a:rPr lang="en-US" sz="2400" dirty="0"/>
              <a:t> also returns another code section called body, which persists and runs in response </a:t>
            </a:r>
            <a:r>
              <a:rPr lang="en-US" sz="2400" dirty="0" smtClean="0"/>
              <a:t>to message </a:t>
            </a:r>
            <a:r>
              <a:rPr lang="en-US" sz="2400" dirty="0"/>
              <a:t>calls that the contract account may receive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These message calls may be sent via </a:t>
            </a:r>
            <a:r>
              <a:rPr lang="en-US" sz="2400" dirty="0" smtClean="0"/>
              <a:t>a transaction </a:t>
            </a:r>
            <a:r>
              <a:rPr lang="en-US" sz="2400" dirty="0"/>
              <a:t>or an internal code execution.</a:t>
            </a:r>
          </a:p>
        </p:txBody>
      </p:sp>
    </p:spTree>
    <p:extLst>
      <p:ext uri="{BB962C8B-B14F-4D97-AF65-F5344CB8AC3E}">
        <p14:creationId xmlns:p14="http://schemas.microsoft.com/office/powerpoint/2010/main" val="3537216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</a:t>
            </a:r>
          </a:p>
          <a:p>
            <a:pPr lvl="1"/>
            <a:r>
              <a:rPr lang="en-US" sz="2000" dirty="0"/>
              <a:t>If the transaction is a message call, then the data field is used instead of </a:t>
            </a:r>
            <a:r>
              <a:rPr lang="en-US" sz="2000" dirty="0" err="1"/>
              <a:t>init</a:t>
            </a:r>
            <a:r>
              <a:rPr lang="en-US" sz="2000" dirty="0"/>
              <a:t>, </a:t>
            </a:r>
            <a:r>
              <a:rPr lang="en-US" sz="2000" dirty="0" smtClean="0"/>
              <a:t>which represents </a:t>
            </a:r>
            <a:r>
              <a:rPr lang="en-US" sz="2000" dirty="0"/>
              <a:t>the input data of the message call.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also unlimited in size and is organized </a:t>
            </a:r>
            <a:r>
              <a:rPr lang="en-US" sz="2000" dirty="0" smtClean="0"/>
              <a:t>as a </a:t>
            </a:r>
            <a:r>
              <a:rPr lang="en-US" sz="2000" dirty="0"/>
              <a:t>byte array.</a:t>
            </a:r>
          </a:p>
        </p:txBody>
      </p:sp>
    </p:spTree>
    <p:extLst>
      <p:ext uri="{BB962C8B-B14F-4D97-AF65-F5344CB8AC3E}">
        <p14:creationId xmlns:p14="http://schemas.microsoft.com/office/powerpoint/2010/main" val="129123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8" y="731521"/>
            <a:ext cx="10831445" cy="58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28" y="145645"/>
            <a:ext cx="8911687" cy="1280890"/>
          </a:xfrm>
        </p:spPr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366" y="887448"/>
            <a:ext cx="9349241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Transaction </a:t>
            </a:r>
            <a:r>
              <a:rPr lang="en-US" sz="2400" dirty="0"/>
              <a:t>is a tuple of the </a:t>
            </a:r>
            <a:r>
              <a:rPr lang="en-US" sz="2400" dirty="0" smtClean="0"/>
              <a:t>fields, </a:t>
            </a:r>
            <a:r>
              <a:rPr lang="en-US" sz="2400" dirty="0"/>
              <a:t>which is then included in a transaction </a:t>
            </a:r>
            <a:r>
              <a:rPr lang="en-US" sz="2400" dirty="0" err="1"/>
              <a:t>trie</a:t>
            </a:r>
            <a:r>
              <a:rPr lang="en-US" sz="2400" dirty="0"/>
              <a:t> (a modified </a:t>
            </a:r>
            <a:r>
              <a:rPr lang="en-US" sz="2400" dirty="0" err="1" smtClean="0"/>
              <a:t>Merkle</a:t>
            </a:r>
            <a:r>
              <a:rPr lang="en-US" sz="2400" dirty="0" smtClean="0"/>
              <a:t>-Patricia tree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the root node of transaction </a:t>
            </a:r>
            <a:r>
              <a:rPr lang="en-US" sz="2400" dirty="0" err="1"/>
              <a:t>trie</a:t>
            </a:r>
            <a:r>
              <a:rPr lang="en-US" sz="2400" dirty="0"/>
              <a:t> </a:t>
            </a:r>
            <a:r>
              <a:rPr lang="en-US" sz="2400" dirty="0" smtClean="0"/>
              <a:t>is hashed </a:t>
            </a:r>
            <a:r>
              <a:rPr lang="en-US" sz="2400" dirty="0"/>
              <a:t>using a Keccak 256-bit algorithm and is included in the block header along with </a:t>
            </a:r>
            <a:r>
              <a:rPr lang="en-US" sz="2400" dirty="0" smtClean="0"/>
              <a:t>a list </a:t>
            </a:r>
            <a:r>
              <a:rPr lang="en-US" sz="2400" dirty="0"/>
              <a:t>of transactions in the block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Transactions can be found in either transaction pools or blocks.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mining node </a:t>
            </a:r>
            <a:r>
              <a:rPr lang="en-US" sz="2400" dirty="0" smtClean="0"/>
              <a:t>starts its </a:t>
            </a:r>
            <a:r>
              <a:rPr lang="en-US" sz="2400" dirty="0"/>
              <a:t>operation of verifying blocks, it starts with the highest paying transactions in </a:t>
            </a:r>
            <a:r>
              <a:rPr lang="en-US" sz="2400" dirty="0" smtClean="0"/>
              <a:t>the transaction </a:t>
            </a:r>
            <a:r>
              <a:rPr lang="en-US" sz="2400" dirty="0"/>
              <a:t>pool and executes them one by one.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 gas limit is reached or no </a:t>
            </a:r>
            <a:r>
              <a:rPr lang="en-US" sz="2400" dirty="0" smtClean="0"/>
              <a:t>more transactions </a:t>
            </a:r>
            <a:r>
              <a:rPr lang="en-US" sz="2400" dirty="0"/>
              <a:t>are left to be processed in the transaction pool, the mining starts</a:t>
            </a:r>
            <a:r>
              <a:rPr lang="en-US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2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218" y="1628273"/>
            <a:ext cx="9330371" cy="4254137"/>
          </a:xfrm>
        </p:spPr>
        <p:txBody>
          <a:bodyPr>
            <a:normAutofit/>
          </a:bodyPr>
          <a:lstStyle/>
          <a:p>
            <a:r>
              <a:rPr lang="en-US" sz="2400" dirty="0"/>
              <a:t>In this process, the block is repeatedly hashed until a valid nonce is found that, once hashed with the block, results in a value less than the difficulty target.</a:t>
            </a:r>
          </a:p>
          <a:p>
            <a:r>
              <a:rPr lang="en-US" sz="2400" dirty="0"/>
              <a:t>Once the block is </a:t>
            </a:r>
            <a:r>
              <a:rPr lang="en-US" sz="2400" dirty="0" smtClean="0"/>
              <a:t>successfully mined</a:t>
            </a:r>
            <a:r>
              <a:rPr lang="en-US" sz="2400" dirty="0"/>
              <a:t>, it will be broadcasted immediately to the network, claiming success, and will </a:t>
            </a:r>
            <a:r>
              <a:rPr lang="en-US" sz="2400" dirty="0" smtClean="0"/>
              <a:t>be verified </a:t>
            </a:r>
            <a:r>
              <a:rPr lang="en-US" sz="2400" dirty="0"/>
              <a:t>and accepted by the network.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process is similar to Bitcoin's mining </a:t>
            </a:r>
            <a:r>
              <a:rPr lang="en-US" sz="2400" dirty="0" smtClean="0"/>
              <a:t>process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only difference is that </a:t>
            </a:r>
            <a:r>
              <a:rPr lang="en-US" sz="2400" dirty="0" err="1"/>
              <a:t>Ethereum's</a:t>
            </a:r>
            <a:r>
              <a:rPr lang="en-US" sz="2400" dirty="0"/>
              <a:t> Proof of </a:t>
            </a:r>
            <a:r>
              <a:rPr lang="en-US" sz="2400" dirty="0" smtClean="0"/>
              <a:t>Work algorithm </a:t>
            </a:r>
            <a:r>
              <a:rPr lang="en-US" sz="2400" dirty="0"/>
              <a:t>is ASIC-resistant, known as </a:t>
            </a:r>
            <a:r>
              <a:rPr lang="en-US" sz="2400" i="1" dirty="0" err="1"/>
              <a:t>Ethash</a:t>
            </a:r>
            <a:r>
              <a:rPr lang="en-US" sz="2400" dirty="0"/>
              <a:t>, where finding a nonce requires </a:t>
            </a:r>
            <a:r>
              <a:rPr lang="en-US" sz="2400" dirty="0" smtClean="0"/>
              <a:t>large memory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2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378" y="0"/>
            <a:ext cx="8911687" cy="1280890"/>
          </a:xfrm>
        </p:spPr>
        <p:txBody>
          <a:bodyPr/>
          <a:lstStyle/>
          <a:p>
            <a:r>
              <a:rPr lang="en-US" b="1" dirty="0"/>
              <a:t>Contract creation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612" y="520129"/>
            <a:ext cx="9949218" cy="4867701"/>
          </a:xfrm>
        </p:spPr>
        <p:txBody>
          <a:bodyPr>
            <a:noAutofit/>
          </a:bodyPr>
          <a:lstStyle/>
          <a:p>
            <a:r>
              <a:rPr lang="en-US" sz="2400" dirty="0"/>
              <a:t>There are a few essential parameters that are required when creating an </a:t>
            </a:r>
            <a:r>
              <a:rPr lang="en-US" sz="2400" dirty="0" smtClean="0"/>
              <a:t>account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arameters </a:t>
            </a:r>
            <a:r>
              <a:rPr lang="en-US" sz="2400" dirty="0"/>
              <a:t>are listed as follows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Sender</a:t>
            </a:r>
          </a:p>
          <a:p>
            <a:pPr lvl="1"/>
            <a:r>
              <a:rPr lang="en-US" sz="2400" dirty="0"/>
              <a:t>Original </a:t>
            </a:r>
            <a:r>
              <a:rPr lang="en-US" sz="2400" dirty="0" err="1"/>
              <a:t>transactor</a:t>
            </a:r>
            <a:endParaRPr lang="en-US" sz="2400" dirty="0"/>
          </a:p>
          <a:p>
            <a:pPr lvl="1"/>
            <a:r>
              <a:rPr lang="en-US" sz="2400" dirty="0"/>
              <a:t>Available gas</a:t>
            </a:r>
          </a:p>
          <a:p>
            <a:pPr lvl="1"/>
            <a:r>
              <a:rPr lang="en-US" sz="2400" dirty="0"/>
              <a:t>Gas price</a:t>
            </a:r>
          </a:p>
          <a:p>
            <a:pPr lvl="1"/>
            <a:r>
              <a:rPr lang="en-US" sz="2400" dirty="0"/>
              <a:t>Endowment, which is the amount of ether allocated initially</a:t>
            </a:r>
          </a:p>
          <a:p>
            <a:pPr lvl="1"/>
            <a:r>
              <a:rPr lang="en-US" sz="2400" dirty="0"/>
              <a:t>A byte array of arbitrary length</a:t>
            </a:r>
          </a:p>
          <a:p>
            <a:pPr lvl="1"/>
            <a:r>
              <a:rPr lang="en-US" sz="2400" dirty="0"/>
              <a:t>Initialization EVM code</a:t>
            </a:r>
          </a:p>
          <a:p>
            <a:pPr lvl="1"/>
            <a:r>
              <a:rPr lang="en-US" sz="2400" dirty="0"/>
              <a:t>Current depth of the message call/contract-creation stack </a:t>
            </a:r>
            <a:endParaRPr lang="en-US" sz="2400" dirty="0" smtClean="0"/>
          </a:p>
          <a:p>
            <a:pPr lvl="2"/>
            <a:r>
              <a:rPr lang="en-US" sz="2400" dirty="0"/>
              <a:t>C</a:t>
            </a:r>
            <a:r>
              <a:rPr lang="en-US" sz="2400" dirty="0" smtClean="0"/>
              <a:t>urrent </a:t>
            </a:r>
            <a:r>
              <a:rPr lang="en-US" sz="2400" dirty="0"/>
              <a:t>depth </a:t>
            </a:r>
            <a:r>
              <a:rPr lang="en-US" sz="2400" dirty="0" smtClean="0"/>
              <a:t>means  the </a:t>
            </a:r>
            <a:r>
              <a:rPr lang="en-US" sz="2400" dirty="0"/>
              <a:t>number of items that are already there in the </a:t>
            </a:r>
            <a:r>
              <a:rPr lang="en-US" sz="2400" dirty="0" smtClean="0"/>
              <a:t>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5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creation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423" y="14478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Addresses generated as a result of contract creation transaction are 160-bit in length.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hey </a:t>
            </a:r>
            <a:r>
              <a:rPr lang="en-US" sz="2400" dirty="0"/>
              <a:t>are the rightmost 160-bits of the Keccak </a:t>
            </a:r>
            <a:r>
              <a:rPr lang="en-US" sz="2400" dirty="0" smtClean="0"/>
              <a:t>hash of </a:t>
            </a:r>
            <a:r>
              <a:rPr lang="en-US" sz="2400" dirty="0"/>
              <a:t>the RLP encoding of the structure containing only the sender and the nonce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Initially, </a:t>
            </a:r>
            <a:r>
              <a:rPr lang="en-US" sz="2400" dirty="0" smtClean="0"/>
              <a:t>the nonce </a:t>
            </a:r>
            <a:r>
              <a:rPr lang="en-US" sz="2400" dirty="0"/>
              <a:t>in the account is set to zero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balance of the account is set to the value passed </a:t>
            </a:r>
            <a:r>
              <a:rPr lang="en-US" sz="2400" dirty="0" smtClean="0"/>
              <a:t>to the </a:t>
            </a:r>
            <a:r>
              <a:rPr lang="en-US" sz="2400" dirty="0"/>
              <a:t>contract. </a:t>
            </a:r>
            <a:endParaRPr lang="en-US" sz="2400" dirty="0" smtClean="0"/>
          </a:p>
          <a:p>
            <a:r>
              <a:rPr lang="en-US" sz="2400" dirty="0" smtClean="0"/>
              <a:t>Storage </a:t>
            </a:r>
            <a:r>
              <a:rPr lang="en-US" sz="2400" dirty="0"/>
              <a:t>is also set to empty. </a:t>
            </a:r>
            <a:endParaRPr lang="en-US" sz="2400" dirty="0" smtClean="0"/>
          </a:p>
          <a:p>
            <a:r>
              <a:rPr lang="en-US" sz="2400" dirty="0" smtClean="0"/>
              <a:t>Code </a:t>
            </a:r>
            <a:r>
              <a:rPr lang="en-US" sz="2400" dirty="0"/>
              <a:t>hash is Keccak 256-bit hash of the </a:t>
            </a:r>
            <a:r>
              <a:rPr lang="en-US" sz="2400" dirty="0" smtClean="0"/>
              <a:t>empty string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creation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030" y="157404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account is initialized when the EVM code (Initialization EVM code) is executed. </a:t>
            </a:r>
            <a:endParaRPr lang="en-US" sz="2400" dirty="0" smtClean="0"/>
          </a:p>
          <a:p>
            <a:r>
              <a:rPr lang="en-US" sz="2400" dirty="0" smtClean="0"/>
              <a:t>In the case </a:t>
            </a:r>
            <a:r>
              <a:rPr lang="en-US" sz="2400" dirty="0"/>
              <a:t>of any exception during code execution, such as not having enough gas, the state </a:t>
            </a:r>
            <a:r>
              <a:rPr lang="en-US" sz="2400" dirty="0" smtClean="0"/>
              <a:t>does not </a:t>
            </a:r>
            <a:r>
              <a:rPr lang="en-US" sz="2400" dirty="0"/>
              <a:t>change.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execution is successful, then the account is created after the payment </a:t>
            </a:r>
            <a:r>
              <a:rPr lang="en-US" sz="2400" dirty="0" smtClean="0"/>
              <a:t>of appropriate </a:t>
            </a:r>
            <a:r>
              <a:rPr lang="en-US" sz="2400" dirty="0"/>
              <a:t>gas costs. </a:t>
            </a:r>
            <a:endParaRPr lang="en-US" sz="2400" dirty="0" smtClean="0"/>
          </a:p>
          <a:p>
            <a:r>
              <a:rPr lang="en-US" sz="2400" dirty="0" smtClean="0"/>
              <a:t>The version </a:t>
            </a:r>
            <a:r>
              <a:rPr lang="en-US" sz="2400" dirty="0"/>
              <a:t>of </a:t>
            </a:r>
            <a:r>
              <a:rPr lang="en-US" sz="2400" dirty="0" err="1"/>
              <a:t>Ethereum</a:t>
            </a:r>
            <a:r>
              <a:rPr lang="en-US" sz="2400" dirty="0"/>
              <a:t> (homestead) specifies that the </a:t>
            </a:r>
            <a:r>
              <a:rPr lang="en-US" sz="2400" dirty="0" smtClean="0"/>
              <a:t>result of </a:t>
            </a:r>
            <a:r>
              <a:rPr lang="en-US" sz="2400" dirty="0"/>
              <a:t>contract transaction is either a new contract with its balance, or no new contract is </a:t>
            </a:r>
            <a:r>
              <a:rPr lang="en-US" sz="2400" dirty="0" smtClean="0"/>
              <a:t>created with </a:t>
            </a:r>
            <a:r>
              <a:rPr lang="en-US" sz="2400" dirty="0"/>
              <a:t>no transfer of value.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50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call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9" y="1384663"/>
            <a:ext cx="9545183" cy="4526559"/>
          </a:xfrm>
        </p:spPr>
        <p:txBody>
          <a:bodyPr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essage </a:t>
            </a:r>
            <a:r>
              <a:rPr lang="en-US" sz="2400" dirty="0"/>
              <a:t>call requires several parameters for execution, which are listed as follows:</a:t>
            </a:r>
          </a:p>
          <a:p>
            <a:pPr lvl="1"/>
            <a:r>
              <a:rPr lang="en-US" sz="2000" dirty="0"/>
              <a:t>Sender</a:t>
            </a:r>
          </a:p>
          <a:p>
            <a:pPr lvl="1"/>
            <a:r>
              <a:rPr lang="en-US" sz="2000" dirty="0"/>
              <a:t>The transaction originator</a:t>
            </a:r>
          </a:p>
          <a:p>
            <a:pPr lvl="1"/>
            <a:r>
              <a:rPr lang="en-US" sz="2000" dirty="0"/>
              <a:t>Recipient</a:t>
            </a:r>
          </a:p>
          <a:p>
            <a:pPr lvl="1"/>
            <a:r>
              <a:rPr lang="en-US" sz="2000" dirty="0"/>
              <a:t>The account whose code is to be executed</a:t>
            </a:r>
          </a:p>
          <a:p>
            <a:pPr lvl="1"/>
            <a:r>
              <a:rPr lang="en-US" sz="2000" dirty="0"/>
              <a:t>Available gas</a:t>
            </a:r>
          </a:p>
          <a:p>
            <a:pPr lvl="1"/>
            <a:r>
              <a:rPr lang="en-US" sz="2000" dirty="0"/>
              <a:t>Value</a:t>
            </a:r>
          </a:p>
          <a:p>
            <a:pPr lvl="1"/>
            <a:r>
              <a:rPr lang="en-US" sz="2000" dirty="0"/>
              <a:t>Gas price</a:t>
            </a:r>
          </a:p>
          <a:p>
            <a:pPr lvl="1"/>
            <a:r>
              <a:rPr lang="en-US" sz="2000" dirty="0"/>
              <a:t>Arbitrary length byte array</a:t>
            </a:r>
          </a:p>
          <a:p>
            <a:pPr lvl="1"/>
            <a:r>
              <a:rPr lang="en-US" sz="2000" dirty="0"/>
              <a:t>Input data of the call</a:t>
            </a:r>
          </a:p>
          <a:p>
            <a:pPr lvl="1"/>
            <a:r>
              <a:rPr lang="en-US" sz="2000" dirty="0"/>
              <a:t>Current depth of the message call/contract creation stack</a:t>
            </a:r>
          </a:p>
        </p:txBody>
      </p:sp>
    </p:spTree>
    <p:extLst>
      <p:ext uri="{BB962C8B-B14F-4D97-AF65-F5344CB8AC3E}">
        <p14:creationId xmlns:p14="http://schemas.microsoft.com/office/powerpoint/2010/main" val="18654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65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Various </a:t>
            </a:r>
            <a:r>
              <a:rPr lang="en-US" sz="2400" dirty="0" err="1"/>
              <a:t>Ethereum</a:t>
            </a:r>
            <a:r>
              <a:rPr lang="en-US" sz="2400" dirty="0"/>
              <a:t> clients have been developed using different languages and </a:t>
            </a:r>
            <a:r>
              <a:rPr lang="en-US" sz="2400" dirty="0" smtClean="0"/>
              <a:t>currently most </a:t>
            </a:r>
            <a:r>
              <a:rPr lang="en-US" sz="2400" dirty="0"/>
              <a:t>popular are go-</a:t>
            </a:r>
            <a:r>
              <a:rPr lang="en-US" sz="2400" dirty="0" err="1"/>
              <a:t>Ethereum</a:t>
            </a:r>
            <a:r>
              <a:rPr lang="en-US" sz="2400" dirty="0"/>
              <a:t> and parity. </a:t>
            </a:r>
            <a:endParaRPr lang="en-US" sz="2400" dirty="0" smtClean="0"/>
          </a:p>
          <a:p>
            <a:r>
              <a:rPr lang="en-US" sz="2400" b="1" dirty="0" smtClean="0"/>
              <a:t>go-</a:t>
            </a:r>
            <a:r>
              <a:rPr lang="en-US" sz="2400" b="1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was developed using </a:t>
            </a:r>
            <a:r>
              <a:rPr lang="en-US" sz="2400" dirty="0" err="1"/>
              <a:t>Golang</a:t>
            </a:r>
            <a:r>
              <a:rPr lang="en-US" sz="2400" dirty="0"/>
              <a:t>,</a:t>
            </a:r>
          </a:p>
          <a:p>
            <a:r>
              <a:rPr lang="en-US" sz="2400" b="1" dirty="0" smtClean="0"/>
              <a:t>parity</a:t>
            </a:r>
            <a:r>
              <a:rPr lang="en-US" sz="2400" dirty="0" smtClean="0"/>
              <a:t> </a:t>
            </a:r>
            <a:r>
              <a:rPr lang="en-US" sz="2400" dirty="0"/>
              <a:t>was built using Rust. </a:t>
            </a:r>
            <a:endParaRPr lang="en-US" sz="2400" dirty="0" smtClean="0"/>
          </a:p>
          <a:p>
            <a:r>
              <a:rPr lang="en-US" sz="2400" dirty="0" smtClean="0"/>
              <a:t>go-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client known as </a:t>
            </a:r>
            <a:r>
              <a:rPr lang="en-US" sz="2400" b="1" i="1" dirty="0" err="1"/>
              <a:t>geth</a:t>
            </a:r>
            <a:r>
              <a:rPr lang="en-US" sz="2400" b="1" i="1" dirty="0"/>
              <a:t> </a:t>
            </a:r>
            <a:r>
              <a:rPr lang="en-US" sz="2400" dirty="0"/>
              <a:t>is sufficient for all purposes. </a:t>
            </a:r>
            <a:endParaRPr lang="en-US" sz="2400" dirty="0" smtClean="0"/>
          </a:p>
          <a:p>
            <a:r>
              <a:rPr lang="en-US" sz="2400" b="1" dirty="0" smtClean="0"/>
              <a:t>Mist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 smtClean="0"/>
              <a:t>user-friendly </a:t>
            </a:r>
            <a:r>
              <a:rPr lang="en-US" sz="2400" b="1" dirty="0" smtClean="0"/>
              <a:t>Graphical </a:t>
            </a:r>
            <a:r>
              <a:rPr lang="en-US" sz="2400" b="1" dirty="0"/>
              <a:t>User Interface </a:t>
            </a:r>
            <a:r>
              <a:rPr lang="en-US" sz="2400" dirty="0"/>
              <a:t>(</a:t>
            </a:r>
            <a:r>
              <a:rPr lang="en-US" sz="2400" b="1" dirty="0"/>
              <a:t>GUI</a:t>
            </a:r>
            <a:r>
              <a:rPr lang="en-US" sz="2400" dirty="0"/>
              <a:t>) wallet that runs </a:t>
            </a:r>
            <a:r>
              <a:rPr lang="en-US" sz="2400" dirty="0" err="1"/>
              <a:t>geth</a:t>
            </a:r>
            <a:r>
              <a:rPr lang="en-US" sz="2400" dirty="0"/>
              <a:t> in the background to sync with </a:t>
            </a:r>
            <a:r>
              <a:rPr lang="en-US" sz="2400" dirty="0" smtClean="0"/>
              <a:t>the network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66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call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Message calls result in state transition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Message calls also produce output data, which is </a:t>
            </a:r>
            <a:r>
              <a:rPr lang="en-US" sz="2800" dirty="0" smtClean="0"/>
              <a:t>not used </a:t>
            </a:r>
            <a:r>
              <a:rPr lang="en-US" sz="2800" dirty="0"/>
              <a:t>if transactions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In cases where message calls are triggered by VM code</a:t>
            </a:r>
            <a:r>
              <a:rPr lang="en-US" sz="2800" dirty="0" smtClean="0"/>
              <a:t>,  the </a:t>
            </a:r>
            <a:r>
              <a:rPr lang="en-US" sz="2800" dirty="0"/>
              <a:t>output produced by the transaction execution is used.</a:t>
            </a:r>
          </a:p>
        </p:txBody>
      </p:sp>
    </p:spTree>
    <p:extLst>
      <p:ext uri="{BB962C8B-B14F-4D97-AF65-F5344CB8AC3E}">
        <p14:creationId xmlns:p14="http://schemas.microsoft.com/office/powerpoint/2010/main" val="16268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16280"/>
            <a:ext cx="8911687" cy="128089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types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8" y="700244"/>
            <a:ext cx="8072846" cy="56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the </a:t>
            </a:r>
            <a:r>
              <a:rPr lang="en-US" b="1" dirty="0" err="1"/>
              <a:t>Ethereum</a:t>
            </a:r>
            <a:r>
              <a:rPr lang="en-US" b="1" dirty="0"/>
              <a:t> </a:t>
            </a:r>
            <a:r>
              <a:rPr lang="en-US" b="1" dirty="0" err="1" smtClean="0"/>
              <a:t>blockchain</a:t>
            </a:r>
            <a:r>
              <a:rPr lang="en-US" b="1" dirty="0" smtClean="0"/>
              <a:t> - </a:t>
            </a:r>
            <a:r>
              <a:rPr lang="en-US" b="1" dirty="0" err="1"/>
              <a:t>Ethereum</a:t>
            </a:r>
            <a:r>
              <a:rPr lang="en-US" b="1" dirty="0"/>
              <a:t> virtual machine (EVM)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EVM is a simple stack-based execution machine that runs bytecode instructions in order </a:t>
            </a:r>
            <a:r>
              <a:rPr lang="en-US" dirty="0" smtClean="0"/>
              <a:t>to transform </a:t>
            </a:r>
            <a:r>
              <a:rPr lang="en-US" dirty="0"/>
              <a:t>the system state from one state to another.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word size of the virtual machine </a:t>
            </a:r>
            <a:r>
              <a:rPr lang="en-US" dirty="0" smtClean="0"/>
              <a:t>is set </a:t>
            </a:r>
            <a:r>
              <a:rPr lang="en-US" dirty="0"/>
              <a:t>to 256-bit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stack size is limited to 1024 elements and is based on the </a:t>
            </a:r>
            <a:r>
              <a:rPr lang="en-US" b="1" dirty="0"/>
              <a:t>LIFO </a:t>
            </a:r>
            <a:r>
              <a:rPr lang="en-US" dirty="0"/>
              <a:t>(</a:t>
            </a:r>
            <a:r>
              <a:rPr lang="en-US" b="1" dirty="0"/>
              <a:t>Last </a:t>
            </a:r>
            <a:r>
              <a:rPr lang="en-US" b="1" dirty="0" smtClean="0"/>
              <a:t>in First </a:t>
            </a:r>
            <a:r>
              <a:rPr lang="en-US" b="1" dirty="0"/>
              <a:t>Out</a:t>
            </a:r>
            <a:r>
              <a:rPr lang="en-US" dirty="0"/>
              <a:t>) queue. </a:t>
            </a:r>
            <a:endParaRPr lang="en-US" dirty="0" smtClean="0"/>
          </a:p>
          <a:p>
            <a:r>
              <a:rPr lang="en-US" dirty="0" smtClean="0"/>
              <a:t>EVM </a:t>
            </a:r>
            <a:r>
              <a:rPr lang="en-US" dirty="0"/>
              <a:t>is a Turing-complete machine but is limited by the amount of </a:t>
            </a:r>
            <a:r>
              <a:rPr lang="en-US" dirty="0" smtClean="0"/>
              <a:t>gas that </a:t>
            </a:r>
            <a:r>
              <a:rPr lang="en-US" dirty="0"/>
              <a:t>is required to run any instruction.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infinite loops that can result </a:t>
            </a:r>
            <a:r>
              <a:rPr lang="en-US" dirty="0" smtClean="0"/>
              <a:t>in denial </a:t>
            </a:r>
            <a:r>
              <a:rPr lang="en-US" dirty="0"/>
              <a:t>of service attacks are not possible due to gas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EVM also </a:t>
            </a:r>
            <a:r>
              <a:rPr lang="en-US" dirty="0" smtClean="0"/>
              <a:t>supports exception </a:t>
            </a:r>
            <a:r>
              <a:rPr lang="en-US" dirty="0"/>
              <a:t>handling in case exceptions occur, such as not having enough gas or </a:t>
            </a:r>
            <a:r>
              <a:rPr lang="en-US" dirty="0" smtClean="0"/>
              <a:t>invalid instructions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which case the machine would immediately halt and return the error to </a:t>
            </a:r>
            <a:r>
              <a:rPr lang="en-US" dirty="0" smtClean="0"/>
              <a:t>the executing </a:t>
            </a:r>
            <a:r>
              <a:rPr lang="en-US" dirty="0"/>
              <a:t>agent.</a:t>
            </a:r>
          </a:p>
        </p:txBody>
      </p:sp>
    </p:spTree>
    <p:extLst>
      <p:ext uri="{BB962C8B-B14F-4D97-AF65-F5344CB8AC3E}">
        <p14:creationId xmlns:p14="http://schemas.microsoft.com/office/powerpoint/2010/main" val="5168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virtual machine (EVM)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259" y="1548808"/>
            <a:ext cx="8915400" cy="4238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EVM is a fully isolated and sandboxed runtime environment.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code that runs on </a:t>
            </a:r>
            <a:r>
              <a:rPr lang="en-US" dirty="0" smtClean="0"/>
              <a:t>the EVM </a:t>
            </a:r>
            <a:r>
              <a:rPr lang="en-US" dirty="0"/>
              <a:t>does not have access to any external resources, such as a network or </a:t>
            </a:r>
            <a:r>
              <a:rPr lang="en-US" dirty="0" err="1"/>
              <a:t>filesystem</a:t>
            </a:r>
            <a:r>
              <a:rPr lang="en-US" dirty="0" smtClean="0"/>
              <a:t>.</a:t>
            </a:r>
          </a:p>
          <a:p>
            <a:r>
              <a:rPr lang="en-US" dirty="0"/>
              <a:t>As discussed earlier, EVM is a stack-based architecture. </a:t>
            </a:r>
            <a:endParaRPr lang="en-US" dirty="0" smtClean="0"/>
          </a:p>
          <a:p>
            <a:r>
              <a:rPr lang="en-US" dirty="0" smtClean="0"/>
              <a:t>EVM </a:t>
            </a:r>
            <a:r>
              <a:rPr lang="en-US" dirty="0"/>
              <a:t>is big-endian by design and </a:t>
            </a:r>
            <a:r>
              <a:rPr lang="en-US" dirty="0" smtClean="0"/>
              <a:t>it uses </a:t>
            </a:r>
            <a:r>
              <a:rPr lang="en-US" dirty="0"/>
              <a:t>256-bit wide words.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word size allows for Keccak 256-bit hash and elliptic </a:t>
            </a:r>
            <a:r>
              <a:rPr lang="en-US" dirty="0" smtClean="0"/>
              <a:t>curve cryptography </a:t>
            </a:r>
            <a:r>
              <a:rPr lang="en-US" dirty="0"/>
              <a:t>computations</a:t>
            </a:r>
            <a:r>
              <a:rPr lang="en-US" dirty="0" smtClean="0"/>
              <a:t>.</a:t>
            </a:r>
          </a:p>
          <a:p>
            <a:r>
              <a:rPr lang="en-US" sz="2200" dirty="0"/>
              <a:t>There are two types of storage available to contracts and EVM. </a:t>
            </a:r>
            <a:endParaRPr lang="en-US" sz="22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first one is </a:t>
            </a:r>
            <a:r>
              <a:rPr lang="en-US" sz="1900" dirty="0" smtClean="0"/>
              <a:t>called memory</a:t>
            </a:r>
            <a:r>
              <a:rPr lang="en-US" sz="1900" dirty="0"/>
              <a:t>, which is a byte array. </a:t>
            </a:r>
            <a:endParaRPr lang="en-US" sz="1900" dirty="0" smtClean="0"/>
          </a:p>
          <a:p>
            <a:pPr lvl="2"/>
            <a:r>
              <a:rPr lang="en-US" sz="1700" dirty="0" smtClean="0"/>
              <a:t>When </a:t>
            </a:r>
            <a:r>
              <a:rPr lang="en-US" sz="1700" dirty="0"/>
              <a:t>a contract finishes the code execution, the memory </a:t>
            </a:r>
            <a:r>
              <a:rPr lang="en-US" sz="1700" dirty="0" smtClean="0"/>
              <a:t>is cleared</a:t>
            </a:r>
            <a:r>
              <a:rPr lang="en-US" sz="1700" dirty="0"/>
              <a:t>. It is akin to the concept of RAM. </a:t>
            </a:r>
            <a:endParaRPr lang="en-US" sz="17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dirty="0"/>
              <a:t>other type, called storage, is </a:t>
            </a:r>
            <a:r>
              <a:rPr lang="en-US" sz="1900" dirty="0" smtClean="0"/>
              <a:t>permanently stored </a:t>
            </a:r>
            <a:r>
              <a:rPr lang="en-US" sz="1900" dirty="0"/>
              <a:t>on the </a:t>
            </a:r>
            <a:r>
              <a:rPr lang="en-US" sz="1900" dirty="0" err="1"/>
              <a:t>blockchain</a:t>
            </a:r>
            <a:r>
              <a:rPr lang="en-US" sz="1900" dirty="0"/>
              <a:t>. It is a key value store.</a:t>
            </a:r>
          </a:p>
        </p:txBody>
      </p:sp>
    </p:spTree>
    <p:extLst>
      <p:ext uri="{BB962C8B-B14F-4D97-AF65-F5344CB8AC3E}">
        <p14:creationId xmlns:p14="http://schemas.microsoft.com/office/powerpoint/2010/main" val="19601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Ethereum</a:t>
            </a:r>
            <a:r>
              <a:rPr lang="en-US" b="1" dirty="0" smtClean="0"/>
              <a:t> virtual machine (EVM)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88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Memory is unlimited but constrained by gas fee requirements. </a:t>
            </a:r>
          </a:p>
          <a:p>
            <a:r>
              <a:rPr lang="en-US" sz="2400" dirty="0" smtClean="0"/>
              <a:t>The storage associated with the virtual machine is a word addressable word array that is nonvolatile and is maintained as part of the system state. </a:t>
            </a:r>
          </a:p>
          <a:p>
            <a:r>
              <a:rPr lang="en-US" sz="2400" dirty="0" smtClean="0"/>
              <a:t>Keys and value are 32 bytes in size and storage.</a:t>
            </a:r>
          </a:p>
          <a:p>
            <a:r>
              <a:rPr lang="en-US" sz="2400" dirty="0" smtClean="0"/>
              <a:t> The program code is stored in a virtual read-only memory (virtual ROM) that is accessible using the CODECOPY instruction. </a:t>
            </a:r>
          </a:p>
          <a:p>
            <a:r>
              <a:rPr lang="en-US" sz="2400" dirty="0" smtClean="0"/>
              <a:t>The CODECOPY instruction is used to copy the program code into the main memory.</a:t>
            </a:r>
          </a:p>
          <a:p>
            <a:r>
              <a:rPr lang="en-US" sz="2400" dirty="0" smtClean="0"/>
              <a:t> Initially, all storage and memory is set to zero in the EVM.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1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16" y="733548"/>
            <a:ext cx="9589168" cy="54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virtual machine (EVM)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601" y="108685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diagram </a:t>
            </a:r>
            <a:r>
              <a:rPr lang="en-US" sz="2400" dirty="0"/>
              <a:t>shows the design of the EVM where the virtual ROM stores </a:t>
            </a:r>
            <a:r>
              <a:rPr lang="en-US" sz="2400" dirty="0" smtClean="0"/>
              <a:t>the program </a:t>
            </a:r>
            <a:r>
              <a:rPr lang="en-US" sz="2400" dirty="0"/>
              <a:t>code that is copied into main memory using CODECOPY.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memory </a:t>
            </a:r>
            <a:r>
              <a:rPr lang="en-US" sz="2400" dirty="0" smtClean="0"/>
              <a:t>is then </a:t>
            </a:r>
            <a:r>
              <a:rPr lang="en-US" sz="2400" dirty="0"/>
              <a:t>read by the EVM by referring to the program counter and executes instructions step </a:t>
            </a:r>
            <a:r>
              <a:rPr lang="en-US" sz="2400" dirty="0" smtClean="0"/>
              <a:t>by step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program counter and EVM stack are updated accordingly with each </a:t>
            </a:r>
            <a:r>
              <a:rPr lang="en-US" sz="2400" dirty="0" smtClean="0"/>
              <a:t>instruction execution.</a:t>
            </a:r>
          </a:p>
          <a:p>
            <a:r>
              <a:rPr lang="en-US" sz="2400" dirty="0"/>
              <a:t>EVM optimization is an active area of </a:t>
            </a:r>
            <a:r>
              <a:rPr lang="en-US" sz="2400" dirty="0" smtClean="0"/>
              <a:t>research</a:t>
            </a:r>
          </a:p>
          <a:p>
            <a:pPr lvl="1"/>
            <a:r>
              <a:rPr lang="en-US" sz="2200" dirty="0" smtClean="0"/>
              <a:t> recent </a:t>
            </a:r>
            <a:r>
              <a:rPr lang="en-US" sz="2200" dirty="0"/>
              <a:t>research has suggested that </a:t>
            </a:r>
            <a:r>
              <a:rPr lang="en-US" sz="2200" dirty="0" smtClean="0"/>
              <a:t>EVM can </a:t>
            </a:r>
            <a:r>
              <a:rPr lang="en-US" sz="2200" dirty="0"/>
              <a:t>be optimized and tuned to a very fine degree in order to achieve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123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526" y="166910"/>
            <a:ext cx="8911687" cy="1280890"/>
          </a:xfrm>
        </p:spPr>
        <p:txBody>
          <a:bodyPr/>
          <a:lstStyle/>
          <a:p>
            <a:r>
              <a:rPr lang="en-US" b="1" dirty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726" y="1074821"/>
            <a:ext cx="9300754" cy="2189453"/>
          </a:xfrm>
        </p:spPr>
        <p:txBody>
          <a:bodyPr>
            <a:noAutofit/>
          </a:bodyPr>
          <a:lstStyle/>
          <a:p>
            <a:r>
              <a:rPr lang="en-US" sz="2400" dirty="0"/>
              <a:t>There are some key elements that are required by the execution environment in order </a:t>
            </a:r>
            <a:r>
              <a:rPr lang="en-US" sz="2400" dirty="0" smtClean="0"/>
              <a:t>to execute </a:t>
            </a:r>
            <a:r>
              <a:rPr lang="en-US" sz="2400" dirty="0"/>
              <a:t>the code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key parameters are provided by the execution </a:t>
            </a:r>
            <a:r>
              <a:rPr lang="en-US" sz="2400" dirty="0" smtClean="0"/>
              <a:t>agent</a:t>
            </a:r>
          </a:p>
          <a:p>
            <a:pPr lvl="1"/>
            <a:r>
              <a:rPr lang="en-US" sz="2400" dirty="0"/>
              <a:t>The address of the account that owns the executing code.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address of the sender of the transaction and the originating address of </a:t>
            </a:r>
            <a:r>
              <a:rPr lang="en-US" sz="2400" dirty="0" smtClean="0"/>
              <a:t>this execution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gas price in the transaction that initiated the execution.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Input data or transaction data depending on the type of executing agent. </a:t>
            </a:r>
            <a:r>
              <a:rPr lang="en-US" sz="2400" dirty="0" smtClean="0"/>
              <a:t> This </a:t>
            </a:r>
            <a:r>
              <a:rPr lang="en-US" sz="2400" dirty="0"/>
              <a:t>is </a:t>
            </a:r>
            <a:r>
              <a:rPr lang="en-US" sz="2400" dirty="0" smtClean="0"/>
              <a:t>a byte </a:t>
            </a:r>
            <a:r>
              <a:rPr lang="en-US" sz="2400" dirty="0"/>
              <a:t>array; in the case of a message call, if the execution agent is a transaction</a:t>
            </a:r>
            <a:r>
              <a:rPr lang="en-US" sz="2400" dirty="0" smtClean="0"/>
              <a:t>, then </a:t>
            </a:r>
            <a:r>
              <a:rPr lang="en-US" sz="2400" dirty="0"/>
              <a:t>the transaction data is included as input data.</a:t>
            </a:r>
          </a:p>
        </p:txBody>
      </p:sp>
    </p:spTree>
    <p:extLst>
      <p:ext uri="{BB962C8B-B14F-4D97-AF65-F5344CB8AC3E}">
        <p14:creationId xmlns:p14="http://schemas.microsoft.com/office/powerpoint/2010/main" val="24139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54" y="271413"/>
            <a:ext cx="8911687" cy="682176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</a:t>
            </a:r>
            <a:r>
              <a:rPr lang="en-US" dirty="0" smtClean="0"/>
              <a:t>environment -</a:t>
            </a:r>
            <a:r>
              <a:rPr lang="en-US" dirty="0"/>
              <a:t> key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670" y="1107135"/>
            <a:ext cx="9387054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address of the account that initiated the code execution or transaction sender</a:t>
            </a:r>
            <a:r>
              <a:rPr lang="en-US" sz="2400" dirty="0" smtClean="0"/>
              <a:t>. This </a:t>
            </a:r>
            <a:r>
              <a:rPr lang="en-US" sz="2400" dirty="0"/>
              <a:t>is the address of the sender in case the code execution is initiated by </a:t>
            </a:r>
            <a:r>
              <a:rPr lang="en-US" sz="2400" dirty="0" smtClean="0"/>
              <a:t>a transaction</a:t>
            </a:r>
            <a:r>
              <a:rPr lang="en-US" sz="2400" dirty="0"/>
              <a:t>; otherwise, it's the address of the account.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value or transaction value. This is the amount in Wei. If the execution </a:t>
            </a:r>
            <a:r>
              <a:rPr lang="en-US" sz="2400" dirty="0" smtClean="0"/>
              <a:t>agent is </a:t>
            </a:r>
            <a:r>
              <a:rPr lang="en-US" sz="2400" dirty="0"/>
              <a:t>a transaction, then it is the transaction value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code to be executed presented as a byte array that the iterator function </a:t>
            </a:r>
            <a:r>
              <a:rPr lang="en-US" sz="2400" dirty="0" smtClean="0"/>
              <a:t>picks up </a:t>
            </a:r>
            <a:r>
              <a:rPr lang="en-US" sz="2400" dirty="0"/>
              <a:t>in each execution cycle.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block header of the current block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number of message calls or contract creation transactions currently </a:t>
            </a:r>
            <a:r>
              <a:rPr lang="en-US" sz="2400" dirty="0" smtClean="0"/>
              <a:t>in execution</a:t>
            </a:r>
            <a:r>
              <a:rPr lang="en-US" sz="2400" dirty="0"/>
              <a:t>. In other words, this is the number of CALLs or CREATEs currently </a:t>
            </a:r>
            <a:r>
              <a:rPr lang="en-US" sz="2400" dirty="0" smtClean="0"/>
              <a:t>in execution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5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1" y="166910"/>
            <a:ext cx="6990347" cy="61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first release of </a:t>
            </a:r>
            <a:r>
              <a:rPr lang="en-US" sz="2400" dirty="0" err="1"/>
              <a:t>Ethereum</a:t>
            </a:r>
            <a:r>
              <a:rPr lang="en-US" sz="2400" dirty="0"/>
              <a:t> was known as </a:t>
            </a:r>
            <a:r>
              <a:rPr lang="en-US" sz="2400" i="1" dirty="0" smtClean="0"/>
              <a:t>Frontier</a:t>
            </a:r>
            <a:endParaRPr lang="en-US" sz="2400" dirty="0" smtClean="0"/>
          </a:p>
          <a:p>
            <a:r>
              <a:rPr lang="en-US" sz="2400" dirty="0" smtClean="0"/>
              <a:t>current </a:t>
            </a:r>
            <a:r>
              <a:rPr lang="en-US" sz="2400" dirty="0"/>
              <a:t>release of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is called </a:t>
            </a:r>
            <a:r>
              <a:rPr lang="en-US" sz="2400" b="1" i="1" dirty="0"/>
              <a:t>St. Petersburgh </a:t>
            </a:r>
            <a:r>
              <a:rPr lang="en-US" sz="2400" i="1" dirty="0"/>
              <a:t>release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next </a:t>
            </a:r>
            <a:r>
              <a:rPr lang="en-US" sz="2400" dirty="0" smtClean="0"/>
              <a:t>release  </a:t>
            </a:r>
            <a:r>
              <a:rPr lang="en-US" sz="2400" dirty="0"/>
              <a:t>is named </a:t>
            </a:r>
            <a:r>
              <a:rPr lang="en-US" sz="2400" b="1" dirty="0"/>
              <a:t>Istanbul</a:t>
            </a:r>
            <a:r>
              <a:rPr lang="en-US" sz="2400" dirty="0" smtClean="0"/>
              <a:t> . </a:t>
            </a:r>
          </a:p>
          <a:p>
            <a:r>
              <a:rPr lang="en-US" sz="2400" dirty="0"/>
              <a:t>The final release is named </a:t>
            </a:r>
            <a:r>
              <a:rPr lang="en-US" sz="2400" b="1" i="1" dirty="0"/>
              <a:t>serenity</a:t>
            </a:r>
            <a:r>
              <a:rPr lang="en-US" sz="2400" dirty="0"/>
              <a:t>, which </a:t>
            </a:r>
            <a:r>
              <a:rPr lang="en-US" sz="2400" dirty="0" smtClean="0"/>
              <a:t>is envisaged </a:t>
            </a:r>
            <a:r>
              <a:rPr lang="en-US" sz="2400" dirty="0"/>
              <a:t>to have a </a:t>
            </a:r>
            <a:r>
              <a:rPr lang="en-US" sz="2400" b="1" dirty="0"/>
              <a:t>Proof of Stake </a:t>
            </a:r>
            <a:r>
              <a:rPr lang="en-US" sz="2400" dirty="0"/>
              <a:t>algorithm (Casper) implemented with it. </a:t>
            </a:r>
            <a:endParaRPr lang="en-US" sz="2400" dirty="0" smtClean="0"/>
          </a:p>
          <a:p>
            <a:r>
              <a:rPr lang="en-US" sz="2400" dirty="0" smtClean="0"/>
              <a:t>Other </a:t>
            </a:r>
            <a:r>
              <a:rPr lang="en-US" sz="2400" dirty="0"/>
              <a:t>areas </a:t>
            </a:r>
            <a:r>
              <a:rPr lang="en-US" sz="2400" dirty="0" smtClean="0"/>
              <a:t>of research </a:t>
            </a:r>
            <a:r>
              <a:rPr lang="en-US" sz="2400" dirty="0"/>
              <a:t>targeted with serenity include scalability, privacy, and </a:t>
            </a:r>
            <a:r>
              <a:rPr lang="en-US" sz="2400" b="1" dirty="0" err="1"/>
              <a:t>Ethereum</a:t>
            </a:r>
            <a:r>
              <a:rPr lang="en-US" sz="2400" b="1" dirty="0"/>
              <a:t> virtual </a:t>
            </a:r>
            <a:r>
              <a:rPr lang="en-US" sz="2400" b="1" dirty="0" smtClean="0"/>
              <a:t>machine </a:t>
            </a:r>
            <a:r>
              <a:rPr lang="en-US" sz="2400" dirty="0" smtClean="0"/>
              <a:t>(</a:t>
            </a:r>
            <a:r>
              <a:rPr lang="en-US" sz="2400" b="1" dirty="0"/>
              <a:t>EVM</a:t>
            </a:r>
            <a:r>
              <a:rPr lang="en-US" sz="2400" dirty="0"/>
              <a:t>) upgrade.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6398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addition to the </a:t>
            </a:r>
            <a:r>
              <a:rPr lang="en-US" sz="2400" dirty="0" smtClean="0"/>
              <a:t>nine </a:t>
            </a:r>
            <a:r>
              <a:rPr lang="en-US" sz="2400" dirty="0"/>
              <a:t>fields, system state and the remaining gas </a:t>
            </a:r>
            <a:r>
              <a:rPr lang="en-US" sz="2400" dirty="0" smtClean="0"/>
              <a:t>are also </a:t>
            </a:r>
            <a:r>
              <a:rPr lang="en-US" sz="2400" dirty="0"/>
              <a:t>provided to the execution environment.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execution results in producing </a:t>
            </a:r>
            <a:r>
              <a:rPr lang="en-US" sz="2400" dirty="0" smtClean="0"/>
              <a:t>the resulting </a:t>
            </a:r>
            <a:r>
              <a:rPr lang="en-US" sz="2400" dirty="0"/>
              <a:t>state, gas remaining after the execution, self-destruct or suicide </a:t>
            </a:r>
            <a:r>
              <a:rPr lang="en-US" sz="2400" dirty="0" smtClean="0"/>
              <a:t>set, </a:t>
            </a:r>
            <a:r>
              <a:rPr lang="en-US" sz="2400" dirty="0"/>
              <a:t>log </a:t>
            </a:r>
            <a:r>
              <a:rPr lang="en-US" sz="2400" dirty="0" smtClean="0"/>
              <a:t>series, and </a:t>
            </a:r>
            <a:r>
              <a:rPr lang="en-US" sz="2400" dirty="0"/>
              <a:t>any gas refunds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1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/>
        </p:nvSpPr>
        <p:spPr>
          <a:xfrm>
            <a:off x="921695" y="1319889"/>
            <a:ext cx="10077231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033" rIns="0" bIns="0" anchor="t" anchorCtr="0">
            <a:noAutofit/>
          </a:bodyPr>
          <a:lstStyle/>
          <a:p>
            <a:pPr marL="626518" indent="-609585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Halting problem (infinite loop) – reason for Gas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36102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Problem: Cannot tell whether or not a program will run infinitely from compiled code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36102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Solution: charge fee per computational step to limit  infinite loops and stop flawed code from executing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626518" marR="283626" indent="-609585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 transaction needs to specify an estimate of the  amount of gas it will spend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626518" marR="283626" indent="-609585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Essentially a measure of how much one is willing to spend on a transaction, even if buggy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709625" y="0"/>
            <a:ext cx="2193600" cy="6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Gas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33" rIns="0" bIns="0" rtlCol="0" anchor="ctr" anchorCtr="0">
            <a:noAutofit/>
          </a:bodyPr>
          <a:lstStyle/>
          <a:p>
            <a:pPr marL="33866"/>
            <a:fld id="{00000000-1234-1234-1234-123412341234}" type="slidenum">
              <a:rPr lang="en" sz="120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33866"/>
              <a:t>51</a:t>
            </a:fld>
            <a:endParaRPr sz="120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075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33" rIns="0" bIns="0" rtlCol="0" anchor="ctr" anchorCtr="0">
            <a:noAutofit/>
          </a:bodyPr>
          <a:lstStyle/>
          <a:p>
            <a:pPr marL="33866"/>
            <a:fld id="{00000000-1234-1234-1234-123412341234}" type="slidenum">
              <a:rPr lang="en" sz="120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33866"/>
              <a:t>52</a:t>
            </a:fld>
            <a:endParaRPr sz="120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451600" y="1181133"/>
            <a:ext cx="11412000" cy="3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033" rIns="0" bIns="0" anchor="t" anchorCtr="0">
            <a:noAutofit/>
          </a:bodyPr>
          <a:lstStyle/>
          <a:p>
            <a:pPr marL="626518" indent="-609585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u="sng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Gas Price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current market price of a unit of Gas (in Wei)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083706" lvl="1" indent="-457189">
              <a:spcBef>
                <a:spcPts val="693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Check gas price here: </a:t>
            </a:r>
            <a:r>
              <a:rPr lang="en" sz="2800" u="sng" dirty="0">
                <a:solidFill>
                  <a:schemeClr val="hlink"/>
                </a:solidFill>
                <a:ea typeface="Trebuchet MS"/>
                <a:cs typeface="Trebuchet MS"/>
                <a:sym typeface="Trebuchet MS"/>
                <a:hlinkClick r:id="rId3"/>
              </a:rPr>
              <a:t>https://ethgasstation.info/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083706" lvl="1" indent="-457189">
              <a:spcBef>
                <a:spcPts val="56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Is always set before a transaction by user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626518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u="sng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Gas Limit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maximum amount of Gas user is willing to spend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626518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Helps to regulate load on network</a:t>
            </a:r>
            <a:endParaRPr sz="2800" dirty="0"/>
          </a:p>
          <a:p>
            <a:pPr marL="626518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u="sng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Gas Cost 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(used when sending transactions) is calculated by gasLimit*gasPrice.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175989" lvl="1" indent="-549472">
              <a:spcBef>
                <a:spcPts val="56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All blocks have a Gas Limit (maximum Gas each block can use)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Campbell R. Harvey 2018</a:t>
            </a:r>
            <a:endParaRPr lang="en-US" dirty="0"/>
          </a:p>
        </p:txBody>
      </p:sp>
      <p:sp>
        <p:nvSpPr>
          <p:cNvPr id="7" name="Shape 429"/>
          <p:cNvSpPr txBox="1">
            <a:spLocks noGrp="1"/>
          </p:cNvSpPr>
          <p:nvPr>
            <p:ph type="title"/>
          </p:nvPr>
        </p:nvSpPr>
        <p:spPr>
          <a:xfrm>
            <a:off x="461431" y="127215"/>
            <a:ext cx="2193600" cy="6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Gas Cost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2367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1125989" y="970344"/>
            <a:ext cx="11655291" cy="4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626518" marR="6773" indent="-609585">
              <a:lnSpc>
                <a:spcPct val="114599"/>
              </a:lnSpc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7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 node contains a virtual machine (similar to Java)</a:t>
            </a:r>
            <a:endParaRPr sz="3733" dirty="0"/>
          </a:p>
          <a:p>
            <a:pPr marL="1236102" marR="6773" lvl="1" indent="-609585">
              <a:lnSpc>
                <a:spcPct val="114599"/>
              </a:lnSpc>
              <a:spcBef>
                <a:spcPts val="133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Called the Ethereum Virtual Machine (EVM)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36102" marR="6773" lvl="1" indent="-609585">
              <a:lnSpc>
                <a:spcPct val="114599"/>
              </a:lnSpc>
              <a:spcBef>
                <a:spcPts val="133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32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Compiles</a:t>
            </a: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code from high-level language to bytecode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36102" marR="6773" lvl="1" indent="-609585">
              <a:lnSpc>
                <a:spcPct val="114599"/>
              </a:lnSpc>
              <a:spcBef>
                <a:spcPts val="133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§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Executes smart contract code and broadcasts state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626518" marR="1426598" indent="-609585">
              <a:lnSpc>
                <a:spcPct val="114599"/>
              </a:lnSpc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733" b="1" i="1" dirty="0">
                <a:solidFill>
                  <a:schemeClr val="dk1"/>
                </a:solidFill>
                <a:sym typeface="Arial"/>
              </a:rPr>
              <a:t>Every full-node on the blockchain processes every transaction and stores the entire state</a:t>
            </a:r>
            <a:endParaRPr sz="3733" i="1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922825" y="92181"/>
            <a:ext cx="4605600" cy="65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Code Execution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33" rIns="0" bIns="0" rtlCol="0" anchor="ctr" anchorCtr="0">
            <a:noAutofit/>
          </a:bodyPr>
          <a:lstStyle/>
          <a:p>
            <a:pPr marL="33866"/>
            <a:fld id="{00000000-1234-1234-1234-123412341234}" type="slidenum">
              <a:rPr lang="en" sz="120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33866"/>
              <a:t>53</a:t>
            </a:fld>
            <a:endParaRPr sz="120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Campbell R. Harvey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26" y="153270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Machine state is also maintained internally by the EVM. </a:t>
            </a:r>
            <a:endParaRPr lang="en-US" sz="2400" dirty="0" smtClean="0"/>
          </a:p>
          <a:p>
            <a:r>
              <a:rPr lang="en-US" sz="2400" dirty="0" smtClean="0"/>
              <a:t>Machine </a:t>
            </a:r>
            <a:r>
              <a:rPr lang="en-US" sz="2400" dirty="0"/>
              <a:t>state is updated after </a:t>
            </a:r>
            <a:r>
              <a:rPr lang="en-US" sz="2400" dirty="0" smtClean="0"/>
              <a:t>each execution </a:t>
            </a:r>
            <a:r>
              <a:rPr lang="en-US" sz="2400" dirty="0"/>
              <a:t>cycle of EVM.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iterator function </a:t>
            </a:r>
            <a:r>
              <a:rPr lang="en-US" sz="2400" dirty="0" smtClean="0"/>
              <a:t>runs </a:t>
            </a:r>
            <a:r>
              <a:rPr lang="en-US" sz="2400" dirty="0"/>
              <a:t>in the </a:t>
            </a:r>
            <a:r>
              <a:rPr lang="en-US" sz="2400" dirty="0" smtClean="0"/>
              <a:t>virtual machine</a:t>
            </a:r>
            <a:r>
              <a:rPr lang="en-US" sz="2400" dirty="0"/>
              <a:t>, which outputs the results of a single cycle of the state machine. </a:t>
            </a:r>
            <a:endParaRPr lang="en-US" sz="2400" dirty="0" smtClean="0"/>
          </a:p>
          <a:p>
            <a:r>
              <a:rPr lang="en-US" sz="2400" dirty="0" smtClean="0"/>
              <a:t>Machine </a:t>
            </a:r>
            <a:r>
              <a:rPr lang="en-US" sz="2400" dirty="0"/>
              <a:t>state is </a:t>
            </a:r>
            <a:r>
              <a:rPr lang="en-US" sz="2400" dirty="0" smtClean="0"/>
              <a:t>a tuple </a:t>
            </a:r>
            <a:r>
              <a:rPr lang="en-US" sz="2400" dirty="0"/>
              <a:t>that consist of the following elements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/>
              <a:t>Available gas</a:t>
            </a:r>
          </a:p>
          <a:p>
            <a:pPr lvl="1"/>
            <a:r>
              <a:rPr lang="en-US" sz="2000" dirty="0"/>
              <a:t>The program counter, which is a positive integer up to 256</a:t>
            </a:r>
          </a:p>
          <a:p>
            <a:pPr lvl="1"/>
            <a:r>
              <a:rPr lang="en-US" sz="2000" dirty="0"/>
              <a:t>Memory </a:t>
            </a:r>
            <a:r>
              <a:rPr lang="en-US" sz="2000" dirty="0" smtClean="0"/>
              <a:t>contents</a:t>
            </a:r>
          </a:p>
          <a:p>
            <a:pPr lvl="1"/>
            <a:r>
              <a:rPr lang="en-US" sz="2000" dirty="0"/>
              <a:t>Active number of words in memory</a:t>
            </a:r>
          </a:p>
          <a:p>
            <a:pPr lvl="1"/>
            <a:r>
              <a:rPr lang="en-US" sz="2000" dirty="0"/>
              <a:t>Contents of the stack</a:t>
            </a:r>
          </a:p>
        </p:txBody>
      </p:sp>
    </p:spTree>
    <p:extLst>
      <p:ext uri="{BB962C8B-B14F-4D97-AF65-F5344CB8AC3E}">
        <p14:creationId xmlns:p14="http://schemas.microsoft.com/office/powerpoint/2010/main" val="16355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EVM is designed to handle exceptions and will halt (stop execution) in case any of </a:t>
            </a:r>
            <a:r>
              <a:rPr lang="en-US" sz="2800" dirty="0" smtClean="0"/>
              <a:t>the following </a:t>
            </a:r>
            <a:r>
              <a:rPr lang="en-US" sz="2800" dirty="0"/>
              <a:t>exceptions occur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Not having enough gas required for execution</a:t>
            </a:r>
          </a:p>
          <a:p>
            <a:pPr lvl="1"/>
            <a:r>
              <a:rPr lang="en-US" sz="2400" dirty="0"/>
              <a:t>Invalid instructions</a:t>
            </a:r>
          </a:p>
          <a:p>
            <a:pPr lvl="1"/>
            <a:r>
              <a:rPr lang="en-US" sz="2400" dirty="0"/>
              <a:t>Insufficient stack items</a:t>
            </a:r>
          </a:p>
          <a:p>
            <a:pPr lvl="1"/>
            <a:r>
              <a:rPr lang="en-US" sz="2400" dirty="0"/>
              <a:t>Invalid destination of jump op codes</a:t>
            </a:r>
          </a:p>
          <a:p>
            <a:pPr lvl="1"/>
            <a:r>
              <a:rPr lang="en-US" sz="2400" dirty="0"/>
              <a:t>Invalid stack size (greater than 1024)</a:t>
            </a:r>
          </a:p>
        </p:txBody>
      </p:sp>
    </p:spTree>
    <p:extLst>
      <p:ext uri="{BB962C8B-B14F-4D97-AF65-F5344CB8AC3E}">
        <p14:creationId xmlns:p14="http://schemas.microsoft.com/office/powerpoint/2010/main" val="22319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iterator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423" y="1807029"/>
            <a:ext cx="9388429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iterator function </a:t>
            </a:r>
            <a:r>
              <a:rPr lang="en-US" sz="2400" dirty="0" smtClean="0"/>
              <a:t>performs </a:t>
            </a:r>
            <a:r>
              <a:rPr lang="en-US" sz="2400" dirty="0"/>
              <a:t>various important functions that are </a:t>
            </a:r>
            <a:r>
              <a:rPr lang="en-US" sz="2400" dirty="0" smtClean="0"/>
              <a:t>used to </a:t>
            </a:r>
            <a:r>
              <a:rPr lang="en-US" sz="2400" dirty="0"/>
              <a:t>set the next state of the machine and eventually the world state.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functions </a:t>
            </a:r>
            <a:r>
              <a:rPr lang="en-US" sz="2400" dirty="0" smtClean="0"/>
              <a:t>include the </a:t>
            </a:r>
            <a:r>
              <a:rPr lang="en-US" sz="2400" dirty="0"/>
              <a:t>following:</a:t>
            </a:r>
          </a:p>
          <a:p>
            <a:pPr lvl="1"/>
            <a:r>
              <a:rPr lang="en-US" sz="2400" dirty="0"/>
              <a:t>It fetches the next instruction from a byte array where the machine code is </a:t>
            </a:r>
            <a:r>
              <a:rPr lang="en-US" sz="2400" dirty="0" smtClean="0"/>
              <a:t>stored in </a:t>
            </a:r>
            <a:r>
              <a:rPr lang="en-US" sz="2400" dirty="0"/>
              <a:t>the execution environment.</a:t>
            </a:r>
          </a:p>
          <a:p>
            <a:pPr lvl="1"/>
            <a:r>
              <a:rPr lang="en-US" sz="2400" dirty="0"/>
              <a:t>It adds/removes (PUSH/POP) items from the stack accordingly.</a:t>
            </a:r>
          </a:p>
          <a:p>
            <a:pPr lvl="1"/>
            <a:r>
              <a:rPr lang="en-US" sz="2400" dirty="0"/>
              <a:t>Gas is reduced according to the gas cost of the instructions/Opcodes.</a:t>
            </a:r>
          </a:p>
          <a:p>
            <a:pPr lvl="1"/>
            <a:r>
              <a:rPr lang="en-US" sz="2400" dirty="0"/>
              <a:t>It increments the </a:t>
            </a:r>
            <a:r>
              <a:rPr lang="en-US" sz="2400" b="1" dirty="0"/>
              <a:t>program counter </a:t>
            </a:r>
            <a:r>
              <a:rPr lang="en-US" sz="2400" dirty="0"/>
              <a:t>(</a:t>
            </a:r>
            <a:r>
              <a:rPr lang="en-US" sz="2400" b="1" dirty="0"/>
              <a:t>PC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42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state can be viewed as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51" y="1332576"/>
            <a:ext cx="5424171" cy="53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062446"/>
            <a:ext cx="9414555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virtual machine is also able to halt in normal conditions if STOP or SUICIDE </a:t>
            </a:r>
            <a:r>
              <a:rPr lang="en-US" sz="2000" dirty="0" smtClean="0"/>
              <a:t>or  RETURN </a:t>
            </a:r>
            <a:r>
              <a:rPr lang="en-US" sz="2000" dirty="0"/>
              <a:t>Opcodes are encountered during the execution cycle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Code written in a high-level language such as serpent, LLL, or Solidity is converted into </a:t>
            </a:r>
            <a:r>
              <a:rPr lang="en-US" sz="2000" dirty="0" smtClean="0"/>
              <a:t>the byte </a:t>
            </a:r>
            <a:r>
              <a:rPr lang="en-US" sz="2000" dirty="0"/>
              <a:t>code that EVM understands in order for it to be executed by the EVM. </a:t>
            </a:r>
            <a:endParaRPr lang="en-US" sz="2000" dirty="0" smtClean="0"/>
          </a:p>
          <a:p>
            <a:r>
              <a:rPr lang="en-US" sz="2000" dirty="0" smtClean="0"/>
              <a:t>Solidity </a:t>
            </a:r>
            <a:r>
              <a:rPr lang="en-US" sz="2000" dirty="0"/>
              <a:t>is </a:t>
            </a:r>
            <a:r>
              <a:rPr lang="en-US" sz="2000" dirty="0" smtClean="0"/>
              <a:t>the high-level </a:t>
            </a:r>
            <a:r>
              <a:rPr lang="en-US" sz="2000" dirty="0"/>
              <a:t>language that has been developed for </a:t>
            </a:r>
            <a:r>
              <a:rPr lang="en-US" sz="2000" dirty="0" err="1"/>
              <a:t>Ethereum</a:t>
            </a:r>
            <a:r>
              <a:rPr lang="en-US" sz="2000" dirty="0"/>
              <a:t> with JavaScript such as syntax </a:t>
            </a:r>
            <a:r>
              <a:rPr lang="en-US" sz="2000" dirty="0" smtClean="0"/>
              <a:t>to write </a:t>
            </a:r>
            <a:r>
              <a:rPr lang="en-US" sz="2000" dirty="0"/>
              <a:t>code for smart contracts. </a:t>
            </a:r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the code is written, it is compiled into byte code </a:t>
            </a:r>
            <a:r>
              <a:rPr lang="en-US" sz="2000" dirty="0" smtClean="0"/>
              <a:t>that's understandable </a:t>
            </a:r>
            <a:r>
              <a:rPr lang="en-US" sz="2000" dirty="0"/>
              <a:t>by the EVM using the Solidity compiler called </a:t>
            </a:r>
            <a:r>
              <a:rPr lang="en-US" sz="2000" dirty="0" err="1"/>
              <a:t>solc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LLL </a:t>
            </a:r>
            <a:r>
              <a:rPr lang="en-US" sz="2000" dirty="0"/>
              <a:t>(</a:t>
            </a:r>
            <a:r>
              <a:rPr lang="en-US" sz="2000" b="1" dirty="0"/>
              <a:t>Lisp-like Low-level language</a:t>
            </a:r>
            <a:r>
              <a:rPr lang="en-US" sz="2000" dirty="0"/>
              <a:t>) is another language that is used to write smart </a:t>
            </a:r>
            <a:r>
              <a:rPr lang="en-US" sz="2000" dirty="0" smtClean="0"/>
              <a:t>contract code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Serpent </a:t>
            </a:r>
            <a:r>
              <a:rPr lang="en-US" sz="2000" dirty="0"/>
              <a:t>is a Python-like high-level language that can be used to write smart </a:t>
            </a:r>
            <a:r>
              <a:rPr lang="en-US" sz="2000" dirty="0" smtClean="0"/>
              <a:t>contracts for </a:t>
            </a:r>
            <a:r>
              <a:rPr lang="en-US" sz="2000" dirty="0" err="1"/>
              <a:t>Ethereum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This </a:t>
            </a:r>
            <a:r>
              <a:rPr lang="en-US" sz="2400" dirty="0"/>
              <a:t>program is converted into bytecode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81" y="1619034"/>
            <a:ext cx="8476967" cy="31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402080"/>
            <a:ext cx="915329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is a continuous development effort and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ecosystem will </a:t>
            </a:r>
            <a:r>
              <a:rPr lang="en-US" sz="2400" dirty="0"/>
              <a:t>undergo constant improvement and </a:t>
            </a:r>
            <a:r>
              <a:rPr lang="en-US" sz="2400" dirty="0" smtClean="0"/>
              <a:t>development</a:t>
            </a:r>
          </a:p>
          <a:p>
            <a:r>
              <a:rPr lang="en-US" sz="2400" dirty="0" smtClean="0"/>
              <a:t>serenity </a:t>
            </a:r>
            <a:r>
              <a:rPr lang="en-US" sz="2400" dirty="0"/>
              <a:t>should not really </a:t>
            </a:r>
            <a:r>
              <a:rPr lang="en-US" sz="2400" dirty="0" smtClean="0"/>
              <a:t>be considered </a:t>
            </a:r>
            <a:r>
              <a:rPr lang="en-US" sz="2400" dirty="0"/>
              <a:t>a </a:t>
            </a:r>
            <a:r>
              <a:rPr lang="en-US" sz="2400" i="1" dirty="0"/>
              <a:t>final </a:t>
            </a:r>
            <a:r>
              <a:rPr lang="en-US" sz="2400" dirty="0"/>
              <a:t>version but a major milestone in a long journey of </a:t>
            </a:r>
            <a:r>
              <a:rPr lang="en-US" sz="2400" dirty="0" smtClean="0"/>
              <a:t>continuous improvement.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Further releases are envisaged but have not been named yet.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vision </a:t>
            </a:r>
            <a:r>
              <a:rPr lang="en-US" sz="2400" dirty="0" smtClean="0"/>
              <a:t>of </a:t>
            </a:r>
            <a:r>
              <a:rPr lang="en-US" sz="2400" i="1" dirty="0" smtClean="0"/>
              <a:t>web </a:t>
            </a:r>
            <a:r>
              <a:rPr lang="en-US" sz="2400" i="1" dirty="0"/>
              <a:t>3.0 </a:t>
            </a:r>
            <a:r>
              <a:rPr lang="en-US" sz="2400" dirty="0"/>
              <a:t>has already been proposed and is being discussed in the community.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246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Opcodes and their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different opcodes that have been introduced in the EVM. </a:t>
            </a:r>
            <a:endParaRPr lang="en-US" sz="2400" dirty="0" smtClean="0"/>
          </a:p>
          <a:p>
            <a:r>
              <a:rPr lang="en-US" sz="2400" dirty="0" smtClean="0"/>
              <a:t>Opcodes </a:t>
            </a:r>
            <a:r>
              <a:rPr lang="en-US" sz="2400" dirty="0"/>
              <a:t>are </a:t>
            </a:r>
            <a:r>
              <a:rPr lang="en-US" sz="2400" dirty="0" smtClean="0"/>
              <a:t>divided into </a:t>
            </a:r>
            <a:r>
              <a:rPr lang="en-US" sz="2400" dirty="0"/>
              <a:t>multiple categories based on the operation they perform.</a:t>
            </a:r>
          </a:p>
        </p:txBody>
      </p:sp>
    </p:spTree>
    <p:extLst>
      <p:ext uri="{BB962C8B-B14F-4D97-AF65-F5344CB8AC3E}">
        <p14:creationId xmlns:p14="http://schemas.microsoft.com/office/powerpoint/2010/main" val="28127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470" y="0"/>
            <a:ext cx="8911687" cy="3947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83" y="456271"/>
            <a:ext cx="11008548" cy="62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94" y="0"/>
            <a:ext cx="8911687" cy="603799"/>
          </a:xfrm>
        </p:spPr>
        <p:txBody>
          <a:bodyPr>
            <a:normAutofit fontScale="90000"/>
          </a:bodyPr>
          <a:lstStyle/>
          <a:p>
            <a:r>
              <a:rPr lang="en-US" b="1"/>
              <a:t>Logical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2" y="603799"/>
            <a:ext cx="10006149" cy="644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2390504"/>
            <a:ext cx="11047448" cy="15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97" y="1366505"/>
            <a:ext cx="9973279" cy="52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57" y="1368362"/>
            <a:ext cx="9904813" cy="45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83" y="1500877"/>
            <a:ext cx="10367354" cy="48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>
            <a:normAutofit fontScale="90000"/>
          </a:bodyPr>
          <a:lstStyle/>
          <a:p>
            <a:r>
              <a:rPr lang="en-US" dirty="0"/>
              <a:t>Stack, memory, storage and flow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75" y="1346347"/>
            <a:ext cx="8963185" cy="5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635" y="142820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PUSH </a:t>
            </a:r>
            <a:r>
              <a:rPr lang="en-US" sz="2400" dirty="0"/>
              <a:t>operations </a:t>
            </a:r>
            <a:r>
              <a:rPr lang="en-US" sz="2400" dirty="0" smtClean="0"/>
              <a:t>used </a:t>
            </a:r>
            <a:r>
              <a:rPr lang="en-US" sz="2400" dirty="0"/>
              <a:t>to place items on the stack. </a:t>
            </a:r>
            <a:endParaRPr lang="en-US" sz="2400" dirty="0" smtClean="0"/>
          </a:p>
          <a:p>
            <a:r>
              <a:rPr lang="en-US" sz="2400" dirty="0" smtClean="0"/>
              <a:t>The range </a:t>
            </a:r>
            <a:r>
              <a:rPr lang="en-US" sz="2400" dirty="0"/>
              <a:t>of these instructions is from 0x60 to 0x7f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There are 32 PUSH operations available </a:t>
            </a:r>
            <a:r>
              <a:rPr lang="en-US" sz="2400" dirty="0" smtClean="0"/>
              <a:t>in total </a:t>
            </a:r>
            <a:r>
              <a:rPr lang="en-US" sz="2400" dirty="0"/>
              <a:t>in the EVM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PUSH operation, which reads from the byte array of the program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1" y="4192228"/>
            <a:ext cx="9548335" cy="18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902" y="0"/>
            <a:ext cx="8911687" cy="1280890"/>
          </a:xfrm>
        </p:spPr>
        <p:txBody>
          <a:bodyPr/>
          <a:lstStyle/>
          <a:p>
            <a:r>
              <a:rPr lang="en-US" dirty="0"/>
              <a:t>Duplication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189" y="78812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Duplication </a:t>
            </a:r>
            <a:r>
              <a:rPr lang="en-US" sz="2400" dirty="0"/>
              <a:t>operations are used to duplicate stack items. </a:t>
            </a:r>
            <a:endParaRPr lang="en-US" sz="2400" dirty="0" smtClean="0"/>
          </a:p>
          <a:p>
            <a:r>
              <a:rPr lang="en-US" sz="2400" dirty="0" smtClean="0"/>
              <a:t>The range of </a:t>
            </a:r>
            <a:r>
              <a:rPr lang="en-US" sz="2400" dirty="0"/>
              <a:t>values is from 0x80 to 0x8f.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16 DUP instructions available in the EVM. </a:t>
            </a:r>
            <a:endParaRPr lang="en-US" sz="2400" dirty="0" smtClean="0"/>
          </a:p>
          <a:p>
            <a:r>
              <a:rPr lang="en-US" sz="2400" dirty="0" smtClean="0"/>
              <a:t>Items placed </a:t>
            </a:r>
            <a:r>
              <a:rPr lang="en-US" sz="2400" dirty="0"/>
              <a:t>on the stack or removed from the stack also change incrementally with </a:t>
            </a:r>
            <a:r>
              <a:rPr lang="en-US" sz="2400" dirty="0" smtClean="0"/>
              <a:t>the mnemonic </a:t>
            </a:r>
            <a:r>
              <a:rPr lang="en-US" sz="2400" dirty="0"/>
              <a:t>used</a:t>
            </a:r>
            <a:r>
              <a:rPr lang="en-US" sz="2400" dirty="0" smtClean="0"/>
              <a:t>;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for example, DUP1 removes one item from the stack and places two </a:t>
            </a:r>
            <a:r>
              <a:rPr lang="en-US" sz="2000" dirty="0" smtClean="0"/>
              <a:t>items on </a:t>
            </a:r>
            <a:r>
              <a:rPr lang="en-US" sz="2000" dirty="0"/>
              <a:t>the stack, whereas DUP16 removes 16 items from the stack and places 17 items.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89" y="4565747"/>
            <a:ext cx="9575119" cy="20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749" y="1698171"/>
            <a:ext cx="9270863" cy="492469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/>
              <a:t>Web 3.0 is a  concept that basically proposes a semantic and intelligent web as an evolution of the existing web 2.0 technology.</a:t>
            </a:r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vision of an ecosystem where people, applications</a:t>
            </a:r>
            <a:r>
              <a:rPr lang="en-US" sz="2400" dirty="0" smtClean="0"/>
              <a:t>, data</a:t>
            </a:r>
            <a:r>
              <a:rPr lang="en-US" sz="2400" dirty="0"/>
              <a:t>, and web are all connected together and are able to interact with each other in </a:t>
            </a:r>
            <a:r>
              <a:rPr lang="en-US" sz="2400" dirty="0" smtClean="0"/>
              <a:t>an intelligent </a:t>
            </a:r>
            <a:r>
              <a:rPr lang="en-US" sz="2400" dirty="0"/>
              <a:t>fashion.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the advent of the </a:t>
            </a:r>
            <a:r>
              <a:rPr lang="en-US" sz="2400" dirty="0" err="1"/>
              <a:t>blockchain</a:t>
            </a:r>
            <a:r>
              <a:rPr lang="en-US" sz="2400" dirty="0"/>
              <a:t> technology, an idea of </a:t>
            </a:r>
            <a:r>
              <a:rPr lang="en-US" sz="2400" dirty="0" smtClean="0"/>
              <a:t>decentralized web </a:t>
            </a:r>
            <a:r>
              <a:rPr lang="en-US" sz="2400" dirty="0"/>
              <a:t>has also emerged, which in fact was the original vision of the Internet.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core idea </a:t>
            </a:r>
            <a:r>
              <a:rPr lang="en-US" sz="2400" dirty="0" smtClean="0"/>
              <a:t>is that </a:t>
            </a:r>
            <a:r>
              <a:rPr lang="en-US" sz="2400" dirty="0"/>
              <a:t>all major services, such as DNS, search engines, and identity on the Internet will </a:t>
            </a:r>
            <a:r>
              <a:rPr lang="en-US" sz="2400" dirty="0" smtClean="0"/>
              <a:t>be decentralized </a:t>
            </a:r>
            <a:r>
              <a:rPr lang="en-US" sz="2400" dirty="0"/>
              <a:t>in web 3.0.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where </a:t>
            </a:r>
            <a:r>
              <a:rPr lang="en-US" sz="2400" dirty="0" err="1"/>
              <a:t>Ethereum</a:t>
            </a:r>
            <a:r>
              <a:rPr lang="en-US" sz="2400" dirty="0"/>
              <a:t> is being envisaged as a platform that </a:t>
            </a:r>
            <a:r>
              <a:rPr lang="en-US" sz="2400" dirty="0" smtClean="0"/>
              <a:t>can help </a:t>
            </a:r>
            <a:r>
              <a:rPr lang="en-US" sz="2400" dirty="0"/>
              <a:t>realize this vision.</a:t>
            </a:r>
          </a:p>
        </p:txBody>
      </p:sp>
    </p:spTree>
    <p:extLst>
      <p:ext uri="{BB962C8B-B14F-4D97-AF65-F5344CB8AC3E}">
        <p14:creationId xmlns:p14="http://schemas.microsoft.com/office/powerpoint/2010/main" val="1794523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389" y="159802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SWAP operations provide the ability to exchange stack items.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16 </a:t>
            </a:r>
            <a:r>
              <a:rPr lang="en-US" sz="2400" dirty="0" smtClean="0"/>
              <a:t>SWAP instructions </a:t>
            </a:r>
            <a:r>
              <a:rPr lang="en-US" sz="2400" dirty="0"/>
              <a:t>available and with each instruction, the stack items are removed and </a:t>
            </a:r>
            <a:r>
              <a:rPr lang="en-US" sz="2400" dirty="0" smtClean="0"/>
              <a:t>placed incrementally </a:t>
            </a:r>
            <a:r>
              <a:rPr lang="en-US" sz="2400" dirty="0"/>
              <a:t>up to 17 items depending on the type of Opcode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68" y="4190188"/>
            <a:ext cx="10191944" cy="23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29" y="141514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Logging operations provide opcodes to append log entries on the sub-state tuple's log </a:t>
            </a:r>
            <a:r>
              <a:rPr lang="en-US" sz="2400" dirty="0" smtClean="0"/>
              <a:t>series field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four log operations available in total and they range from value 0x0a </a:t>
            </a:r>
            <a:r>
              <a:rPr lang="en-US" sz="2400" dirty="0" smtClean="0"/>
              <a:t>to 0xa4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72" y="3392403"/>
            <a:ext cx="9551257" cy="32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641" y="1375955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System operations are used to perform various system-related operations, such as </a:t>
            </a:r>
            <a:r>
              <a:rPr lang="en-US" sz="2000" dirty="0" smtClean="0"/>
              <a:t>account creation</a:t>
            </a:r>
            <a:r>
              <a:rPr lang="en-US" sz="2000" dirty="0"/>
              <a:t>, message calling, and execution control.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05" y="2656845"/>
            <a:ext cx="9489382" cy="39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0" y="1905000"/>
            <a:ext cx="9127172" cy="4006222"/>
          </a:xfrm>
        </p:spPr>
        <p:txBody>
          <a:bodyPr>
            <a:normAutofit/>
          </a:bodyPr>
          <a:lstStyle/>
          <a:p>
            <a:r>
              <a:rPr lang="en-US" sz="2400" dirty="0"/>
              <a:t>Accounts are one of the main building blocks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state </a:t>
            </a:r>
            <a:r>
              <a:rPr lang="en-US" sz="2400" dirty="0" smtClean="0"/>
              <a:t>is created </a:t>
            </a:r>
            <a:r>
              <a:rPr lang="en-US" sz="2400" dirty="0"/>
              <a:t>or updated as a result of the interaction between accounts. </a:t>
            </a:r>
            <a:endParaRPr lang="en-US" sz="2400" dirty="0" smtClean="0"/>
          </a:p>
          <a:p>
            <a:r>
              <a:rPr lang="en-US" sz="2400" dirty="0" smtClean="0"/>
              <a:t>Operations performed between </a:t>
            </a:r>
            <a:r>
              <a:rPr lang="en-US" sz="2400" dirty="0"/>
              <a:t>and on the accounts represent state transitions. </a:t>
            </a:r>
            <a:endParaRPr lang="en-US" sz="2400" dirty="0" smtClean="0"/>
          </a:p>
          <a:p>
            <a:r>
              <a:rPr lang="en-US" sz="2400" dirty="0" smtClean="0"/>
              <a:t>State </a:t>
            </a:r>
            <a:r>
              <a:rPr lang="en-US" sz="2400" dirty="0"/>
              <a:t>transition is achieved </a:t>
            </a:r>
            <a:r>
              <a:rPr lang="en-US" sz="2400" dirty="0" smtClean="0"/>
              <a:t>using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state transition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0810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273" y="0"/>
            <a:ext cx="8911687" cy="1280890"/>
          </a:xfrm>
        </p:spPr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state transition </a:t>
            </a:r>
            <a:r>
              <a:rPr lang="en-US" dirty="0" smtClean="0"/>
              <a:t>function-Works as follows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128089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Confirm the transaction validity by checking the syntax, signature validity, </a:t>
            </a:r>
            <a:r>
              <a:rPr lang="en-US" sz="2400" dirty="0" smtClean="0"/>
              <a:t>and nonce. </a:t>
            </a:r>
            <a:endParaRPr lang="en-US" sz="2400" dirty="0"/>
          </a:p>
          <a:p>
            <a:r>
              <a:rPr lang="en-US" sz="2400" dirty="0" smtClean="0"/>
              <a:t>Transaction </a:t>
            </a:r>
            <a:r>
              <a:rPr lang="en-US" sz="2400" dirty="0"/>
              <a:t>fee is calculated and the sending address is resolved using </a:t>
            </a:r>
            <a:r>
              <a:rPr lang="en-US" sz="2400" dirty="0" smtClean="0"/>
              <a:t>the signature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Furthermore</a:t>
            </a:r>
            <a:r>
              <a:rPr lang="en-US" sz="2400" dirty="0"/>
              <a:t>, sender's account balance is checked and </a:t>
            </a:r>
            <a:r>
              <a:rPr lang="en-US" sz="2400" dirty="0" smtClean="0"/>
              <a:t>subtracted accordingly </a:t>
            </a:r>
            <a:r>
              <a:rPr lang="en-US" sz="2400" dirty="0"/>
              <a:t>and nonce is incremented. </a:t>
            </a:r>
            <a:endParaRPr lang="en-US" sz="2400" dirty="0" smtClean="0"/>
          </a:p>
          <a:p>
            <a:pPr lvl="1"/>
            <a:r>
              <a:rPr lang="en-US" sz="2400" dirty="0" smtClean="0"/>
              <a:t>An </a:t>
            </a:r>
            <a:r>
              <a:rPr lang="en-US" sz="2400" dirty="0"/>
              <a:t>error is returned if the account </a:t>
            </a:r>
            <a:r>
              <a:rPr lang="en-US" sz="2400" dirty="0" smtClean="0"/>
              <a:t>balance is </a:t>
            </a:r>
            <a:r>
              <a:rPr lang="en-US" sz="2400" dirty="0"/>
              <a:t>not enough.</a:t>
            </a:r>
          </a:p>
          <a:p>
            <a:r>
              <a:rPr lang="en-US" sz="2400" dirty="0" smtClean="0"/>
              <a:t>Provide </a:t>
            </a:r>
            <a:r>
              <a:rPr lang="en-US" sz="2400" dirty="0"/>
              <a:t>enough ether (gas price) to cover the cost of the transaction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This </a:t>
            </a:r>
            <a:r>
              <a:rPr lang="en-US" sz="2400" dirty="0" smtClean="0"/>
              <a:t>is charged </a:t>
            </a:r>
            <a:r>
              <a:rPr lang="en-US" sz="2400" dirty="0"/>
              <a:t>per byte incrementally according to the size of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555663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7" y="114659"/>
            <a:ext cx="8911687" cy="1280890"/>
          </a:xfrm>
        </p:spPr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state transition function-Works as follows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264" y="170252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this step, the actual transfer of value occurs.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flow is from the </a:t>
            </a:r>
            <a:r>
              <a:rPr lang="en-US" sz="2400" dirty="0" smtClean="0"/>
              <a:t>sender's account </a:t>
            </a:r>
            <a:r>
              <a:rPr lang="en-US" sz="2400" dirty="0"/>
              <a:t>to receiver's account.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account is created automatically if </a:t>
            </a:r>
            <a:r>
              <a:rPr lang="en-US" sz="2400" dirty="0" smtClean="0"/>
              <a:t>the destination </a:t>
            </a:r>
            <a:r>
              <a:rPr lang="en-US" sz="2400" dirty="0"/>
              <a:t>account specified in the transaction does not exist yet. </a:t>
            </a:r>
            <a:endParaRPr lang="en-US" sz="2400" dirty="0" smtClean="0"/>
          </a:p>
          <a:p>
            <a:pPr lvl="1"/>
            <a:r>
              <a:rPr lang="en-US" sz="2400" dirty="0" smtClean="0"/>
              <a:t>Moreover</a:t>
            </a:r>
            <a:r>
              <a:rPr lang="en-US" sz="2400" dirty="0"/>
              <a:t>, </a:t>
            </a:r>
            <a:r>
              <a:rPr lang="en-US" sz="2400" dirty="0" smtClean="0"/>
              <a:t>if the </a:t>
            </a:r>
            <a:r>
              <a:rPr lang="en-US" sz="2400" dirty="0"/>
              <a:t>destination account is a contract, then the contract code is executed. </a:t>
            </a:r>
            <a:endParaRPr lang="en-US" sz="2400" dirty="0" smtClean="0"/>
          </a:p>
          <a:p>
            <a:pPr lvl="1"/>
            <a:r>
              <a:rPr lang="en-US" sz="2400" dirty="0" smtClean="0"/>
              <a:t>This also depends </a:t>
            </a:r>
            <a:r>
              <a:rPr lang="en-US" sz="2400" dirty="0"/>
              <a:t>on the amount of gas available. If enough gas is available, then </a:t>
            </a:r>
            <a:r>
              <a:rPr lang="en-US" sz="2400" dirty="0" smtClean="0"/>
              <a:t>the contract </a:t>
            </a:r>
            <a:r>
              <a:rPr lang="en-US" sz="2400" dirty="0"/>
              <a:t>code will be executed fully; otherwise, it will run up to the point where </a:t>
            </a:r>
            <a:r>
              <a:rPr lang="en-US" sz="2400" dirty="0" smtClean="0"/>
              <a:t>it runs </a:t>
            </a:r>
            <a:r>
              <a:rPr lang="en-US" sz="2400" dirty="0"/>
              <a:t>out of gas.</a:t>
            </a:r>
          </a:p>
        </p:txBody>
      </p:sp>
    </p:spTree>
    <p:extLst>
      <p:ext uri="{BB962C8B-B14F-4D97-AF65-F5344CB8AC3E}">
        <p14:creationId xmlns:p14="http://schemas.microsoft.com/office/powerpoint/2010/main" val="39727144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state transition function-Works as follows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cases of transaction failure due to insufficient account balance or gas, all </a:t>
            </a:r>
            <a:r>
              <a:rPr lang="en-US" sz="2400" dirty="0" smtClean="0"/>
              <a:t>state changes </a:t>
            </a:r>
            <a:r>
              <a:rPr lang="en-US" sz="2400" dirty="0"/>
              <a:t>are rolled back with the exception of fee payment, which is paid to </a:t>
            </a:r>
            <a:r>
              <a:rPr lang="en-US" sz="2400" dirty="0" smtClean="0"/>
              <a:t>the miners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Finally, the remainder </a:t>
            </a:r>
            <a:r>
              <a:rPr lang="en-US" sz="2400" dirty="0" smtClean="0"/>
              <a:t>of </a:t>
            </a:r>
            <a:r>
              <a:rPr lang="en-US" sz="2400" dirty="0"/>
              <a:t>the fee is sent back to the sender as change </a:t>
            </a:r>
            <a:r>
              <a:rPr lang="en-US" sz="2400" dirty="0" smtClean="0"/>
              <a:t>and fee </a:t>
            </a:r>
            <a:r>
              <a:rPr lang="en-US" sz="2400" dirty="0"/>
              <a:t>is paid to the miners accordingly. </a:t>
            </a:r>
            <a:endParaRPr lang="en-US" sz="2400" dirty="0" smtClean="0"/>
          </a:p>
          <a:p>
            <a:pPr lvl="1"/>
            <a:r>
              <a:rPr lang="en-US" sz="2400" dirty="0" smtClean="0"/>
              <a:t>At </a:t>
            </a:r>
            <a:r>
              <a:rPr lang="en-US" sz="2400" dirty="0"/>
              <a:t>this point, the function returns </a:t>
            </a:r>
            <a:r>
              <a:rPr lang="en-US" sz="2400" dirty="0" smtClean="0"/>
              <a:t>the resulting </a:t>
            </a:r>
            <a:r>
              <a:rPr lang="en-US" sz="2400" dirty="0"/>
              <a:t>state.</a:t>
            </a:r>
          </a:p>
        </p:txBody>
      </p:sp>
    </p:spTree>
    <p:extLst>
      <p:ext uri="{BB962C8B-B14F-4D97-AF65-F5344CB8AC3E}">
        <p14:creationId xmlns:p14="http://schemas.microsoft.com/office/powerpoint/2010/main" val="21748638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Externally owned </a:t>
            </a:r>
            <a:r>
              <a:rPr lang="en-US" sz="4000" dirty="0" smtClean="0"/>
              <a:t>accounts</a:t>
            </a:r>
          </a:p>
          <a:p>
            <a:pPr lvl="1"/>
            <a:r>
              <a:rPr lang="en-US" sz="3600" dirty="0"/>
              <a:t>EOAs are similar to accounts that are controlled by a private key in bitcoin</a:t>
            </a:r>
            <a:endParaRPr lang="en-US" sz="3800" dirty="0"/>
          </a:p>
          <a:p>
            <a:r>
              <a:rPr lang="en-US" sz="4000" dirty="0"/>
              <a:t>Contract </a:t>
            </a:r>
            <a:r>
              <a:rPr lang="en-US" sz="4000" dirty="0" smtClean="0"/>
              <a:t>accounts</a:t>
            </a:r>
          </a:p>
          <a:p>
            <a:pPr lvl="1"/>
            <a:r>
              <a:rPr lang="en-US" sz="3800" dirty="0" smtClean="0"/>
              <a:t>Contract </a:t>
            </a:r>
            <a:r>
              <a:rPr lang="en-US" sz="3800" dirty="0"/>
              <a:t>accounts are the accounts that have code associated with them along with the private key.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8007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2" y="0"/>
            <a:ext cx="8911687" cy="1280890"/>
          </a:xfrm>
        </p:spPr>
        <p:txBody>
          <a:bodyPr/>
          <a:lstStyle/>
          <a:p>
            <a:r>
              <a:rPr lang="en-US" b="1" dirty="0" smtClean="0"/>
              <a:t>Types of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138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EOA has </a:t>
            </a:r>
            <a:r>
              <a:rPr lang="en-US" sz="2400" dirty="0" smtClean="0"/>
              <a:t>ether balance</a:t>
            </a:r>
            <a:r>
              <a:rPr lang="en-US" sz="2400" dirty="0"/>
              <a:t>, is able to send transactions, and has no associated </a:t>
            </a:r>
            <a:r>
              <a:rPr lang="en-US" sz="2400" dirty="0" smtClean="0"/>
              <a:t>code</a:t>
            </a:r>
          </a:p>
          <a:p>
            <a:r>
              <a:rPr lang="en-US" sz="2400" b="1" dirty="0" smtClean="0"/>
              <a:t>Contract Account </a:t>
            </a:r>
            <a:r>
              <a:rPr lang="en-US" sz="2400" dirty="0"/>
              <a:t>(</a:t>
            </a:r>
            <a:r>
              <a:rPr lang="en-US" sz="2400" b="1" dirty="0"/>
              <a:t>CA</a:t>
            </a:r>
            <a:r>
              <a:rPr lang="en-US" sz="2400" dirty="0"/>
              <a:t>) has ether balance, associated code, and the ability to get triggered </a:t>
            </a:r>
            <a:r>
              <a:rPr lang="en-US" sz="2400" dirty="0" smtClean="0"/>
              <a:t>and execute </a:t>
            </a:r>
            <a:r>
              <a:rPr lang="en-US" sz="2400" dirty="0"/>
              <a:t>code in response to a transaction or a message. </a:t>
            </a:r>
            <a:endParaRPr lang="en-US" sz="2400" dirty="0" smtClean="0"/>
          </a:p>
          <a:p>
            <a:pPr lvl="1"/>
            <a:r>
              <a:rPr lang="en-US" sz="2400" dirty="0" smtClean="0"/>
              <a:t>Code </a:t>
            </a:r>
            <a:r>
              <a:rPr lang="en-US" sz="2400" dirty="0"/>
              <a:t>within </a:t>
            </a:r>
            <a:r>
              <a:rPr lang="en-US" sz="2400" dirty="0" smtClean="0"/>
              <a:t>contract accounts </a:t>
            </a:r>
            <a:r>
              <a:rPr lang="en-US" sz="2400" dirty="0"/>
              <a:t>can be of any level of complexity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code is executed by EVM by each </a:t>
            </a:r>
            <a:r>
              <a:rPr lang="en-US" sz="2400" dirty="0" smtClean="0"/>
              <a:t>mining node </a:t>
            </a:r>
            <a:r>
              <a:rPr lang="en-US" sz="2400" dirty="0"/>
              <a:t>on the </a:t>
            </a:r>
            <a:r>
              <a:rPr lang="en-US" sz="2400" dirty="0" err="1"/>
              <a:t>Ethereum</a:t>
            </a:r>
            <a:r>
              <a:rPr lang="en-US" sz="2400" dirty="0"/>
              <a:t> network.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addition, contract accounts are able to maintain </a:t>
            </a:r>
            <a:r>
              <a:rPr lang="en-US" sz="2400" dirty="0" smtClean="0"/>
              <a:t>their own </a:t>
            </a:r>
            <a:r>
              <a:rPr lang="en-US" sz="2400" dirty="0"/>
              <a:t>permanent state and can call other contracts.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envisaged that in the serenity release</a:t>
            </a:r>
            <a:r>
              <a:rPr lang="en-US" sz="2400" dirty="0" smtClean="0"/>
              <a:t>, the </a:t>
            </a:r>
            <a:r>
              <a:rPr lang="en-US" sz="2400" dirty="0"/>
              <a:t>distinction between externally owned accounts and contract accounts may </a:t>
            </a:r>
            <a:r>
              <a:rPr lang="en-US" sz="2400" dirty="0" smtClean="0"/>
              <a:t>be eliminated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14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95" y="1175657"/>
            <a:ext cx="10396754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5" y="284476"/>
            <a:ext cx="8911687" cy="128089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Ethereum</a:t>
            </a:r>
            <a:r>
              <a:rPr lang="en-US" b="1" dirty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805" y="924921"/>
            <a:ext cx="9166361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Ethereum</a:t>
            </a:r>
            <a:r>
              <a:rPr lang="en-US" sz="2400" dirty="0"/>
              <a:t> stack consists of various components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At the core, there is the </a:t>
            </a:r>
            <a:r>
              <a:rPr lang="en-US" sz="2400" b="1" dirty="0" err="1" smtClean="0"/>
              <a:t>Ethereum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blockchain</a:t>
            </a:r>
            <a:r>
              <a:rPr lang="en-US" sz="2400" b="1" dirty="0" smtClean="0"/>
              <a:t> </a:t>
            </a:r>
            <a:r>
              <a:rPr lang="en-US" sz="2400" dirty="0"/>
              <a:t>running on the P2P </a:t>
            </a:r>
            <a:r>
              <a:rPr lang="en-US" sz="2400" dirty="0" err="1"/>
              <a:t>Ethereum</a:t>
            </a:r>
            <a:r>
              <a:rPr lang="en-US" sz="2400" dirty="0"/>
              <a:t> network. </a:t>
            </a:r>
            <a:endParaRPr lang="en-US" sz="2400" dirty="0" smtClean="0"/>
          </a:p>
          <a:p>
            <a:pPr lvl="1"/>
            <a:r>
              <a:rPr lang="en-US" sz="2400" dirty="0" smtClean="0"/>
              <a:t>Secondly</a:t>
            </a:r>
            <a:r>
              <a:rPr lang="en-US" sz="2400" dirty="0"/>
              <a:t>, there's an </a:t>
            </a:r>
            <a:r>
              <a:rPr lang="en-US" sz="2400" b="1" dirty="0" err="1"/>
              <a:t>Ethereum</a:t>
            </a:r>
            <a:r>
              <a:rPr lang="en-US" sz="2400" b="1" dirty="0"/>
              <a:t> </a:t>
            </a:r>
            <a:r>
              <a:rPr lang="en-US" sz="2400" b="1" dirty="0" smtClean="0"/>
              <a:t>client (</a:t>
            </a:r>
            <a:r>
              <a:rPr lang="en-US" sz="2400" b="1" dirty="0"/>
              <a:t>usually </a:t>
            </a:r>
            <a:r>
              <a:rPr lang="en-US" sz="2400" b="1" dirty="0" err="1"/>
              <a:t>geth</a:t>
            </a:r>
            <a:r>
              <a:rPr lang="en-US" sz="2400" b="1" dirty="0"/>
              <a:t>) </a:t>
            </a:r>
            <a:r>
              <a:rPr lang="en-US" sz="2400" dirty="0"/>
              <a:t>that runs on the nodes and connects to the peer-to-peer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network </a:t>
            </a:r>
          </a:p>
          <a:p>
            <a:pPr lvl="2"/>
            <a:r>
              <a:rPr lang="en-US" sz="2200" dirty="0" err="1" smtClean="0"/>
              <a:t>blockchain</a:t>
            </a:r>
            <a:r>
              <a:rPr lang="en-US" sz="2200" dirty="0" smtClean="0"/>
              <a:t> </a:t>
            </a:r>
            <a:r>
              <a:rPr lang="en-US" sz="2200" dirty="0"/>
              <a:t>is downloaded and stored locally</a:t>
            </a:r>
            <a:r>
              <a:rPr lang="en-US" sz="2200" dirty="0" smtClean="0"/>
              <a:t>.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It provides various functions</a:t>
            </a:r>
            <a:r>
              <a:rPr lang="en-US" sz="2400" dirty="0" smtClean="0"/>
              <a:t>, such </a:t>
            </a:r>
            <a:r>
              <a:rPr lang="en-US" sz="2400" dirty="0"/>
              <a:t>as mining and account management. </a:t>
            </a:r>
            <a:endParaRPr lang="en-US" sz="2400" dirty="0" smtClean="0"/>
          </a:p>
          <a:p>
            <a:pPr lvl="2"/>
            <a:r>
              <a:rPr lang="en-US" sz="2200" dirty="0" smtClean="0"/>
              <a:t>The </a:t>
            </a:r>
            <a:r>
              <a:rPr lang="en-US" sz="2200" dirty="0"/>
              <a:t>local copy of the </a:t>
            </a:r>
            <a:r>
              <a:rPr lang="en-US" sz="2200" dirty="0" err="1"/>
              <a:t>blockchain</a:t>
            </a:r>
            <a:r>
              <a:rPr lang="en-US" sz="2200" dirty="0"/>
              <a:t> is </a:t>
            </a:r>
            <a:r>
              <a:rPr lang="en-US" sz="2200" dirty="0" smtClean="0"/>
              <a:t>synchronized regularly </a:t>
            </a:r>
            <a:r>
              <a:rPr lang="en-US" sz="2200" dirty="0"/>
              <a:t>with the network. </a:t>
            </a:r>
            <a:endParaRPr lang="en-US" sz="2200" dirty="0" smtClean="0"/>
          </a:p>
          <a:p>
            <a:pPr lvl="1"/>
            <a:r>
              <a:rPr lang="en-US" sz="2400" dirty="0" smtClean="0"/>
              <a:t>Another </a:t>
            </a:r>
            <a:r>
              <a:rPr lang="en-US" sz="2400" dirty="0"/>
              <a:t>component is the </a:t>
            </a:r>
            <a:r>
              <a:rPr lang="en-US" sz="2400" b="1" dirty="0"/>
              <a:t>web3.js </a:t>
            </a:r>
            <a:r>
              <a:rPr lang="en-US" sz="2400" dirty="0"/>
              <a:t>library that </a:t>
            </a:r>
            <a:r>
              <a:rPr lang="en-US" sz="2400" dirty="0" smtClean="0"/>
              <a:t>allows interaction </a:t>
            </a:r>
            <a:r>
              <a:rPr lang="en-US" sz="2400" dirty="0"/>
              <a:t>with </a:t>
            </a:r>
            <a:r>
              <a:rPr lang="en-US" sz="2400" dirty="0" err="1"/>
              <a:t>geth</a:t>
            </a:r>
            <a:r>
              <a:rPr lang="en-US" sz="2400" dirty="0"/>
              <a:t> via the </a:t>
            </a:r>
            <a:r>
              <a:rPr lang="en-US" sz="2400" b="1" dirty="0"/>
              <a:t>Remote Procedure Call </a:t>
            </a:r>
            <a:r>
              <a:rPr lang="en-US" sz="2400" dirty="0"/>
              <a:t>(</a:t>
            </a:r>
            <a:r>
              <a:rPr lang="en-US" sz="2400" b="1" dirty="0"/>
              <a:t>RPC</a:t>
            </a:r>
            <a:r>
              <a:rPr lang="en-US" sz="2400" dirty="0"/>
              <a:t>) interface.</a:t>
            </a:r>
          </a:p>
        </p:txBody>
      </p:sp>
    </p:spTree>
    <p:extLst>
      <p:ext uri="{BB962C8B-B14F-4D97-AF65-F5344CB8AC3E}">
        <p14:creationId xmlns:p14="http://schemas.microsoft.com/office/powerpoint/2010/main" val="342983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921695" y="1389751"/>
            <a:ext cx="10717311" cy="5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033" rIns="0" bIns="0" anchor="t" anchorCtr="0">
            <a:noAutofit/>
          </a:bodyPr>
          <a:lstStyle/>
          <a:p>
            <a:pPr marL="76198">
              <a:buClr>
                <a:srgbClr val="0000FF"/>
              </a:buClr>
              <a:buSzPct val="100000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External Account (EOA, Valid Ethereum Address)</a:t>
            </a:r>
            <a:endParaRPr sz="3200" dirty="0"/>
          </a:p>
          <a:p>
            <a:pPr marL="1295368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Has an associated nonce (amount of transactions sent from the account) and a balance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95368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codeHash - Hash of associated account code, i.e. a computer program for a smart contract (hash of an empty string for external accounts, EOAs)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95368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Storage Root is root hash of Merkle-Patricia trie of associated account data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33" rIns="0" bIns="0" rtlCol="0" anchor="ctr" anchorCtr="0">
            <a:noAutofit/>
          </a:bodyPr>
          <a:lstStyle/>
          <a:p>
            <a:pPr marL="33866"/>
            <a:fld id="{00000000-1234-1234-1234-123412341234}" type="slidenum">
              <a:rPr lang="en" sz="120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33866"/>
              <a:t>80</a:t>
            </a:fld>
            <a:endParaRPr sz="120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Campbell R. Harvey 2018</a:t>
            </a:r>
            <a:endParaRPr lang="en-US" dirty="0"/>
          </a:p>
        </p:txBody>
      </p:sp>
      <p:sp>
        <p:nvSpPr>
          <p:cNvPr id="7" name="Shape 331"/>
          <p:cNvSpPr txBox="1">
            <a:spLocks noGrp="1"/>
          </p:cNvSpPr>
          <p:nvPr>
            <p:ph type="title"/>
          </p:nvPr>
        </p:nvSpPr>
        <p:spPr>
          <a:xfrm>
            <a:off x="-520040" y="0"/>
            <a:ext cx="6092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 algn="r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 smtClean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Accounts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5304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663667" y="1121933"/>
            <a:ext cx="11406413" cy="3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033" rIns="0" bIns="0" anchor="t" anchorCtr="0">
            <a:noAutofit/>
          </a:bodyPr>
          <a:lstStyle/>
          <a:p>
            <a:pPr marL="76198">
              <a:buClr>
                <a:srgbClr val="0000FF"/>
              </a:buClr>
              <a:buSzPct val="100000"/>
            </a:pPr>
            <a:r>
              <a:rPr lang="en" sz="37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Contract Account </a:t>
            </a:r>
          </a:p>
          <a:p>
            <a:pPr marL="685783" indent="-609585"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733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Ethereum</a:t>
            </a:r>
            <a:r>
              <a:rPr lang="en-US" sz="37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accounts can store and execute code</a:t>
            </a:r>
          </a:p>
          <a:p>
            <a:pPr marL="1295368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Has an associated nonce and balance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95368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codeHash - hash of associated account code </a:t>
            </a:r>
            <a:endParaRPr lang="en" sz="3200" dirty="0" smtClean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95368" lvl="1" indent="-609585">
              <a:spcBef>
                <a:spcPts val="56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2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storageRoot </a:t>
            </a:r>
            <a:r>
              <a:rPr lang="en" sz="32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contains Merkle tree of associated storage data</a:t>
            </a:r>
            <a:endParaRPr sz="32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1236102" lvl="1" indent="-347125">
              <a:spcBef>
                <a:spcPts val="560"/>
              </a:spcBef>
              <a:buClr>
                <a:schemeClr val="dk1"/>
              </a:buClr>
              <a:buSzPts val="2400"/>
            </a:pPr>
            <a:endParaRPr sz="3733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Campbell R. Harvey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3866"/>
            <a:fld id="{00000000-1234-1234-1234-123412341234}" type="slidenum">
              <a:rPr lang="en" smtClean="0"/>
              <a:pPr marL="33866"/>
              <a:t>81</a:t>
            </a:fld>
            <a:endParaRPr lang="en"/>
          </a:p>
        </p:txBody>
      </p:sp>
      <p:sp>
        <p:nvSpPr>
          <p:cNvPr id="8" name="Shape 331"/>
          <p:cNvSpPr txBox="1">
            <a:spLocks noGrp="1"/>
          </p:cNvSpPr>
          <p:nvPr>
            <p:ph type="title"/>
          </p:nvPr>
        </p:nvSpPr>
        <p:spPr>
          <a:xfrm>
            <a:off x="-520040" y="0"/>
            <a:ext cx="6092800" cy="6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 algn="r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 smtClean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Accounts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9035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-16335"/>
            <a:ext cx="8911687" cy="1280890"/>
          </a:xfrm>
        </p:spPr>
        <p:txBody>
          <a:bodyPr/>
          <a:lstStyle/>
          <a:p>
            <a:r>
              <a:rPr lang="en-US" b="1" dirty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383" y="83348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locks </a:t>
            </a:r>
            <a:r>
              <a:rPr lang="en-US" sz="2800" dirty="0"/>
              <a:t>are the main building blocks of a </a:t>
            </a:r>
            <a:r>
              <a:rPr lang="en-US" sz="2800" dirty="0" err="1"/>
              <a:t>blockchain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Ethereum</a:t>
            </a:r>
            <a:r>
              <a:rPr lang="en-US" sz="2800" dirty="0" smtClean="0"/>
              <a:t> blocks consist </a:t>
            </a:r>
            <a:r>
              <a:rPr lang="en-US" sz="2800" dirty="0"/>
              <a:t>of various </a:t>
            </a:r>
            <a:r>
              <a:rPr lang="en-US" sz="2800" dirty="0" smtClean="0"/>
              <a:t>components</a:t>
            </a:r>
            <a:endParaRPr lang="en-US" sz="2800" dirty="0"/>
          </a:p>
          <a:p>
            <a:pPr lvl="1"/>
            <a:r>
              <a:rPr lang="en-US" sz="2400" dirty="0"/>
              <a:t>The block header</a:t>
            </a:r>
          </a:p>
          <a:p>
            <a:pPr lvl="1"/>
            <a:r>
              <a:rPr lang="en-US" sz="2400" dirty="0"/>
              <a:t>The transactions list</a:t>
            </a:r>
          </a:p>
          <a:p>
            <a:pPr lvl="1"/>
            <a:r>
              <a:rPr lang="en-US" sz="2400" dirty="0"/>
              <a:t>The list of headers of </a:t>
            </a:r>
            <a:r>
              <a:rPr lang="en-US" sz="2400" dirty="0" err="1"/>
              <a:t>Ommers</a:t>
            </a:r>
            <a:r>
              <a:rPr lang="en-US" sz="2400" dirty="0"/>
              <a:t> or Uncles</a:t>
            </a:r>
          </a:p>
          <a:p>
            <a:r>
              <a:rPr lang="en-US" sz="2800" dirty="0"/>
              <a:t>The transaction list is simply a list of all transactions included in the block.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addition, </a:t>
            </a:r>
            <a:r>
              <a:rPr lang="en-US" sz="2800" dirty="0" smtClean="0"/>
              <a:t>the list </a:t>
            </a:r>
            <a:r>
              <a:rPr lang="en-US" sz="2800" dirty="0"/>
              <a:t>of headers of Uncles is also included in the block.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most important and complex </a:t>
            </a:r>
            <a:r>
              <a:rPr lang="en-US" sz="2800" dirty="0" smtClean="0"/>
              <a:t>part is </a:t>
            </a:r>
            <a:r>
              <a:rPr lang="en-US" sz="2800" dirty="0"/>
              <a:t>the block </a:t>
            </a:r>
            <a:r>
              <a:rPr lang="en-US" sz="2800" dirty="0" smtClean="0"/>
              <a:t>header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039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843391" y="129887"/>
            <a:ext cx="7738800" cy="7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Ethereum </a:t>
            </a:r>
            <a:r>
              <a:rPr lang="en" sz="4800" dirty="0" smtClean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0" y="1067067"/>
            <a:ext cx="9194067" cy="44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7796" indent="0">
              <a:spcBef>
                <a:spcPts val="0"/>
              </a:spcBef>
              <a:buClr>
                <a:srgbClr val="0000FF"/>
              </a:buClr>
              <a:buSzPct val="100000"/>
              <a:buNone/>
            </a:pPr>
            <a:r>
              <a:rPr lang="en" sz="37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Blocks consist of 3 elements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5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Transaction List 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3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List of all transactions included in a block 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5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Header 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3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Group of 15 elements 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5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Ommer List</a:t>
            </a:r>
          </a:p>
          <a:p>
            <a:pPr lvl="2">
              <a:spcBef>
                <a:spcPts val="0"/>
              </a:spcBef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33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List of all Uncle blocks </a:t>
            </a:r>
            <a:r>
              <a:rPr lang="en" sz="3333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included</a:t>
            </a:r>
            <a:endParaRPr sz="3333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3733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</a:t>
            </a:r>
            <a:endParaRPr sz="3733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4067" y="203200"/>
            <a:ext cx="2312007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Campbell R. Harvey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3866"/>
            <a:fld id="{00000000-1234-1234-1234-123412341234}" type="slidenum">
              <a:rPr lang="en" smtClean="0"/>
              <a:pPr marL="33866"/>
              <a:t>83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5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761053" y="396582"/>
            <a:ext cx="7738800" cy="7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Uncles/</a:t>
            </a:r>
            <a:r>
              <a:rPr lang="en-US" sz="4800" dirty="0" err="1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Ommers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311579" y="1339693"/>
            <a:ext cx="8961120" cy="52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7796" indent="0">
              <a:spcBef>
                <a:spcPts val="0"/>
              </a:spcBef>
              <a:buClr>
                <a:srgbClr val="0000FF"/>
              </a:buClr>
              <a:buSzPct val="100000"/>
              <a:buNone/>
            </a:pPr>
            <a:r>
              <a:rPr lang="en" sz="44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28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Sometimes 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valid block solutions don’t make main chain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Any broadcast block (up to 6 previous blocks back) with valid PoW and difficulty can be included as an uncle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Maximum of two can be included per block </a:t>
            </a:r>
          </a:p>
          <a:p>
            <a:pPr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Uncle block transactions are </a:t>
            </a:r>
            <a:r>
              <a:rPr lang="en" sz="2800" u="sng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not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included – just header</a:t>
            </a:r>
          </a:p>
          <a:p>
            <a:pPr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Aimed to decrease centralization and reward work</a:t>
            </a:r>
            <a:endParaRPr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609585" indent="0">
              <a:spcBef>
                <a:spcPts val="0"/>
              </a:spcBef>
              <a:buNone/>
            </a:pPr>
            <a:endParaRPr sz="4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indent="0">
              <a:spcBef>
                <a:spcPts val="0"/>
              </a:spcBef>
              <a:buNone/>
            </a:pPr>
            <a:endParaRPr sz="3733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3866"/>
            <a:fld id="{00000000-1234-1234-1234-123412341234}" type="slidenum">
              <a:rPr lang="en" smtClean="0"/>
              <a:pPr marL="33866"/>
              <a:t>84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3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796040" y="187944"/>
            <a:ext cx="10596760" cy="7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7796">
              <a:spcBef>
                <a:spcPts val="0"/>
              </a:spcBef>
              <a:buClr>
                <a:srgbClr val="262626"/>
              </a:buClr>
              <a:buSzPts val="1500"/>
            </a:pPr>
            <a:r>
              <a:rPr lang="en" sz="4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Uncles/Ommers Rewards: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921695" y="1603200"/>
            <a:ext cx="10763794" cy="525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600" dirty="0" smtClean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Uncle </a:t>
            </a:r>
            <a:r>
              <a:rPr lang="en" sz="36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headers can be included in main block for 1/32 of the main block miner’s reward given to said miner</a:t>
            </a:r>
          </a:p>
          <a:p>
            <a:pPr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Miners of uncle blocks receive percent of main reward according to: 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(U</a:t>
            </a:r>
            <a:r>
              <a:rPr lang="en" sz="3600" baseline="-250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n</a:t>
            </a:r>
            <a:r>
              <a:rPr lang="en" sz="36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 + (8 - B</a:t>
            </a:r>
            <a:r>
              <a:rPr lang="en" sz="3600" baseline="-250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n</a:t>
            </a:r>
            <a:r>
              <a:rPr lang="en" sz="36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)) * 5 / 8, where U</a:t>
            </a:r>
            <a:r>
              <a:rPr lang="en" sz="3600" baseline="-250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n</a:t>
            </a:r>
            <a:r>
              <a:rPr lang="en" sz="36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 and B</a:t>
            </a:r>
            <a:r>
              <a:rPr lang="en" sz="3600" baseline="-250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n</a:t>
            </a:r>
            <a:r>
              <a:rPr lang="en" sz="36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 are uncle and block numbers respectively.</a:t>
            </a:r>
          </a:p>
          <a:p>
            <a:pPr lvl="1">
              <a:spcBef>
                <a:spcPts val="0"/>
              </a:spcBef>
              <a:buClr>
                <a:srgbClr val="0000FF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chemeClr val="dk1"/>
                </a:solidFill>
                <a:highlight>
                  <a:srgbClr val="EFF0F1"/>
                </a:highlight>
                <a:ea typeface="Trebuchet MS"/>
                <a:cs typeface="Trebuchet MS"/>
                <a:sym typeface="Trebuchet MS"/>
              </a:rPr>
              <a:t>Example (1333 + 8 - 1335) * ⅝ = 3.75 ETH</a:t>
            </a:r>
            <a:endParaRPr sz="3600" dirty="0">
              <a:solidFill>
                <a:schemeClr val="dk1"/>
              </a:solidFill>
              <a:highlight>
                <a:srgbClr val="EFF0F1"/>
              </a:highlight>
              <a:ea typeface="Trebuchet MS"/>
              <a:cs typeface="Trebuchet MS"/>
              <a:sym typeface="Trebuchet MS"/>
            </a:endParaRPr>
          </a:p>
          <a:p>
            <a:pPr marL="609585" indent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spcBef>
                <a:spcPts val="0"/>
              </a:spcBef>
              <a:buNone/>
            </a:pPr>
            <a:endParaRPr sz="3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Campbell R. Harvey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3866"/>
            <a:fld id="{00000000-1234-1234-1234-123412341234}" type="slidenum">
              <a:rPr lang="en" smtClean="0"/>
              <a:pPr marL="33866"/>
              <a:t>85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9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134253"/>
            <a:ext cx="8911687" cy="1280890"/>
          </a:xfrm>
        </p:spPr>
        <p:txBody>
          <a:bodyPr/>
          <a:lstStyle/>
          <a:p>
            <a:r>
              <a:rPr lang="en-US" b="1" dirty="0"/>
              <a:t>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447" y="103632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Block headers are the most critical and detailed components of an </a:t>
            </a:r>
            <a:r>
              <a:rPr lang="en-US" sz="2400" dirty="0" err="1"/>
              <a:t>Ethereum</a:t>
            </a:r>
            <a:r>
              <a:rPr lang="en-US" sz="2400" dirty="0"/>
              <a:t> block. </a:t>
            </a:r>
            <a:endParaRPr lang="en-US" sz="2400" dirty="0" smtClean="0"/>
          </a:p>
          <a:p>
            <a:r>
              <a:rPr lang="en-US" sz="2400" dirty="0" smtClean="0"/>
              <a:t>The header </a:t>
            </a:r>
            <a:r>
              <a:rPr lang="en-US" sz="2400" dirty="0"/>
              <a:t>contains valuable </a:t>
            </a:r>
            <a:r>
              <a:rPr lang="en-US" sz="2400" dirty="0" smtClean="0"/>
              <a:t>information</a:t>
            </a:r>
          </a:p>
          <a:p>
            <a:pPr lvl="1"/>
            <a:r>
              <a:rPr lang="en-US" sz="2400" b="1" dirty="0"/>
              <a:t>Parent hash</a:t>
            </a:r>
          </a:p>
          <a:p>
            <a:pPr lvl="2"/>
            <a:r>
              <a:rPr lang="en-US" sz="2400" dirty="0"/>
              <a:t>This is the Keccak 256-bit hash of the parent (previous) block's </a:t>
            </a:r>
            <a:r>
              <a:rPr lang="en-US" sz="2400" dirty="0" smtClean="0"/>
              <a:t>header.</a:t>
            </a:r>
          </a:p>
          <a:p>
            <a:pPr lvl="1"/>
            <a:r>
              <a:rPr lang="en-US" sz="2400" b="1" dirty="0" err="1"/>
              <a:t>Ommers</a:t>
            </a:r>
            <a:r>
              <a:rPr lang="en-US" sz="2400" b="1" dirty="0"/>
              <a:t> hash</a:t>
            </a:r>
          </a:p>
          <a:p>
            <a:pPr lvl="2"/>
            <a:r>
              <a:rPr lang="en-US" sz="2400" dirty="0"/>
              <a:t>This is the Keccak 256-bit hash of the list of </a:t>
            </a:r>
            <a:r>
              <a:rPr lang="en-US" sz="2400" dirty="0" err="1"/>
              <a:t>Ommers</a:t>
            </a:r>
            <a:r>
              <a:rPr lang="en-US" sz="2400" dirty="0"/>
              <a:t> (Uncles) blocks included in the block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/>
              <a:t>Beneficiary</a:t>
            </a:r>
          </a:p>
          <a:p>
            <a:pPr lvl="2"/>
            <a:r>
              <a:rPr lang="en-US" sz="2400" dirty="0"/>
              <a:t>Beneficiary field contains the 160-bit address of the recipient that will receive the </a:t>
            </a:r>
            <a:r>
              <a:rPr lang="en-US" sz="2400" dirty="0" smtClean="0"/>
              <a:t>mining reward </a:t>
            </a:r>
            <a:r>
              <a:rPr lang="en-US" sz="2400" dirty="0"/>
              <a:t>once the block is successfully mined.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9377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745" y="156389"/>
            <a:ext cx="8911687" cy="1280890"/>
          </a:xfrm>
        </p:spPr>
        <p:txBody>
          <a:bodyPr/>
          <a:lstStyle/>
          <a:p>
            <a:r>
              <a:rPr lang="en-US" b="1" dirty="0"/>
              <a:t>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235" y="692331"/>
            <a:ext cx="9548948" cy="4911634"/>
          </a:xfrm>
        </p:spPr>
        <p:txBody>
          <a:bodyPr>
            <a:noAutofit/>
          </a:bodyPr>
          <a:lstStyle/>
          <a:p>
            <a:r>
              <a:rPr lang="en-US" sz="2000" b="1" dirty="0"/>
              <a:t>State root</a:t>
            </a:r>
          </a:p>
          <a:p>
            <a:pPr lvl="1"/>
            <a:r>
              <a:rPr lang="en-US" sz="2000" dirty="0"/>
              <a:t>The state root field contains the Keccak 256-bit hash of the root node of the state </a:t>
            </a:r>
            <a:r>
              <a:rPr lang="en-US" sz="2000" dirty="0" err="1"/>
              <a:t>trie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It is calculated </a:t>
            </a:r>
            <a:r>
              <a:rPr lang="en-US" sz="2000" dirty="0"/>
              <a:t>after all transactions have been processed and finalized.</a:t>
            </a:r>
          </a:p>
          <a:p>
            <a:r>
              <a:rPr lang="en-US" sz="2000" b="1" dirty="0"/>
              <a:t>Transactions root</a:t>
            </a:r>
          </a:p>
          <a:p>
            <a:pPr lvl="1"/>
            <a:r>
              <a:rPr lang="en-US" sz="2000" dirty="0"/>
              <a:t>The transaction root is the Keccak 256-bit hash of the root node of the transaction </a:t>
            </a:r>
            <a:r>
              <a:rPr lang="en-US" sz="2000" dirty="0" err="1"/>
              <a:t>trie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Transaction </a:t>
            </a:r>
            <a:r>
              <a:rPr lang="en-US" sz="2000" dirty="0" err="1"/>
              <a:t>trie</a:t>
            </a:r>
            <a:r>
              <a:rPr lang="en-US" sz="2000" dirty="0"/>
              <a:t> represents the list of transactions included in the block.</a:t>
            </a:r>
          </a:p>
          <a:p>
            <a:r>
              <a:rPr lang="en-US" sz="2000" b="1" dirty="0"/>
              <a:t>Receipts root</a:t>
            </a:r>
          </a:p>
          <a:p>
            <a:pPr lvl="1"/>
            <a:r>
              <a:rPr lang="en-US" sz="2000" dirty="0"/>
              <a:t>The receipts root is the </a:t>
            </a:r>
            <a:r>
              <a:rPr lang="en-US" sz="2000" dirty="0" err="1"/>
              <a:t>keccak</a:t>
            </a:r>
            <a:r>
              <a:rPr lang="en-US" sz="2000" dirty="0"/>
              <a:t> 256 bit hash of the root node of the transaction receipt </a:t>
            </a:r>
            <a:r>
              <a:rPr lang="en-US" sz="2000" dirty="0" err="1"/>
              <a:t>trie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This </a:t>
            </a:r>
            <a:r>
              <a:rPr lang="en-US" sz="2000" dirty="0" err="1"/>
              <a:t>trie</a:t>
            </a:r>
            <a:r>
              <a:rPr lang="en-US" sz="2000" dirty="0"/>
              <a:t> is composed of receipts of all transactions included in the block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Transaction receipts </a:t>
            </a:r>
            <a:r>
              <a:rPr lang="en-US" sz="2000" dirty="0"/>
              <a:t>are generated after each transaction is processed and contain useful </a:t>
            </a:r>
            <a:r>
              <a:rPr lang="en-US" sz="2000" dirty="0" err="1" smtClean="0"/>
              <a:t>posttransaction</a:t>
            </a:r>
            <a:r>
              <a:rPr lang="en-US" sz="2000" dirty="0" smtClean="0"/>
              <a:t> information.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5939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509" y="156536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Logs bloom</a:t>
            </a:r>
          </a:p>
          <a:p>
            <a:pPr lvl="1"/>
            <a:r>
              <a:rPr lang="en-US" sz="2000" dirty="0"/>
              <a:t>The logs bloom is a bloom filter that is composed of the logger address and log topics </a:t>
            </a:r>
            <a:r>
              <a:rPr lang="en-US" sz="2000" dirty="0" smtClean="0"/>
              <a:t>from the </a:t>
            </a:r>
            <a:r>
              <a:rPr lang="en-US" sz="2000" dirty="0"/>
              <a:t>log entry of each transaction receipt of the included transaction list in the block. </a:t>
            </a:r>
            <a:endParaRPr lang="en-US" sz="2000" dirty="0" smtClean="0"/>
          </a:p>
          <a:p>
            <a:r>
              <a:rPr lang="en-US" sz="2000" b="1" dirty="0"/>
              <a:t>Difficulty</a:t>
            </a:r>
          </a:p>
          <a:p>
            <a:pPr lvl="1"/>
            <a:r>
              <a:rPr lang="en-US" sz="2000" dirty="0"/>
              <a:t>The difficulty level of the current block.</a:t>
            </a:r>
          </a:p>
          <a:p>
            <a:r>
              <a:rPr lang="en-US" sz="2000" b="1" dirty="0"/>
              <a:t>Number</a:t>
            </a:r>
          </a:p>
          <a:p>
            <a:pPr lvl="1"/>
            <a:r>
              <a:rPr lang="en-US" sz="2000" dirty="0"/>
              <a:t>The total number of all previous blocks; the genesis block is block zero.</a:t>
            </a:r>
          </a:p>
          <a:p>
            <a:r>
              <a:rPr lang="en-US" sz="2000" b="1" dirty="0"/>
              <a:t>Gas limit</a:t>
            </a:r>
          </a:p>
          <a:p>
            <a:pPr lvl="1"/>
            <a:r>
              <a:rPr lang="en-US" sz="2000" dirty="0"/>
              <a:t>The field contains the value that represents the limit set on the gas consumption per block.</a:t>
            </a:r>
          </a:p>
        </p:txBody>
      </p:sp>
    </p:spTree>
    <p:extLst>
      <p:ext uri="{BB962C8B-B14F-4D97-AF65-F5344CB8AC3E}">
        <p14:creationId xmlns:p14="http://schemas.microsoft.com/office/powerpoint/2010/main" val="31816213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738" y="2256967"/>
            <a:ext cx="9466807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Gas used</a:t>
            </a:r>
          </a:p>
          <a:p>
            <a:pPr lvl="1"/>
            <a:r>
              <a:rPr lang="en-US" sz="2400" dirty="0"/>
              <a:t>The field contains the total gas consumed by the transactions included in the block.</a:t>
            </a:r>
          </a:p>
          <a:p>
            <a:r>
              <a:rPr lang="en-US" sz="2400" b="1" dirty="0"/>
              <a:t>Timestamp</a:t>
            </a:r>
          </a:p>
          <a:p>
            <a:pPr lvl="1"/>
            <a:r>
              <a:rPr lang="en-US" sz="2400" dirty="0"/>
              <a:t>Timestamp is the epoch Unix time of the time of block initialization.</a:t>
            </a:r>
          </a:p>
          <a:p>
            <a:r>
              <a:rPr lang="en-US" sz="2400" b="1" dirty="0"/>
              <a:t>Extra data</a:t>
            </a:r>
          </a:p>
          <a:p>
            <a:pPr lvl="1"/>
            <a:r>
              <a:rPr lang="en-US" sz="2400" dirty="0"/>
              <a:t>Extra data field can be used to store arbitrary data related to the block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6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5" y="339636"/>
            <a:ext cx="11562565" cy="61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Mixhash</a:t>
            </a:r>
            <a:endParaRPr lang="en-US" sz="2400" b="1" dirty="0"/>
          </a:p>
          <a:p>
            <a:pPr lvl="1"/>
            <a:r>
              <a:rPr lang="en-US" sz="2400" dirty="0" err="1"/>
              <a:t>Mixhash</a:t>
            </a:r>
            <a:r>
              <a:rPr lang="en-US" sz="2400" dirty="0"/>
              <a:t> field contains a 256-bit hash that once combined with the nonce is used to prove that adequate computational effort has been spent in order to create this block.</a:t>
            </a:r>
          </a:p>
          <a:p>
            <a:r>
              <a:rPr lang="en-US" sz="2400" b="1" dirty="0" smtClean="0"/>
              <a:t>Nonce</a:t>
            </a:r>
            <a:endParaRPr lang="en-US" sz="2400" b="1" dirty="0"/>
          </a:p>
          <a:p>
            <a:pPr lvl="1"/>
            <a:r>
              <a:rPr lang="en-US" sz="2400" dirty="0"/>
              <a:t>Nonce is a 64-bit hash (a number) that is used to prove, in combination with the </a:t>
            </a:r>
            <a:r>
              <a:rPr lang="en-US" sz="2400" dirty="0" err="1" smtClean="0"/>
              <a:t>mixhash</a:t>
            </a:r>
            <a:r>
              <a:rPr lang="en-US" sz="2400" dirty="0" smtClean="0"/>
              <a:t> field</a:t>
            </a:r>
            <a:r>
              <a:rPr lang="en-US" sz="2400" dirty="0"/>
              <a:t>, that adequate computational effort has been spent in order to create this block.</a:t>
            </a:r>
          </a:p>
        </p:txBody>
      </p:sp>
    </p:spTree>
    <p:extLst>
      <p:ext uri="{BB962C8B-B14F-4D97-AF65-F5344CB8AC3E}">
        <p14:creationId xmlns:p14="http://schemas.microsoft.com/office/powerpoint/2010/main" val="38326737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World state: </a:t>
            </a:r>
            <a:r>
              <a:rPr lang="en-US" sz="2400" dirty="0"/>
              <a:t>the hard drive of the distributed computer that is </a:t>
            </a:r>
            <a:r>
              <a:rPr lang="en-US" sz="2400" dirty="0" err="1"/>
              <a:t>Ethereum</a:t>
            </a:r>
            <a:r>
              <a:rPr lang="en-US" sz="2400" dirty="0"/>
              <a:t>. It is a mapping between addresses and account states.</a:t>
            </a:r>
          </a:p>
          <a:p>
            <a:r>
              <a:rPr lang="en-US" sz="2400" b="1" dirty="0"/>
              <a:t>Account state: </a:t>
            </a:r>
            <a:r>
              <a:rPr lang="en-US" sz="2400" dirty="0"/>
              <a:t>stores the state of each one of </a:t>
            </a:r>
            <a:r>
              <a:rPr lang="en-US" sz="2400" dirty="0" err="1"/>
              <a:t>Ethereum’s</a:t>
            </a:r>
            <a:r>
              <a:rPr lang="en-US" sz="2400" dirty="0"/>
              <a:t> accounts. It also contains the </a:t>
            </a:r>
            <a:r>
              <a:rPr lang="en-US" sz="2400" dirty="0" err="1"/>
              <a:t>storageRoot</a:t>
            </a:r>
            <a:r>
              <a:rPr lang="en-US" sz="2400" dirty="0"/>
              <a:t> of the account state </a:t>
            </a:r>
            <a:r>
              <a:rPr lang="en-US" sz="2400" dirty="0" err="1"/>
              <a:t>trie</a:t>
            </a:r>
            <a:r>
              <a:rPr lang="en-US" sz="2400" dirty="0"/>
              <a:t>, that contains the storage data for the account.</a:t>
            </a:r>
          </a:p>
          <a:p>
            <a:r>
              <a:rPr lang="en-US" sz="2400" b="1" dirty="0"/>
              <a:t>Transaction: </a:t>
            </a:r>
            <a:r>
              <a:rPr lang="en-US" sz="2400" dirty="0"/>
              <a:t>represents a state transition in the system. It can be a funds transfer, a message call or a contract deployment.</a:t>
            </a:r>
          </a:p>
        </p:txBody>
      </p:sp>
    </p:spTree>
    <p:extLst>
      <p:ext uri="{BB962C8B-B14F-4D97-AF65-F5344CB8AC3E}">
        <p14:creationId xmlns:p14="http://schemas.microsoft.com/office/powerpoint/2010/main" val="39811673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0901" y="574547"/>
            <a:ext cx="665814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170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623" y="245287"/>
            <a:ext cx="8911687" cy="128089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1123406"/>
            <a:ext cx="10472647" cy="54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62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09" y="1737361"/>
            <a:ext cx="11253291" cy="38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277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Transaction receipts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receipts are used as a mechanism to store the state after a transaction has </a:t>
            </a:r>
            <a:r>
              <a:rPr lang="en-US" dirty="0" smtClean="0"/>
              <a:t>been executed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structures are used to record the outcome of the </a:t>
            </a:r>
            <a:r>
              <a:rPr lang="en-US" dirty="0" smtClean="0"/>
              <a:t>transaction execution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produced after the execution of each transaction.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receipts are stored in </a:t>
            </a:r>
            <a:r>
              <a:rPr lang="en-US" dirty="0" smtClean="0"/>
              <a:t>an index-keyed </a:t>
            </a:r>
            <a:r>
              <a:rPr lang="en-US" dirty="0" err="1"/>
              <a:t>trie</a:t>
            </a:r>
            <a:r>
              <a:rPr lang="en-US" dirty="0"/>
              <a:t>. Hash (Keccak 256-bit) of the root of this </a:t>
            </a:r>
            <a:r>
              <a:rPr lang="en-US" dirty="0" err="1"/>
              <a:t>trie</a:t>
            </a:r>
            <a:r>
              <a:rPr lang="en-US" dirty="0"/>
              <a:t> is placed in the block </a:t>
            </a:r>
            <a:r>
              <a:rPr lang="en-US" dirty="0" smtClean="0"/>
              <a:t>header as </a:t>
            </a:r>
            <a:r>
              <a:rPr lang="en-US" dirty="0"/>
              <a:t>the receipts root.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composed of four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448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4" y="173734"/>
            <a:ext cx="8911687" cy="1280890"/>
          </a:xfrm>
        </p:spPr>
        <p:txBody>
          <a:bodyPr/>
          <a:lstStyle/>
          <a:p>
            <a:r>
              <a:rPr lang="en-US" b="1" dirty="0"/>
              <a:t>Transaction receipts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254" y="814179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The post-transaction state</a:t>
            </a:r>
          </a:p>
          <a:p>
            <a:pPr lvl="1"/>
            <a:r>
              <a:rPr lang="en-US" sz="2000" dirty="0"/>
              <a:t>This item is a </a:t>
            </a:r>
            <a:r>
              <a:rPr lang="en-US" sz="2000" dirty="0" err="1"/>
              <a:t>trie</a:t>
            </a:r>
            <a:r>
              <a:rPr lang="en-US" sz="2000" dirty="0"/>
              <a:t> structure that holds the state after the transaction has executed. </a:t>
            </a:r>
            <a:endParaRPr lang="en-US" sz="2000" dirty="0" smtClean="0"/>
          </a:p>
          <a:p>
            <a:pPr lvl="1"/>
            <a:r>
              <a:rPr lang="en-US" sz="2000" dirty="0" smtClean="0"/>
              <a:t>It is encoded </a:t>
            </a:r>
            <a:r>
              <a:rPr lang="en-US" sz="2000" dirty="0"/>
              <a:t>as a byte array.</a:t>
            </a:r>
          </a:p>
          <a:p>
            <a:r>
              <a:rPr lang="en-US" sz="2000" b="1" dirty="0"/>
              <a:t>Gas used</a:t>
            </a:r>
          </a:p>
          <a:p>
            <a:pPr lvl="1"/>
            <a:r>
              <a:rPr lang="en-US" sz="2000" dirty="0"/>
              <a:t>This item represents the total amount of gas used in the block that contains the </a:t>
            </a:r>
            <a:r>
              <a:rPr lang="en-US" sz="2000" dirty="0" smtClean="0"/>
              <a:t>transaction receipt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value is taken immediately after the transaction execution is completed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The total </a:t>
            </a:r>
            <a:r>
              <a:rPr lang="en-US" sz="2000" dirty="0"/>
              <a:t>gas used is expected to be a non-negative integer.</a:t>
            </a:r>
          </a:p>
          <a:p>
            <a:r>
              <a:rPr lang="en-US" sz="2000" b="1" dirty="0"/>
              <a:t>Set of logs</a:t>
            </a:r>
          </a:p>
          <a:p>
            <a:pPr lvl="1"/>
            <a:r>
              <a:rPr lang="en-US" sz="2000" dirty="0"/>
              <a:t>This field shows the set of log entries created as a result of transaction execution. </a:t>
            </a:r>
            <a:endParaRPr lang="en-US" sz="2000" dirty="0" smtClean="0"/>
          </a:p>
          <a:p>
            <a:pPr lvl="1"/>
            <a:r>
              <a:rPr lang="en-US" sz="2000" dirty="0" smtClean="0"/>
              <a:t>Log entries </a:t>
            </a:r>
            <a:r>
              <a:rPr lang="en-US" sz="2000" dirty="0"/>
              <a:t>contain the logger's address, a series of log topics, and the log data.</a:t>
            </a:r>
          </a:p>
        </p:txBody>
      </p:sp>
    </p:spTree>
    <p:extLst>
      <p:ext uri="{BB962C8B-B14F-4D97-AF65-F5344CB8AC3E}">
        <p14:creationId xmlns:p14="http://schemas.microsoft.com/office/powerpoint/2010/main" val="19492445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receipts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bloom filter</a:t>
            </a:r>
          </a:p>
          <a:p>
            <a:pPr lvl="1"/>
            <a:r>
              <a:rPr lang="en-US" sz="2000" dirty="0"/>
              <a:t>A bloom filter is created from the information contained in the set of logs 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log entry is reduced to a hash of 256 bytes, which is then embedded in the header of </a:t>
            </a:r>
            <a:r>
              <a:rPr lang="en-US" sz="2000" dirty="0" smtClean="0"/>
              <a:t>the block </a:t>
            </a:r>
            <a:r>
              <a:rPr lang="en-US" sz="2000" dirty="0"/>
              <a:t>as the logs bloom. </a:t>
            </a:r>
            <a:endParaRPr lang="en-US" sz="2000" dirty="0" smtClean="0"/>
          </a:p>
          <a:p>
            <a:pPr lvl="1"/>
            <a:r>
              <a:rPr lang="en-US" sz="2000" dirty="0" smtClean="0"/>
              <a:t>Log </a:t>
            </a:r>
            <a:r>
              <a:rPr lang="en-US" sz="2000" dirty="0"/>
              <a:t>entry is composed of the logger's address and log topics </a:t>
            </a:r>
            <a:r>
              <a:rPr lang="en-US" sz="2000" dirty="0" smtClean="0"/>
              <a:t>and log </a:t>
            </a:r>
            <a:r>
              <a:rPr lang="en-US" sz="2000" dirty="0"/>
              <a:t>data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Log topics are encoded as a series of 32 byte data structures. </a:t>
            </a:r>
            <a:endParaRPr lang="en-US" sz="2000" dirty="0" smtClean="0"/>
          </a:p>
          <a:p>
            <a:pPr lvl="1"/>
            <a:r>
              <a:rPr lang="en-US" sz="2000" dirty="0" smtClean="0"/>
              <a:t>Log </a:t>
            </a:r>
            <a:r>
              <a:rPr lang="en-US" sz="2000" dirty="0"/>
              <a:t>data is made </a:t>
            </a:r>
            <a:r>
              <a:rPr lang="en-US" sz="2000" dirty="0" smtClean="0"/>
              <a:t>up of </a:t>
            </a:r>
            <a:r>
              <a:rPr lang="en-US" sz="2000" dirty="0"/>
              <a:t>a few bytes of data.</a:t>
            </a:r>
          </a:p>
        </p:txBody>
      </p:sp>
    </p:spTree>
    <p:extLst>
      <p:ext uri="{BB962C8B-B14F-4D97-AF65-F5344CB8AC3E}">
        <p14:creationId xmlns:p14="http://schemas.microsoft.com/office/powerpoint/2010/main" val="37967239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84" y="624110"/>
            <a:ext cx="9881828" cy="47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157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validation and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Transactions are executed after verifying the transactions for validity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Initial tests </a:t>
            </a:r>
            <a:r>
              <a:rPr lang="en-US" sz="2400" dirty="0" smtClean="0"/>
              <a:t>are</a:t>
            </a:r>
          </a:p>
          <a:p>
            <a:pPr lvl="1"/>
            <a:r>
              <a:rPr lang="en-US" sz="2000" dirty="0"/>
              <a:t>A transaction must be well-formed and RLP-encoded without any </a:t>
            </a:r>
            <a:r>
              <a:rPr lang="en-US" sz="2000" dirty="0" smtClean="0"/>
              <a:t>additional trailing </a:t>
            </a:r>
            <a:r>
              <a:rPr lang="en-US" sz="2000" dirty="0"/>
              <a:t>bytes</a:t>
            </a:r>
          </a:p>
          <a:p>
            <a:pPr lvl="1"/>
            <a:r>
              <a:rPr lang="en-US" sz="2000" dirty="0"/>
              <a:t>The digital signature used to sign the transaction is valid</a:t>
            </a:r>
          </a:p>
          <a:p>
            <a:pPr lvl="1"/>
            <a:r>
              <a:rPr lang="en-US" sz="2000" dirty="0"/>
              <a:t>Transaction nonce must be equal to the sender's account's current nonce</a:t>
            </a:r>
          </a:p>
          <a:p>
            <a:pPr lvl="1"/>
            <a:r>
              <a:rPr lang="en-US" sz="2000" dirty="0"/>
              <a:t>Gas limit must not be less than the gas used by the transaction</a:t>
            </a:r>
          </a:p>
          <a:p>
            <a:pPr lvl="1"/>
            <a:r>
              <a:rPr lang="en-US" sz="2000" dirty="0"/>
              <a:t>The sender's account contains enough balance to cover the execution cost</a:t>
            </a:r>
          </a:p>
        </p:txBody>
      </p:sp>
    </p:spTree>
    <p:extLst>
      <p:ext uri="{BB962C8B-B14F-4D97-AF65-F5344CB8AC3E}">
        <p14:creationId xmlns:p14="http://schemas.microsoft.com/office/powerpoint/2010/main" val="36628567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6051</TotalTime>
  <Words>8983</Words>
  <Application>Microsoft Office PowerPoint</Application>
  <PresentationFormat>Widescreen</PresentationFormat>
  <Paragraphs>711</Paragraphs>
  <Slides>129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9" baseType="lpstr">
      <vt:lpstr>Arial</vt:lpstr>
      <vt:lpstr>Calibri</vt:lpstr>
      <vt:lpstr>Calibri Light</vt:lpstr>
      <vt:lpstr>Century Gothic</vt:lpstr>
      <vt:lpstr>Century Schoolbook</vt:lpstr>
      <vt:lpstr>Corbel</vt:lpstr>
      <vt:lpstr>Trebuchet MS</vt:lpstr>
      <vt:lpstr>Wingdings</vt:lpstr>
      <vt:lpstr>Wingdings 3</vt:lpstr>
      <vt:lpstr>Wisp</vt:lpstr>
      <vt:lpstr>Ethereum 101</vt:lpstr>
      <vt:lpstr>Introduction</vt:lpstr>
      <vt:lpstr>History of Ethereum - Timeline</vt:lpstr>
      <vt:lpstr>Ethereum clients and releases</vt:lpstr>
      <vt:lpstr>Ethereum clients and releases</vt:lpstr>
      <vt:lpstr>Ethereum clients and releases</vt:lpstr>
      <vt:lpstr>Ethereum clients and releases</vt:lpstr>
      <vt:lpstr>The Ethereum stack</vt:lpstr>
      <vt:lpstr>PowerPoint Presentation</vt:lpstr>
      <vt:lpstr>Ethereum blockchain</vt:lpstr>
      <vt:lpstr>Transfer of 2 Ether from Address 4718bf7a to Address 741f7a2 is initiated</vt:lpstr>
      <vt:lpstr>Currency (ETH and ETC)</vt:lpstr>
      <vt:lpstr>Forks</vt:lpstr>
      <vt:lpstr>Forks</vt:lpstr>
      <vt:lpstr>Gas</vt:lpstr>
      <vt:lpstr>Gas</vt:lpstr>
      <vt:lpstr>The consensus mechanism</vt:lpstr>
      <vt:lpstr>The consensus mechanism</vt:lpstr>
      <vt:lpstr>PowerPoint Presentation</vt:lpstr>
      <vt:lpstr>The world state</vt:lpstr>
      <vt:lpstr>The account state</vt:lpstr>
      <vt:lpstr>The account state</vt:lpstr>
      <vt:lpstr>The account state</vt:lpstr>
      <vt:lpstr>world state and its relationship with accounts trie, accounts, and block header</vt:lpstr>
      <vt:lpstr>world state and its relationship with accounts trie, accounts, and block header</vt:lpstr>
      <vt:lpstr>PowerPoint Presentation</vt:lpstr>
      <vt:lpstr>Transactions</vt:lpstr>
      <vt:lpstr>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Transactions</vt:lpstr>
      <vt:lpstr>Transactions</vt:lpstr>
      <vt:lpstr>Contract creation transaction</vt:lpstr>
      <vt:lpstr>Contract creation transaction</vt:lpstr>
      <vt:lpstr>Contract creation transaction</vt:lpstr>
      <vt:lpstr>Message call transaction</vt:lpstr>
      <vt:lpstr>Message call transaction</vt:lpstr>
      <vt:lpstr>Two types of transaction</vt:lpstr>
      <vt:lpstr>Elements of the Ethereum blockchain - Ethereum virtual machine (EVM)</vt:lpstr>
      <vt:lpstr>Ethereum virtual machine (EVM)</vt:lpstr>
      <vt:lpstr>Ethereum virtual machine (EVM)</vt:lpstr>
      <vt:lpstr>PowerPoint Presentation</vt:lpstr>
      <vt:lpstr>Ethereum virtual machine (EVM)</vt:lpstr>
      <vt:lpstr>Execution environment</vt:lpstr>
      <vt:lpstr>Execution environment - key parameters </vt:lpstr>
      <vt:lpstr>PowerPoint Presentation</vt:lpstr>
      <vt:lpstr>Execution environment</vt:lpstr>
      <vt:lpstr>Gas</vt:lpstr>
      <vt:lpstr>Gas Cost</vt:lpstr>
      <vt:lpstr>Code Execution</vt:lpstr>
      <vt:lpstr>Machine state</vt:lpstr>
      <vt:lpstr>Machine state</vt:lpstr>
      <vt:lpstr>The iterator function</vt:lpstr>
      <vt:lpstr>Machine state can be viewed as a tuple</vt:lpstr>
      <vt:lpstr>PowerPoint Presentation</vt:lpstr>
      <vt:lpstr>simple program in solidity</vt:lpstr>
      <vt:lpstr>Opcodes and their meaning</vt:lpstr>
      <vt:lpstr>Arithmetic operations</vt:lpstr>
      <vt:lpstr>Logical operations</vt:lpstr>
      <vt:lpstr>Cryptographic operations</vt:lpstr>
      <vt:lpstr>Environmental information</vt:lpstr>
      <vt:lpstr>Environmental information</vt:lpstr>
      <vt:lpstr>Block Information</vt:lpstr>
      <vt:lpstr>Stack, memory, storage and flow operations</vt:lpstr>
      <vt:lpstr>Push operations</vt:lpstr>
      <vt:lpstr>Duplication operations</vt:lpstr>
      <vt:lpstr>Exchange operations</vt:lpstr>
      <vt:lpstr>Logging operations</vt:lpstr>
      <vt:lpstr>System operations</vt:lpstr>
      <vt:lpstr>Accounts</vt:lpstr>
      <vt:lpstr>Ethereum state transition function-Works as follows</vt:lpstr>
      <vt:lpstr>Ethereum state transition function-Works as follows</vt:lpstr>
      <vt:lpstr>Ethereum state transition function-Works as follows</vt:lpstr>
      <vt:lpstr>Types of accounts</vt:lpstr>
      <vt:lpstr>Types of Account</vt:lpstr>
      <vt:lpstr>PowerPoint Presentation</vt:lpstr>
      <vt:lpstr>Accounts</vt:lpstr>
      <vt:lpstr>Accounts</vt:lpstr>
      <vt:lpstr>Block</vt:lpstr>
      <vt:lpstr>Ethereum Block</vt:lpstr>
      <vt:lpstr>Uncles/Ommers</vt:lpstr>
      <vt:lpstr>Uncles/Ommers Rewards:</vt:lpstr>
      <vt:lpstr>Block header</vt:lpstr>
      <vt:lpstr>Block header</vt:lpstr>
      <vt:lpstr>Block header</vt:lpstr>
      <vt:lpstr>Block header</vt:lpstr>
      <vt:lpstr>Block header</vt:lpstr>
      <vt:lpstr>Extra Points</vt:lpstr>
      <vt:lpstr>PowerPoint Presentation</vt:lpstr>
      <vt:lpstr>Example</vt:lpstr>
      <vt:lpstr>PowerPoint Presentation</vt:lpstr>
      <vt:lpstr>Transaction receipts</vt:lpstr>
      <vt:lpstr>Transaction receipts</vt:lpstr>
      <vt:lpstr>Transaction receipts</vt:lpstr>
      <vt:lpstr>PowerPoint Presentation</vt:lpstr>
      <vt:lpstr>Transaction validation and execution</vt:lpstr>
      <vt:lpstr>Why RLP (Recursive Length Prefix)  is used by Etherum?   </vt:lpstr>
      <vt:lpstr>The transaction sub state</vt:lpstr>
      <vt:lpstr>PowerPoint Presentation</vt:lpstr>
      <vt:lpstr>The block validation mechanism</vt:lpstr>
      <vt:lpstr>Block finalization</vt:lpstr>
      <vt:lpstr>Block finalization</vt:lpstr>
      <vt:lpstr>Block difficulty</vt:lpstr>
      <vt:lpstr>Block difficulty</vt:lpstr>
      <vt:lpstr>Block difficulty</vt:lpstr>
      <vt:lpstr>Ether</vt:lpstr>
      <vt:lpstr>PowerPoint Presentation</vt:lpstr>
      <vt:lpstr>Gas</vt:lpstr>
      <vt:lpstr>PowerPoint Presentation</vt:lpstr>
      <vt:lpstr>PowerPoint Presentation</vt:lpstr>
      <vt:lpstr>Fee schedule</vt:lpstr>
      <vt:lpstr>Messages</vt:lpstr>
      <vt:lpstr>Messages</vt:lpstr>
      <vt:lpstr>Calls</vt:lpstr>
      <vt:lpstr>Mining</vt:lpstr>
      <vt:lpstr>Mining</vt:lpstr>
      <vt:lpstr>Mining</vt:lpstr>
      <vt:lpstr>Ethash</vt:lpstr>
      <vt:lpstr>Ethash</vt:lpstr>
      <vt:lpstr>Ethash</vt:lpstr>
      <vt:lpstr>CPU mining</vt:lpstr>
      <vt:lpstr>GPU mining</vt:lpstr>
      <vt:lpstr>GPU mining</vt:lpstr>
      <vt:lpstr>Mining rigs</vt:lpstr>
      <vt:lpstr>PowerPoint Presentation</vt:lpstr>
      <vt:lpstr>Mining pools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101</dc:title>
  <dc:creator>Sanjay H A</dc:creator>
  <cp:lastModifiedBy>Sanjay H A</cp:lastModifiedBy>
  <cp:revision>117</cp:revision>
  <dcterms:created xsi:type="dcterms:W3CDTF">2019-10-16T13:01:23Z</dcterms:created>
  <dcterms:modified xsi:type="dcterms:W3CDTF">2019-11-04T05:32:12Z</dcterms:modified>
</cp:coreProperties>
</file>