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3" r:id="rId5"/>
    <p:sldId id="257" r:id="rId6"/>
    <p:sldId id="258" r:id="rId7"/>
    <p:sldId id="262" r:id="rId8"/>
    <p:sldId id="259" r:id="rId9"/>
    <p:sldId id="269" r:id="rId10"/>
    <p:sldId id="264" r:id="rId11"/>
    <p:sldId id="265" r:id="rId12"/>
    <p:sldId id="266" r:id="rId13"/>
    <p:sldId id="268"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2" r:id="rId77"/>
    <p:sldId id="331"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p:scale>
          <a:sx n="80" d="100"/>
          <a:sy n="80" d="100"/>
        </p:scale>
        <p:origin x="35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Hyperledger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8577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60331" y="130628"/>
            <a:ext cx="11147039" cy="6270171"/>
          </a:xfrm>
          <a:prstGeom prst="rect">
            <a:avLst/>
          </a:prstGeom>
        </p:spPr>
      </p:pic>
    </p:spTree>
    <p:extLst>
      <p:ext uri="{BB962C8B-B14F-4D97-AF65-F5344CB8AC3E}">
        <p14:creationId xmlns:p14="http://schemas.microsoft.com/office/powerpoint/2010/main" val="31218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7597" y="216569"/>
            <a:ext cx="11763571" cy="6100010"/>
          </a:xfrm>
          <a:prstGeom prst="rect">
            <a:avLst/>
          </a:prstGeom>
        </p:spPr>
      </p:pic>
    </p:spTree>
    <p:extLst>
      <p:ext uri="{BB962C8B-B14F-4D97-AF65-F5344CB8AC3E}">
        <p14:creationId xmlns:p14="http://schemas.microsoft.com/office/powerpoint/2010/main" val="386010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311" y="0"/>
            <a:ext cx="10351167" cy="807648"/>
          </a:xfrm>
        </p:spPr>
        <p:txBody>
          <a:bodyPr/>
          <a:lstStyle/>
          <a:p>
            <a:r>
              <a:rPr lang="en-US" dirty="0" err="1"/>
              <a:t>Hyperledger</a:t>
            </a:r>
            <a:r>
              <a:rPr lang="en-US" dirty="0"/>
              <a:t> Business </a:t>
            </a:r>
            <a:r>
              <a:rPr lang="en-US" dirty="0" err="1"/>
              <a:t>Blockchain</a:t>
            </a:r>
            <a:r>
              <a:rPr lang="en-US" dirty="0"/>
              <a:t> Frameworks</a:t>
            </a:r>
          </a:p>
        </p:txBody>
      </p:sp>
      <p:sp>
        <p:nvSpPr>
          <p:cNvPr id="3" name="Content Placeholder 2"/>
          <p:cNvSpPr>
            <a:spLocks noGrp="1"/>
          </p:cNvSpPr>
          <p:nvPr>
            <p:ph idx="1"/>
          </p:nvPr>
        </p:nvSpPr>
        <p:spPr>
          <a:xfrm>
            <a:off x="1515311" y="665372"/>
            <a:ext cx="9954125" cy="3777622"/>
          </a:xfrm>
        </p:spPr>
        <p:txBody>
          <a:bodyPr>
            <a:noAutofit/>
          </a:bodyPr>
          <a:lstStyle/>
          <a:p>
            <a:r>
              <a:rPr lang="en-US" sz="2000" b="1" dirty="0" err="1"/>
              <a:t>Hyperledger</a:t>
            </a:r>
            <a:r>
              <a:rPr lang="en-US" sz="2000" b="1" dirty="0"/>
              <a:t> Fabric</a:t>
            </a:r>
            <a:r>
              <a:rPr lang="en-US" sz="2000" dirty="0"/>
              <a:t>:</a:t>
            </a:r>
          </a:p>
          <a:p>
            <a:pPr lvl="1"/>
            <a:r>
              <a:rPr lang="en-US" sz="1800" dirty="0"/>
              <a:t> Intended as a foundation for developing applications or solutions with a modular architecture</a:t>
            </a:r>
          </a:p>
          <a:p>
            <a:pPr lvl="1"/>
            <a:r>
              <a:rPr lang="en-US" sz="1800" dirty="0" err="1"/>
              <a:t>Hyperledger</a:t>
            </a:r>
            <a:r>
              <a:rPr lang="en-US" sz="1800" dirty="0"/>
              <a:t> Fabric allows components, such as consensus and membership services, to be plug-and-play.</a:t>
            </a:r>
          </a:p>
          <a:p>
            <a:pPr lvl="1"/>
            <a:r>
              <a:rPr lang="en-US" sz="1800" dirty="0"/>
              <a:t>Fabric is a </a:t>
            </a:r>
            <a:r>
              <a:rPr lang="en-US" sz="1800" dirty="0" err="1"/>
              <a:t>blockchain</a:t>
            </a:r>
            <a:r>
              <a:rPr lang="en-US" sz="1800" dirty="0"/>
              <a:t> project that was proposed by IBM and </a:t>
            </a:r>
            <a:r>
              <a:rPr lang="en-US" sz="1800" b="1" dirty="0"/>
              <a:t>DAH </a:t>
            </a:r>
            <a:r>
              <a:rPr lang="en-US" sz="1800" dirty="0"/>
              <a:t>(</a:t>
            </a:r>
            <a:r>
              <a:rPr lang="en-US" sz="1800" b="1" dirty="0"/>
              <a:t>Digital Asset Holdings</a:t>
            </a:r>
            <a:r>
              <a:rPr lang="en-US" sz="1800" dirty="0"/>
              <a:t>)</a:t>
            </a:r>
          </a:p>
          <a:p>
            <a:r>
              <a:rPr lang="en-US" sz="2000" b="1" dirty="0" err="1"/>
              <a:t>Hyperledger</a:t>
            </a:r>
            <a:r>
              <a:rPr lang="en-US" sz="2000" b="1" dirty="0"/>
              <a:t> </a:t>
            </a:r>
            <a:r>
              <a:rPr lang="en-US" sz="2000" b="1" dirty="0" err="1"/>
              <a:t>Iroha</a:t>
            </a:r>
            <a:r>
              <a:rPr lang="en-US" sz="2000" dirty="0"/>
              <a:t>: </a:t>
            </a:r>
          </a:p>
          <a:p>
            <a:pPr lvl="1"/>
            <a:r>
              <a:rPr lang="en-US" sz="1800" dirty="0"/>
              <a:t>A business </a:t>
            </a:r>
            <a:r>
              <a:rPr lang="en-US" sz="1800" dirty="0" err="1"/>
              <a:t>blockchain</a:t>
            </a:r>
            <a:r>
              <a:rPr lang="en-US" sz="1800" dirty="0"/>
              <a:t> framework designed to be simple and easy to incorporate into infrastructural projects requiring distributed ledger technology.</a:t>
            </a:r>
          </a:p>
          <a:p>
            <a:pPr lvl="1"/>
            <a:r>
              <a:rPr lang="en-US" sz="1800" dirty="0" err="1"/>
              <a:t>Iroha</a:t>
            </a:r>
            <a:r>
              <a:rPr lang="en-US" sz="1800" dirty="0"/>
              <a:t> was proposed by </a:t>
            </a:r>
            <a:r>
              <a:rPr lang="en-US" sz="1800" dirty="0" err="1"/>
              <a:t>Soramitsu</a:t>
            </a:r>
            <a:r>
              <a:rPr lang="en-US" sz="1800" dirty="0"/>
              <a:t>, Hitachi, NTT Data, and </a:t>
            </a:r>
            <a:r>
              <a:rPr lang="en-US" sz="1800" dirty="0" err="1"/>
              <a:t>Colu</a:t>
            </a:r>
            <a:r>
              <a:rPr lang="en-US" sz="1800" dirty="0"/>
              <a:t> in September 2016. </a:t>
            </a:r>
          </a:p>
          <a:p>
            <a:pPr lvl="1"/>
            <a:r>
              <a:rPr lang="en-US" sz="1800" dirty="0" err="1"/>
              <a:t>Iroha</a:t>
            </a:r>
            <a:r>
              <a:rPr lang="en-US" sz="1800" dirty="0"/>
              <a:t> is aiming to build a library of reusable components that users can choose to run on their </a:t>
            </a:r>
            <a:r>
              <a:rPr lang="en-US" sz="1800" dirty="0" err="1"/>
              <a:t>Hyperledger</a:t>
            </a:r>
            <a:r>
              <a:rPr lang="en-US" sz="1800" dirty="0"/>
              <a:t>-based distributed ledgers. </a:t>
            </a:r>
          </a:p>
          <a:p>
            <a:pPr lvl="1"/>
            <a:r>
              <a:rPr lang="en-US" sz="1800" dirty="0" err="1"/>
              <a:t>Iroha's</a:t>
            </a:r>
            <a:r>
              <a:rPr lang="en-US" sz="1800" dirty="0"/>
              <a:t> main goal is to complement other </a:t>
            </a:r>
            <a:r>
              <a:rPr lang="en-US" sz="1800" dirty="0" err="1"/>
              <a:t>Hyperledger</a:t>
            </a:r>
            <a:r>
              <a:rPr lang="en-US" sz="1800" dirty="0"/>
              <a:t> projects by providing reusable components written in C++ with an emphasis on mobile development. </a:t>
            </a:r>
          </a:p>
          <a:p>
            <a:pPr lvl="1"/>
            <a:r>
              <a:rPr lang="en-US" sz="1800" dirty="0"/>
              <a:t>This project has also proposed a novel consensus algorithm called </a:t>
            </a:r>
            <a:r>
              <a:rPr lang="en-US" sz="1800" dirty="0" err="1"/>
              <a:t>Sumeragi</a:t>
            </a:r>
            <a:r>
              <a:rPr lang="en-US" sz="1800" dirty="0"/>
              <a:t>, which is a chain based Byzantine fault tolerant consensus algorithm</a:t>
            </a:r>
          </a:p>
        </p:txBody>
      </p:sp>
    </p:spTree>
    <p:extLst>
      <p:ext uri="{BB962C8B-B14F-4D97-AF65-F5344CB8AC3E}">
        <p14:creationId xmlns:p14="http://schemas.microsoft.com/office/powerpoint/2010/main" val="169488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025" y="90710"/>
            <a:ext cx="8911687" cy="1280890"/>
          </a:xfrm>
        </p:spPr>
        <p:txBody>
          <a:bodyPr/>
          <a:lstStyle/>
          <a:p>
            <a:r>
              <a:rPr lang="en-US" b="1" dirty="0" err="1"/>
              <a:t>Hyperledger</a:t>
            </a:r>
            <a:r>
              <a:rPr lang="en-US" b="1" dirty="0"/>
              <a:t> </a:t>
            </a:r>
            <a:r>
              <a:rPr lang="en-US" b="1" dirty="0" err="1"/>
              <a:t>Sawtooth</a:t>
            </a:r>
            <a:r>
              <a:rPr lang="en-US" dirty="0"/>
              <a:t>: </a:t>
            </a:r>
            <a:br>
              <a:rPr lang="en-US" dirty="0"/>
            </a:br>
            <a:endParaRPr lang="en-US" dirty="0"/>
          </a:p>
        </p:txBody>
      </p:sp>
      <p:sp>
        <p:nvSpPr>
          <p:cNvPr id="3" name="Content Placeholder 2"/>
          <p:cNvSpPr>
            <a:spLocks noGrp="1"/>
          </p:cNvSpPr>
          <p:nvPr>
            <p:ph idx="1"/>
          </p:nvPr>
        </p:nvSpPr>
        <p:spPr>
          <a:xfrm>
            <a:off x="1625600" y="749300"/>
            <a:ext cx="10210800" cy="5943600"/>
          </a:xfrm>
        </p:spPr>
        <p:txBody>
          <a:bodyPr>
            <a:normAutofit lnSpcReduction="10000"/>
          </a:bodyPr>
          <a:lstStyle/>
          <a:p>
            <a:r>
              <a:rPr lang="en-US" sz="2000" dirty="0"/>
              <a:t>A modular platform for building, deploying, and running distributed ledgers.</a:t>
            </a:r>
          </a:p>
          <a:p>
            <a:r>
              <a:rPr lang="en-US" sz="2000" dirty="0" err="1"/>
              <a:t>Sawtooth</a:t>
            </a:r>
            <a:r>
              <a:rPr lang="en-US" sz="2000" dirty="0"/>
              <a:t> lake is a </a:t>
            </a:r>
            <a:r>
              <a:rPr lang="en-US" sz="2000" dirty="0" err="1"/>
              <a:t>blockchain</a:t>
            </a:r>
            <a:r>
              <a:rPr lang="en-US" sz="2000" dirty="0"/>
              <a:t> project proposed by Intel in April 2016 with some key innovations focusing on </a:t>
            </a:r>
            <a:r>
              <a:rPr lang="en-US" sz="2000" b="1" dirty="0"/>
              <a:t>decoupling </a:t>
            </a:r>
            <a:r>
              <a:rPr lang="en-US" sz="2000" dirty="0"/>
              <a:t>of ledgers from transactions, flexible usage across multiple business areas using </a:t>
            </a:r>
            <a:r>
              <a:rPr lang="en-US" sz="2000" i="1" dirty="0"/>
              <a:t>transaction families</a:t>
            </a:r>
            <a:r>
              <a:rPr lang="en-US" sz="2000" dirty="0"/>
              <a:t>, and </a:t>
            </a:r>
            <a:r>
              <a:rPr lang="en-US" sz="2000" b="1" dirty="0"/>
              <a:t>pluggable consensus</a:t>
            </a:r>
          </a:p>
          <a:p>
            <a:r>
              <a:rPr lang="en-US" sz="2000" dirty="0"/>
              <a:t>Decoupling can be explained more precisely by saying that the </a:t>
            </a:r>
            <a:r>
              <a:rPr lang="en-US" sz="2000" i="1" dirty="0"/>
              <a:t>transactions </a:t>
            </a:r>
            <a:r>
              <a:rPr lang="en-US" sz="2000" dirty="0"/>
              <a:t>are decoupled from the </a:t>
            </a:r>
            <a:r>
              <a:rPr lang="en-US" sz="2000" i="1" dirty="0"/>
              <a:t>consensus layer </a:t>
            </a:r>
            <a:r>
              <a:rPr lang="en-US" sz="2000" dirty="0"/>
              <a:t>by making use of a new concept called </a:t>
            </a:r>
            <a:r>
              <a:rPr lang="en-US" sz="2000" i="1" dirty="0"/>
              <a:t>Transaction families</a:t>
            </a:r>
            <a:r>
              <a:rPr lang="en-US" sz="2000" dirty="0"/>
              <a:t>. Instead of transactions being individually coupled with the ledger, </a:t>
            </a:r>
          </a:p>
          <a:p>
            <a:r>
              <a:rPr lang="en-US" sz="2000" dirty="0"/>
              <a:t>transaction families are used, which allows for more flexibility, rich semantics and unrestricted design of business logic.</a:t>
            </a:r>
          </a:p>
          <a:p>
            <a:r>
              <a:rPr lang="en-US" sz="2000" dirty="0"/>
              <a:t> Transactions follow the patterns and structures defined in the transaction families.</a:t>
            </a:r>
          </a:p>
          <a:p>
            <a:r>
              <a:rPr lang="en-US" sz="2000" dirty="0" err="1"/>
              <a:t>Hyperledger</a:t>
            </a:r>
            <a:r>
              <a:rPr lang="en-US" sz="2000" dirty="0"/>
              <a:t> </a:t>
            </a:r>
            <a:r>
              <a:rPr lang="en-US" sz="2000" dirty="0" err="1"/>
              <a:t>Sawtooth</a:t>
            </a:r>
            <a:r>
              <a:rPr lang="en-US" sz="2000" dirty="0"/>
              <a:t> includes a novel consensus algorithm, Proof of Elapsed Time (</a:t>
            </a:r>
            <a:r>
              <a:rPr lang="en-US" sz="2000" dirty="0" err="1"/>
              <a:t>PoET</a:t>
            </a:r>
            <a:r>
              <a:rPr lang="en-US" sz="2000" dirty="0"/>
              <a:t>), which targets large distributed validator populations with minimal resource consumption.</a:t>
            </a:r>
          </a:p>
          <a:p>
            <a:r>
              <a:rPr lang="en-US" sz="2000" dirty="0"/>
              <a:t>It also supports permissioned and permission-less setups</a:t>
            </a:r>
          </a:p>
          <a:p>
            <a:pPr lvl="1"/>
            <a:endParaRPr lang="en-US" dirty="0"/>
          </a:p>
          <a:p>
            <a:endParaRPr lang="en-US" dirty="0"/>
          </a:p>
        </p:txBody>
      </p:sp>
    </p:spTree>
    <p:extLst>
      <p:ext uri="{BB962C8B-B14F-4D97-AF65-F5344CB8AC3E}">
        <p14:creationId xmlns:p14="http://schemas.microsoft.com/office/powerpoint/2010/main" val="3730346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Hyperledger</a:t>
            </a:r>
            <a:r>
              <a:rPr lang="en-US" dirty="0"/>
              <a:t> Business </a:t>
            </a:r>
            <a:r>
              <a:rPr lang="en-US" dirty="0" err="1"/>
              <a:t>Blockchain</a:t>
            </a:r>
            <a:r>
              <a:rPr lang="en-US" dirty="0"/>
              <a:t> Frameworks</a:t>
            </a:r>
          </a:p>
        </p:txBody>
      </p:sp>
      <p:sp>
        <p:nvSpPr>
          <p:cNvPr id="3" name="Content Placeholder 2"/>
          <p:cNvSpPr>
            <a:spLocks noGrp="1"/>
          </p:cNvSpPr>
          <p:nvPr>
            <p:ph idx="1"/>
          </p:nvPr>
        </p:nvSpPr>
        <p:spPr>
          <a:xfrm>
            <a:off x="2349500" y="1905000"/>
            <a:ext cx="9155112" cy="4006222"/>
          </a:xfrm>
        </p:spPr>
        <p:txBody>
          <a:bodyPr>
            <a:noAutofit/>
          </a:bodyPr>
          <a:lstStyle/>
          <a:p>
            <a:r>
              <a:rPr lang="en-US" sz="2400" b="1" dirty="0" err="1"/>
              <a:t>Hyperledger</a:t>
            </a:r>
            <a:r>
              <a:rPr lang="en-US" sz="2400" b="1" dirty="0"/>
              <a:t> Burrow</a:t>
            </a:r>
            <a:r>
              <a:rPr lang="en-US" sz="2400" dirty="0"/>
              <a:t>: </a:t>
            </a:r>
          </a:p>
          <a:p>
            <a:pPr lvl="1"/>
            <a:r>
              <a:rPr lang="en-US" sz="2000" dirty="0"/>
              <a:t>A </a:t>
            </a:r>
            <a:r>
              <a:rPr lang="en-US" sz="2000" dirty="0" err="1"/>
              <a:t>permissionable</a:t>
            </a:r>
            <a:r>
              <a:rPr lang="en-US" sz="2000" dirty="0"/>
              <a:t> smart contract machine. </a:t>
            </a:r>
          </a:p>
          <a:p>
            <a:pPr lvl="1"/>
            <a:r>
              <a:rPr lang="en-US" sz="2000" dirty="0"/>
              <a:t>The first of its kind when released in December, 2014, Burrow provides a modular </a:t>
            </a:r>
            <a:r>
              <a:rPr lang="en-US" sz="2000" dirty="0" err="1"/>
              <a:t>blockchain</a:t>
            </a:r>
            <a:r>
              <a:rPr lang="en-US" sz="2000" dirty="0"/>
              <a:t> client with a permissioned smart contract interpreter built in part to the specification of the </a:t>
            </a:r>
            <a:r>
              <a:rPr lang="en-US" sz="2000" dirty="0" err="1"/>
              <a:t>Ethereum</a:t>
            </a:r>
            <a:r>
              <a:rPr lang="en-US" sz="2000" dirty="0"/>
              <a:t> Virtual Machine (EVM).</a:t>
            </a:r>
          </a:p>
          <a:p>
            <a:r>
              <a:rPr lang="en-US" sz="2400" dirty="0"/>
              <a:t> </a:t>
            </a:r>
            <a:r>
              <a:rPr lang="en-US" sz="2400" b="1" dirty="0" err="1"/>
              <a:t>Hyperledger</a:t>
            </a:r>
            <a:r>
              <a:rPr lang="en-US" sz="2400" b="1" dirty="0"/>
              <a:t> Indy</a:t>
            </a:r>
            <a:r>
              <a:rPr lang="en-US" sz="2400" dirty="0"/>
              <a:t>: </a:t>
            </a:r>
          </a:p>
          <a:p>
            <a:pPr lvl="1"/>
            <a:r>
              <a:rPr lang="en-US" sz="2000" dirty="0"/>
              <a:t>Tools, libraries, and reusable components for providing digital identities rooted on </a:t>
            </a:r>
            <a:r>
              <a:rPr lang="en-US" sz="2000" dirty="0" err="1"/>
              <a:t>blockchains</a:t>
            </a:r>
            <a:r>
              <a:rPr lang="en-US" sz="2000" dirty="0"/>
              <a:t> or other distributed ledgers so that they are interoperable across administrative domains, applications, and any other silo.</a:t>
            </a:r>
          </a:p>
        </p:txBody>
      </p:sp>
    </p:spTree>
    <p:extLst>
      <p:ext uri="{BB962C8B-B14F-4D97-AF65-F5344CB8AC3E}">
        <p14:creationId xmlns:p14="http://schemas.microsoft.com/office/powerpoint/2010/main" val="377633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Blockchain</a:t>
            </a:r>
            <a:r>
              <a:rPr lang="en-US" b="1" dirty="0"/>
              <a:t> explorer</a:t>
            </a:r>
            <a:endParaRPr lang="en-US" dirty="0"/>
          </a:p>
        </p:txBody>
      </p:sp>
      <p:sp>
        <p:nvSpPr>
          <p:cNvPr id="3" name="Content Placeholder 2"/>
          <p:cNvSpPr>
            <a:spLocks noGrp="1"/>
          </p:cNvSpPr>
          <p:nvPr>
            <p:ph idx="1"/>
          </p:nvPr>
        </p:nvSpPr>
        <p:spPr>
          <a:xfrm>
            <a:off x="2312766" y="1570074"/>
            <a:ext cx="8915400" cy="3777622"/>
          </a:xfrm>
        </p:spPr>
        <p:txBody>
          <a:bodyPr>
            <a:normAutofit/>
          </a:bodyPr>
          <a:lstStyle/>
          <a:p>
            <a:r>
              <a:rPr lang="en-US" sz="2400" dirty="0"/>
              <a:t>This project aims to build a </a:t>
            </a:r>
            <a:r>
              <a:rPr lang="en-US" sz="2400" dirty="0" err="1"/>
              <a:t>blockchain</a:t>
            </a:r>
            <a:r>
              <a:rPr lang="en-US" sz="2400" dirty="0"/>
              <a:t> explorer for </a:t>
            </a:r>
            <a:r>
              <a:rPr lang="en-US" sz="2400" dirty="0" err="1"/>
              <a:t>Hyperledger</a:t>
            </a:r>
            <a:r>
              <a:rPr lang="en-US" sz="2400" dirty="0"/>
              <a:t> </a:t>
            </a:r>
          </a:p>
          <a:p>
            <a:pPr lvl="1"/>
            <a:r>
              <a:rPr lang="en-US" sz="2400" dirty="0"/>
              <a:t>that can be used to view and query the transactions, blocks, and associated data from the </a:t>
            </a:r>
            <a:r>
              <a:rPr lang="en-US" sz="2400" dirty="0" err="1"/>
              <a:t>blockchain</a:t>
            </a:r>
            <a:r>
              <a:rPr lang="en-US" sz="2400" dirty="0"/>
              <a:t>.</a:t>
            </a:r>
          </a:p>
          <a:p>
            <a:r>
              <a:rPr lang="en-US" sz="2400" dirty="0"/>
              <a:t> It also provides network information and the ability to interact with chain code.</a:t>
            </a:r>
          </a:p>
        </p:txBody>
      </p:sp>
    </p:spTree>
    <p:extLst>
      <p:ext uri="{BB962C8B-B14F-4D97-AF65-F5344CB8AC3E}">
        <p14:creationId xmlns:p14="http://schemas.microsoft.com/office/powerpoint/2010/main" val="217131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Fabric </a:t>
            </a:r>
            <a:r>
              <a:rPr lang="en-US" b="1" dirty="0" err="1"/>
              <a:t>chaintool</a:t>
            </a:r>
            <a:endParaRPr lang="en-US" dirty="0"/>
          </a:p>
        </p:txBody>
      </p:sp>
      <p:sp>
        <p:nvSpPr>
          <p:cNvPr id="3" name="Content Placeholder 2"/>
          <p:cNvSpPr>
            <a:spLocks noGrp="1"/>
          </p:cNvSpPr>
          <p:nvPr>
            <p:ph idx="1"/>
          </p:nvPr>
        </p:nvSpPr>
        <p:spPr>
          <a:xfrm>
            <a:off x="2036319" y="1485013"/>
            <a:ext cx="8915400" cy="3777622"/>
          </a:xfrm>
        </p:spPr>
        <p:txBody>
          <a:bodyPr/>
          <a:lstStyle/>
          <a:p>
            <a:r>
              <a:rPr lang="en-US" dirty="0" err="1"/>
              <a:t>Hyperledger</a:t>
            </a:r>
            <a:r>
              <a:rPr lang="en-US" dirty="0"/>
              <a:t> </a:t>
            </a:r>
            <a:r>
              <a:rPr lang="en-US" dirty="0" err="1"/>
              <a:t>chaincode</a:t>
            </a:r>
            <a:r>
              <a:rPr lang="en-US" dirty="0"/>
              <a:t> compiler is being developed to support Fabric </a:t>
            </a:r>
            <a:r>
              <a:rPr lang="en-US" dirty="0" err="1"/>
              <a:t>chaincode</a:t>
            </a:r>
            <a:r>
              <a:rPr lang="en-US" dirty="0"/>
              <a:t> development. </a:t>
            </a:r>
          </a:p>
          <a:p>
            <a:r>
              <a:rPr lang="en-US" dirty="0"/>
              <a:t>The aim is to build a tool that reads in a high-level Google protocol buffer structure and produces a </a:t>
            </a:r>
            <a:r>
              <a:rPr lang="en-US" dirty="0" err="1"/>
              <a:t>chaincode</a:t>
            </a:r>
            <a:r>
              <a:rPr lang="en-US" dirty="0"/>
              <a:t>. </a:t>
            </a:r>
          </a:p>
          <a:p>
            <a:r>
              <a:rPr lang="en-US" dirty="0"/>
              <a:t>Additionally, it packages the </a:t>
            </a:r>
            <a:r>
              <a:rPr lang="en-US" dirty="0" err="1"/>
              <a:t>chaincode</a:t>
            </a:r>
            <a:r>
              <a:rPr lang="en-US" dirty="0"/>
              <a:t> so that it can be deployed directly. </a:t>
            </a:r>
          </a:p>
          <a:p>
            <a:r>
              <a:rPr lang="en-US" dirty="0"/>
              <a:t>It is envisaged that this tool will help developers in various stages of </a:t>
            </a:r>
          </a:p>
          <a:p>
            <a:r>
              <a:rPr lang="en-US" dirty="0"/>
              <a:t>development, such as compiling, testing, packaging, and deployment</a:t>
            </a:r>
          </a:p>
        </p:txBody>
      </p:sp>
    </p:spTree>
    <p:extLst>
      <p:ext uri="{BB962C8B-B14F-4D97-AF65-F5344CB8AC3E}">
        <p14:creationId xmlns:p14="http://schemas.microsoft.com/office/powerpoint/2010/main" val="1199545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Fabric SDK </a:t>
            </a:r>
            <a:r>
              <a:rPr lang="en-US" b="1" dirty="0" err="1"/>
              <a:t>Py</a:t>
            </a:r>
            <a:endParaRPr lang="en-US" dirty="0"/>
          </a:p>
        </p:txBody>
      </p:sp>
      <p:sp>
        <p:nvSpPr>
          <p:cNvPr id="3" name="Content Placeholder 2"/>
          <p:cNvSpPr>
            <a:spLocks noGrp="1"/>
          </p:cNvSpPr>
          <p:nvPr>
            <p:ph idx="1"/>
          </p:nvPr>
        </p:nvSpPr>
        <p:spPr/>
        <p:txBody>
          <a:bodyPr>
            <a:normAutofit/>
          </a:bodyPr>
          <a:lstStyle/>
          <a:p>
            <a:r>
              <a:rPr lang="en-US" sz="2400" dirty="0"/>
              <a:t>The aim of this project is to build a python based SDK library that can be used to interact with the </a:t>
            </a:r>
            <a:r>
              <a:rPr lang="en-US" sz="2400" dirty="0" err="1"/>
              <a:t>blockchain</a:t>
            </a:r>
            <a:r>
              <a:rPr lang="en-US" sz="2400" dirty="0"/>
              <a:t> (Fabric).</a:t>
            </a:r>
          </a:p>
        </p:txBody>
      </p:sp>
    </p:spTree>
    <p:extLst>
      <p:ext uri="{BB962C8B-B14F-4D97-AF65-F5344CB8AC3E}">
        <p14:creationId xmlns:p14="http://schemas.microsoft.com/office/powerpoint/2010/main" val="672070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Corda</a:t>
            </a:r>
            <a:endParaRPr lang="en-US" dirty="0"/>
          </a:p>
        </p:txBody>
      </p:sp>
      <p:sp>
        <p:nvSpPr>
          <p:cNvPr id="3" name="Content Placeholder 2"/>
          <p:cNvSpPr>
            <a:spLocks noGrp="1"/>
          </p:cNvSpPr>
          <p:nvPr>
            <p:ph idx="1"/>
          </p:nvPr>
        </p:nvSpPr>
        <p:spPr>
          <a:xfrm>
            <a:off x="1937085" y="1616241"/>
            <a:ext cx="9218612" cy="5025191"/>
          </a:xfrm>
        </p:spPr>
        <p:txBody>
          <a:bodyPr>
            <a:normAutofit fontScale="92500"/>
          </a:bodyPr>
          <a:lstStyle/>
          <a:p>
            <a:r>
              <a:rPr lang="en-US" sz="2400" dirty="0" err="1"/>
              <a:t>Corda</a:t>
            </a:r>
            <a:r>
              <a:rPr lang="en-US" sz="2400" dirty="0"/>
              <a:t> is the latest project that has been contributed by R3 to the </a:t>
            </a:r>
            <a:r>
              <a:rPr lang="en-US" sz="2400" dirty="0" err="1"/>
              <a:t>Hyperledger</a:t>
            </a:r>
            <a:r>
              <a:rPr lang="en-US" sz="2400" dirty="0"/>
              <a:t> project.</a:t>
            </a:r>
          </a:p>
          <a:p>
            <a:r>
              <a:rPr lang="en-US" sz="2400" dirty="0"/>
              <a:t> It was open sourced on November 30, 2016. </a:t>
            </a:r>
          </a:p>
          <a:p>
            <a:r>
              <a:rPr lang="en-US" sz="2400" dirty="0" err="1"/>
              <a:t>Corda</a:t>
            </a:r>
            <a:r>
              <a:rPr lang="en-US" sz="2400" dirty="0"/>
              <a:t> is heavily oriented towards the financial services industry and has been developed in collaboration with major banks and organizations in the financial industry. </a:t>
            </a:r>
          </a:p>
          <a:p>
            <a:r>
              <a:rPr lang="en-US" sz="2400" dirty="0"/>
              <a:t>Technically, </a:t>
            </a:r>
            <a:r>
              <a:rPr lang="en-US" sz="2400" dirty="0" err="1"/>
              <a:t>Corda</a:t>
            </a:r>
            <a:r>
              <a:rPr lang="en-US" sz="2400" dirty="0"/>
              <a:t> is not a </a:t>
            </a:r>
            <a:r>
              <a:rPr lang="en-US" sz="2400" dirty="0" err="1"/>
              <a:t>blockchain</a:t>
            </a:r>
            <a:r>
              <a:rPr lang="en-US" sz="2400" dirty="0"/>
              <a:t> but has key features similar to those of a </a:t>
            </a:r>
            <a:r>
              <a:rPr lang="en-US" sz="2400" dirty="0" err="1"/>
              <a:t>blockchain</a:t>
            </a:r>
            <a:r>
              <a:rPr lang="en-US" sz="2400" dirty="0"/>
              <a:t>, such as consensus, validity, uniqueness, immutability, and authentication.</a:t>
            </a:r>
          </a:p>
          <a:p>
            <a:r>
              <a:rPr lang="en-US" sz="2400" b="1" dirty="0"/>
              <a:t>October 2017 </a:t>
            </a:r>
            <a:r>
              <a:rPr lang="en-US" sz="2400" dirty="0" err="1"/>
              <a:t>Corda</a:t>
            </a:r>
            <a:r>
              <a:rPr lang="en-US" sz="2400" dirty="0"/>
              <a:t> 1 brings API stability</a:t>
            </a:r>
          </a:p>
          <a:p>
            <a:r>
              <a:rPr lang="en-US" sz="2400" b="1" dirty="0"/>
              <a:t>November 2017 </a:t>
            </a:r>
            <a:r>
              <a:rPr lang="en-US" sz="2400" dirty="0" err="1"/>
              <a:t>Corda</a:t>
            </a:r>
            <a:r>
              <a:rPr lang="en-US" sz="2400" dirty="0"/>
              <a:t> 2 is launched</a:t>
            </a:r>
          </a:p>
          <a:p>
            <a:r>
              <a:rPr lang="en-US" sz="2400" b="1" dirty="0"/>
              <a:t>February 2019 </a:t>
            </a:r>
            <a:r>
              <a:rPr lang="en-US" sz="2400" dirty="0" err="1"/>
              <a:t>Corda</a:t>
            </a:r>
            <a:r>
              <a:rPr lang="en-US" sz="2400" dirty="0"/>
              <a:t> 4 releases with 1800+ commits!</a:t>
            </a:r>
          </a:p>
          <a:p>
            <a:endParaRPr lang="en-US" dirty="0"/>
          </a:p>
          <a:p>
            <a:endParaRPr lang="en-US" dirty="0"/>
          </a:p>
          <a:p>
            <a:endParaRPr lang="en-US" dirty="0"/>
          </a:p>
        </p:txBody>
      </p:sp>
    </p:spTree>
    <p:extLst>
      <p:ext uri="{BB962C8B-B14F-4D97-AF65-F5344CB8AC3E}">
        <p14:creationId xmlns:p14="http://schemas.microsoft.com/office/powerpoint/2010/main" val="130719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Hyperledger</a:t>
            </a:r>
            <a:r>
              <a:rPr lang="en-US" b="1" dirty="0"/>
              <a:t> as a protocol</a:t>
            </a:r>
            <a:endParaRPr lang="en-US" dirty="0"/>
          </a:p>
        </p:txBody>
      </p:sp>
      <p:sp>
        <p:nvSpPr>
          <p:cNvPr id="3" name="Content Placeholder 2"/>
          <p:cNvSpPr>
            <a:spLocks noGrp="1"/>
          </p:cNvSpPr>
          <p:nvPr>
            <p:ph idx="1"/>
          </p:nvPr>
        </p:nvSpPr>
        <p:spPr>
          <a:xfrm>
            <a:off x="2156075" y="1664368"/>
            <a:ext cx="9177671" cy="4495800"/>
          </a:xfrm>
        </p:spPr>
        <p:txBody>
          <a:bodyPr>
            <a:normAutofit/>
          </a:bodyPr>
          <a:lstStyle/>
          <a:p>
            <a:r>
              <a:rPr lang="en-US" sz="2000" dirty="0" err="1"/>
              <a:t>Hyperledger</a:t>
            </a:r>
            <a:r>
              <a:rPr lang="en-US" sz="2000" dirty="0"/>
              <a:t> is aiming to build a new </a:t>
            </a:r>
            <a:r>
              <a:rPr lang="en-US" sz="2000" dirty="0" err="1"/>
              <a:t>blockchain</a:t>
            </a:r>
            <a:r>
              <a:rPr lang="en-US" sz="2000" dirty="0"/>
              <a:t> platform that is driven by industry use cases.</a:t>
            </a:r>
          </a:p>
          <a:p>
            <a:r>
              <a:rPr lang="en-US" sz="2000" dirty="0"/>
              <a:t>As there have been number of contributions made to the </a:t>
            </a:r>
            <a:r>
              <a:rPr lang="en-US" sz="2000" dirty="0" err="1"/>
              <a:t>Hyperledger</a:t>
            </a:r>
            <a:r>
              <a:rPr lang="en-US" sz="2000" dirty="0"/>
              <a:t> project by the community</a:t>
            </a:r>
          </a:p>
          <a:p>
            <a:r>
              <a:rPr lang="en-US" sz="2000" dirty="0"/>
              <a:t> </a:t>
            </a:r>
            <a:r>
              <a:rPr lang="en-US" sz="2000" dirty="0" err="1"/>
              <a:t>Hyperledger</a:t>
            </a:r>
            <a:r>
              <a:rPr lang="en-US" sz="2000" dirty="0"/>
              <a:t> </a:t>
            </a:r>
            <a:r>
              <a:rPr lang="en-US" sz="2000" dirty="0" err="1"/>
              <a:t>blockchain</a:t>
            </a:r>
            <a:r>
              <a:rPr lang="en-US" sz="2000" dirty="0"/>
              <a:t> platform is evolving into a protocol for business transactions.</a:t>
            </a:r>
          </a:p>
          <a:p>
            <a:r>
              <a:rPr lang="en-US" sz="2000" dirty="0" err="1"/>
              <a:t>Hyperledger</a:t>
            </a:r>
            <a:r>
              <a:rPr lang="en-US" sz="2000" dirty="0"/>
              <a:t> is also evolving into a specification that can be used as a reference to build </a:t>
            </a:r>
            <a:r>
              <a:rPr lang="en-US" sz="2000" dirty="0" err="1"/>
              <a:t>blockchain</a:t>
            </a:r>
            <a:r>
              <a:rPr lang="en-US" sz="2000" dirty="0"/>
              <a:t> platforms as compared to earlier </a:t>
            </a:r>
            <a:r>
              <a:rPr lang="en-US" sz="2000" dirty="0" err="1"/>
              <a:t>blockchain</a:t>
            </a:r>
            <a:r>
              <a:rPr lang="en-US" sz="2000" dirty="0"/>
              <a:t> solutions that address only a specific type of industry or requirement. </a:t>
            </a:r>
          </a:p>
        </p:txBody>
      </p:sp>
    </p:spTree>
    <p:extLst>
      <p:ext uri="{BB962C8B-B14F-4D97-AF65-F5344CB8AC3E}">
        <p14:creationId xmlns:p14="http://schemas.microsoft.com/office/powerpoint/2010/main" val="135207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93748" y="381707"/>
            <a:ext cx="10010864" cy="5640270"/>
          </a:xfrm>
          <a:prstGeom prst="rect">
            <a:avLst/>
          </a:prstGeom>
        </p:spPr>
      </p:pic>
    </p:spTree>
    <p:extLst>
      <p:ext uri="{BB962C8B-B14F-4D97-AF65-F5344CB8AC3E}">
        <p14:creationId xmlns:p14="http://schemas.microsoft.com/office/powerpoint/2010/main" val="251328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0104" y="0"/>
            <a:ext cx="8911687" cy="1280890"/>
          </a:xfrm>
        </p:spPr>
        <p:txBody>
          <a:bodyPr/>
          <a:lstStyle/>
          <a:p>
            <a:r>
              <a:rPr lang="en-US" b="1" dirty="0"/>
              <a:t>Reference architecture</a:t>
            </a:r>
            <a:endParaRPr lang="en-US" dirty="0"/>
          </a:p>
        </p:txBody>
      </p:sp>
      <p:sp>
        <p:nvSpPr>
          <p:cNvPr id="3" name="Content Placeholder 2"/>
          <p:cNvSpPr>
            <a:spLocks noGrp="1"/>
          </p:cNvSpPr>
          <p:nvPr>
            <p:ph idx="1"/>
          </p:nvPr>
        </p:nvSpPr>
        <p:spPr>
          <a:xfrm>
            <a:off x="1734969" y="810127"/>
            <a:ext cx="8915400" cy="3777622"/>
          </a:xfrm>
        </p:spPr>
        <p:txBody>
          <a:bodyPr>
            <a:noAutofit/>
          </a:bodyPr>
          <a:lstStyle/>
          <a:p>
            <a:r>
              <a:rPr lang="en-US" dirty="0" err="1"/>
              <a:t>Hyperledger</a:t>
            </a:r>
            <a:r>
              <a:rPr lang="en-US" dirty="0"/>
              <a:t> has published a white paper with reference architecture that can serve as a guideline to build permissioned distributed ledgers. </a:t>
            </a:r>
          </a:p>
          <a:p>
            <a:r>
              <a:rPr lang="en-US" dirty="0"/>
              <a:t>The reference architecture consists of two main components: </a:t>
            </a:r>
          </a:p>
          <a:p>
            <a:pPr lvl="1"/>
            <a:r>
              <a:rPr lang="en-US" sz="1800" dirty="0" err="1"/>
              <a:t>Hyperledger</a:t>
            </a:r>
            <a:r>
              <a:rPr lang="en-US" sz="1800" dirty="0"/>
              <a:t> services </a:t>
            </a:r>
          </a:p>
          <a:p>
            <a:pPr lvl="1"/>
            <a:r>
              <a:rPr lang="en-US" sz="1800" dirty="0" err="1"/>
              <a:t>Hyperledger</a:t>
            </a:r>
            <a:r>
              <a:rPr lang="en-US" sz="1800" dirty="0"/>
              <a:t> APIs, SDKs, and CLI.</a:t>
            </a:r>
          </a:p>
          <a:p>
            <a:r>
              <a:rPr lang="en-US" dirty="0" err="1"/>
              <a:t>Hyperledger</a:t>
            </a:r>
            <a:r>
              <a:rPr lang="en-US" dirty="0"/>
              <a:t> services provide various services such as identity services, policy services, </a:t>
            </a:r>
            <a:r>
              <a:rPr lang="en-US" dirty="0" err="1"/>
              <a:t>blockchain</a:t>
            </a:r>
            <a:r>
              <a:rPr lang="en-US" dirty="0"/>
              <a:t> services, and smart contract services. </a:t>
            </a:r>
          </a:p>
          <a:p>
            <a:r>
              <a:rPr lang="en-US" dirty="0" err="1"/>
              <a:t>Hyperledger</a:t>
            </a:r>
            <a:r>
              <a:rPr lang="en-US" dirty="0"/>
              <a:t> APIs, SDKs, and CLIs provide an interface into </a:t>
            </a:r>
            <a:r>
              <a:rPr lang="en-US" dirty="0" err="1"/>
              <a:t>blockchain</a:t>
            </a:r>
            <a:r>
              <a:rPr lang="en-US" dirty="0"/>
              <a:t> services via appropriate application programming interfaces, software development kits, or command line interfaces. </a:t>
            </a:r>
          </a:p>
          <a:p>
            <a:r>
              <a:rPr lang="en-US" dirty="0"/>
              <a:t>Moreover, an event stream, which is basically a </a:t>
            </a:r>
            <a:r>
              <a:rPr lang="en-US" dirty="0" err="1"/>
              <a:t>gRPC</a:t>
            </a:r>
            <a:r>
              <a:rPr lang="en-US" dirty="0"/>
              <a:t> channel, runs across all services. </a:t>
            </a:r>
          </a:p>
          <a:p>
            <a:pPr lvl="1"/>
            <a:r>
              <a:rPr lang="en-US" sz="1800" dirty="0"/>
              <a:t>It can receive and send events. </a:t>
            </a:r>
          </a:p>
          <a:p>
            <a:pPr lvl="1"/>
            <a:r>
              <a:rPr lang="en-US" dirty="0"/>
              <a:t>Events are either pre-defined or custom. </a:t>
            </a:r>
          </a:p>
          <a:p>
            <a:r>
              <a:rPr lang="en-US" dirty="0"/>
              <a:t>Validating peers or </a:t>
            </a:r>
            <a:r>
              <a:rPr lang="en-US" dirty="0" err="1"/>
              <a:t>chaincode</a:t>
            </a:r>
            <a:r>
              <a:rPr lang="en-US" dirty="0"/>
              <a:t> can emit events to which external application can respond or listen to.</a:t>
            </a:r>
          </a:p>
        </p:txBody>
      </p:sp>
    </p:spTree>
    <p:extLst>
      <p:ext uri="{BB962C8B-B14F-4D97-AF65-F5344CB8AC3E}">
        <p14:creationId xmlns:p14="http://schemas.microsoft.com/office/powerpoint/2010/main" val="227820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378" y="139600"/>
            <a:ext cx="8911687" cy="1280890"/>
          </a:xfrm>
        </p:spPr>
        <p:txBody>
          <a:bodyPr>
            <a:normAutofit fontScale="90000"/>
          </a:bodyPr>
          <a:lstStyle/>
          <a:p>
            <a:r>
              <a:rPr lang="en-US" dirty="0"/>
              <a:t>The reference architecture that has been published in the </a:t>
            </a:r>
            <a:r>
              <a:rPr lang="en-US" dirty="0" err="1"/>
              <a:t>Hyperledger</a:t>
            </a:r>
            <a:r>
              <a:rPr lang="en-US" dirty="0"/>
              <a:t> white paper</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97977" y="1429582"/>
            <a:ext cx="8525118" cy="4481640"/>
          </a:xfrm>
          <a:prstGeom prst="rect">
            <a:avLst/>
          </a:prstGeom>
        </p:spPr>
      </p:pic>
    </p:spTree>
    <p:extLst>
      <p:ext uri="{BB962C8B-B14F-4D97-AF65-F5344CB8AC3E}">
        <p14:creationId xmlns:p14="http://schemas.microsoft.com/office/powerpoint/2010/main" val="2463102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4578" y="72343"/>
            <a:ext cx="9408695" cy="6244818"/>
          </a:xfrm>
          <a:prstGeom prst="rect">
            <a:avLst/>
          </a:prstGeom>
        </p:spPr>
      </p:pic>
    </p:spTree>
    <p:extLst>
      <p:ext uri="{BB962C8B-B14F-4D97-AF65-F5344CB8AC3E}">
        <p14:creationId xmlns:p14="http://schemas.microsoft.com/office/powerpoint/2010/main" val="3418811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a:bodyPr>
          <a:lstStyle/>
          <a:p>
            <a:r>
              <a:rPr lang="en-US" sz="2400" dirty="0"/>
              <a:t>There are certain requirements of a </a:t>
            </a:r>
            <a:r>
              <a:rPr lang="en-US" sz="2400" dirty="0" err="1"/>
              <a:t>blockchain</a:t>
            </a:r>
            <a:r>
              <a:rPr lang="en-US" sz="2400" dirty="0"/>
              <a:t> service.</a:t>
            </a:r>
          </a:p>
          <a:p>
            <a:r>
              <a:rPr lang="en-US" sz="2400" dirty="0"/>
              <a:t> The reference architecture is driven by the needs and requirements raised by the participants of the </a:t>
            </a:r>
            <a:r>
              <a:rPr lang="en-US" sz="2400" dirty="0" err="1"/>
              <a:t>Hyperledger</a:t>
            </a:r>
            <a:r>
              <a:rPr lang="en-US" sz="2400" dirty="0"/>
              <a:t> project and after studying the industry use cases. </a:t>
            </a:r>
          </a:p>
          <a:p>
            <a:r>
              <a:rPr lang="en-US" sz="2400" dirty="0"/>
              <a:t>There are several categories of requirements that have been deduced from the study of industrial use cases</a:t>
            </a:r>
          </a:p>
        </p:txBody>
      </p:sp>
    </p:spTree>
    <p:extLst>
      <p:ext uri="{BB962C8B-B14F-4D97-AF65-F5344CB8AC3E}">
        <p14:creationId xmlns:p14="http://schemas.microsoft.com/office/powerpoint/2010/main" val="1105489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approach</a:t>
            </a:r>
          </a:p>
        </p:txBody>
      </p:sp>
      <p:sp>
        <p:nvSpPr>
          <p:cNvPr id="3" name="Content Placeholder 2"/>
          <p:cNvSpPr>
            <a:spLocks noGrp="1"/>
          </p:cNvSpPr>
          <p:nvPr>
            <p:ph idx="1"/>
          </p:nvPr>
        </p:nvSpPr>
        <p:spPr/>
        <p:txBody>
          <a:bodyPr>
            <a:normAutofit/>
          </a:bodyPr>
          <a:lstStyle/>
          <a:p>
            <a:r>
              <a:rPr lang="en-US" sz="2000" dirty="0"/>
              <a:t>The main requirement of </a:t>
            </a:r>
            <a:r>
              <a:rPr lang="en-US" sz="2000" dirty="0" err="1"/>
              <a:t>Hyperledger</a:t>
            </a:r>
            <a:r>
              <a:rPr lang="en-US" sz="2000" dirty="0"/>
              <a:t> is a modular structure. </a:t>
            </a:r>
          </a:p>
          <a:p>
            <a:r>
              <a:rPr lang="en-US" sz="2000" dirty="0"/>
              <a:t>It is expected that, as a </a:t>
            </a:r>
            <a:r>
              <a:rPr lang="en-US" sz="2000" dirty="0" err="1"/>
              <a:t>crossindustry</a:t>
            </a:r>
            <a:r>
              <a:rPr lang="en-US" sz="2000" dirty="0"/>
              <a:t> fabric (</a:t>
            </a:r>
            <a:r>
              <a:rPr lang="en-US" sz="2000" dirty="0" err="1"/>
              <a:t>blockchain</a:t>
            </a:r>
            <a:r>
              <a:rPr lang="en-US" sz="2000" dirty="0"/>
              <a:t>), it will be used in many business scenarios. </a:t>
            </a:r>
          </a:p>
          <a:p>
            <a:r>
              <a:rPr lang="en-US" sz="2000" dirty="0"/>
              <a:t>As such, functions related to storage, policy, </a:t>
            </a:r>
            <a:r>
              <a:rPr lang="en-US" sz="2000" dirty="0" err="1"/>
              <a:t>chaincode</a:t>
            </a:r>
            <a:r>
              <a:rPr lang="en-US" sz="2000" dirty="0"/>
              <a:t>, access control, consensus and many other </a:t>
            </a:r>
            <a:r>
              <a:rPr lang="en-US" sz="2000" dirty="0" err="1"/>
              <a:t>blockchain</a:t>
            </a:r>
            <a:r>
              <a:rPr lang="en-US" sz="2000" dirty="0"/>
              <a:t> services should be pluggable. </a:t>
            </a:r>
          </a:p>
          <a:p>
            <a:r>
              <a:rPr lang="en-US" sz="2000" dirty="0"/>
              <a:t>The modules should be plug and play and users should be able to easily remove and add a different module that meets the requirements of the business.</a:t>
            </a:r>
          </a:p>
        </p:txBody>
      </p:sp>
    </p:spTree>
    <p:extLst>
      <p:ext uri="{BB962C8B-B14F-4D97-AF65-F5344CB8AC3E}">
        <p14:creationId xmlns:p14="http://schemas.microsoft.com/office/powerpoint/2010/main" val="727877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approach</a:t>
            </a:r>
          </a:p>
        </p:txBody>
      </p:sp>
      <p:sp>
        <p:nvSpPr>
          <p:cNvPr id="3" name="Content Placeholder 2"/>
          <p:cNvSpPr>
            <a:spLocks noGrp="1"/>
          </p:cNvSpPr>
          <p:nvPr>
            <p:ph idx="1"/>
          </p:nvPr>
        </p:nvSpPr>
        <p:spPr>
          <a:xfrm>
            <a:off x="2589212" y="1905000"/>
            <a:ext cx="8915400" cy="3777622"/>
          </a:xfrm>
        </p:spPr>
        <p:txBody>
          <a:bodyPr>
            <a:noAutofit/>
          </a:bodyPr>
          <a:lstStyle/>
          <a:p>
            <a:r>
              <a:rPr lang="en-US" sz="2400" dirty="0"/>
              <a:t>For example</a:t>
            </a:r>
          </a:p>
          <a:p>
            <a:pPr lvl="1"/>
            <a:r>
              <a:rPr lang="en-US" sz="2000" dirty="0"/>
              <a:t>if a business </a:t>
            </a:r>
            <a:r>
              <a:rPr lang="en-US" sz="2000" dirty="0" err="1"/>
              <a:t>blockchain</a:t>
            </a:r>
            <a:r>
              <a:rPr lang="en-US" sz="2000" dirty="0"/>
              <a:t> needs to be run only between already trusted parties and performs very basic business operations, </a:t>
            </a:r>
          </a:p>
          <a:p>
            <a:pPr lvl="1"/>
            <a:r>
              <a:rPr lang="en-US" sz="2000" dirty="0"/>
              <a:t>then perhaps there is no need to have advanced cryptographic support for confidentiality and privacy, </a:t>
            </a:r>
          </a:p>
          <a:p>
            <a:pPr lvl="1"/>
            <a:r>
              <a:rPr lang="en-US" sz="2000" dirty="0"/>
              <a:t>users should be able to remove that functionality (module) or replace that with a more appropriate module that suits their needs. </a:t>
            </a:r>
          </a:p>
          <a:p>
            <a:pPr lvl="1"/>
            <a:r>
              <a:rPr lang="en-US" sz="2000" dirty="0"/>
              <a:t>Similarly, if users need to run a cross-industry </a:t>
            </a:r>
            <a:r>
              <a:rPr lang="en-US" sz="2000" dirty="0" err="1"/>
              <a:t>blockchain</a:t>
            </a:r>
            <a:r>
              <a:rPr lang="en-US" sz="2000" dirty="0"/>
              <a:t>, then confidentiality and privacy can be of paramount importance. </a:t>
            </a:r>
          </a:p>
          <a:p>
            <a:pPr lvl="1"/>
            <a:r>
              <a:rPr lang="en-US" sz="2000" dirty="0"/>
              <a:t>In this case, users should be able to plug an advanced cryptographic and access control mechanism (module) into the </a:t>
            </a:r>
            <a:r>
              <a:rPr lang="en-US" sz="2000" dirty="0" err="1"/>
              <a:t>blockchain</a:t>
            </a:r>
            <a:r>
              <a:rPr lang="en-US" sz="2000" dirty="0"/>
              <a:t> (fabric).</a:t>
            </a:r>
          </a:p>
        </p:txBody>
      </p:sp>
    </p:spTree>
    <p:extLst>
      <p:ext uri="{BB962C8B-B14F-4D97-AF65-F5344CB8AC3E}">
        <p14:creationId xmlns:p14="http://schemas.microsoft.com/office/powerpoint/2010/main" val="142727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and confidentiality</a:t>
            </a:r>
            <a:br>
              <a:rPr lang="en-US" dirty="0"/>
            </a:br>
            <a:endParaRPr lang="en-US" dirty="0"/>
          </a:p>
        </p:txBody>
      </p:sp>
      <p:sp>
        <p:nvSpPr>
          <p:cNvPr id="3" name="Content Placeholder 2"/>
          <p:cNvSpPr>
            <a:spLocks noGrp="1"/>
          </p:cNvSpPr>
          <p:nvPr>
            <p:ph idx="1"/>
          </p:nvPr>
        </p:nvSpPr>
        <p:spPr/>
        <p:txBody>
          <a:bodyPr>
            <a:normAutofit/>
          </a:bodyPr>
          <a:lstStyle/>
          <a:p>
            <a:r>
              <a:rPr lang="en-US" sz="2400" dirty="0"/>
              <a:t>Privacy and confidentiality of transactions and contracts is of utmost importance in a business </a:t>
            </a:r>
            <a:r>
              <a:rPr lang="en-US" sz="2400" dirty="0" err="1"/>
              <a:t>blockchain</a:t>
            </a:r>
            <a:r>
              <a:rPr lang="en-US" sz="2400" dirty="0"/>
              <a:t>.</a:t>
            </a:r>
          </a:p>
          <a:p>
            <a:r>
              <a:rPr lang="en-US" sz="2400" dirty="0"/>
              <a:t> As such, </a:t>
            </a:r>
            <a:r>
              <a:rPr lang="en-US" sz="2400" dirty="0" err="1"/>
              <a:t>Hyperledger's</a:t>
            </a:r>
            <a:r>
              <a:rPr lang="en-US" sz="2400" dirty="0"/>
              <a:t> vision is to provide a wide range of cryptographic protocols and algorithms and it is expected that users will be able to choose appropriate modules according to their business requirements. </a:t>
            </a:r>
          </a:p>
          <a:p>
            <a:r>
              <a:rPr lang="en-US" sz="2400" dirty="0"/>
              <a:t>The fabric should be able to handle complex cryptographic algorithms without compromising performance.</a:t>
            </a:r>
          </a:p>
        </p:txBody>
      </p:sp>
    </p:spTree>
    <p:extLst>
      <p:ext uri="{BB962C8B-B14F-4D97-AF65-F5344CB8AC3E}">
        <p14:creationId xmlns:p14="http://schemas.microsoft.com/office/powerpoint/2010/main" val="4101134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Identity</a:t>
            </a:r>
            <a:endParaRPr lang="en-US" dirty="0"/>
          </a:p>
        </p:txBody>
      </p:sp>
      <p:sp>
        <p:nvSpPr>
          <p:cNvPr id="3" name="Content Placeholder 2"/>
          <p:cNvSpPr>
            <a:spLocks noGrp="1"/>
          </p:cNvSpPr>
          <p:nvPr>
            <p:ph idx="1"/>
          </p:nvPr>
        </p:nvSpPr>
        <p:spPr/>
        <p:txBody>
          <a:bodyPr/>
          <a:lstStyle/>
          <a:p>
            <a:r>
              <a:rPr lang="en-US" sz="2000" dirty="0"/>
              <a:t>In order to provide privacy and confidentiality services, a flexible PKI model that can be used to handle the access control functionality is also required. </a:t>
            </a:r>
          </a:p>
          <a:p>
            <a:r>
              <a:rPr lang="en-US" sz="2000" dirty="0"/>
              <a:t>The strength and type of cryptographic mechanisms is also expected to vary according to the needs and requirements of the users. </a:t>
            </a:r>
          </a:p>
          <a:p>
            <a:r>
              <a:rPr lang="en-US" sz="2000" dirty="0"/>
              <a:t>In certain scenarios it might be required for a user to hide their identity, and as such the </a:t>
            </a:r>
            <a:r>
              <a:rPr lang="en-US" sz="2000" dirty="0" err="1"/>
              <a:t>Hyperledger</a:t>
            </a:r>
            <a:r>
              <a:rPr lang="en-US" sz="2000" dirty="0"/>
              <a:t> is expected to provide this functionality.</a:t>
            </a:r>
            <a:endParaRPr lang="en-US" dirty="0"/>
          </a:p>
        </p:txBody>
      </p:sp>
    </p:spTree>
    <p:extLst>
      <p:ext uri="{BB962C8B-B14F-4D97-AF65-F5344CB8AC3E}">
        <p14:creationId xmlns:p14="http://schemas.microsoft.com/office/powerpoint/2010/main" val="3632745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Auditability</a:t>
            </a:r>
            <a:endParaRPr lang="en-US" dirty="0"/>
          </a:p>
        </p:txBody>
      </p:sp>
      <p:sp>
        <p:nvSpPr>
          <p:cNvPr id="3" name="Content Placeholder 2"/>
          <p:cNvSpPr>
            <a:spLocks noGrp="1"/>
          </p:cNvSpPr>
          <p:nvPr>
            <p:ph idx="1"/>
          </p:nvPr>
        </p:nvSpPr>
        <p:spPr/>
        <p:txBody>
          <a:bodyPr>
            <a:normAutofit/>
          </a:bodyPr>
          <a:lstStyle/>
          <a:p>
            <a:r>
              <a:rPr lang="en-US" sz="2400" dirty="0"/>
              <a:t>Auditability is another requirement of a </a:t>
            </a:r>
            <a:r>
              <a:rPr lang="en-US" sz="2400" dirty="0" err="1"/>
              <a:t>Hyperledger</a:t>
            </a:r>
            <a:r>
              <a:rPr lang="en-US" sz="2400" dirty="0"/>
              <a:t> Fabric.</a:t>
            </a:r>
          </a:p>
          <a:p>
            <a:r>
              <a:rPr lang="en-US" sz="2400" dirty="0"/>
              <a:t> It is expected that an immutable audit trail of all identities, related operations and any changes is kept.</a:t>
            </a:r>
          </a:p>
        </p:txBody>
      </p:sp>
    </p:spTree>
    <p:extLst>
      <p:ext uri="{BB962C8B-B14F-4D97-AF65-F5344CB8AC3E}">
        <p14:creationId xmlns:p14="http://schemas.microsoft.com/office/powerpoint/2010/main" val="2613944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endParaRPr lang="en-US" dirty="0"/>
          </a:p>
        </p:txBody>
      </p:sp>
      <p:sp>
        <p:nvSpPr>
          <p:cNvPr id="3" name="Content Placeholder 2"/>
          <p:cNvSpPr>
            <a:spLocks noGrp="1"/>
          </p:cNvSpPr>
          <p:nvPr>
            <p:ph idx="1"/>
          </p:nvPr>
        </p:nvSpPr>
        <p:spPr>
          <a:xfrm>
            <a:off x="2240296" y="1264555"/>
            <a:ext cx="8915400" cy="3777622"/>
          </a:xfrm>
        </p:spPr>
        <p:txBody>
          <a:bodyPr>
            <a:noAutofit/>
          </a:bodyPr>
          <a:lstStyle/>
          <a:p>
            <a:r>
              <a:rPr lang="en-US" sz="2400" dirty="0"/>
              <a:t>Currently there are many </a:t>
            </a:r>
            <a:r>
              <a:rPr lang="en-US" sz="2400" dirty="0" err="1"/>
              <a:t>blockchain</a:t>
            </a:r>
            <a:r>
              <a:rPr lang="en-US" sz="2400" dirty="0"/>
              <a:t> solutions available, but they cannot communicate with each other and this can be a limiting factor in the growth of a </a:t>
            </a:r>
            <a:r>
              <a:rPr lang="en-US" sz="2400" dirty="0" err="1"/>
              <a:t>blockchain</a:t>
            </a:r>
            <a:r>
              <a:rPr lang="en-US" sz="2400" dirty="0"/>
              <a:t> based global business ecosystem.</a:t>
            </a:r>
          </a:p>
          <a:p>
            <a:r>
              <a:rPr lang="en-US" sz="2400" dirty="0"/>
              <a:t> It is envisaged that many </a:t>
            </a:r>
            <a:r>
              <a:rPr lang="en-US" sz="2400" dirty="0" err="1"/>
              <a:t>blockchain</a:t>
            </a:r>
            <a:r>
              <a:rPr lang="en-US" sz="2400" dirty="0"/>
              <a:t> networks will operate in the business world for specific needs, but it is important that they are able to communicate with each other. </a:t>
            </a:r>
          </a:p>
          <a:p>
            <a:r>
              <a:rPr lang="en-US" sz="2400" dirty="0"/>
              <a:t>There should be a common set of standards that all </a:t>
            </a:r>
            <a:r>
              <a:rPr lang="en-US" sz="2400" dirty="0" err="1"/>
              <a:t>blockchains</a:t>
            </a:r>
            <a:r>
              <a:rPr lang="en-US" sz="2400" dirty="0"/>
              <a:t> can follow in order to allow communication between different ledgers.</a:t>
            </a:r>
          </a:p>
          <a:p>
            <a:r>
              <a:rPr lang="en-US" sz="2400" dirty="0"/>
              <a:t> It is expected that a protocol will be developed that will allow the exchange of information between many Fabrics.</a:t>
            </a:r>
          </a:p>
        </p:txBody>
      </p:sp>
    </p:spTree>
    <p:extLst>
      <p:ext uri="{BB962C8B-B14F-4D97-AF65-F5344CB8AC3E}">
        <p14:creationId xmlns:p14="http://schemas.microsoft.com/office/powerpoint/2010/main" val="225914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61977" y="735908"/>
            <a:ext cx="10526602" cy="5397382"/>
          </a:xfrm>
          <a:prstGeom prst="rect">
            <a:avLst/>
          </a:prstGeom>
        </p:spPr>
      </p:pic>
    </p:spTree>
    <p:extLst>
      <p:ext uri="{BB962C8B-B14F-4D97-AF65-F5344CB8AC3E}">
        <p14:creationId xmlns:p14="http://schemas.microsoft.com/office/powerpoint/2010/main" val="865725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Portability</a:t>
            </a:r>
            <a:endParaRPr lang="en-US" dirty="0"/>
          </a:p>
        </p:txBody>
      </p:sp>
      <p:sp>
        <p:nvSpPr>
          <p:cNvPr id="3" name="Content Placeholder 2"/>
          <p:cNvSpPr>
            <a:spLocks noGrp="1"/>
          </p:cNvSpPr>
          <p:nvPr>
            <p:ph idx="1"/>
          </p:nvPr>
        </p:nvSpPr>
        <p:spPr>
          <a:xfrm>
            <a:off x="2324517" y="1820779"/>
            <a:ext cx="8915400" cy="3777622"/>
          </a:xfrm>
        </p:spPr>
        <p:txBody>
          <a:bodyPr>
            <a:noAutofit/>
          </a:bodyPr>
          <a:lstStyle/>
          <a:p>
            <a:r>
              <a:rPr lang="en-US" sz="2800" dirty="0"/>
              <a:t>The portability requirement is concerned with the ability to run across multiple platforms and environments without the need to change anything at code level.</a:t>
            </a:r>
          </a:p>
          <a:p>
            <a:r>
              <a:rPr lang="en-US" sz="2800" dirty="0"/>
              <a:t> </a:t>
            </a:r>
            <a:r>
              <a:rPr lang="en-US" sz="2800" dirty="0" err="1"/>
              <a:t>Hyperledger</a:t>
            </a:r>
            <a:r>
              <a:rPr lang="en-US" sz="2800" dirty="0"/>
              <a:t> is envisaged to be portable, not only at infrastructure level but also at code, libraries, and API levels so that it can support uniform development across various implementations of </a:t>
            </a:r>
            <a:r>
              <a:rPr lang="en-US" sz="2800" dirty="0" err="1"/>
              <a:t>Hyperledger</a:t>
            </a:r>
            <a:r>
              <a:rPr lang="en-US" sz="2800" dirty="0"/>
              <a:t>.</a:t>
            </a:r>
          </a:p>
        </p:txBody>
      </p:sp>
    </p:spTree>
    <p:extLst>
      <p:ext uri="{BB962C8B-B14F-4D97-AF65-F5344CB8AC3E}">
        <p14:creationId xmlns:p14="http://schemas.microsoft.com/office/powerpoint/2010/main" val="278964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Fabric</a:t>
            </a:r>
            <a:endParaRPr lang="en-US" dirty="0"/>
          </a:p>
        </p:txBody>
      </p:sp>
      <p:sp>
        <p:nvSpPr>
          <p:cNvPr id="3" name="Content Placeholder 2"/>
          <p:cNvSpPr>
            <a:spLocks noGrp="1"/>
          </p:cNvSpPr>
          <p:nvPr>
            <p:ph idx="1"/>
          </p:nvPr>
        </p:nvSpPr>
        <p:spPr>
          <a:xfrm>
            <a:off x="2195807" y="1357143"/>
            <a:ext cx="8915400" cy="3777622"/>
          </a:xfrm>
        </p:spPr>
        <p:txBody>
          <a:bodyPr>
            <a:noAutofit/>
          </a:bodyPr>
          <a:lstStyle/>
          <a:p>
            <a:r>
              <a:rPr lang="en-US" sz="2400" dirty="0"/>
              <a:t>Fabric can be defined as a collection of components providing a foundation layer that can be used to deliver a </a:t>
            </a:r>
            <a:r>
              <a:rPr lang="en-US" sz="2400" dirty="0" err="1"/>
              <a:t>blockchain</a:t>
            </a:r>
            <a:r>
              <a:rPr lang="en-US" sz="2400" dirty="0"/>
              <a:t> network.</a:t>
            </a:r>
          </a:p>
          <a:p>
            <a:r>
              <a:rPr lang="en-US" sz="2400" dirty="0"/>
              <a:t> There are various types and capabilities of a fabric network, but all fabrics share common attributes such as immutability and are consensus driven. </a:t>
            </a:r>
          </a:p>
          <a:p>
            <a:r>
              <a:rPr lang="en-US" sz="2400" dirty="0"/>
              <a:t>Some fabrics can provide modular approach towards building </a:t>
            </a:r>
            <a:r>
              <a:rPr lang="en-US" sz="2400" dirty="0" err="1"/>
              <a:t>blockchain</a:t>
            </a:r>
            <a:r>
              <a:rPr lang="en-US" sz="2400" dirty="0"/>
              <a:t> networks.</a:t>
            </a:r>
          </a:p>
          <a:p>
            <a:pPr lvl="1"/>
            <a:r>
              <a:rPr lang="en-US" sz="2000" dirty="0"/>
              <a:t>In this case the </a:t>
            </a:r>
            <a:r>
              <a:rPr lang="en-US" sz="2000" dirty="0" err="1"/>
              <a:t>blockchain</a:t>
            </a:r>
            <a:r>
              <a:rPr lang="en-US" sz="2000" dirty="0"/>
              <a:t> network can have multiple pluggable modules to perform various function on the network.</a:t>
            </a:r>
          </a:p>
          <a:p>
            <a:pPr lvl="1"/>
            <a:r>
              <a:rPr lang="en-US" sz="2000" dirty="0"/>
              <a:t>For example, consensus algorithms can be a pluggable module in a </a:t>
            </a:r>
            <a:r>
              <a:rPr lang="en-US" sz="2000" dirty="0" err="1"/>
              <a:t>blockchain</a:t>
            </a:r>
            <a:r>
              <a:rPr lang="en-US" sz="2000" dirty="0"/>
              <a:t> network where, depending on the requirements of the network, an appropriate consensus algorithm can be chosen and plugged into the network</a:t>
            </a:r>
          </a:p>
        </p:txBody>
      </p:sp>
    </p:spTree>
    <p:extLst>
      <p:ext uri="{BB962C8B-B14F-4D97-AF65-F5344CB8AC3E}">
        <p14:creationId xmlns:p14="http://schemas.microsoft.com/office/powerpoint/2010/main" val="248235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660" y="0"/>
            <a:ext cx="8911687" cy="1280890"/>
          </a:xfrm>
        </p:spPr>
        <p:txBody>
          <a:bodyPr/>
          <a:lstStyle/>
          <a:p>
            <a:r>
              <a:rPr lang="en-US" b="1" dirty="0"/>
              <a:t>Fabric</a:t>
            </a:r>
            <a:endParaRPr lang="en-US" dirty="0"/>
          </a:p>
        </p:txBody>
      </p:sp>
      <p:sp>
        <p:nvSpPr>
          <p:cNvPr id="3" name="Content Placeholder 2"/>
          <p:cNvSpPr>
            <a:spLocks noGrp="1"/>
          </p:cNvSpPr>
          <p:nvPr>
            <p:ph idx="1"/>
          </p:nvPr>
        </p:nvSpPr>
        <p:spPr>
          <a:xfrm>
            <a:off x="2121379" y="477746"/>
            <a:ext cx="8915400" cy="3777622"/>
          </a:xfrm>
        </p:spPr>
        <p:txBody>
          <a:bodyPr>
            <a:noAutofit/>
          </a:bodyPr>
          <a:lstStyle/>
          <a:p>
            <a:r>
              <a:rPr lang="en-US" sz="2400" dirty="0"/>
              <a:t>The modules can be based on some particular specification of the fabric and can include APIs, access control, and various other components. </a:t>
            </a:r>
          </a:p>
          <a:p>
            <a:r>
              <a:rPr lang="en-US" sz="2400" dirty="0"/>
              <a:t>Fabrics can also be designed either to be private or public and can allow the creation of multiple business networks. </a:t>
            </a:r>
          </a:p>
          <a:p>
            <a:pPr lvl="1"/>
            <a:r>
              <a:rPr lang="en-US" sz="2000" dirty="0"/>
              <a:t>As an example, bitcoin is an application that runs on top of its fabric (</a:t>
            </a:r>
            <a:r>
              <a:rPr lang="en-US" sz="2000" dirty="0" err="1"/>
              <a:t>blockchain</a:t>
            </a:r>
            <a:r>
              <a:rPr lang="en-US" sz="2000" dirty="0"/>
              <a:t> network).,</a:t>
            </a:r>
          </a:p>
          <a:p>
            <a:r>
              <a:rPr lang="en-US" sz="2400" dirty="0" err="1"/>
              <a:t>Blockchain</a:t>
            </a:r>
            <a:r>
              <a:rPr lang="en-US" sz="2400" dirty="0"/>
              <a:t> can either be permissioned or permission-less and the same is true for fabric in </a:t>
            </a:r>
            <a:r>
              <a:rPr lang="en-US" sz="2400" dirty="0" err="1"/>
              <a:t>Hyperledger</a:t>
            </a:r>
            <a:r>
              <a:rPr lang="en-US" sz="2400" dirty="0"/>
              <a:t> terminology.</a:t>
            </a:r>
          </a:p>
          <a:p>
            <a:r>
              <a:rPr lang="en-US" sz="2000" dirty="0"/>
              <a:t>Fabric is also the name given to the code contribution made by IBM to the </a:t>
            </a:r>
            <a:r>
              <a:rPr lang="en-US" sz="2000" dirty="0" err="1"/>
              <a:t>Hyperledger</a:t>
            </a:r>
            <a:r>
              <a:rPr lang="en-US" sz="2000" dirty="0"/>
              <a:t> foundation and is formally called </a:t>
            </a:r>
            <a:r>
              <a:rPr lang="en-US" sz="2000" dirty="0" err="1"/>
              <a:t>Hyperledger</a:t>
            </a:r>
            <a:r>
              <a:rPr lang="en-US" sz="2000" dirty="0"/>
              <a:t> Fabric. </a:t>
            </a:r>
          </a:p>
          <a:p>
            <a:r>
              <a:rPr lang="en-US" sz="2000" dirty="0"/>
              <a:t>IBM also offers </a:t>
            </a:r>
            <a:r>
              <a:rPr lang="en-US" sz="2000" dirty="0" err="1"/>
              <a:t>blockchain</a:t>
            </a:r>
            <a:r>
              <a:rPr lang="en-US" sz="2000" dirty="0"/>
              <a:t> as a service (IBM </a:t>
            </a:r>
            <a:r>
              <a:rPr lang="en-US" sz="2000" dirty="0" err="1"/>
              <a:t>Blockchain</a:t>
            </a:r>
            <a:r>
              <a:rPr lang="en-US" sz="2000" dirty="0"/>
              <a:t>) via its </a:t>
            </a:r>
            <a:r>
              <a:rPr lang="en-US" sz="2000" dirty="0" err="1"/>
              <a:t>Bluemix</a:t>
            </a:r>
            <a:r>
              <a:rPr lang="en-US" sz="2000" dirty="0"/>
              <a:t> cloud service.</a:t>
            </a:r>
            <a:endParaRPr lang="en-US" sz="2800" dirty="0"/>
          </a:p>
        </p:txBody>
      </p:sp>
    </p:spTree>
    <p:extLst>
      <p:ext uri="{BB962C8B-B14F-4D97-AF65-F5344CB8AC3E}">
        <p14:creationId xmlns:p14="http://schemas.microsoft.com/office/powerpoint/2010/main" val="2349491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475" y="0"/>
            <a:ext cx="8911687" cy="1280890"/>
          </a:xfrm>
        </p:spPr>
        <p:txBody>
          <a:bodyPr/>
          <a:lstStyle/>
          <a:p>
            <a:r>
              <a:rPr lang="en-US" b="1" dirty="0" err="1"/>
              <a:t>Hyperledger</a:t>
            </a:r>
            <a:r>
              <a:rPr lang="en-US" b="1" dirty="0"/>
              <a:t> Fabric</a:t>
            </a:r>
            <a:endParaRPr lang="en-US" dirty="0"/>
          </a:p>
        </p:txBody>
      </p:sp>
      <p:sp>
        <p:nvSpPr>
          <p:cNvPr id="3" name="Content Placeholder 2"/>
          <p:cNvSpPr>
            <a:spLocks noGrp="1"/>
          </p:cNvSpPr>
          <p:nvPr>
            <p:ph idx="1"/>
          </p:nvPr>
        </p:nvSpPr>
        <p:spPr>
          <a:xfrm>
            <a:off x="1657350" y="781050"/>
            <a:ext cx="8990012" cy="3777622"/>
          </a:xfrm>
        </p:spPr>
        <p:txBody>
          <a:bodyPr>
            <a:noAutofit/>
          </a:bodyPr>
          <a:lstStyle/>
          <a:p>
            <a:r>
              <a:rPr lang="en-US" sz="2000" dirty="0"/>
              <a:t>Fabric is the contribution originally made by IBM to the </a:t>
            </a:r>
            <a:r>
              <a:rPr lang="en-US" sz="2000" dirty="0" err="1"/>
              <a:t>Hyperledger</a:t>
            </a:r>
            <a:r>
              <a:rPr lang="en-US" sz="2000" dirty="0"/>
              <a:t> project.</a:t>
            </a:r>
          </a:p>
          <a:p>
            <a:r>
              <a:rPr lang="en-US" sz="2000" dirty="0"/>
              <a:t> The aim of this contribution is to enable a modular, open and flexible approach towards building </a:t>
            </a:r>
            <a:r>
              <a:rPr lang="en-US" sz="2000" dirty="0" err="1"/>
              <a:t>blockchain</a:t>
            </a:r>
            <a:r>
              <a:rPr lang="en-US" sz="2000" dirty="0"/>
              <a:t> networks.</a:t>
            </a:r>
          </a:p>
          <a:p>
            <a:r>
              <a:rPr lang="en-US" sz="2000" dirty="0"/>
              <a:t> Various functions in the fabric are pluggable, and it also allows use of any language to develop smart contracts. </a:t>
            </a:r>
          </a:p>
          <a:p>
            <a:pPr lvl="1"/>
            <a:r>
              <a:rPr lang="en-US" sz="2000" dirty="0"/>
              <a:t>This is possible because it is based on container technology which can host any language. </a:t>
            </a:r>
          </a:p>
          <a:p>
            <a:r>
              <a:rPr lang="en-US" sz="2000" dirty="0" err="1"/>
              <a:t>Chaincode</a:t>
            </a:r>
            <a:r>
              <a:rPr lang="en-US" sz="2000" dirty="0"/>
              <a:t> (smart contract) is sandboxed into a secure container which includes a secure operating system, </a:t>
            </a:r>
            <a:r>
              <a:rPr lang="en-US" sz="2000" dirty="0" err="1"/>
              <a:t>chaincode</a:t>
            </a:r>
            <a:r>
              <a:rPr lang="en-US" sz="2000" dirty="0"/>
              <a:t> language, runtime environment and SDKs for Go, Java, and Node.js. </a:t>
            </a:r>
          </a:p>
          <a:p>
            <a:r>
              <a:rPr lang="en-US" sz="2000" dirty="0"/>
              <a:t>Other languages can be supported too if required. </a:t>
            </a:r>
          </a:p>
          <a:p>
            <a:r>
              <a:rPr lang="en-US" sz="2000" dirty="0"/>
              <a:t>Smart contracts are called </a:t>
            </a:r>
            <a:r>
              <a:rPr lang="en-US" sz="2000" dirty="0" err="1"/>
              <a:t>chaincode</a:t>
            </a:r>
            <a:r>
              <a:rPr lang="en-US" sz="2000" dirty="0"/>
              <a:t> in the Fabric. </a:t>
            </a:r>
          </a:p>
          <a:p>
            <a:r>
              <a:rPr lang="en-US" sz="2000" dirty="0"/>
              <a:t>This is a very powerful feature compared to domain specific languages in </a:t>
            </a:r>
            <a:r>
              <a:rPr lang="en-US" sz="2000" dirty="0" err="1"/>
              <a:t>Ethereum</a:t>
            </a:r>
            <a:r>
              <a:rPr lang="en-US" sz="2000" dirty="0"/>
              <a:t>, or the very limited scripted language in bitcoin.</a:t>
            </a:r>
          </a:p>
        </p:txBody>
      </p:sp>
    </p:spTree>
    <p:extLst>
      <p:ext uri="{BB962C8B-B14F-4D97-AF65-F5344CB8AC3E}">
        <p14:creationId xmlns:p14="http://schemas.microsoft.com/office/powerpoint/2010/main" val="4196033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930" y="145645"/>
            <a:ext cx="8911687" cy="704960"/>
          </a:xfrm>
        </p:spPr>
        <p:txBody>
          <a:bodyPr/>
          <a:lstStyle/>
          <a:p>
            <a:r>
              <a:rPr lang="en-US" b="1" dirty="0" err="1"/>
              <a:t>Hyperledger</a:t>
            </a:r>
            <a:r>
              <a:rPr lang="en-US" b="1" dirty="0"/>
              <a:t> Fabric</a:t>
            </a:r>
            <a:endParaRPr lang="en-US" dirty="0"/>
          </a:p>
        </p:txBody>
      </p:sp>
      <p:sp>
        <p:nvSpPr>
          <p:cNvPr id="3" name="Content Placeholder 2"/>
          <p:cNvSpPr>
            <a:spLocks noGrp="1"/>
          </p:cNvSpPr>
          <p:nvPr>
            <p:ph idx="1"/>
          </p:nvPr>
        </p:nvSpPr>
        <p:spPr>
          <a:xfrm>
            <a:off x="1844932" y="850605"/>
            <a:ext cx="8915400" cy="3777622"/>
          </a:xfrm>
        </p:spPr>
        <p:txBody>
          <a:bodyPr>
            <a:noAutofit/>
          </a:bodyPr>
          <a:lstStyle/>
          <a:p>
            <a:r>
              <a:rPr lang="en-US" sz="2400" dirty="0"/>
              <a:t>It is a permissioned network that aims to address issues such as scalability, privacy, and confidentiality. </a:t>
            </a:r>
          </a:p>
          <a:p>
            <a:r>
              <a:rPr lang="en-US" sz="2400" dirty="0"/>
              <a:t>The </a:t>
            </a:r>
            <a:r>
              <a:rPr lang="en-US" sz="2800" dirty="0"/>
              <a:t>key</a:t>
            </a:r>
            <a:r>
              <a:rPr lang="en-US" sz="2400" dirty="0"/>
              <a:t> idea behind this is modular technology, which would allow for flexibility in design and implementation.</a:t>
            </a:r>
          </a:p>
          <a:p>
            <a:r>
              <a:rPr lang="en-US" sz="2400" dirty="0"/>
              <a:t> This can then result in achieving scalability, privacy and other desired attributes. </a:t>
            </a:r>
          </a:p>
          <a:p>
            <a:r>
              <a:rPr lang="en-US" sz="2400" dirty="0"/>
              <a:t>Transactions in fabric are private, confidential and anonymous for general users, but they can still be traced and linked to the users by authorized auditors.</a:t>
            </a:r>
          </a:p>
          <a:p>
            <a:r>
              <a:rPr lang="en-US" sz="2400" dirty="0"/>
              <a:t> As a permissioned network, all participants are required to be registered with the membership services in order to access the </a:t>
            </a:r>
            <a:r>
              <a:rPr lang="en-US" sz="2400" dirty="0" err="1"/>
              <a:t>blockchain</a:t>
            </a:r>
            <a:r>
              <a:rPr lang="en-US" sz="2400" dirty="0"/>
              <a:t> network. </a:t>
            </a:r>
          </a:p>
          <a:p>
            <a:r>
              <a:rPr lang="en-US" sz="2400" dirty="0"/>
              <a:t>This ledger also provided auditability functionality in order to meet the regulatory and compliance needs.</a:t>
            </a:r>
          </a:p>
        </p:txBody>
      </p:sp>
    </p:spTree>
    <p:extLst>
      <p:ext uri="{BB962C8B-B14F-4D97-AF65-F5344CB8AC3E}">
        <p14:creationId xmlns:p14="http://schemas.microsoft.com/office/powerpoint/2010/main" val="1989440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Fabric architecture</a:t>
            </a:r>
            <a:endParaRPr lang="en-US" dirty="0"/>
          </a:p>
        </p:txBody>
      </p:sp>
      <p:sp>
        <p:nvSpPr>
          <p:cNvPr id="3" name="Content Placeholder 2"/>
          <p:cNvSpPr>
            <a:spLocks noGrp="1"/>
          </p:cNvSpPr>
          <p:nvPr>
            <p:ph idx="1"/>
          </p:nvPr>
        </p:nvSpPr>
        <p:spPr>
          <a:xfrm>
            <a:off x="2270235" y="1580707"/>
            <a:ext cx="8915400" cy="3777622"/>
          </a:xfrm>
        </p:spPr>
        <p:txBody>
          <a:bodyPr>
            <a:noAutofit/>
          </a:bodyPr>
          <a:lstStyle/>
          <a:p>
            <a:r>
              <a:rPr lang="en-US" sz="2800" dirty="0"/>
              <a:t>The Fabric is logically organized into three main categories based on the type of service provided. </a:t>
            </a:r>
          </a:p>
          <a:p>
            <a:pPr lvl="1"/>
            <a:r>
              <a:rPr lang="en-US" sz="2400" dirty="0"/>
              <a:t>membership services</a:t>
            </a:r>
          </a:p>
          <a:p>
            <a:pPr lvl="1"/>
            <a:r>
              <a:rPr lang="en-US" sz="2400" dirty="0" err="1"/>
              <a:t>blockchain</a:t>
            </a:r>
            <a:r>
              <a:rPr lang="en-US" sz="2400" dirty="0"/>
              <a:t> services</a:t>
            </a:r>
          </a:p>
          <a:p>
            <a:pPr lvl="1"/>
            <a:r>
              <a:rPr lang="en-US" sz="2400" dirty="0" err="1"/>
              <a:t>chaincode</a:t>
            </a:r>
            <a:r>
              <a:rPr lang="en-US" sz="2400" dirty="0"/>
              <a:t> services.</a:t>
            </a:r>
          </a:p>
          <a:p>
            <a:r>
              <a:rPr lang="en-US" sz="2800" dirty="0"/>
              <a:t>The current stable version of </a:t>
            </a:r>
            <a:r>
              <a:rPr lang="en-US" sz="2800" dirty="0" err="1"/>
              <a:t>Hyperledger</a:t>
            </a:r>
            <a:r>
              <a:rPr lang="en-US" sz="2800" dirty="0"/>
              <a:t> Fabric is v1.4, </a:t>
            </a:r>
          </a:p>
        </p:txBody>
      </p:sp>
    </p:spTree>
    <p:extLst>
      <p:ext uri="{BB962C8B-B14F-4D97-AF65-F5344CB8AC3E}">
        <p14:creationId xmlns:p14="http://schemas.microsoft.com/office/powerpoint/2010/main" val="821903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services</a:t>
            </a:r>
          </a:p>
        </p:txBody>
      </p:sp>
      <p:sp>
        <p:nvSpPr>
          <p:cNvPr id="3" name="Content Placeholder 2"/>
          <p:cNvSpPr>
            <a:spLocks noGrp="1"/>
          </p:cNvSpPr>
          <p:nvPr>
            <p:ph idx="1"/>
          </p:nvPr>
        </p:nvSpPr>
        <p:spPr>
          <a:xfrm>
            <a:off x="2142644" y="1346791"/>
            <a:ext cx="8915400" cy="3777622"/>
          </a:xfrm>
        </p:spPr>
        <p:txBody>
          <a:bodyPr>
            <a:noAutofit/>
          </a:bodyPr>
          <a:lstStyle/>
          <a:p>
            <a:r>
              <a:rPr lang="en-US" sz="2800" dirty="0"/>
              <a:t>These services are used to provide access control capability for the users of the fabric network. </a:t>
            </a:r>
          </a:p>
          <a:p>
            <a:r>
              <a:rPr lang="en-US" sz="2800" dirty="0"/>
              <a:t>The following list shows the functions that membership services perform:</a:t>
            </a:r>
          </a:p>
          <a:p>
            <a:pPr lvl="1"/>
            <a:r>
              <a:rPr lang="en-US" sz="2400" dirty="0"/>
              <a:t>User identity validation.</a:t>
            </a:r>
          </a:p>
          <a:p>
            <a:pPr lvl="1"/>
            <a:r>
              <a:rPr lang="en-US" sz="2400" dirty="0"/>
              <a:t>User registration.</a:t>
            </a:r>
          </a:p>
          <a:p>
            <a:pPr lvl="1"/>
            <a:r>
              <a:rPr lang="en-US" sz="2400" dirty="0"/>
              <a:t>Assign appropriate permissions to the users depending on their roles.</a:t>
            </a:r>
          </a:p>
          <a:p>
            <a:r>
              <a:rPr lang="en-US" sz="2400" dirty="0"/>
              <a:t>Membership services makes use of </a:t>
            </a:r>
            <a:r>
              <a:rPr lang="en-US" sz="2400" b="1" dirty="0"/>
              <a:t>Public Key Infrastructure </a:t>
            </a:r>
            <a:r>
              <a:rPr lang="en-US" sz="2400" dirty="0"/>
              <a:t>(</a:t>
            </a:r>
            <a:r>
              <a:rPr lang="en-US" sz="2400" b="1" dirty="0"/>
              <a:t>PKI</a:t>
            </a:r>
            <a:r>
              <a:rPr lang="en-US" sz="2400" dirty="0"/>
              <a:t>) in order to support identity management and authorization operations.</a:t>
            </a:r>
            <a:endParaRPr lang="en-US" sz="6000" dirty="0"/>
          </a:p>
        </p:txBody>
      </p:sp>
    </p:spTree>
    <p:extLst>
      <p:ext uri="{BB962C8B-B14F-4D97-AF65-F5344CB8AC3E}">
        <p14:creationId xmlns:p14="http://schemas.microsoft.com/office/powerpoint/2010/main" val="989081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services</a:t>
            </a:r>
          </a:p>
        </p:txBody>
      </p:sp>
      <p:sp>
        <p:nvSpPr>
          <p:cNvPr id="3" name="Content Placeholder 2"/>
          <p:cNvSpPr>
            <a:spLocks noGrp="1"/>
          </p:cNvSpPr>
          <p:nvPr>
            <p:ph idx="1"/>
          </p:nvPr>
        </p:nvSpPr>
        <p:spPr>
          <a:xfrm>
            <a:off x="2008187" y="1381125"/>
            <a:ext cx="8915400" cy="3777622"/>
          </a:xfrm>
        </p:spPr>
        <p:txBody>
          <a:bodyPr>
            <a:noAutofit/>
          </a:bodyPr>
          <a:lstStyle/>
          <a:p>
            <a:r>
              <a:rPr lang="en-US" sz="2400" dirty="0"/>
              <a:t>Membership services are made up of various components:</a:t>
            </a:r>
          </a:p>
          <a:p>
            <a:pPr lvl="1"/>
            <a:r>
              <a:rPr lang="en-US" sz="2400" b="1" dirty="0"/>
              <a:t>Registration authority </a:t>
            </a:r>
            <a:r>
              <a:rPr lang="en-US" sz="2400" dirty="0"/>
              <a:t>(</a:t>
            </a:r>
            <a:r>
              <a:rPr lang="en-US" sz="2400" b="1" dirty="0"/>
              <a:t>RA</a:t>
            </a:r>
            <a:r>
              <a:rPr lang="en-US" sz="2400" dirty="0"/>
              <a:t>): </a:t>
            </a:r>
          </a:p>
          <a:p>
            <a:pPr lvl="2"/>
            <a:r>
              <a:rPr lang="en-US" sz="2400" dirty="0"/>
              <a:t>A service that authenticates the users and assesses the identity of the fabric participants for issuance of certificates.</a:t>
            </a:r>
          </a:p>
          <a:p>
            <a:pPr lvl="1"/>
            <a:r>
              <a:rPr lang="en-US" sz="2400" b="1" dirty="0"/>
              <a:t>Enrolment certificate authority</a:t>
            </a:r>
            <a:r>
              <a:rPr lang="en-US" sz="2400" dirty="0"/>
              <a:t>: </a:t>
            </a:r>
          </a:p>
          <a:p>
            <a:pPr lvl="2"/>
            <a:r>
              <a:rPr lang="en-US" sz="2400" b="1" dirty="0"/>
              <a:t>Enrolment certificates </a:t>
            </a:r>
            <a:r>
              <a:rPr lang="en-US" sz="2400" dirty="0"/>
              <a:t>(</a:t>
            </a:r>
            <a:r>
              <a:rPr lang="en-US" sz="2400" b="1" dirty="0" err="1"/>
              <a:t>Ecerts</a:t>
            </a:r>
            <a:r>
              <a:rPr lang="en-US" sz="2400" dirty="0"/>
              <a:t>) are long term certificates issued by ECA to registered participants in order to provide identification to the entities participating on the network.</a:t>
            </a:r>
          </a:p>
        </p:txBody>
      </p:sp>
    </p:spTree>
    <p:extLst>
      <p:ext uri="{BB962C8B-B14F-4D97-AF65-F5344CB8AC3E}">
        <p14:creationId xmlns:p14="http://schemas.microsoft.com/office/powerpoint/2010/main" val="2304884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50" y="138335"/>
            <a:ext cx="8911687" cy="623665"/>
          </a:xfrm>
        </p:spPr>
        <p:txBody>
          <a:bodyPr>
            <a:normAutofit fontScale="90000"/>
          </a:bodyPr>
          <a:lstStyle/>
          <a:p>
            <a:r>
              <a:rPr lang="en-US" dirty="0"/>
              <a:t>Membership services</a:t>
            </a:r>
          </a:p>
        </p:txBody>
      </p:sp>
      <p:sp>
        <p:nvSpPr>
          <p:cNvPr id="3" name="Content Placeholder 2"/>
          <p:cNvSpPr>
            <a:spLocks noGrp="1"/>
          </p:cNvSpPr>
          <p:nvPr>
            <p:ph idx="1"/>
          </p:nvPr>
        </p:nvSpPr>
        <p:spPr>
          <a:xfrm>
            <a:off x="2084387" y="847725"/>
            <a:ext cx="8915400" cy="3777622"/>
          </a:xfrm>
        </p:spPr>
        <p:txBody>
          <a:bodyPr>
            <a:noAutofit/>
          </a:bodyPr>
          <a:lstStyle/>
          <a:p>
            <a:r>
              <a:rPr lang="en-US" sz="2400" b="1" dirty="0"/>
              <a:t>Transaction certificate authority</a:t>
            </a:r>
            <a:r>
              <a:rPr lang="en-US" sz="2400" dirty="0"/>
              <a:t>: </a:t>
            </a:r>
          </a:p>
          <a:p>
            <a:pPr lvl="2"/>
            <a:r>
              <a:rPr lang="en-US" sz="2400" dirty="0"/>
              <a:t>In order to send transactions on the networks, participants are required to hold a transaction certificate. </a:t>
            </a:r>
          </a:p>
          <a:p>
            <a:pPr lvl="2"/>
            <a:r>
              <a:rPr lang="en-US" sz="2400" dirty="0"/>
              <a:t>TCA is responsible for issuing transaction certificates to holders of Enrolment certificates and is derived from </a:t>
            </a:r>
            <a:r>
              <a:rPr lang="en-US" sz="2400" dirty="0" err="1"/>
              <a:t>Ecerts</a:t>
            </a:r>
            <a:r>
              <a:rPr lang="en-US" sz="2400" dirty="0"/>
              <a:t>.</a:t>
            </a:r>
          </a:p>
          <a:p>
            <a:r>
              <a:rPr lang="en-US" sz="2400" b="1" dirty="0"/>
              <a:t>TLS certificate authority</a:t>
            </a:r>
            <a:r>
              <a:rPr lang="en-US" sz="2400" dirty="0"/>
              <a:t>: </a:t>
            </a:r>
          </a:p>
          <a:p>
            <a:pPr lvl="1"/>
            <a:r>
              <a:rPr lang="en-US" sz="2400" dirty="0"/>
              <a:t>In order to secure the network level communication between nodes on the Fabric, TLS certificates are used. </a:t>
            </a:r>
          </a:p>
          <a:p>
            <a:pPr lvl="1"/>
            <a:r>
              <a:rPr lang="en-US" sz="2400" dirty="0"/>
              <a:t>TLS certificate authority issues TLS certificates in order to ensure security of the messages being passed between various systems on the </a:t>
            </a:r>
            <a:r>
              <a:rPr lang="en-US" sz="2400" dirty="0" err="1"/>
              <a:t>blockchain</a:t>
            </a:r>
            <a:r>
              <a:rPr lang="en-US" sz="2400" dirty="0"/>
              <a:t> network.</a:t>
            </a:r>
          </a:p>
        </p:txBody>
      </p:sp>
    </p:spTree>
    <p:extLst>
      <p:ext uri="{BB962C8B-B14F-4D97-AF65-F5344CB8AC3E}">
        <p14:creationId xmlns:p14="http://schemas.microsoft.com/office/powerpoint/2010/main" val="1302595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539" y="193492"/>
            <a:ext cx="8911687" cy="1280890"/>
          </a:xfrm>
        </p:spPr>
        <p:txBody>
          <a:bodyPr/>
          <a:lstStyle/>
          <a:p>
            <a:r>
              <a:rPr lang="en-US" b="1" dirty="0" err="1"/>
              <a:t>Blockchain</a:t>
            </a:r>
            <a:r>
              <a:rPr lang="en-US" b="1" dirty="0"/>
              <a:t> services</a:t>
            </a:r>
            <a:endParaRPr lang="en-US" dirty="0"/>
          </a:p>
        </p:txBody>
      </p:sp>
      <p:sp>
        <p:nvSpPr>
          <p:cNvPr id="3" name="Content Placeholder 2"/>
          <p:cNvSpPr>
            <a:spLocks noGrp="1"/>
          </p:cNvSpPr>
          <p:nvPr>
            <p:ph idx="1"/>
          </p:nvPr>
        </p:nvSpPr>
        <p:spPr>
          <a:xfrm>
            <a:off x="1562986" y="833937"/>
            <a:ext cx="9750240" cy="3777622"/>
          </a:xfrm>
        </p:spPr>
        <p:txBody>
          <a:bodyPr>
            <a:noAutofit/>
          </a:bodyPr>
          <a:lstStyle/>
          <a:p>
            <a:r>
              <a:rPr lang="en-US" sz="2400" dirty="0" err="1"/>
              <a:t>Blockchain</a:t>
            </a:r>
            <a:r>
              <a:rPr lang="en-US" sz="2400" dirty="0"/>
              <a:t> services are at the core of the </a:t>
            </a:r>
            <a:r>
              <a:rPr lang="en-US" sz="2400" dirty="0" err="1"/>
              <a:t>Hyperledger</a:t>
            </a:r>
            <a:r>
              <a:rPr lang="en-US" sz="2400" dirty="0"/>
              <a:t> Fabric.</a:t>
            </a:r>
          </a:p>
          <a:p>
            <a:r>
              <a:rPr lang="en-US" sz="2400" dirty="0"/>
              <a:t> Components within this category are as follows.</a:t>
            </a:r>
          </a:p>
          <a:p>
            <a:r>
              <a:rPr lang="en-US" sz="2400" b="1" dirty="0"/>
              <a:t>Consensus manager</a:t>
            </a:r>
          </a:p>
          <a:p>
            <a:pPr lvl="1"/>
            <a:r>
              <a:rPr lang="en-US" sz="2400" dirty="0"/>
              <a:t>Consensus manager is responsible for providing the interface to the consensus algorithm.</a:t>
            </a:r>
          </a:p>
          <a:p>
            <a:pPr lvl="1"/>
            <a:r>
              <a:rPr lang="en-US" sz="2400" dirty="0"/>
              <a:t>This serves as an adapter that receives the transaction from other </a:t>
            </a:r>
            <a:r>
              <a:rPr lang="en-US" sz="2400" dirty="0" err="1"/>
              <a:t>Hyperledger</a:t>
            </a:r>
            <a:r>
              <a:rPr lang="en-US" sz="2400" dirty="0"/>
              <a:t> entities and executes them under criteria according to the type of algorithm chosen. </a:t>
            </a:r>
          </a:p>
          <a:p>
            <a:pPr lvl="1"/>
            <a:r>
              <a:rPr lang="en-US" sz="2400" dirty="0"/>
              <a:t>Consensus is pluggable and currently there are three types of consensus algorithm available in Fabric,</a:t>
            </a:r>
          </a:p>
          <a:p>
            <a:pPr lvl="2"/>
            <a:r>
              <a:rPr lang="en-US" sz="2400" dirty="0"/>
              <a:t>batch PBFT protocol</a:t>
            </a:r>
          </a:p>
          <a:p>
            <a:pPr lvl="2"/>
            <a:r>
              <a:rPr lang="en-US" sz="2400" dirty="0"/>
              <a:t> SIEVE algorithm</a:t>
            </a:r>
          </a:p>
          <a:p>
            <a:pPr lvl="2"/>
            <a:r>
              <a:rPr lang="en-US" sz="2400" dirty="0"/>
              <a:t> NOOPS.</a:t>
            </a:r>
          </a:p>
        </p:txBody>
      </p:sp>
    </p:spTree>
    <p:extLst>
      <p:ext uri="{BB962C8B-B14F-4D97-AF65-F5344CB8AC3E}">
        <p14:creationId xmlns:p14="http://schemas.microsoft.com/office/powerpoint/2010/main" val="84843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4052" y="248194"/>
            <a:ext cx="11477014" cy="6361612"/>
          </a:xfrm>
          <a:prstGeom prst="rect">
            <a:avLst/>
          </a:prstGeom>
        </p:spPr>
      </p:pic>
    </p:spTree>
    <p:extLst>
      <p:ext uri="{BB962C8B-B14F-4D97-AF65-F5344CB8AC3E}">
        <p14:creationId xmlns:p14="http://schemas.microsoft.com/office/powerpoint/2010/main" val="3571169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Blockchain</a:t>
            </a:r>
            <a:r>
              <a:rPr lang="en-US" b="1" dirty="0"/>
              <a:t> services</a:t>
            </a:r>
            <a:endParaRPr lang="en-US" dirty="0"/>
          </a:p>
        </p:txBody>
      </p:sp>
      <p:sp>
        <p:nvSpPr>
          <p:cNvPr id="3" name="Content Placeholder 2"/>
          <p:cNvSpPr>
            <a:spLocks noGrp="1"/>
          </p:cNvSpPr>
          <p:nvPr>
            <p:ph idx="1"/>
          </p:nvPr>
        </p:nvSpPr>
        <p:spPr>
          <a:xfrm>
            <a:off x="1823668" y="1538177"/>
            <a:ext cx="8915400" cy="3777622"/>
          </a:xfrm>
        </p:spPr>
        <p:txBody>
          <a:bodyPr>
            <a:noAutofit/>
          </a:bodyPr>
          <a:lstStyle/>
          <a:p>
            <a:r>
              <a:rPr lang="en-US" sz="2400" b="1" dirty="0"/>
              <a:t>Distributed ledger</a:t>
            </a:r>
          </a:p>
          <a:p>
            <a:pPr lvl="1"/>
            <a:r>
              <a:rPr lang="en-US" sz="2000" dirty="0" err="1"/>
              <a:t>Blockchain</a:t>
            </a:r>
            <a:r>
              <a:rPr lang="en-US" sz="2000" dirty="0"/>
              <a:t> and world state are two main elements of the distributed ledger.</a:t>
            </a:r>
          </a:p>
          <a:p>
            <a:pPr lvl="1"/>
            <a:r>
              <a:rPr lang="en-US" sz="2000" dirty="0"/>
              <a:t> </a:t>
            </a:r>
            <a:r>
              <a:rPr lang="en-US" sz="2000" dirty="0" err="1"/>
              <a:t>Blockchain</a:t>
            </a:r>
            <a:r>
              <a:rPr lang="en-US" sz="2000" dirty="0"/>
              <a:t> is simply a linked list of blocks and world ledger is a </a:t>
            </a:r>
            <a:r>
              <a:rPr lang="en-US" sz="2000" dirty="0" err="1"/>
              <a:t>keyvalue</a:t>
            </a:r>
            <a:r>
              <a:rPr lang="en-US" sz="2000" dirty="0"/>
              <a:t> database. </a:t>
            </a:r>
          </a:p>
          <a:p>
            <a:pPr lvl="1"/>
            <a:r>
              <a:rPr lang="en-US" sz="2000" dirty="0"/>
              <a:t>This database is used by smart contracts to store relevant states during execution by the transactions.</a:t>
            </a:r>
          </a:p>
          <a:p>
            <a:pPr lvl="1"/>
            <a:r>
              <a:rPr lang="en-US" sz="2000" dirty="0"/>
              <a:t> The </a:t>
            </a:r>
            <a:r>
              <a:rPr lang="en-US" sz="2000" dirty="0" err="1"/>
              <a:t>blockchain</a:t>
            </a:r>
            <a:r>
              <a:rPr lang="en-US" sz="2000" dirty="0"/>
              <a:t> consists of blocks that contain transactions. </a:t>
            </a:r>
          </a:p>
          <a:p>
            <a:pPr lvl="1"/>
            <a:r>
              <a:rPr lang="en-US" sz="2000" dirty="0"/>
              <a:t>These transactions contain </a:t>
            </a:r>
            <a:r>
              <a:rPr lang="en-US" sz="2000" dirty="0" err="1"/>
              <a:t>chaincode</a:t>
            </a:r>
            <a:r>
              <a:rPr lang="en-US" sz="2000" dirty="0"/>
              <a:t>, which runs transactions that can result in updating the world state.</a:t>
            </a:r>
          </a:p>
          <a:p>
            <a:pPr lvl="1"/>
            <a:r>
              <a:rPr lang="en-US" sz="2000" dirty="0"/>
              <a:t> Each node saves the world state on disk in </a:t>
            </a:r>
            <a:r>
              <a:rPr lang="en-US" sz="2000" dirty="0" err="1"/>
              <a:t>RocksDB</a:t>
            </a:r>
            <a:r>
              <a:rPr lang="en-US" sz="2000" dirty="0"/>
              <a:t>. </a:t>
            </a:r>
          </a:p>
        </p:txBody>
      </p:sp>
    </p:spTree>
    <p:extLst>
      <p:ext uri="{BB962C8B-B14F-4D97-AF65-F5344CB8AC3E}">
        <p14:creationId xmlns:p14="http://schemas.microsoft.com/office/powerpoint/2010/main" val="436529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532029" y="905974"/>
            <a:ext cx="4591245" cy="5193374"/>
          </a:xfrm>
          <a:prstGeom prst="rect">
            <a:avLst/>
          </a:prstGeom>
        </p:spPr>
      </p:pic>
    </p:spTree>
    <p:extLst>
      <p:ext uri="{BB962C8B-B14F-4D97-AF65-F5344CB8AC3E}">
        <p14:creationId xmlns:p14="http://schemas.microsoft.com/office/powerpoint/2010/main" val="3488730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73889" y="315432"/>
            <a:ext cx="10877292" cy="3777622"/>
          </a:xfrm>
        </p:spPr>
        <p:txBody>
          <a:bodyPr>
            <a:noAutofit/>
          </a:bodyPr>
          <a:lstStyle/>
          <a:p>
            <a:r>
              <a:rPr lang="en-US" sz="2000" dirty="0"/>
              <a:t>The fields shown in the preceding diagram are as follows:</a:t>
            </a:r>
          </a:p>
          <a:p>
            <a:pPr lvl="1"/>
            <a:r>
              <a:rPr lang="en-US" sz="2000" b="1" dirty="0"/>
              <a:t>Version: </a:t>
            </a:r>
            <a:r>
              <a:rPr lang="en-US" sz="2000" dirty="0"/>
              <a:t>Used for keeping track of changes in the protocol.</a:t>
            </a:r>
          </a:p>
          <a:p>
            <a:pPr lvl="1"/>
            <a:r>
              <a:rPr lang="en-US" sz="2000" b="1" dirty="0"/>
              <a:t>Timestamp:</a:t>
            </a:r>
            <a:r>
              <a:rPr lang="en-US" sz="2000" dirty="0"/>
              <a:t> Timestamp in UTC epoch time, updated by block proposer.</a:t>
            </a:r>
          </a:p>
          <a:p>
            <a:pPr lvl="1"/>
            <a:r>
              <a:rPr lang="en-US" sz="2000" b="1" dirty="0"/>
              <a:t>Transaction hash: </a:t>
            </a:r>
            <a:r>
              <a:rPr lang="en-US" sz="2000" dirty="0"/>
              <a:t>This field contains the </a:t>
            </a:r>
            <a:r>
              <a:rPr lang="en-US" sz="2000" dirty="0" err="1"/>
              <a:t>Merkle</a:t>
            </a:r>
            <a:r>
              <a:rPr lang="en-US" sz="2000" dirty="0"/>
              <a:t> root hash of the transactions in the block.</a:t>
            </a:r>
          </a:p>
          <a:p>
            <a:pPr lvl="1"/>
            <a:r>
              <a:rPr lang="en-US" sz="2000" b="1" dirty="0"/>
              <a:t>State hash: </a:t>
            </a:r>
            <a:r>
              <a:rPr lang="en-US" sz="2000" dirty="0"/>
              <a:t>This is the </a:t>
            </a:r>
            <a:r>
              <a:rPr lang="en-US" sz="2000" dirty="0" err="1"/>
              <a:t>Merkle</a:t>
            </a:r>
            <a:r>
              <a:rPr lang="en-US" sz="2000" dirty="0"/>
              <a:t> root hash of the world state.</a:t>
            </a:r>
          </a:p>
          <a:p>
            <a:pPr lvl="1"/>
            <a:r>
              <a:rPr lang="en-US" sz="2000" b="1" dirty="0"/>
              <a:t>Previous hash: </a:t>
            </a:r>
            <a:r>
              <a:rPr lang="en-US" sz="2000" dirty="0"/>
              <a:t>This is the previous block's hash, which is calculated after serializing the block message and then creating the message digest by applying the SHA3 SHAKE256 algorithm.</a:t>
            </a:r>
          </a:p>
          <a:p>
            <a:pPr lvl="1"/>
            <a:r>
              <a:rPr lang="en-US" sz="2000" b="1" dirty="0"/>
              <a:t>Consensus metadata:</a:t>
            </a:r>
            <a:r>
              <a:rPr lang="en-US" sz="2000" dirty="0"/>
              <a:t> This is an optional field that can be used by the consensus protocol to provide some relevant information about the consensus.</a:t>
            </a:r>
          </a:p>
          <a:p>
            <a:pPr lvl="1"/>
            <a:r>
              <a:rPr lang="en-US" sz="2000" b="1" dirty="0"/>
              <a:t>Non-Hash data: </a:t>
            </a:r>
            <a:r>
              <a:rPr lang="en-US" sz="2000" dirty="0"/>
              <a:t>This is some metadata that is stored with the block but is not hashed. </a:t>
            </a:r>
          </a:p>
          <a:p>
            <a:pPr lvl="2"/>
            <a:r>
              <a:rPr lang="en-US" sz="2000" dirty="0"/>
              <a:t>This feature makes it possible to have different data on different peers. </a:t>
            </a:r>
          </a:p>
          <a:p>
            <a:pPr lvl="2"/>
            <a:r>
              <a:rPr lang="en-US" sz="2000" dirty="0"/>
              <a:t>It also provides the ability to discard data without any impact on the </a:t>
            </a:r>
            <a:r>
              <a:rPr lang="en-US" sz="2000" dirty="0" err="1"/>
              <a:t>blockchain</a:t>
            </a:r>
            <a:r>
              <a:rPr lang="en-US" sz="2000" dirty="0"/>
              <a:t>.</a:t>
            </a:r>
          </a:p>
        </p:txBody>
      </p:sp>
    </p:spTree>
    <p:extLst>
      <p:ext uri="{BB962C8B-B14F-4D97-AF65-F5344CB8AC3E}">
        <p14:creationId xmlns:p14="http://schemas.microsoft.com/office/powerpoint/2010/main" val="1841252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581" y="230705"/>
            <a:ext cx="8911687" cy="1280890"/>
          </a:xfrm>
        </p:spPr>
        <p:txBody>
          <a:bodyPr/>
          <a:lstStyle/>
          <a:p>
            <a:r>
              <a:rPr lang="en-US" b="1" dirty="0" err="1"/>
              <a:t>Blockchain</a:t>
            </a:r>
            <a:r>
              <a:rPr lang="en-US" b="1" dirty="0"/>
              <a:t> services</a:t>
            </a:r>
            <a:endParaRPr lang="en-US" dirty="0"/>
          </a:p>
        </p:txBody>
      </p:sp>
      <p:sp>
        <p:nvSpPr>
          <p:cNvPr id="3" name="Content Placeholder 2"/>
          <p:cNvSpPr>
            <a:spLocks noGrp="1"/>
          </p:cNvSpPr>
          <p:nvPr>
            <p:ph idx="1"/>
          </p:nvPr>
        </p:nvSpPr>
        <p:spPr>
          <a:xfrm>
            <a:off x="1073888" y="1017182"/>
            <a:ext cx="9590752" cy="3777622"/>
          </a:xfrm>
        </p:spPr>
        <p:txBody>
          <a:bodyPr>
            <a:noAutofit/>
          </a:bodyPr>
          <a:lstStyle/>
          <a:p>
            <a:r>
              <a:rPr lang="en-US" sz="2400" b="1" dirty="0"/>
              <a:t>Peer to Peer protocol</a:t>
            </a:r>
          </a:p>
          <a:p>
            <a:pPr lvl="1"/>
            <a:r>
              <a:rPr lang="en-US" sz="2400" dirty="0"/>
              <a:t>P2P protocol in the </a:t>
            </a:r>
            <a:r>
              <a:rPr lang="en-US" sz="2400" dirty="0" err="1"/>
              <a:t>Hyperledger</a:t>
            </a:r>
            <a:r>
              <a:rPr lang="en-US" sz="2400" dirty="0"/>
              <a:t> Fabric is built using </a:t>
            </a:r>
            <a:r>
              <a:rPr lang="en-US" sz="2400" b="1" dirty="0"/>
              <a:t>google RPC </a:t>
            </a:r>
            <a:r>
              <a:rPr lang="en-US" sz="2400" dirty="0"/>
              <a:t>(</a:t>
            </a:r>
            <a:r>
              <a:rPr lang="en-US" sz="2400" b="1" dirty="0" err="1"/>
              <a:t>gRPC</a:t>
            </a:r>
            <a:r>
              <a:rPr lang="en-US" sz="2400" dirty="0"/>
              <a:t>). </a:t>
            </a:r>
          </a:p>
          <a:p>
            <a:pPr lvl="1"/>
            <a:r>
              <a:rPr lang="en-US" sz="2400" dirty="0"/>
              <a:t>It uses protocol buffers to define the structure of the messages.</a:t>
            </a:r>
          </a:p>
          <a:p>
            <a:pPr lvl="1"/>
            <a:r>
              <a:rPr lang="en-US" sz="2400" dirty="0"/>
              <a:t>Messages are passed between nodes in order to perform various functions. </a:t>
            </a:r>
          </a:p>
          <a:p>
            <a:pPr lvl="1"/>
            <a:r>
              <a:rPr lang="en-US" sz="2400" dirty="0"/>
              <a:t>There are four main types of messages in </a:t>
            </a:r>
            <a:r>
              <a:rPr lang="en-US" sz="2400" dirty="0" err="1"/>
              <a:t>Hyperledger</a:t>
            </a:r>
            <a:r>
              <a:rPr lang="en-US" sz="2400" dirty="0"/>
              <a:t> Fabric: </a:t>
            </a:r>
          </a:p>
          <a:p>
            <a:pPr lvl="2"/>
            <a:r>
              <a:rPr lang="en-US" sz="2400" dirty="0"/>
              <a:t>Discovery, transaction, synchronization and consensus.</a:t>
            </a:r>
          </a:p>
          <a:p>
            <a:pPr lvl="1"/>
            <a:r>
              <a:rPr lang="en-US" sz="2400" dirty="0"/>
              <a:t> Discovery messages are exchanged between nodes when starting up in order to discover other peers on the network.</a:t>
            </a:r>
          </a:p>
        </p:txBody>
      </p:sp>
    </p:spTree>
    <p:extLst>
      <p:ext uri="{BB962C8B-B14F-4D97-AF65-F5344CB8AC3E}">
        <p14:creationId xmlns:p14="http://schemas.microsoft.com/office/powerpoint/2010/main" val="2089141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032" y="135012"/>
            <a:ext cx="8911687" cy="1280890"/>
          </a:xfrm>
        </p:spPr>
        <p:txBody>
          <a:bodyPr/>
          <a:lstStyle/>
          <a:p>
            <a:r>
              <a:rPr lang="en-US" b="1" dirty="0" err="1"/>
              <a:t>Blockchain</a:t>
            </a:r>
            <a:r>
              <a:rPr lang="en-US" b="1" dirty="0"/>
              <a:t> services</a:t>
            </a:r>
            <a:endParaRPr lang="en-US" dirty="0"/>
          </a:p>
        </p:txBody>
      </p:sp>
      <p:sp>
        <p:nvSpPr>
          <p:cNvPr id="3" name="Content Placeholder 2"/>
          <p:cNvSpPr>
            <a:spLocks noGrp="1"/>
          </p:cNvSpPr>
          <p:nvPr>
            <p:ph idx="1"/>
          </p:nvPr>
        </p:nvSpPr>
        <p:spPr>
          <a:xfrm>
            <a:off x="1844932" y="889591"/>
            <a:ext cx="8915400" cy="3777622"/>
          </a:xfrm>
        </p:spPr>
        <p:txBody>
          <a:bodyPr>
            <a:noAutofit/>
          </a:bodyPr>
          <a:lstStyle/>
          <a:p>
            <a:r>
              <a:rPr lang="en-US" sz="2000" b="1" dirty="0"/>
              <a:t>Peer to Peer protocol</a:t>
            </a:r>
          </a:p>
          <a:p>
            <a:pPr lvl="1"/>
            <a:r>
              <a:rPr lang="en-US" sz="2000" dirty="0"/>
              <a:t>Transaction messages can be divided into two types: </a:t>
            </a:r>
          </a:p>
          <a:p>
            <a:pPr lvl="2"/>
            <a:r>
              <a:rPr lang="en-US" sz="2000" dirty="0"/>
              <a:t>Deployment transactions </a:t>
            </a:r>
          </a:p>
          <a:p>
            <a:pPr lvl="3"/>
            <a:r>
              <a:rPr lang="en-US" sz="2000" dirty="0"/>
              <a:t>used to deploy new </a:t>
            </a:r>
            <a:r>
              <a:rPr lang="en-US" sz="2000" dirty="0" err="1"/>
              <a:t>chaincode</a:t>
            </a:r>
            <a:r>
              <a:rPr lang="en-US" sz="2000" dirty="0"/>
              <a:t> to the ledger</a:t>
            </a:r>
          </a:p>
          <a:p>
            <a:pPr lvl="2"/>
            <a:r>
              <a:rPr lang="en-US" sz="2000" dirty="0"/>
              <a:t>Invocation transactions.</a:t>
            </a:r>
          </a:p>
          <a:p>
            <a:pPr lvl="3"/>
            <a:r>
              <a:rPr lang="en-US" sz="2000" dirty="0"/>
              <a:t>used to call functions from the smart contract. </a:t>
            </a:r>
          </a:p>
          <a:p>
            <a:pPr lvl="1"/>
            <a:r>
              <a:rPr lang="en-US" sz="2000" dirty="0"/>
              <a:t>Transactions can be public, confidential, and confidential </a:t>
            </a:r>
            <a:r>
              <a:rPr lang="en-US" sz="2000" dirty="0" err="1"/>
              <a:t>chaincode</a:t>
            </a:r>
            <a:r>
              <a:rPr lang="en-US" sz="2000" dirty="0"/>
              <a:t> transactions. </a:t>
            </a:r>
          </a:p>
          <a:p>
            <a:pPr lvl="1"/>
            <a:r>
              <a:rPr lang="en-US" sz="2000" dirty="0"/>
              <a:t>Public transactions are open and available to all participants.</a:t>
            </a:r>
          </a:p>
          <a:p>
            <a:pPr lvl="1"/>
            <a:r>
              <a:rPr lang="en-US" sz="2000" dirty="0"/>
              <a:t> Confidential transactions are allowed to be queried only by transaction owners and participants.</a:t>
            </a:r>
          </a:p>
          <a:p>
            <a:pPr lvl="1"/>
            <a:r>
              <a:rPr lang="en-US" sz="2000" dirty="0"/>
              <a:t> Confidential </a:t>
            </a:r>
            <a:r>
              <a:rPr lang="en-US" sz="2000" dirty="0" err="1"/>
              <a:t>chaincode</a:t>
            </a:r>
            <a:r>
              <a:rPr lang="en-US" sz="2000" dirty="0"/>
              <a:t> transactions have encrypted </a:t>
            </a:r>
            <a:r>
              <a:rPr lang="en-US" sz="2000" dirty="0" err="1"/>
              <a:t>chaincode</a:t>
            </a:r>
            <a:r>
              <a:rPr lang="en-US" sz="2000" dirty="0"/>
              <a:t> and can only be decrypted by validating nodes. </a:t>
            </a:r>
          </a:p>
        </p:txBody>
      </p:sp>
    </p:spTree>
    <p:extLst>
      <p:ext uri="{BB962C8B-B14F-4D97-AF65-F5344CB8AC3E}">
        <p14:creationId xmlns:p14="http://schemas.microsoft.com/office/powerpoint/2010/main" val="614664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747" y="220073"/>
            <a:ext cx="8911687" cy="1280890"/>
          </a:xfrm>
        </p:spPr>
        <p:txBody>
          <a:bodyPr/>
          <a:lstStyle/>
          <a:p>
            <a:r>
              <a:rPr lang="en-US" b="1" dirty="0" err="1"/>
              <a:t>Blockchain</a:t>
            </a:r>
            <a:r>
              <a:rPr lang="en-US" b="1" dirty="0"/>
              <a:t> services</a:t>
            </a:r>
            <a:endParaRPr lang="en-US" dirty="0"/>
          </a:p>
        </p:txBody>
      </p:sp>
      <p:sp>
        <p:nvSpPr>
          <p:cNvPr id="3" name="Content Placeholder 2"/>
          <p:cNvSpPr>
            <a:spLocks noGrp="1"/>
          </p:cNvSpPr>
          <p:nvPr>
            <p:ph idx="1"/>
          </p:nvPr>
        </p:nvSpPr>
        <p:spPr>
          <a:xfrm>
            <a:off x="2110747" y="1166037"/>
            <a:ext cx="8915400" cy="3777622"/>
          </a:xfrm>
        </p:spPr>
        <p:txBody>
          <a:bodyPr>
            <a:noAutofit/>
          </a:bodyPr>
          <a:lstStyle/>
          <a:p>
            <a:r>
              <a:rPr lang="en-US" sz="2000" b="1" dirty="0"/>
              <a:t>Peer to Peer protocol</a:t>
            </a:r>
          </a:p>
          <a:p>
            <a:pPr lvl="1"/>
            <a:r>
              <a:rPr lang="en-US" sz="2000" dirty="0"/>
              <a:t>Validating nodes run consensus, validate the transactions and maintain the </a:t>
            </a:r>
            <a:r>
              <a:rPr lang="en-US" sz="2000" dirty="0" err="1"/>
              <a:t>blockchain</a:t>
            </a:r>
            <a:r>
              <a:rPr lang="en-US" sz="2000" dirty="0"/>
              <a:t>. </a:t>
            </a:r>
          </a:p>
          <a:p>
            <a:pPr lvl="1"/>
            <a:r>
              <a:rPr lang="en-US" sz="2000" dirty="0"/>
              <a:t>Non-validating nodes on the other hand, provide transaction verification, stream server, and REST services.</a:t>
            </a:r>
          </a:p>
          <a:p>
            <a:pPr lvl="2"/>
            <a:r>
              <a:rPr lang="en-US" sz="2000" dirty="0"/>
              <a:t>They also act as a proxy between the </a:t>
            </a:r>
            <a:r>
              <a:rPr lang="en-US" sz="2000" dirty="0" err="1"/>
              <a:t>transactors</a:t>
            </a:r>
            <a:r>
              <a:rPr lang="en-US" sz="2000" dirty="0"/>
              <a:t> and the validating nodes. </a:t>
            </a:r>
          </a:p>
          <a:p>
            <a:pPr lvl="1"/>
            <a:r>
              <a:rPr lang="en-US" sz="2000" dirty="0"/>
              <a:t>Synchronization messages are used by peers to keep the </a:t>
            </a:r>
            <a:r>
              <a:rPr lang="en-US" sz="2000" dirty="0" err="1"/>
              <a:t>blockchain</a:t>
            </a:r>
            <a:r>
              <a:rPr lang="en-US" sz="2000" dirty="0"/>
              <a:t> updated and in synch with other nodes. </a:t>
            </a:r>
          </a:p>
          <a:p>
            <a:pPr lvl="1"/>
            <a:r>
              <a:rPr lang="en-US" sz="2000" dirty="0"/>
              <a:t>Consensus messages are used in consensus management and broadcasting payloads to validating peers. </a:t>
            </a:r>
          </a:p>
          <a:p>
            <a:pPr lvl="2"/>
            <a:r>
              <a:rPr lang="en-US" sz="2000" dirty="0"/>
              <a:t>These are generated internally by the consensus framework.</a:t>
            </a:r>
            <a:endParaRPr lang="en-US" sz="2000" b="1" dirty="0"/>
          </a:p>
          <a:p>
            <a:endParaRPr lang="en-US" sz="2400" dirty="0"/>
          </a:p>
        </p:txBody>
      </p:sp>
    </p:spTree>
    <p:extLst>
      <p:ext uri="{BB962C8B-B14F-4D97-AF65-F5344CB8AC3E}">
        <p14:creationId xmlns:p14="http://schemas.microsoft.com/office/powerpoint/2010/main" val="98031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684" y="177542"/>
            <a:ext cx="8911687" cy="1280890"/>
          </a:xfrm>
        </p:spPr>
        <p:txBody>
          <a:bodyPr/>
          <a:lstStyle/>
          <a:p>
            <a:r>
              <a:rPr lang="en-US" b="1" dirty="0" err="1"/>
              <a:t>Blockchain</a:t>
            </a:r>
            <a:r>
              <a:rPr lang="en-US" b="1" dirty="0"/>
              <a:t> services</a:t>
            </a:r>
            <a:endParaRPr lang="en-US" dirty="0"/>
          </a:p>
        </p:txBody>
      </p:sp>
      <p:sp>
        <p:nvSpPr>
          <p:cNvPr id="3" name="Content Placeholder 2"/>
          <p:cNvSpPr>
            <a:spLocks noGrp="1"/>
          </p:cNvSpPr>
          <p:nvPr>
            <p:ph idx="1"/>
          </p:nvPr>
        </p:nvSpPr>
        <p:spPr>
          <a:xfrm>
            <a:off x="2153278" y="1187302"/>
            <a:ext cx="8915400" cy="3777622"/>
          </a:xfrm>
        </p:spPr>
        <p:txBody>
          <a:bodyPr>
            <a:normAutofit/>
          </a:bodyPr>
          <a:lstStyle/>
          <a:p>
            <a:r>
              <a:rPr lang="en-US" sz="2800" b="1" dirty="0"/>
              <a:t>Ledger storage</a:t>
            </a:r>
          </a:p>
          <a:p>
            <a:pPr lvl="1"/>
            <a:r>
              <a:rPr lang="en-US" sz="2400" dirty="0"/>
              <a:t>In order to save the state of the ledger, </a:t>
            </a:r>
            <a:r>
              <a:rPr lang="en-US" sz="2400" dirty="0" err="1"/>
              <a:t>RocksDB</a:t>
            </a:r>
            <a:r>
              <a:rPr lang="en-US" sz="2400" dirty="0"/>
              <a:t> is used, and it is stored at each peer.</a:t>
            </a:r>
          </a:p>
          <a:p>
            <a:pPr lvl="1"/>
            <a:r>
              <a:rPr lang="en-US" sz="2400" dirty="0" err="1"/>
              <a:t>RocksDB</a:t>
            </a:r>
            <a:r>
              <a:rPr lang="en-US" sz="2400" dirty="0"/>
              <a:t> is a high performance database available at h t </a:t>
            </a:r>
            <a:r>
              <a:rPr lang="en-US" sz="2400" dirty="0" err="1"/>
              <a:t>t</a:t>
            </a:r>
            <a:r>
              <a:rPr lang="en-US" sz="2400" dirty="0"/>
              <a:t> p ://r o c k s d b . o r g /.</a:t>
            </a:r>
          </a:p>
        </p:txBody>
      </p:sp>
    </p:spTree>
    <p:extLst>
      <p:ext uri="{BB962C8B-B14F-4D97-AF65-F5344CB8AC3E}">
        <p14:creationId xmlns:p14="http://schemas.microsoft.com/office/powerpoint/2010/main" val="1783487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177" y="156278"/>
            <a:ext cx="8911687" cy="1280890"/>
          </a:xfrm>
        </p:spPr>
        <p:txBody>
          <a:bodyPr/>
          <a:lstStyle/>
          <a:p>
            <a:r>
              <a:rPr lang="en-US" b="1" dirty="0" err="1"/>
              <a:t>Chaincode</a:t>
            </a:r>
            <a:r>
              <a:rPr lang="en-US" b="1" dirty="0"/>
              <a:t> services</a:t>
            </a:r>
            <a:endParaRPr lang="en-US" dirty="0"/>
          </a:p>
        </p:txBody>
      </p:sp>
      <p:sp>
        <p:nvSpPr>
          <p:cNvPr id="3" name="Content Placeholder 2"/>
          <p:cNvSpPr>
            <a:spLocks noGrp="1"/>
          </p:cNvSpPr>
          <p:nvPr>
            <p:ph idx="1"/>
          </p:nvPr>
        </p:nvSpPr>
        <p:spPr>
          <a:xfrm>
            <a:off x="1568487" y="1197934"/>
            <a:ext cx="8915400" cy="3777622"/>
          </a:xfrm>
        </p:spPr>
        <p:txBody>
          <a:bodyPr>
            <a:noAutofit/>
          </a:bodyPr>
          <a:lstStyle/>
          <a:p>
            <a:r>
              <a:rPr lang="en-US" sz="2400" dirty="0"/>
              <a:t>These services allow the creation of secure containers that are used to execute the </a:t>
            </a:r>
            <a:r>
              <a:rPr lang="en-US" sz="2400" dirty="0" err="1"/>
              <a:t>chaincode</a:t>
            </a:r>
            <a:r>
              <a:rPr lang="en-US" sz="2400" dirty="0"/>
              <a:t>. </a:t>
            </a:r>
          </a:p>
          <a:p>
            <a:r>
              <a:rPr lang="en-US" sz="2400" dirty="0"/>
              <a:t>Components in this category are as follows:</a:t>
            </a:r>
          </a:p>
          <a:p>
            <a:r>
              <a:rPr lang="en-US" sz="2400" b="1" dirty="0"/>
              <a:t>Secure container: </a:t>
            </a:r>
          </a:p>
          <a:p>
            <a:pPr lvl="1"/>
            <a:r>
              <a:rPr lang="en-US" sz="2000" dirty="0" err="1"/>
              <a:t>Chaincode</a:t>
            </a:r>
            <a:r>
              <a:rPr lang="en-US" sz="2000" dirty="0"/>
              <a:t> is deployed in Docker containers that provide a locked down sandboxed environment for smart contract execution. </a:t>
            </a:r>
          </a:p>
          <a:p>
            <a:pPr lvl="1"/>
            <a:r>
              <a:rPr lang="en-US" sz="2000" dirty="0"/>
              <a:t>Currently  </a:t>
            </a:r>
            <a:r>
              <a:rPr lang="en-US" sz="2000" dirty="0" err="1"/>
              <a:t>Golang</a:t>
            </a:r>
            <a:r>
              <a:rPr lang="en-US" sz="2000" dirty="0"/>
              <a:t> is supported as the main smart contract language, but any other main stream language can be added and enabled if required.</a:t>
            </a:r>
          </a:p>
          <a:p>
            <a:r>
              <a:rPr lang="en-US" sz="2400" b="1" dirty="0"/>
              <a:t>Secure registry: </a:t>
            </a:r>
          </a:p>
          <a:p>
            <a:pPr lvl="1"/>
            <a:r>
              <a:rPr lang="en-US" sz="2000" dirty="0"/>
              <a:t>This provides a record of all images containing smart contracts.</a:t>
            </a:r>
          </a:p>
        </p:txBody>
      </p:sp>
    </p:spTree>
    <p:extLst>
      <p:ext uri="{BB962C8B-B14F-4D97-AF65-F5344CB8AC3E}">
        <p14:creationId xmlns:p14="http://schemas.microsoft.com/office/powerpoint/2010/main" val="2565633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Events</a:t>
            </a:r>
            <a:endParaRPr lang="en-US" dirty="0"/>
          </a:p>
        </p:txBody>
      </p:sp>
      <p:sp>
        <p:nvSpPr>
          <p:cNvPr id="3" name="Content Placeholder 2"/>
          <p:cNvSpPr>
            <a:spLocks noGrp="1"/>
          </p:cNvSpPr>
          <p:nvPr>
            <p:ph idx="1"/>
          </p:nvPr>
        </p:nvSpPr>
        <p:spPr>
          <a:xfrm>
            <a:off x="1866198" y="1655135"/>
            <a:ext cx="8915400" cy="3777622"/>
          </a:xfrm>
        </p:spPr>
        <p:txBody>
          <a:bodyPr>
            <a:normAutofit/>
          </a:bodyPr>
          <a:lstStyle/>
          <a:p>
            <a:r>
              <a:rPr lang="en-US" sz="2800" dirty="0"/>
              <a:t>Events on the </a:t>
            </a:r>
            <a:r>
              <a:rPr lang="en-US" sz="2800" dirty="0" err="1"/>
              <a:t>blockchain</a:t>
            </a:r>
            <a:r>
              <a:rPr lang="en-US" sz="2800" dirty="0"/>
              <a:t> can be triggered by validator nodes and smart contracts.</a:t>
            </a:r>
          </a:p>
          <a:p>
            <a:r>
              <a:rPr lang="en-US" sz="2800" dirty="0"/>
              <a:t> External applications can listen to these events and react to them if required via event adapters.</a:t>
            </a:r>
          </a:p>
          <a:p>
            <a:r>
              <a:rPr lang="en-US" sz="2800" dirty="0"/>
              <a:t> They are similar to the concept of events introduced in solidity</a:t>
            </a:r>
          </a:p>
        </p:txBody>
      </p:sp>
    </p:spTree>
    <p:extLst>
      <p:ext uri="{BB962C8B-B14F-4D97-AF65-F5344CB8AC3E}">
        <p14:creationId xmlns:p14="http://schemas.microsoft.com/office/powerpoint/2010/main" val="1661097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APIs and CLIs</a:t>
            </a:r>
            <a:endParaRPr lang="en-US" dirty="0"/>
          </a:p>
        </p:txBody>
      </p:sp>
      <p:sp>
        <p:nvSpPr>
          <p:cNvPr id="3" name="Content Placeholder 2"/>
          <p:cNvSpPr>
            <a:spLocks noGrp="1"/>
          </p:cNvSpPr>
          <p:nvPr>
            <p:ph idx="1"/>
          </p:nvPr>
        </p:nvSpPr>
        <p:spPr>
          <a:xfrm>
            <a:off x="2174542" y="1740195"/>
            <a:ext cx="8915400" cy="3777622"/>
          </a:xfrm>
        </p:spPr>
        <p:txBody>
          <a:bodyPr>
            <a:normAutofit fontScale="92500" lnSpcReduction="10000"/>
          </a:bodyPr>
          <a:lstStyle/>
          <a:p>
            <a:r>
              <a:rPr lang="en-US" sz="2800" dirty="0"/>
              <a:t>An application programming interface provides an interface into the fabric by exposing various REST APIs.</a:t>
            </a:r>
          </a:p>
          <a:p>
            <a:pPr lvl="1"/>
            <a:r>
              <a:rPr lang="en-US" sz="2200" dirty="0"/>
              <a:t>A REST API defines a set of functions which developers can perform requests and receive responses via HTTP protocol such as GET and POST.</a:t>
            </a:r>
            <a:endParaRPr lang="en-US" sz="3500" dirty="0"/>
          </a:p>
          <a:p>
            <a:r>
              <a:rPr lang="en-US" sz="2800" dirty="0"/>
              <a:t> Additionally, command line interfaces that provide a subset of REST APIs and allow for quick testing and limited interaction with the </a:t>
            </a:r>
            <a:r>
              <a:rPr lang="en-US" sz="2800" dirty="0" err="1"/>
              <a:t>blockchain</a:t>
            </a:r>
            <a:r>
              <a:rPr lang="en-US" sz="2800" dirty="0"/>
              <a:t> are also available.</a:t>
            </a:r>
          </a:p>
        </p:txBody>
      </p:sp>
    </p:spTree>
    <p:extLst>
      <p:ext uri="{BB962C8B-B14F-4D97-AF65-F5344CB8AC3E}">
        <p14:creationId xmlns:p14="http://schemas.microsoft.com/office/powerpoint/2010/main" val="34362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Hyperledger</a:t>
            </a:r>
            <a:endParaRPr lang="en-US" dirty="0"/>
          </a:p>
        </p:txBody>
      </p:sp>
      <p:sp>
        <p:nvSpPr>
          <p:cNvPr id="3" name="Content Placeholder 2"/>
          <p:cNvSpPr>
            <a:spLocks noGrp="1"/>
          </p:cNvSpPr>
          <p:nvPr>
            <p:ph idx="1"/>
          </p:nvPr>
        </p:nvSpPr>
        <p:spPr>
          <a:xfrm>
            <a:off x="2367143" y="1905000"/>
            <a:ext cx="8915400" cy="3777622"/>
          </a:xfrm>
        </p:spPr>
        <p:txBody>
          <a:bodyPr>
            <a:noAutofit/>
          </a:bodyPr>
          <a:lstStyle/>
          <a:p>
            <a:r>
              <a:rPr lang="en-US" sz="2400" dirty="0" err="1"/>
              <a:t>Hyperledger</a:t>
            </a:r>
            <a:r>
              <a:rPr lang="en-US" sz="2400" dirty="0"/>
              <a:t> is not a </a:t>
            </a:r>
            <a:r>
              <a:rPr lang="en-US" sz="2400" dirty="0" err="1"/>
              <a:t>blockchain</a:t>
            </a:r>
            <a:r>
              <a:rPr lang="en-US" sz="2400" dirty="0"/>
              <a:t>, but it is a project that was initiated by Linux foundation in December 2015 to advance </a:t>
            </a:r>
            <a:r>
              <a:rPr lang="en-US" sz="2400" dirty="0" err="1"/>
              <a:t>blockchain</a:t>
            </a:r>
            <a:r>
              <a:rPr lang="en-US" sz="2400" dirty="0"/>
              <a:t> technology. </a:t>
            </a:r>
          </a:p>
          <a:p>
            <a:r>
              <a:rPr lang="en-US" sz="2400" dirty="0"/>
              <a:t>This project is a collaborative effort by its members to build an open source distributed ledger framework that can be used to develop and implement cross-industry </a:t>
            </a:r>
            <a:r>
              <a:rPr lang="en-US" sz="2400" dirty="0" err="1"/>
              <a:t>blockchain</a:t>
            </a:r>
            <a:r>
              <a:rPr lang="en-US" sz="2400" dirty="0"/>
              <a:t> applications and systems. </a:t>
            </a:r>
          </a:p>
          <a:p>
            <a:r>
              <a:rPr lang="en-US" sz="2400" dirty="0"/>
              <a:t>The key focus is to build and run platforms that support global business transactions. </a:t>
            </a:r>
          </a:p>
          <a:p>
            <a:r>
              <a:rPr lang="en-US" sz="2400" dirty="0"/>
              <a:t>The project also focuses on improving the reliability and performance of </a:t>
            </a:r>
            <a:r>
              <a:rPr lang="en-US" sz="2400" dirty="0" err="1"/>
              <a:t>blockchain</a:t>
            </a:r>
            <a:r>
              <a:rPr lang="en-US" sz="2400" dirty="0"/>
              <a:t> systems.</a:t>
            </a:r>
          </a:p>
        </p:txBody>
      </p:sp>
    </p:spTree>
    <p:extLst>
      <p:ext uri="{BB962C8B-B14F-4D97-AF65-F5344CB8AC3E}">
        <p14:creationId xmlns:p14="http://schemas.microsoft.com/office/powerpoint/2010/main" val="313932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the Fabric</a:t>
            </a:r>
          </a:p>
        </p:txBody>
      </p:sp>
      <p:sp>
        <p:nvSpPr>
          <p:cNvPr id="3" name="Content Placeholder 2"/>
          <p:cNvSpPr>
            <a:spLocks noGrp="1"/>
          </p:cNvSpPr>
          <p:nvPr>
            <p:ph idx="1"/>
          </p:nvPr>
        </p:nvSpPr>
        <p:spPr/>
        <p:txBody>
          <a:bodyPr>
            <a:normAutofit/>
          </a:bodyPr>
          <a:lstStyle/>
          <a:p>
            <a:r>
              <a:rPr lang="en-US" sz="2400" dirty="0"/>
              <a:t>There are various components that can be part of the </a:t>
            </a:r>
            <a:r>
              <a:rPr lang="en-US" sz="2400" dirty="0" err="1"/>
              <a:t>blockchain</a:t>
            </a:r>
            <a:r>
              <a:rPr lang="en-US" sz="2400" dirty="0"/>
              <a:t>.</a:t>
            </a:r>
          </a:p>
          <a:p>
            <a:r>
              <a:rPr lang="en-US" sz="2400" dirty="0"/>
              <a:t> These components include but are not limited to the ledger, </a:t>
            </a:r>
            <a:r>
              <a:rPr lang="en-US" sz="2400" dirty="0" err="1"/>
              <a:t>chaincode</a:t>
            </a:r>
            <a:r>
              <a:rPr lang="en-US" sz="2400" dirty="0"/>
              <a:t>, consensus mechanism, access control, events, system monitoring and management, wallets and system integration components.</a:t>
            </a:r>
          </a:p>
        </p:txBody>
      </p:sp>
    </p:spTree>
    <p:extLst>
      <p:ext uri="{BB962C8B-B14F-4D97-AF65-F5344CB8AC3E}">
        <p14:creationId xmlns:p14="http://schemas.microsoft.com/office/powerpoint/2010/main" val="2750393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Peers or nodes</a:t>
            </a:r>
          </a:p>
        </p:txBody>
      </p:sp>
      <p:sp>
        <p:nvSpPr>
          <p:cNvPr id="3" name="Content Placeholder 2"/>
          <p:cNvSpPr>
            <a:spLocks noGrp="1"/>
          </p:cNvSpPr>
          <p:nvPr>
            <p:ph idx="1"/>
          </p:nvPr>
        </p:nvSpPr>
        <p:spPr>
          <a:xfrm>
            <a:off x="2110746" y="1431851"/>
            <a:ext cx="8915400" cy="3777622"/>
          </a:xfrm>
        </p:spPr>
        <p:txBody>
          <a:bodyPr>
            <a:noAutofit/>
          </a:bodyPr>
          <a:lstStyle/>
          <a:p>
            <a:r>
              <a:rPr lang="en-US" sz="2400" dirty="0"/>
              <a:t>There are two main types of peers that can be run on a fabric network: </a:t>
            </a:r>
          </a:p>
          <a:p>
            <a:pPr lvl="1"/>
            <a:r>
              <a:rPr lang="en-US" sz="2000" dirty="0"/>
              <a:t>Validating </a:t>
            </a:r>
          </a:p>
          <a:p>
            <a:pPr lvl="1"/>
            <a:r>
              <a:rPr lang="en-US" sz="2000" dirty="0" err="1"/>
              <a:t>nonvalidating</a:t>
            </a:r>
            <a:r>
              <a:rPr lang="en-US" sz="2000" dirty="0"/>
              <a:t>.</a:t>
            </a:r>
          </a:p>
          <a:p>
            <a:r>
              <a:rPr lang="en-US" sz="2400" dirty="0"/>
              <a:t>Validating node runs consensus, creates and validates a transaction, and contributes towards updating the ledger and maintaining the </a:t>
            </a:r>
            <a:r>
              <a:rPr lang="en-US" sz="2400" dirty="0" err="1"/>
              <a:t>chaincode</a:t>
            </a:r>
            <a:r>
              <a:rPr lang="en-US" sz="2400" dirty="0"/>
              <a:t>.</a:t>
            </a:r>
          </a:p>
          <a:p>
            <a:r>
              <a:rPr lang="en-US" sz="2400" dirty="0"/>
              <a:t>Non-validating peer does not execute transactions and only constructs transactions that are then forwarded to validating nodes.</a:t>
            </a:r>
          </a:p>
          <a:p>
            <a:r>
              <a:rPr lang="en-US" sz="2400" dirty="0"/>
              <a:t>Both nodes manage and maintain user certificates that have been issued by membership services.</a:t>
            </a:r>
          </a:p>
        </p:txBody>
      </p:sp>
    </p:spTree>
    <p:extLst>
      <p:ext uri="{BB962C8B-B14F-4D97-AF65-F5344CB8AC3E}">
        <p14:creationId xmlns:p14="http://schemas.microsoft.com/office/powerpoint/2010/main" val="4261213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on </a:t>
            </a:r>
            <a:r>
              <a:rPr lang="en-US" dirty="0" err="1"/>
              <a:t>blockchain</a:t>
            </a:r>
            <a:endParaRPr lang="en-US" dirty="0"/>
          </a:p>
        </p:txBody>
      </p:sp>
      <p:sp>
        <p:nvSpPr>
          <p:cNvPr id="3" name="Content Placeholder 2"/>
          <p:cNvSpPr>
            <a:spLocks noGrp="1"/>
          </p:cNvSpPr>
          <p:nvPr>
            <p:ph idx="1"/>
          </p:nvPr>
        </p:nvSpPr>
        <p:spPr>
          <a:xfrm>
            <a:off x="1876830" y="1410586"/>
            <a:ext cx="8915400" cy="3777622"/>
          </a:xfrm>
        </p:spPr>
        <p:txBody>
          <a:bodyPr>
            <a:noAutofit/>
          </a:bodyPr>
          <a:lstStyle/>
          <a:p>
            <a:r>
              <a:rPr lang="en-US" sz="2800" dirty="0"/>
              <a:t>A typical application on Fabric is simply composed of a user interface, usually written in JavaScript/HTML,</a:t>
            </a:r>
          </a:p>
          <a:p>
            <a:pPr lvl="1"/>
            <a:r>
              <a:rPr lang="en-US" sz="2400" dirty="0"/>
              <a:t> that interacts with the backend </a:t>
            </a:r>
            <a:r>
              <a:rPr lang="en-US" sz="2400" dirty="0" err="1"/>
              <a:t>chaincode</a:t>
            </a:r>
            <a:r>
              <a:rPr lang="en-US" sz="2400" dirty="0"/>
              <a:t> (smart contract) stored on the ledger via an API layer.</a:t>
            </a:r>
          </a:p>
          <a:p>
            <a:r>
              <a:rPr lang="en-US" sz="2800" dirty="0" err="1"/>
              <a:t>Hyperledger</a:t>
            </a:r>
            <a:r>
              <a:rPr lang="en-US" sz="2800" dirty="0"/>
              <a:t> provides various APIs and command line interfaces to enable interaction with the ledger. </a:t>
            </a:r>
          </a:p>
          <a:p>
            <a:r>
              <a:rPr lang="en-US" sz="2800" dirty="0"/>
              <a:t>These APIs include interfaces for identity, transactions, </a:t>
            </a:r>
            <a:r>
              <a:rPr lang="en-US" sz="2800" dirty="0" err="1"/>
              <a:t>chaincode</a:t>
            </a:r>
            <a:r>
              <a:rPr lang="en-US" sz="2800" dirty="0"/>
              <a:t>, ledger, network, storage, and events.</a:t>
            </a:r>
          </a:p>
        </p:txBody>
      </p:sp>
    </p:spTree>
    <p:extLst>
      <p:ext uri="{BB962C8B-B14F-4D97-AF65-F5344CB8AC3E}">
        <p14:creationId xmlns:p14="http://schemas.microsoft.com/office/powerpoint/2010/main" val="10773382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322858" y="1270856"/>
            <a:ext cx="5246983" cy="5000395"/>
          </a:xfrm>
          <a:prstGeom prst="rect">
            <a:avLst/>
          </a:prstGeom>
        </p:spPr>
      </p:pic>
    </p:spTree>
    <p:extLst>
      <p:ext uri="{BB962C8B-B14F-4D97-AF65-F5344CB8AC3E}">
        <p14:creationId xmlns:p14="http://schemas.microsoft.com/office/powerpoint/2010/main" val="18806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Chaincode</a:t>
            </a:r>
            <a:r>
              <a:rPr lang="en-US" dirty="0"/>
              <a:t> implementation</a:t>
            </a:r>
          </a:p>
        </p:txBody>
      </p:sp>
      <p:sp>
        <p:nvSpPr>
          <p:cNvPr id="3" name="Content Placeholder 2"/>
          <p:cNvSpPr>
            <a:spLocks noGrp="1"/>
          </p:cNvSpPr>
          <p:nvPr>
            <p:ph idx="1"/>
          </p:nvPr>
        </p:nvSpPr>
        <p:spPr/>
        <p:txBody>
          <a:bodyPr>
            <a:noAutofit/>
          </a:bodyPr>
          <a:lstStyle/>
          <a:p>
            <a:r>
              <a:rPr lang="en-US" sz="2400" dirty="0" err="1"/>
              <a:t>Chaincode</a:t>
            </a:r>
            <a:r>
              <a:rPr lang="en-US" sz="2400" dirty="0"/>
              <a:t> is usually written in </a:t>
            </a:r>
            <a:r>
              <a:rPr lang="en-US" sz="2400" dirty="0" err="1"/>
              <a:t>Golang</a:t>
            </a:r>
            <a:r>
              <a:rPr lang="en-US" sz="2400" dirty="0"/>
              <a:t> or Java. </a:t>
            </a:r>
          </a:p>
          <a:p>
            <a:r>
              <a:rPr lang="en-US" sz="2400" dirty="0" err="1"/>
              <a:t>Chaincode</a:t>
            </a:r>
            <a:r>
              <a:rPr lang="en-US" sz="2400" dirty="0"/>
              <a:t> can be public, confidential or access controlled. </a:t>
            </a:r>
          </a:p>
          <a:p>
            <a:r>
              <a:rPr lang="en-US" sz="2400" dirty="0"/>
              <a:t>These codes serve as a smart contract that users can interact with via APIs. </a:t>
            </a:r>
          </a:p>
          <a:p>
            <a:r>
              <a:rPr lang="en-US" sz="2400" dirty="0"/>
              <a:t>Users can call functions in the </a:t>
            </a:r>
            <a:r>
              <a:rPr lang="en-US" sz="2400" dirty="0" err="1"/>
              <a:t>chaincode</a:t>
            </a:r>
            <a:r>
              <a:rPr lang="en-US" sz="2400" dirty="0"/>
              <a:t> that result in a state change, and consequently updates the ledger. </a:t>
            </a:r>
          </a:p>
          <a:p>
            <a:r>
              <a:rPr lang="en-US" sz="2400" dirty="0"/>
              <a:t>There are also functions that are only used to query the ledger and do not result in any state change.</a:t>
            </a:r>
          </a:p>
        </p:txBody>
      </p:sp>
    </p:spTree>
    <p:extLst>
      <p:ext uri="{BB962C8B-B14F-4D97-AF65-F5344CB8AC3E}">
        <p14:creationId xmlns:p14="http://schemas.microsoft.com/office/powerpoint/2010/main" val="183165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err="1"/>
              <a:t>Chaincode</a:t>
            </a:r>
            <a:r>
              <a:rPr lang="en-US" sz="2400" dirty="0"/>
              <a:t> implementation is performed by first creating the </a:t>
            </a:r>
            <a:r>
              <a:rPr lang="en-US" sz="2400" dirty="0" err="1"/>
              <a:t>chaincode</a:t>
            </a:r>
            <a:r>
              <a:rPr lang="en-US" sz="2400" dirty="0"/>
              <a:t> shim interface in the code. </a:t>
            </a:r>
          </a:p>
          <a:p>
            <a:r>
              <a:rPr lang="en-US" sz="2400" dirty="0"/>
              <a:t>It can either be in Java or </a:t>
            </a:r>
            <a:r>
              <a:rPr lang="en-US" sz="2400" dirty="0" err="1"/>
              <a:t>Golang</a:t>
            </a:r>
            <a:r>
              <a:rPr lang="en-US" sz="2400" dirty="0"/>
              <a:t> code. </a:t>
            </a:r>
          </a:p>
          <a:p>
            <a:r>
              <a:rPr lang="en-US" sz="2400" dirty="0"/>
              <a:t>The following four functions are required in order to implement the </a:t>
            </a:r>
            <a:r>
              <a:rPr lang="en-US" sz="2400" dirty="0" err="1"/>
              <a:t>chaincode</a:t>
            </a:r>
            <a:r>
              <a:rPr lang="en-US" sz="2400" dirty="0"/>
              <a:t>:</a:t>
            </a:r>
          </a:p>
          <a:p>
            <a:pPr lvl="1"/>
            <a:r>
              <a:rPr lang="en-US" sz="2000" dirty="0" err="1"/>
              <a:t>Init</a:t>
            </a:r>
            <a:r>
              <a:rPr lang="en-US" sz="2000" dirty="0"/>
              <a:t>(): </a:t>
            </a:r>
          </a:p>
          <a:p>
            <a:pPr lvl="2"/>
            <a:r>
              <a:rPr lang="en-US" sz="1800" dirty="0"/>
              <a:t>This function is invoked when </a:t>
            </a:r>
            <a:r>
              <a:rPr lang="en-US" sz="1800" dirty="0" err="1"/>
              <a:t>chaincode</a:t>
            </a:r>
            <a:r>
              <a:rPr lang="en-US" sz="1800" dirty="0"/>
              <a:t> is deployed onto the ledger.</a:t>
            </a:r>
          </a:p>
          <a:p>
            <a:pPr lvl="2"/>
            <a:r>
              <a:rPr lang="en-US" sz="1800" dirty="0"/>
              <a:t>This initializes the </a:t>
            </a:r>
            <a:r>
              <a:rPr lang="en-US" sz="1800" dirty="0" err="1"/>
              <a:t>chaincode</a:t>
            </a:r>
            <a:r>
              <a:rPr lang="en-US" sz="1800" dirty="0"/>
              <a:t> and results in making a state change, which accordingly updates the ledger.</a:t>
            </a:r>
          </a:p>
        </p:txBody>
      </p:sp>
    </p:spTree>
    <p:extLst>
      <p:ext uri="{BB962C8B-B14F-4D97-AF65-F5344CB8AC3E}">
        <p14:creationId xmlns:p14="http://schemas.microsoft.com/office/powerpoint/2010/main" val="19254970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44933" y="1112874"/>
            <a:ext cx="8915400" cy="3777622"/>
          </a:xfrm>
        </p:spPr>
        <p:txBody>
          <a:bodyPr>
            <a:noAutofit/>
          </a:bodyPr>
          <a:lstStyle/>
          <a:p>
            <a:r>
              <a:rPr lang="en-US" sz="2000" dirty="0"/>
              <a:t>Invoke(): </a:t>
            </a:r>
          </a:p>
          <a:p>
            <a:pPr lvl="1"/>
            <a:r>
              <a:rPr lang="en-US" sz="1800" dirty="0"/>
              <a:t>This function is used when contracts are executed.</a:t>
            </a:r>
          </a:p>
          <a:p>
            <a:pPr lvl="1"/>
            <a:r>
              <a:rPr lang="en-US" sz="1800" dirty="0"/>
              <a:t> It takes a function name as parameters along with an array of arguments.</a:t>
            </a:r>
          </a:p>
          <a:p>
            <a:pPr lvl="1"/>
            <a:r>
              <a:rPr lang="en-US" sz="1800" dirty="0"/>
              <a:t> This function results in a state change and writes to the ledger.</a:t>
            </a:r>
          </a:p>
          <a:p>
            <a:r>
              <a:rPr lang="en-US" sz="2000" dirty="0"/>
              <a:t>Query(): </a:t>
            </a:r>
          </a:p>
          <a:p>
            <a:pPr lvl="1"/>
            <a:r>
              <a:rPr lang="en-US" sz="1800" dirty="0"/>
              <a:t>This function is used to query the current state of a deployed </a:t>
            </a:r>
            <a:r>
              <a:rPr lang="en-US" sz="1800" dirty="0" err="1"/>
              <a:t>chaincode</a:t>
            </a:r>
            <a:r>
              <a:rPr lang="en-US" sz="1800" dirty="0"/>
              <a:t>. </a:t>
            </a:r>
          </a:p>
          <a:p>
            <a:pPr lvl="1"/>
            <a:r>
              <a:rPr lang="en-US" sz="1800" dirty="0"/>
              <a:t>This function does not make any changes to the ledger.</a:t>
            </a:r>
          </a:p>
          <a:p>
            <a:r>
              <a:rPr lang="en-US" sz="2000" dirty="0"/>
              <a:t>Main(): </a:t>
            </a:r>
          </a:p>
          <a:p>
            <a:pPr lvl="1"/>
            <a:r>
              <a:rPr lang="en-US" sz="1800" dirty="0"/>
              <a:t>This function is executed when a peer deploys its own copy of the </a:t>
            </a:r>
            <a:r>
              <a:rPr lang="en-US" sz="1800" dirty="0" err="1"/>
              <a:t>chaincode</a:t>
            </a:r>
            <a:r>
              <a:rPr lang="en-US" sz="1800" dirty="0"/>
              <a:t>. </a:t>
            </a:r>
          </a:p>
          <a:p>
            <a:pPr lvl="1"/>
            <a:r>
              <a:rPr lang="en-US" sz="1800" dirty="0"/>
              <a:t>The </a:t>
            </a:r>
            <a:r>
              <a:rPr lang="en-US" sz="1800" dirty="0" err="1"/>
              <a:t>chaincode</a:t>
            </a:r>
            <a:r>
              <a:rPr lang="en-US" sz="1800" dirty="0"/>
              <a:t> is registered with the peer using this function.</a:t>
            </a:r>
          </a:p>
        </p:txBody>
      </p:sp>
    </p:spTree>
    <p:extLst>
      <p:ext uri="{BB962C8B-B14F-4D97-AF65-F5344CB8AC3E}">
        <p14:creationId xmlns:p14="http://schemas.microsoft.com/office/powerpoint/2010/main" val="138436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52354" y="624109"/>
            <a:ext cx="9260957" cy="5648175"/>
          </a:xfrm>
          <a:prstGeom prst="rect">
            <a:avLst/>
          </a:prstGeom>
        </p:spPr>
      </p:pic>
    </p:spTree>
    <p:extLst>
      <p:ext uri="{BB962C8B-B14F-4D97-AF65-F5344CB8AC3E}">
        <p14:creationId xmlns:p14="http://schemas.microsoft.com/office/powerpoint/2010/main" val="603539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model</a:t>
            </a:r>
          </a:p>
        </p:txBody>
      </p:sp>
      <p:sp>
        <p:nvSpPr>
          <p:cNvPr id="3" name="Content Placeholder 2"/>
          <p:cNvSpPr>
            <a:spLocks noGrp="1"/>
          </p:cNvSpPr>
          <p:nvPr>
            <p:ph idx="1"/>
          </p:nvPr>
        </p:nvSpPr>
        <p:spPr>
          <a:xfrm>
            <a:off x="2121379" y="1527544"/>
            <a:ext cx="8915400" cy="3777622"/>
          </a:xfrm>
        </p:spPr>
        <p:txBody>
          <a:bodyPr>
            <a:normAutofit/>
          </a:bodyPr>
          <a:lstStyle/>
          <a:p>
            <a:r>
              <a:rPr lang="en-US" sz="2800" dirty="0"/>
              <a:t>Any </a:t>
            </a:r>
            <a:r>
              <a:rPr lang="en-US" sz="2800" dirty="0" err="1"/>
              <a:t>blockchain</a:t>
            </a:r>
            <a:r>
              <a:rPr lang="en-US" sz="2800" dirty="0"/>
              <a:t> application for </a:t>
            </a:r>
            <a:r>
              <a:rPr lang="en-US" sz="2800" dirty="0" err="1"/>
              <a:t>Hyperledger</a:t>
            </a:r>
            <a:r>
              <a:rPr lang="en-US" sz="2800" dirty="0"/>
              <a:t> Fabric follows MVC-B architecture. </a:t>
            </a:r>
          </a:p>
          <a:p>
            <a:r>
              <a:rPr lang="en-US" sz="2800" dirty="0"/>
              <a:t>This is based on the popular MVC design pattern. </a:t>
            </a:r>
          </a:p>
          <a:p>
            <a:r>
              <a:rPr lang="en-US" sz="2800" dirty="0"/>
              <a:t>Components in this model are Model, View, Control, and </a:t>
            </a:r>
            <a:r>
              <a:rPr lang="en-US" sz="2800" dirty="0" err="1"/>
              <a:t>Blockchain</a:t>
            </a:r>
            <a:r>
              <a:rPr lang="en-US" sz="2800" dirty="0"/>
              <a:t>:</a:t>
            </a:r>
          </a:p>
        </p:txBody>
      </p:sp>
    </p:spTree>
    <p:extLst>
      <p:ext uri="{BB962C8B-B14F-4D97-AF65-F5344CB8AC3E}">
        <p14:creationId xmlns:p14="http://schemas.microsoft.com/office/powerpoint/2010/main" val="2864655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337" y="294501"/>
            <a:ext cx="8911687" cy="1280890"/>
          </a:xfrm>
        </p:spPr>
        <p:txBody>
          <a:bodyPr/>
          <a:lstStyle/>
          <a:p>
            <a:r>
              <a:rPr lang="en-US" dirty="0"/>
              <a:t>Application model</a:t>
            </a:r>
          </a:p>
        </p:txBody>
      </p:sp>
      <p:sp>
        <p:nvSpPr>
          <p:cNvPr id="3" name="Content Placeholder 2"/>
          <p:cNvSpPr>
            <a:spLocks noGrp="1"/>
          </p:cNvSpPr>
          <p:nvPr>
            <p:ph idx="1"/>
          </p:nvPr>
        </p:nvSpPr>
        <p:spPr>
          <a:xfrm>
            <a:off x="2238337" y="1421218"/>
            <a:ext cx="8915400" cy="3777622"/>
          </a:xfrm>
        </p:spPr>
        <p:txBody>
          <a:bodyPr>
            <a:noAutofit/>
          </a:bodyPr>
          <a:lstStyle/>
          <a:p>
            <a:r>
              <a:rPr lang="en-US" sz="2400" b="1" dirty="0">
                <a:latin typeface="PalatinoLinotype-Bold"/>
              </a:rPr>
              <a:t>View logic</a:t>
            </a:r>
            <a:r>
              <a:rPr lang="en-US" sz="2400" dirty="0">
                <a:latin typeface="PalatinoLinotype-Roman"/>
              </a:rPr>
              <a:t>: </a:t>
            </a:r>
          </a:p>
          <a:p>
            <a:pPr lvl="1"/>
            <a:r>
              <a:rPr lang="en-US" sz="2400" dirty="0">
                <a:latin typeface="PalatinoLinotype-Roman"/>
              </a:rPr>
              <a:t>This is concerned with the user interface. It can be a desktop, web application or mobile frontend.</a:t>
            </a:r>
          </a:p>
          <a:p>
            <a:r>
              <a:rPr lang="en-US" sz="2400" b="1" dirty="0">
                <a:latin typeface="PalatinoLinotype-Bold"/>
              </a:rPr>
              <a:t>Control logic</a:t>
            </a:r>
            <a:r>
              <a:rPr lang="en-US" sz="2400" dirty="0">
                <a:latin typeface="PalatinoLinotype-Roman"/>
              </a:rPr>
              <a:t>: </a:t>
            </a:r>
          </a:p>
          <a:p>
            <a:pPr lvl="1"/>
            <a:r>
              <a:rPr lang="en-US" sz="2400" dirty="0">
                <a:latin typeface="PalatinoLinotype-Roman"/>
              </a:rPr>
              <a:t>This is the orchestrator between user interface, data model, and APIs.</a:t>
            </a:r>
          </a:p>
          <a:p>
            <a:r>
              <a:rPr lang="en-US" sz="2400" b="1" dirty="0">
                <a:latin typeface="PalatinoLinotype-Bold"/>
              </a:rPr>
              <a:t>Data model</a:t>
            </a:r>
            <a:r>
              <a:rPr lang="en-US" sz="2400" dirty="0">
                <a:latin typeface="PalatinoLinotype-Roman"/>
              </a:rPr>
              <a:t>: </a:t>
            </a:r>
          </a:p>
          <a:p>
            <a:pPr lvl="1"/>
            <a:r>
              <a:rPr lang="en-US" sz="2400" dirty="0">
                <a:latin typeface="PalatinoLinotype-Roman"/>
              </a:rPr>
              <a:t>This model is used to manage the off-chain data.</a:t>
            </a:r>
          </a:p>
          <a:p>
            <a:r>
              <a:rPr lang="en-US" sz="2400" b="1" dirty="0" err="1">
                <a:latin typeface="PalatinoLinotype-Bold"/>
              </a:rPr>
              <a:t>Blockchain</a:t>
            </a:r>
            <a:r>
              <a:rPr lang="en-US" sz="2400" b="1" dirty="0">
                <a:latin typeface="PalatinoLinotype-Bold"/>
              </a:rPr>
              <a:t> logic</a:t>
            </a:r>
            <a:r>
              <a:rPr lang="en-US" sz="2400" dirty="0">
                <a:latin typeface="PalatinoLinotype-Roman"/>
              </a:rPr>
              <a:t>: </a:t>
            </a:r>
          </a:p>
          <a:p>
            <a:pPr lvl="1"/>
            <a:r>
              <a:rPr lang="en-US" sz="2400" dirty="0">
                <a:latin typeface="PalatinoLinotype-Roman"/>
              </a:rPr>
              <a:t>This is used to manage the </a:t>
            </a:r>
            <a:r>
              <a:rPr lang="en-US" sz="2400" dirty="0" err="1">
                <a:latin typeface="PalatinoLinotype-Roman"/>
              </a:rPr>
              <a:t>blockchain</a:t>
            </a:r>
            <a:r>
              <a:rPr lang="en-US" sz="2400" dirty="0">
                <a:latin typeface="PalatinoLinotype-Roman"/>
              </a:rPr>
              <a:t> via the controller and the data model via transactions.</a:t>
            </a:r>
            <a:endParaRPr lang="en-US" sz="2400" dirty="0"/>
          </a:p>
        </p:txBody>
      </p:sp>
    </p:spTree>
    <p:extLst>
      <p:ext uri="{BB962C8B-B14F-4D97-AF65-F5344CB8AC3E}">
        <p14:creationId xmlns:p14="http://schemas.microsoft.com/office/powerpoint/2010/main" val="367611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Hyperledger</a:t>
            </a:r>
            <a:endParaRPr lang="en-US" dirty="0"/>
          </a:p>
        </p:txBody>
      </p:sp>
      <p:sp>
        <p:nvSpPr>
          <p:cNvPr id="3" name="Content Placeholder 2"/>
          <p:cNvSpPr>
            <a:spLocks noGrp="1"/>
          </p:cNvSpPr>
          <p:nvPr>
            <p:ph idx="1"/>
          </p:nvPr>
        </p:nvSpPr>
        <p:spPr/>
        <p:txBody>
          <a:bodyPr>
            <a:normAutofit/>
          </a:bodyPr>
          <a:lstStyle/>
          <a:p>
            <a:r>
              <a:rPr lang="en-US" sz="2000" dirty="0"/>
              <a:t>Projects under </a:t>
            </a:r>
            <a:r>
              <a:rPr lang="en-US" sz="2000" dirty="0" err="1"/>
              <a:t>Hyperledger</a:t>
            </a:r>
            <a:r>
              <a:rPr lang="en-US" sz="2000" dirty="0"/>
              <a:t> undergo various stages of development, starting from </a:t>
            </a:r>
            <a:r>
              <a:rPr lang="en-US" sz="2000" b="1" dirty="0"/>
              <a:t>proposal </a:t>
            </a:r>
            <a:r>
              <a:rPr lang="en-US" sz="2000" dirty="0"/>
              <a:t>to </a:t>
            </a:r>
            <a:r>
              <a:rPr lang="en-US" sz="2000" b="1" dirty="0"/>
              <a:t>incubation </a:t>
            </a:r>
            <a:r>
              <a:rPr lang="en-US" sz="2000" dirty="0"/>
              <a:t>and graduating to an </a:t>
            </a:r>
            <a:r>
              <a:rPr lang="en-US" sz="2000" b="1" dirty="0"/>
              <a:t>active </a:t>
            </a:r>
            <a:r>
              <a:rPr lang="en-US" sz="2000" dirty="0"/>
              <a:t>state. </a:t>
            </a:r>
          </a:p>
          <a:p>
            <a:r>
              <a:rPr lang="en-US" sz="2000" dirty="0"/>
              <a:t>Projects can also be </a:t>
            </a:r>
            <a:r>
              <a:rPr lang="en-US" sz="2000" b="1" dirty="0"/>
              <a:t>deprecated </a:t>
            </a:r>
            <a:r>
              <a:rPr lang="en-US" sz="2000" dirty="0"/>
              <a:t>or in </a:t>
            </a:r>
            <a:r>
              <a:rPr lang="en-US" sz="2000" b="1" dirty="0"/>
              <a:t>End of Life </a:t>
            </a:r>
            <a:r>
              <a:rPr lang="en-US" sz="2000" dirty="0"/>
              <a:t>state where they are no longer actively developed. </a:t>
            </a:r>
          </a:p>
          <a:p>
            <a:r>
              <a:rPr lang="en-US" sz="2000" dirty="0"/>
              <a:t>In order for a project to be able to move into incubation stage, it must have a fully working code base along with an active community of developers.</a:t>
            </a:r>
          </a:p>
        </p:txBody>
      </p:sp>
    </p:spTree>
    <p:extLst>
      <p:ext uri="{BB962C8B-B14F-4D97-AF65-F5344CB8AC3E}">
        <p14:creationId xmlns:p14="http://schemas.microsoft.com/office/powerpoint/2010/main" val="30079994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Sawtooth</a:t>
            </a:r>
            <a:r>
              <a:rPr lang="en-US" dirty="0"/>
              <a:t> lake</a:t>
            </a:r>
          </a:p>
        </p:txBody>
      </p:sp>
      <p:sp>
        <p:nvSpPr>
          <p:cNvPr id="3" name="Content Placeholder 2"/>
          <p:cNvSpPr>
            <a:spLocks noGrp="1"/>
          </p:cNvSpPr>
          <p:nvPr>
            <p:ph idx="1"/>
          </p:nvPr>
        </p:nvSpPr>
        <p:spPr>
          <a:xfrm>
            <a:off x="2206440" y="1453116"/>
            <a:ext cx="8915400" cy="3777622"/>
          </a:xfrm>
        </p:spPr>
        <p:txBody>
          <a:bodyPr>
            <a:normAutofit/>
          </a:bodyPr>
          <a:lstStyle/>
          <a:p>
            <a:r>
              <a:rPr lang="en-US" sz="2800" dirty="0" err="1"/>
              <a:t>Sawtooth</a:t>
            </a:r>
            <a:r>
              <a:rPr lang="en-US" sz="2800" dirty="0"/>
              <a:t> lake can run in both permissioned and non-permissioned modes. </a:t>
            </a:r>
          </a:p>
          <a:p>
            <a:r>
              <a:rPr lang="en-US" sz="2800" dirty="0"/>
              <a:t>It is a distributed ledger that proposes two novel concepts:</a:t>
            </a:r>
          </a:p>
          <a:p>
            <a:pPr lvl="1"/>
            <a:r>
              <a:rPr lang="en-US" sz="2400" dirty="0"/>
              <a:t> The first is the introduction of a new consensus algorithm called Proof of Elapsed Time (</a:t>
            </a:r>
            <a:r>
              <a:rPr lang="en-US" sz="2400" dirty="0" err="1"/>
              <a:t>PoET</a:t>
            </a:r>
            <a:r>
              <a:rPr lang="en-US" sz="2400" dirty="0"/>
              <a:t>); </a:t>
            </a:r>
          </a:p>
          <a:p>
            <a:pPr lvl="1"/>
            <a:r>
              <a:rPr lang="en-US" sz="2400" dirty="0"/>
              <a:t>Second is the idea of transaction families. </a:t>
            </a:r>
          </a:p>
        </p:txBody>
      </p:sp>
    </p:spTree>
    <p:extLst>
      <p:ext uri="{BB962C8B-B14F-4D97-AF65-F5344CB8AC3E}">
        <p14:creationId xmlns:p14="http://schemas.microsoft.com/office/powerpoint/2010/main" val="3090466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PoET</a:t>
            </a:r>
            <a:endParaRPr lang="en-US" dirty="0"/>
          </a:p>
        </p:txBody>
      </p:sp>
      <p:sp>
        <p:nvSpPr>
          <p:cNvPr id="3" name="Content Placeholder 2"/>
          <p:cNvSpPr>
            <a:spLocks noGrp="1"/>
          </p:cNvSpPr>
          <p:nvPr>
            <p:ph idx="1"/>
          </p:nvPr>
        </p:nvSpPr>
        <p:spPr>
          <a:xfrm>
            <a:off x="1876830" y="1469065"/>
            <a:ext cx="8915400" cy="3777622"/>
          </a:xfrm>
        </p:spPr>
        <p:txBody>
          <a:bodyPr>
            <a:noAutofit/>
          </a:bodyPr>
          <a:lstStyle/>
          <a:p>
            <a:r>
              <a:rPr lang="en-US" sz="2000" dirty="0" err="1"/>
              <a:t>PoET</a:t>
            </a:r>
            <a:r>
              <a:rPr lang="en-US" sz="2000" dirty="0"/>
              <a:t> is a novel consensus algorithm that allows a node to be selected randomly based on the time that the node has waited before proposing a block. </a:t>
            </a:r>
          </a:p>
          <a:p>
            <a:r>
              <a:rPr lang="en-US" sz="2000" dirty="0"/>
              <a:t>This is in contrast to other leader election and lottery based proof of work algorithms, where an enormous amount of electricity and computer resources are used in order be elected as a block proposer, </a:t>
            </a:r>
          </a:p>
          <a:p>
            <a:pPr lvl="1"/>
            <a:r>
              <a:rPr lang="en-US" sz="2000" dirty="0"/>
              <a:t>For example in the case of bitcoin. </a:t>
            </a:r>
          </a:p>
          <a:p>
            <a:r>
              <a:rPr lang="en-US" sz="2000" dirty="0" err="1"/>
              <a:t>PoET</a:t>
            </a:r>
            <a:r>
              <a:rPr lang="en-US" sz="2000" dirty="0"/>
              <a:t> is a type of Proof of Work algorithm but, instead of spending computer resources, it uses a trusted computing model to provide a mechanism to fulfill Proof of Work requirements. </a:t>
            </a:r>
          </a:p>
        </p:txBody>
      </p:sp>
    </p:spTree>
    <p:extLst>
      <p:ext uri="{BB962C8B-B14F-4D97-AF65-F5344CB8AC3E}">
        <p14:creationId xmlns:p14="http://schemas.microsoft.com/office/powerpoint/2010/main" val="2383472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622" y="166910"/>
            <a:ext cx="8911687" cy="449778"/>
          </a:xfrm>
        </p:spPr>
        <p:txBody>
          <a:bodyPr>
            <a:normAutofit fontScale="90000"/>
          </a:bodyPr>
          <a:lstStyle/>
          <a:p>
            <a:r>
              <a:rPr lang="en-US" dirty="0"/>
              <a:t>Transaction families</a:t>
            </a:r>
          </a:p>
        </p:txBody>
      </p:sp>
      <p:sp>
        <p:nvSpPr>
          <p:cNvPr id="3" name="Content Placeholder 2"/>
          <p:cNvSpPr>
            <a:spLocks noGrp="1"/>
          </p:cNvSpPr>
          <p:nvPr>
            <p:ph idx="1"/>
          </p:nvPr>
        </p:nvSpPr>
        <p:spPr>
          <a:xfrm>
            <a:off x="2167621" y="732927"/>
            <a:ext cx="9581355" cy="3777622"/>
          </a:xfrm>
        </p:spPr>
        <p:txBody>
          <a:bodyPr>
            <a:noAutofit/>
          </a:bodyPr>
          <a:lstStyle/>
          <a:p>
            <a:r>
              <a:rPr lang="en-US" sz="2400" dirty="0"/>
              <a:t>A traditional smart contract paradigm provides a solution that is based on a general purpose instruction set for all domains. </a:t>
            </a:r>
          </a:p>
          <a:p>
            <a:pPr lvl="1"/>
            <a:r>
              <a:rPr lang="en-US" sz="2400" dirty="0"/>
              <a:t>For example, in the case of </a:t>
            </a:r>
            <a:r>
              <a:rPr lang="en-US" sz="2400" dirty="0" err="1"/>
              <a:t>Ethereum</a:t>
            </a:r>
            <a:r>
              <a:rPr lang="en-US" sz="2400" dirty="0"/>
              <a:t>, a set of opcodes has been developed for the </a:t>
            </a:r>
            <a:r>
              <a:rPr lang="en-US" sz="2400" dirty="0" err="1"/>
              <a:t>Ethereum</a:t>
            </a:r>
            <a:r>
              <a:rPr lang="en-US" sz="2400" dirty="0"/>
              <a:t> virtual machine (EVM) that can be used to build smart contracts to address any type of requirements for any industry. </a:t>
            </a:r>
          </a:p>
          <a:p>
            <a:r>
              <a:rPr lang="en-US" sz="2400" dirty="0"/>
              <a:t>Whilst this model has its merits, it is becoming clear that this approach is not very secure as it provides a single interface into the ledger with a powerful and expressive language, which potentially offers a larger attack surface for malicious code.</a:t>
            </a:r>
          </a:p>
        </p:txBody>
      </p:sp>
    </p:spTree>
    <p:extLst>
      <p:ext uri="{BB962C8B-B14F-4D97-AF65-F5344CB8AC3E}">
        <p14:creationId xmlns:p14="http://schemas.microsoft.com/office/powerpoint/2010/main" val="23953957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families</a:t>
            </a:r>
          </a:p>
        </p:txBody>
      </p:sp>
      <p:sp>
        <p:nvSpPr>
          <p:cNvPr id="3" name="Content Placeholder 2"/>
          <p:cNvSpPr>
            <a:spLocks noGrp="1"/>
          </p:cNvSpPr>
          <p:nvPr>
            <p:ph idx="1"/>
          </p:nvPr>
        </p:nvSpPr>
        <p:spPr/>
        <p:txBody>
          <a:bodyPr>
            <a:noAutofit/>
          </a:bodyPr>
          <a:lstStyle/>
          <a:p>
            <a:r>
              <a:rPr lang="en-US" sz="2400" dirty="0"/>
              <a:t>This complexity and generic virtual machine paradigm has resulted in several vulnerabilities that were found and exploited recently by hackers.</a:t>
            </a:r>
          </a:p>
          <a:p>
            <a:r>
              <a:rPr lang="en-US" sz="2400" dirty="0"/>
              <a:t> A recent example is the DAO hack and further Denial of Services (</a:t>
            </a:r>
            <a:r>
              <a:rPr lang="en-US" sz="2400" dirty="0" err="1"/>
              <a:t>DoS</a:t>
            </a:r>
            <a:r>
              <a:rPr lang="en-US" sz="2400" dirty="0"/>
              <a:t>) attacks that exploited limitations in some EVM opcodes. </a:t>
            </a:r>
          </a:p>
          <a:p>
            <a:r>
              <a:rPr lang="en-US" sz="2400" dirty="0"/>
              <a:t>A model shown in the following figure describes the traditional smart contract model, where a generic virtual machine has been used to provide the interface into the </a:t>
            </a:r>
            <a:r>
              <a:rPr lang="en-US" sz="2400" dirty="0" err="1"/>
              <a:t>blockchain</a:t>
            </a:r>
            <a:r>
              <a:rPr lang="en-US" sz="2400" dirty="0"/>
              <a:t> for all domains:</a:t>
            </a:r>
          </a:p>
        </p:txBody>
      </p:sp>
    </p:spTree>
    <p:extLst>
      <p:ext uri="{BB962C8B-B14F-4D97-AF65-F5344CB8AC3E}">
        <p14:creationId xmlns:p14="http://schemas.microsoft.com/office/powerpoint/2010/main" val="27199758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37084" y="140111"/>
            <a:ext cx="8097253" cy="6194223"/>
          </a:xfrm>
          <a:prstGeom prst="rect">
            <a:avLst/>
          </a:prstGeom>
        </p:spPr>
      </p:pic>
    </p:spTree>
    <p:extLst>
      <p:ext uri="{BB962C8B-B14F-4D97-AF65-F5344CB8AC3E}">
        <p14:creationId xmlns:p14="http://schemas.microsoft.com/office/powerpoint/2010/main" val="2556392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families</a:t>
            </a:r>
          </a:p>
        </p:txBody>
      </p:sp>
      <p:sp>
        <p:nvSpPr>
          <p:cNvPr id="3" name="Content Placeholder 2"/>
          <p:cNvSpPr>
            <a:spLocks noGrp="1"/>
          </p:cNvSpPr>
          <p:nvPr>
            <p:ph idx="1"/>
          </p:nvPr>
        </p:nvSpPr>
        <p:spPr/>
        <p:txBody>
          <a:bodyPr>
            <a:normAutofit/>
          </a:bodyPr>
          <a:lstStyle/>
          <a:p>
            <a:r>
              <a:rPr lang="en-US" sz="2000" dirty="0"/>
              <a:t>In order to address this issue, </a:t>
            </a:r>
            <a:r>
              <a:rPr lang="en-US" sz="2000" dirty="0" err="1"/>
              <a:t>Sawtooth</a:t>
            </a:r>
            <a:r>
              <a:rPr lang="en-US" sz="2000" dirty="0"/>
              <a:t> lake has proposed the idea of transaction families.</a:t>
            </a:r>
          </a:p>
          <a:p>
            <a:r>
              <a:rPr lang="en-US" sz="2000" dirty="0"/>
              <a:t>A transaction family is created by decomposing the logic layer into a set of rules and a composition layer for a specific domain.</a:t>
            </a:r>
          </a:p>
          <a:p>
            <a:r>
              <a:rPr lang="en-US" sz="2000" dirty="0"/>
              <a:t>The key idea is that business logic is composed within transaction families, which provides a more secure and powerful way to build smart contracts. </a:t>
            </a:r>
          </a:p>
          <a:p>
            <a:r>
              <a:rPr lang="en-US" sz="2000" dirty="0"/>
              <a:t>Transaction families contain the domain-specific rules and another layer that allows for creating transactions for that domain.</a:t>
            </a:r>
          </a:p>
        </p:txBody>
      </p:sp>
    </p:spTree>
    <p:extLst>
      <p:ext uri="{BB962C8B-B14F-4D97-AF65-F5344CB8AC3E}">
        <p14:creationId xmlns:p14="http://schemas.microsoft.com/office/powerpoint/2010/main" val="38758262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families</a:t>
            </a:r>
          </a:p>
        </p:txBody>
      </p:sp>
      <p:sp>
        <p:nvSpPr>
          <p:cNvPr id="3" name="Content Placeholder 2"/>
          <p:cNvSpPr>
            <a:spLocks noGrp="1"/>
          </p:cNvSpPr>
          <p:nvPr>
            <p:ph idx="1"/>
          </p:nvPr>
        </p:nvSpPr>
        <p:spPr/>
        <p:txBody>
          <a:bodyPr>
            <a:normAutofit/>
          </a:bodyPr>
          <a:lstStyle/>
          <a:p>
            <a:r>
              <a:rPr lang="en-US" sz="2400" dirty="0"/>
              <a:t>Another way of looking at it is that transaction families are a combination of a data model and a transaction language that implements a logic layer for a specific domain. </a:t>
            </a:r>
          </a:p>
          <a:p>
            <a:r>
              <a:rPr lang="en-US" sz="2400" dirty="0"/>
              <a:t>The data model represents the current state of the </a:t>
            </a:r>
            <a:r>
              <a:rPr lang="en-US" sz="2400" dirty="0" err="1"/>
              <a:t>blockchain</a:t>
            </a:r>
            <a:r>
              <a:rPr lang="en-US" sz="2400" dirty="0"/>
              <a:t> (ledger) whereas the transaction language modifies the state of the ledger.</a:t>
            </a:r>
          </a:p>
          <a:p>
            <a:r>
              <a:rPr lang="en-US" sz="2400" dirty="0"/>
              <a:t>It is expected that users will build their own transaction families according to their business requirements.</a:t>
            </a:r>
          </a:p>
        </p:txBody>
      </p:sp>
    </p:spTree>
    <p:extLst>
      <p:ext uri="{BB962C8B-B14F-4D97-AF65-F5344CB8AC3E}">
        <p14:creationId xmlns:p14="http://schemas.microsoft.com/office/powerpoint/2010/main" val="8018379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467853" y="624110"/>
            <a:ext cx="9672721" cy="5378235"/>
          </a:xfrm>
          <a:prstGeom prst="rect">
            <a:avLst/>
          </a:prstGeom>
        </p:spPr>
      </p:pic>
    </p:spTree>
    <p:extLst>
      <p:ext uri="{BB962C8B-B14F-4D97-AF65-F5344CB8AC3E}">
        <p14:creationId xmlns:p14="http://schemas.microsoft.com/office/powerpoint/2010/main" val="37739770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families</a:t>
            </a:r>
          </a:p>
        </p:txBody>
      </p:sp>
      <p:sp>
        <p:nvSpPr>
          <p:cNvPr id="3" name="Content Placeholder 2"/>
          <p:cNvSpPr>
            <a:spLocks noGrp="1"/>
          </p:cNvSpPr>
          <p:nvPr>
            <p:ph idx="1"/>
          </p:nvPr>
        </p:nvSpPr>
        <p:spPr>
          <a:xfrm>
            <a:off x="2589212" y="1604211"/>
            <a:ext cx="8915400" cy="3777622"/>
          </a:xfrm>
        </p:spPr>
        <p:txBody>
          <a:bodyPr>
            <a:noAutofit/>
          </a:bodyPr>
          <a:lstStyle/>
          <a:p>
            <a:r>
              <a:rPr lang="en-US" sz="2400" dirty="0"/>
              <a:t>The diagram represents this model, where each specific domain, like financial services, digital rights management (DRM), supply chain, and the health industry, has its own logic layer comprised of operations and services specific to that domain. </a:t>
            </a:r>
          </a:p>
          <a:p>
            <a:r>
              <a:rPr lang="en-US" sz="2400" dirty="0"/>
              <a:t>This makes the logic layer both restrictive and powerful at the same time. </a:t>
            </a:r>
          </a:p>
          <a:p>
            <a:r>
              <a:rPr lang="en-US" sz="2400" dirty="0"/>
              <a:t>Transaction families ensure that operations related to only the required domain are present in the control logic, thus removing the possibility of executing needless, arbitrary and potentially harmful operations.</a:t>
            </a:r>
          </a:p>
        </p:txBody>
      </p:sp>
    </p:spTree>
    <p:extLst>
      <p:ext uri="{BB962C8B-B14F-4D97-AF65-F5344CB8AC3E}">
        <p14:creationId xmlns:p14="http://schemas.microsoft.com/office/powerpoint/2010/main" val="3479420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families</a:t>
            </a:r>
          </a:p>
        </p:txBody>
      </p:sp>
      <p:sp>
        <p:nvSpPr>
          <p:cNvPr id="3" name="Content Placeholder 2"/>
          <p:cNvSpPr>
            <a:spLocks noGrp="1"/>
          </p:cNvSpPr>
          <p:nvPr>
            <p:ph idx="1"/>
          </p:nvPr>
        </p:nvSpPr>
        <p:spPr/>
        <p:txBody>
          <a:bodyPr>
            <a:noAutofit/>
          </a:bodyPr>
          <a:lstStyle/>
          <a:p>
            <a:r>
              <a:rPr lang="en-US" sz="3200" dirty="0"/>
              <a:t>Intel has provided three transaction families with </a:t>
            </a:r>
            <a:r>
              <a:rPr lang="en-US" sz="3200" dirty="0" err="1"/>
              <a:t>Sawtooth</a:t>
            </a:r>
            <a:r>
              <a:rPr lang="en-US" sz="3200" dirty="0"/>
              <a:t>: Endpoint registry, </a:t>
            </a:r>
            <a:r>
              <a:rPr lang="en-US" sz="3200" dirty="0" err="1"/>
              <a:t>Integerkey</a:t>
            </a:r>
            <a:r>
              <a:rPr lang="en-US" sz="3200" dirty="0"/>
              <a:t>, and </a:t>
            </a:r>
            <a:r>
              <a:rPr lang="en-US" sz="3200" dirty="0" err="1"/>
              <a:t>MarketPlace</a:t>
            </a:r>
            <a:r>
              <a:rPr lang="en-US" sz="3200" dirty="0"/>
              <a:t>.</a:t>
            </a:r>
          </a:p>
          <a:p>
            <a:pPr lvl="1"/>
            <a:r>
              <a:rPr lang="en-US" sz="2800" dirty="0"/>
              <a:t> Endpoint registry is used for registering ledger services.</a:t>
            </a:r>
          </a:p>
          <a:p>
            <a:pPr lvl="1"/>
            <a:r>
              <a:rPr lang="en-US" sz="2800" dirty="0" err="1"/>
              <a:t>Integerkey</a:t>
            </a:r>
            <a:r>
              <a:rPr lang="en-US" sz="2800" dirty="0"/>
              <a:t> is used for testing deployed ledgers.</a:t>
            </a:r>
          </a:p>
          <a:p>
            <a:pPr lvl="1"/>
            <a:r>
              <a:rPr lang="en-US" sz="2800" dirty="0" err="1"/>
              <a:t>MarketPlace</a:t>
            </a:r>
            <a:r>
              <a:rPr lang="en-US" sz="2800" dirty="0"/>
              <a:t> is used for selling, buying and trading operations and services.</a:t>
            </a:r>
          </a:p>
        </p:txBody>
      </p:sp>
    </p:spTree>
    <p:extLst>
      <p:ext uri="{BB962C8B-B14F-4D97-AF65-F5344CB8AC3E}">
        <p14:creationId xmlns:p14="http://schemas.microsoft.com/office/powerpoint/2010/main" val="400153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5" y="193036"/>
            <a:ext cx="8911687" cy="1280890"/>
          </a:xfrm>
        </p:spPr>
        <p:txBody>
          <a:bodyPr/>
          <a:lstStyle/>
          <a:p>
            <a:r>
              <a:rPr lang="en-US" dirty="0"/>
              <a:t>Project Goals</a:t>
            </a:r>
          </a:p>
        </p:txBody>
      </p:sp>
      <p:sp>
        <p:nvSpPr>
          <p:cNvPr id="3" name="Content Placeholder 2"/>
          <p:cNvSpPr>
            <a:spLocks noGrp="1"/>
          </p:cNvSpPr>
          <p:nvPr>
            <p:ph idx="1"/>
          </p:nvPr>
        </p:nvSpPr>
        <p:spPr>
          <a:xfrm>
            <a:off x="1502228" y="870493"/>
            <a:ext cx="9823269" cy="3777622"/>
          </a:xfrm>
        </p:spPr>
        <p:txBody>
          <a:bodyPr>
            <a:noAutofit/>
          </a:bodyPr>
          <a:lstStyle/>
          <a:p>
            <a:r>
              <a:rPr lang="en-US" sz="2400" dirty="0"/>
              <a:t>Create an enterprise grade, open source distributed ledger </a:t>
            </a:r>
            <a:r>
              <a:rPr lang="en-US" sz="2400" b="1" dirty="0"/>
              <a:t>framework </a:t>
            </a:r>
            <a:r>
              <a:rPr lang="en-US" sz="2400" dirty="0"/>
              <a:t>and code base, upon which users can build and run robust, industry-specific applications, platforms and hardware systems to support business transactions.</a:t>
            </a:r>
          </a:p>
          <a:p>
            <a:r>
              <a:rPr lang="en-US" sz="2400" dirty="0"/>
              <a:t>Create an open source, technical </a:t>
            </a:r>
            <a:r>
              <a:rPr lang="en-US" sz="2400" b="1" dirty="0"/>
              <a:t>community </a:t>
            </a:r>
            <a:r>
              <a:rPr lang="en-US" sz="2400" dirty="0"/>
              <a:t>to benefit the ecosystem of </a:t>
            </a:r>
            <a:r>
              <a:rPr lang="en-US" sz="2400" dirty="0" err="1"/>
              <a:t>Hyperledger</a:t>
            </a:r>
            <a:r>
              <a:rPr lang="en-US" sz="2400" dirty="0"/>
              <a:t> solution providers and users, focused on </a:t>
            </a:r>
            <a:r>
              <a:rPr lang="en-US" sz="2400" dirty="0" err="1"/>
              <a:t>blockchain</a:t>
            </a:r>
            <a:r>
              <a:rPr lang="en-US" sz="2400" dirty="0"/>
              <a:t> and shared ledger use cases that will work across a variety of industry solutions.</a:t>
            </a:r>
          </a:p>
          <a:p>
            <a:r>
              <a:rPr lang="en-US" sz="2400" b="1" dirty="0"/>
              <a:t>Promote </a:t>
            </a:r>
            <a:r>
              <a:rPr lang="en-US" sz="2400" dirty="0"/>
              <a:t>participation of leading members of the ecosystem, including developers, service and solution providers and end users.</a:t>
            </a:r>
          </a:p>
          <a:p>
            <a:r>
              <a:rPr lang="en-US" sz="2400" b="1" dirty="0"/>
              <a:t>Host </a:t>
            </a:r>
            <a:r>
              <a:rPr lang="en-US" sz="2400" dirty="0"/>
              <a:t>the infrastructure for </a:t>
            </a:r>
            <a:r>
              <a:rPr lang="en-US" sz="2400" dirty="0" err="1"/>
              <a:t>Hyperledger</a:t>
            </a:r>
            <a:r>
              <a:rPr lang="en-US" sz="2400" dirty="0"/>
              <a:t>, establishing a neutral home for community infrastructure, meetings, events and collaborative discussions and providing structure around the business and technical governance of </a:t>
            </a:r>
            <a:r>
              <a:rPr lang="en-US" sz="2400" dirty="0" err="1"/>
              <a:t>Hyperledger</a:t>
            </a:r>
            <a:r>
              <a:rPr lang="en-US" sz="2400" dirty="0"/>
              <a:t>.</a:t>
            </a:r>
          </a:p>
        </p:txBody>
      </p:sp>
    </p:spTree>
    <p:extLst>
      <p:ext uri="{BB962C8B-B14F-4D97-AF65-F5344CB8AC3E}">
        <p14:creationId xmlns:p14="http://schemas.microsoft.com/office/powerpoint/2010/main" val="8358967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Consensus in </a:t>
            </a:r>
            <a:r>
              <a:rPr lang="en-US" dirty="0" err="1"/>
              <a:t>Sawtooth</a:t>
            </a:r>
            <a:endParaRPr lang="en-US" dirty="0"/>
          </a:p>
        </p:txBody>
      </p:sp>
      <p:sp>
        <p:nvSpPr>
          <p:cNvPr id="3" name="Content Placeholder 2"/>
          <p:cNvSpPr>
            <a:spLocks noGrp="1"/>
          </p:cNvSpPr>
          <p:nvPr>
            <p:ph idx="1"/>
          </p:nvPr>
        </p:nvSpPr>
        <p:spPr>
          <a:xfrm>
            <a:off x="1903412" y="1628274"/>
            <a:ext cx="8915400" cy="3777622"/>
          </a:xfrm>
        </p:spPr>
        <p:txBody>
          <a:bodyPr>
            <a:noAutofit/>
          </a:bodyPr>
          <a:lstStyle/>
          <a:p>
            <a:r>
              <a:rPr lang="en-US" sz="2800" dirty="0" err="1"/>
              <a:t>Sawtooth</a:t>
            </a:r>
            <a:r>
              <a:rPr lang="en-US" sz="2800" dirty="0"/>
              <a:t> has two types of consensus mechanisms based on the choice of network. </a:t>
            </a:r>
          </a:p>
          <a:p>
            <a:pPr lvl="1"/>
            <a:r>
              <a:rPr lang="en-US" sz="2400" dirty="0" err="1"/>
              <a:t>PoET</a:t>
            </a:r>
            <a:r>
              <a:rPr lang="en-US" sz="2400" dirty="0"/>
              <a:t> is a trusted executed environment based lottery function that elects a leader randomly based on the time a node has waited for block proposal. </a:t>
            </a:r>
          </a:p>
          <a:p>
            <a:pPr lvl="1"/>
            <a:r>
              <a:rPr lang="en-US" sz="2400" dirty="0"/>
              <a:t>Another consensus type called quorum voting, which is an adaptation of consensus protocols built by Ripple and Stellar.</a:t>
            </a:r>
          </a:p>
          <a:p>
            <a:pPr lvl="2"/>
            <a:r>
              <a:rPr lang="en-US" sz="2000" dirty="0"/>
              <a:t>This consensus algorithm allows instant transaction finality, which is usually desirable in permissioned networks.</a:t>
            </a:r>
          </a:p>
        </p:txBody>
      </p:sp>
    </p:spTree>
    <p:extLst>
      <p:ext uri="{BB962C8B-B14F-4D97-AF65-F5344CB8AC3E}">
        <p14:creationId xmlns:p14="http://schemas.microsoft.com/office/powerpoint/2010/main" val="8778793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4C12-32D9-4762-A9F6-199E348CD892}"/>
              </a:ext>
            </a:extLst>
          </p:cNvPr>
          <p:cNvSpPr>
            <a:spLocks noGrp="1"/>
          </p:cNvSpPr>
          <p:nvPr>
            <p:ph type="title"/>
          </p:nvPr>
        </p:nvSpPr>
        <p:spPr>
          <a:xfrm>
            <a:off x="2191338" y="125690"/>
            <a:ext cx="8911687" cy="1280890"/>
          </a:xfrm>
        </p:spPr>
        <p:txBody>
          <a:bodyPr/>
          <a:lstStyle/>
          <a:p>
            <a:r>
              <a:rPr lang="en-US" dirty="0"/>
              <a:t>Corda</a:t>
            </a:r>
          </a:p>
        </p:txBody>
      </p:sp>
      <p:sp>
        <p:nvSpPr>
          <p:cNvPr id="3" name="Content Placeholder 2">
            <a:extLst>
              <a:ext uri="{FF2B5EF4-FFF2-40B4-BE49-F238E27FC236}">
                <a16:creationId xmlns:a16="http://schemas.microsoft.com/office/drawing/2014/main" id="{36507A34-1EDB-4EAA-BCE3-7647B68BC123}"/>
              </a:ext>
            </a:extLst>
          </p:cNvPr>
          <p:cNvSpPr>
            <a:spLocks noGrp="1"/>
          </p:cNvSpPr>
          <p:nvPr>
            <p:ph idx="1"/>
          </p:nvPr>
        </p:nvSpPr>
        <p:spPr>
          <a:xfrm>
            <a:off x="1287379" y="938747"/>
            <a:ext cx="9521648" cy="4186145"/>
          </a:xfrm>
        </p:spPr>
        <p:txBody>
          <a:bodyPr>
            <a:noAutofit/>
          </a:bodyPr>
          <a:lstStyle/>
          <a:p>
            <a:r>
              <a:rPr lang="en-US" sz="2000" dirty="0"/>
              <a:t>Corda is not a blockchain. </a:t>
            </a:r>
          </a:p>
          <a:p>
            <a:r>
              <a:rPr lang="en-US" sz="2000" dirty="0"/>
              <a:t>Traditional blockchain solutions have the concept of transactions that are bundled together in a block and each block is linked back cryptographically to its parent block, which provides an immutable record of transactions.</a:t>
            </a:r>
          </a:p>
          <a:p>
            <a:r>
              <a:rPr lang="en-US" sz="2000" dirty="0"/>
              <a:t>Corda has been designed entirely from scratch with a new model for providing all blockchain benefits, but without a traditional blockchain.</a:t>
            </a:r>
          </a:p>
          <a:p>
            <a:r>
              <a:rPr lang="en-US" sz="2000" dirty="0"/>
              <a:t> It has been developed purely for the financial industry to solve issues arising from the fact that</a:t>
            </a:r>
          </a:p>
          <a:p>
            <a:pPr lvl="1"/>
            <a:r>
              <a:rPr lang="en-US" sz="2000" dirty="0"/>
              <a:t> each organization manages their own ledgers and thus have their own view of truth, which leads to contradictions and operational risk. </a:t>
            </a:r>
          </a:p>
          <a:p>
            <a:pPr lvl="1"/>
            <a:r>
              <a:rPr lang="en-US" sz="2000" dirty="0"/>
              <a:t>data is also duplicated at each organization which results in an increased cost of managing individual infrastructures and complexity. </a:t>
            </a:r>
          </a:p>
          <a:p>
            <a:r>
              <a:rPr lang="en-US" sz="2000" dirty="0"/>
              <a:t>These are the types of problems within the financial industry that Corda aims to resolve by building a decentralized database platform.</a:t>
            </a:r>
          </a:p>
        </p:txBody>
      </p:sp>
    </p:spTree>
    <p:extLst>
      <p:ext uri="{BB962C8B-B14F-4D97-AF65-F5344CB8AC3E}">
        <p14:creationId xmlns:p14="http://schemas.microsoft.com/office/powerpoint/2010/main" val="6682435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7E27-70EB-4627-8B04-07521A41DB17}"/>
              </a:ext>
            </a:extLst>
          </p:cNvPr>
          <p:cNvSpPr>
            <a:spLocks noGrp="1"/>
          </p:cNvSpPr>
          <p:nvPr>
            <p:ph type="title"/>
          </p:nvPr>
        </p:nvSpPr>
        <p:spPr/>
        <p:txBody>
          <a:bodyPr/>
          <a:lstStyle/>
          <a:p>
            <a:r>
              <a:rPr lang="en-US" dirty="0"/>
              <a:t>Corda</a:t>
            </a:r>
          </a:p>
        </p:txBody>
      </p:sp>
      <p:sp>
        <p:nvSpPr>
          <p:cNvPr id="3" name="Content Placeholder 2">
            <a:extLst>
              <a:ext uri="{FF2B5EF4-FFF2-40B4-BE49-F238E27FC236}">
                <a16:creationId xmlns:a16="http://schemas.microsoft.com/office/drawing/2014/main" id="{C9BAAEDB-B4C3-41D5-B508-B5D3B929163E}"/>
              </a:ext>
            </a:extLst>
          </p:cNvPr>
          <p:cNvSpPr>
            <a:spLocks noGrp="1"/>
          </p:cNvSpPr>
          <p:nvPr>
            <p:ph idx="1"/>
          </p:nvPr>
        </p:nvSpPr>
        <p:spPr/>
        <p:txBody>
          <a:bodyPr/>
          <a:lstStyle/>
          <a:p>
            <a:r>
              <a:rPr lang="en-US" dirty="0"/>
              <a:t>Corda source code is available at</a:t>
            </a:r>
          </a:p>
          <a:p>
            <a:pPr lvl="1"/>
            <a:r>
              <a:rPr lang="en-US" dirty="0"/>
              <a:t> h t </a:t>
            </a:r>
            <a:r>
              <a:rPr lang="en-US" dirty="0" err="1"/>
              <a:t>t</a:t>
            </a:r>
            <a:r>
              <a:rPr lang="en-US" dirty="0"/>
              <a:t> p s ://g </a:t>
            </a:r>
            <a:r>
              <a:rPr lang="en-US" dirty="0" err="1"/>
              <a:t>i</a:t>
            </a:r>
            <a:r>
              <a:rPr lang="en-US" dirty="0"/>
              <a:t> t h u b . c o m /c o r d a /c o r d a . </a:t>
            </a:r>
          </a:p>
          <a:p>
            <a:r>
              <a:rPr lang="en-US" dirty="0"/>
              <a:t>It is written in a language called Kotlin, which is a statically typed language targeting the </a:t>
            </a:r>
            <a:r>
              <a:rPr lang="en-US" b="1" dirty="0"/>
              <a:t>Java Virtual Machine </a:t>
            </a:r>
            <a:r>
              <a:rPr lang="en-US" dirty="0"/>
              <a:t>(</a:t>
            </a:r>
            <a:r>
              <a:rPr lang="en-US" b="1" dirty="0"/>
              <a:t>JVM</a:t>
            </a:r>
            <a:r>
              <a:rPr lang="en-US" dirty="0"/>
              <a:t>).</a:t>
            </a:r>
          </a:p>
        </p:txBody>
      </p:sp>
    </p:spTree>
    <p:extLst>
      <p:ext uri="{BB962C8B-B14F-4D97-AF65-F5344CB8AC3E}">
        <p14:creationId xmlns:p14="http://schemas.microsoft.com/office/powerpoint/2010/main" val="4088167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797A-80DA-4CF3-BAA0-503CB5F4AA79}"/>
              </a:ext>
            </a:extLst>
          </p:cNvPr>
          <p:cNvSpPr>
            <a:spLocks noGrp="1"/>
          </p:cNvSpPr>
          <p:nvPr>
            <p:ph type="title"/>
          </p:nvPr>
        </p:nvSpPr>
        <p:spPr/>
        <p:txBody>
          <a:bodyPr/>
          <a:lstStyle/>
          <a:p>
            <a:r>
              <a:rPr lang="en-US" b="1" dirty="0"/>
              <a:t>Architecture</a:t>
            </a:r>
            <a:endParaRPr lang="en-US" dirty="0"/>
          </a:p>
        </p:txBody>
      </p:sp>
      <p:sp>
        <p:nvSpPr>
          <p:cNvPr id="3" name="Content Placeholder 2">
            <a:extLst>
              <a:ext uri="{FF2B5EF4-FFF2-40B4-BE49-F238E27FC236}">
                <a16:creationId xmlns:a16="http://schemas.microsoft.com/office/drawing/2014/main" id="{698D8190-AB70-4454-9536-AE259613E2C6}"/>
              </a:ext>
            </a:extLst>
          </p:cNvPr>
          <p:cNvSpPr>
            <a:spLocks noGrp="1"/>
          </p:cNvSpPr>
          <p:nvPr>
            <p:ph idx="1"/>
          </p:nvPr>
        </p:nvSpPr>
        <p:spPr>
          <a:xfrm>
            <a:off x="2429723" y="1540189"/>
            <a:ext cx="8915400" cy="3777622"/>
          </a:xfrm>
        </p:spPr>
        <p:txBody>
          <a:bodyPr>
            <a:normAutofit lnSpcReduction="10000"/>
          </a:bodyPr>
          <a:lstStyle/>
          <a:p>
            <a:r>
              <a:rPr lang="en-US" sz="2800" dirty="0"/>
              <a:t>The main components of the Corda platform include</a:t>
            </a:r>
          </a:p>
          <a:p>
            <a:pPr lvl="1"/>
            <a:r>
              <a:rPr lang="en-US" sz="2400" dirty="0"/>
              <a:t>state objects</a:t>
            </a:r>
          </a:p>
          <a:p>
            <a:pPr lvl="1"/>
            <a:r>
              <a:rPr lang="en-US" sz="2400" dirty="0"/>
              <a:t>contract code</a:t>
            </a:r>
          </a:p>
          <a:p>
            <a:pPr lvl="1"/>
            <a:r>
              <a:rPr lang="en-US" sz="2400" dirty="0"/>
              <a:t> legal prose</a:t>
            </a:r>
          </a:p>
          <a:p>
            <a:pPr lvl="1"/>
            <a:r>
              <a:rPr lang="en-US" sz="2400" dirty="0"/>
              <a:t> transactions</a:t>
            </a:r>
          </a:p>
          <a:p>
            <a:pPr lvl="1"/>
            <a:r>
              <a:rPr lang="en-US" sz="2400" dirty="0"/>
              <a:t> consensus</a:t>
            </a:r>
          </a:p>
          <a:p>
            <a:pPr lvl="1"/>
            <a:r>
              <a:rPr lang="en-US" sz="2400" dirty="0"/>
              <a:t>flows.</a:t>
            </a:r>
          </a:p>
        </p:txBody>
      </p:sp>
    </p:spTree>
    <p:extLst>
      <p:ext uri="{BB962C8B-B14F-4D97-AF65-F5344CB8AC3E}">
        <p14:creationId xmlns:p14="http://schemas.microsoft.com/office/powerpoint/2010/main" val="3830379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8C74-2F77-4546-9E9C-07C97AED9126}"/>
              </a:ext>
            </a:extLst>
          </p:cNvPr>
          <p:cNvSpPr>
            <a:spLocks noGrp="1"/>
          </p:cNvSpPr>
          <p:nvPr>
            <p:ph type="title"/>
          </p:nvPr>
        </p:nvSpPr>
        <p:spPr/>
        <p:txBody>
          <a:bodyPr/>
          <a:lstStyle/>
          <a:p>
            <a:r>
              <a:rPr lang="en-US" b="1" dirty="0"/>
              <a:t>State objects</a:t>
            </a:r>
            <a:endParaRPr lang="en-US" dirty="0"/>
          </a:p>
        </p:txBody>
      </p:sp>
      <p:sp>
        <p:nvSpPr>
          <p:cNvPr id="3" name="Content Placeholder 2">
            <a:extLst>
              <a:ext uri="{FF2B5EF4-FFF2-40B4-BE49-F238E27FC236}">
                <a16:creationId xmlns:a16="http://schemas.microsoft.com/office/drawing/2014/main" id="{5DA838AB-A5A4-44E9-92A7-533E012490E4}"/>
              </a:ext>
            </a:extLst>
          </p:cNvPr>
          <p:cNvSpPr>
            <a:spLocks noGrp="1"/>
          </p:cNvSpPr>
          <p:nvPr>
            <p:ph idx="1"/>
          </p:nvPr>
        </p:nvSpPr>
        <p:spPr>
          <a:xfrm>
            <a:off x="1929994" y="1540188"/>
            <a:ext cx="8915400" cy="4212025"/>
          </a:xfrm>
        </p:spPr>
        <p:txBody>
          <a:bodyPr>
            <a:normAutofit/>
          </a:bodyPr>
          <a:lstStyle/>
          <a:p>
            <a:r>
              <a:rPr lang="en-US" sz="2000" dirty="0"/>
              <a:t>State objects represent the smallest unit of data that represent a financial agreement. </a:t>
            </a:r>
          </a:p>
          <a:p>
            <a:r>
              <a:rPr lang="en-US" sz="2000" dirty="0"/>
              <a:t>They are created or deleted as a result of a transaction execution. </a:t>
            </a:r>
          </a:p>
          <a:p>
            <a:r>
              <a:rPr lang="en-US" sz="2000" dirty="0"/>
              <a:t>They refer to contract code and legal prose. </a:t>
            </a:r>
          </a:p>
          <a:p>
            <a:r>
              <a:rPr lang="en-US" sz="2000" dirty="0"/>
              <a:t>Legal prose is optional and provides legal binding to the contract. </a:t>
            </a:r>
          </a:p>
          <a:p>
            <a:r>
              <a:rPr lang="en-US" sz="2000" dirty="0"/>
              <a:t>Contract code is mandatory in order to manage the state of the object.</a:t>
            </a:r>
          </a:p>
          <a:p>
            <a:pPr lvl="1"/>
            <a:r>
              <a:rPr lang="en-US" sz="1800" dirty="0"/>
              <a:t> It is required in order to provide a state transition mechanism for the node according to the business logic defined in the contract code. </a:t>
            </a:r>
          </a:p>
          <a:p>
            <a:r>
              <a:rPr lang="en-US" sz="2000" dirty="0"/>
              <a:t>State objects contain a data structure that represent the current state of the object</a:t>
            </a:r>
          </a:p>
        </p:txBody>
      </p:sp>
    </p:spTree>
    <p:extLst>
      <p:ext uri="{BB962C8B-B14F-4D97-AF65-F5344CB8AC3E}">
        <p14:creationId xmlns:p14="http://schemas.microsoft.com/office/powerpoint/2010/main" val="2625156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8648-D11F-4354-A813-A8C48E3BF9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43262B-3AF4-4E84-9749-44FCFF14037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BAC7DBA-C019-48F1-8EEC-91E92F0A8D71}"/>
              </a:ext>
            </a:extLst>
          </p:cNvPr>
          <p:cNvPicPr>
            <a:picLocks noChangeAspect="1"/>
          </p:cNvPicPr>
          <p:nvPr/>
        </p:nvPicPr>
        <p:blipFill>
          <a:blip r:embed="rId2"/>
          <a:stretch>
            <a:fillRect/>
          </a:stretch>
        </p:blipFill>
        <p:spPr>
          <a:xfrm>
            <a:off x="1722474" y="198807"/>
            <a:ext cx="8325293" cy="5011146"/>
          </a:xfrm>
          <a:prstGeom prst="rect">
            <a:avLst/>
          </a:prstGeom>
        </p:spPr>
      </p:pic>
    </p:spTree>
    <p:extLst>
      <p:ext uri="{BB962C8B-B14F-4D97-AF65-F5344CB8AC3E}">
        <p14:creationId xmlns:p14="http://schemas.microsoft.com/office/powerpoint/2010/main" val="34344493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A654-7E4B-4AFA-A565-6668151EDB72}"/>
              </a:ext>
            </a:extLst>
          </p:cNvPr>
          <p:cNvSpPr>
            <a:spLocks noGrp="1"/>
          </p:cNvSpPr>
          <p:nvPr>
            <p:ph type="title"/>
          </p:nvPr>
        </p:nvSpPr>
        <p:spPr/>
        <p:txBody>
          <a:bodyPr/>
          <a:lstStyle/>
          <a:p>
            <a:r>
              <a:rPr lang="en-US" b="1" dirty="0"/>
              <a:t>State objects</a:t>
            </a:r>
            <a:endParaRPr lang="en-US" dirty="0"/>
          </a:p>
        </p:txBody>
      </p:sp>
      <p:sp>
        <p:nvSpPr>
          <p:cNvPr id="3" name="Content Placeholder 2">
            <a:extLst>
              <a:ext uri="{FF2B5EF4-FFF2-40B4-BE49-F238E27FC236}">
                <a16:creationId xmlns:a16="http://schemas.microsoft.com/office/drawing/2014/main" id="{DB2918EE-F366-48EE-9127-4DB9B85A1613}"/>
              </a:ext>
            </a:extLst>
          </p:cNvPr>
          <p:cNvSpPr>
            <a:spLocks noGrp="1"/>
          </p:cNvSpPr>
          <p:nvPr>
            <p:ph idx="1"/>
          </p:nvPr>
        </p:nvSpPr>
        <p:spPr/>
        <p:txBody>
          <a:bodyPr>
            <a:normAutofit/>
          </a:bodyPr>
          <a:lstStyle/>
          <a:p>
            <a:r>
              <a:rPr lang="en-US" dirty="0"/>
              <a:t>For example</a:t>
            </a:r>
          </a:p>
          <a:p>
            <a:r>
              <a:rPr lang="en-US" dirty="0"/>
              <a:t>in the diagram, a state object represents the current state of the object. </a:t>
            </a:r>
          </a:p>
          <a:p>
            <a:r>
              <a:rPr lang="en-US" dirty="0"/>
              <a:t>In this case, it is a simple mock agreement between Party A and Party B where Party ABC has paid Party XYZ 1,000 GBP. </a:t>
            </a:r>
          </a:p>
          <a:p>
            <a:r>
              <a:rPr lang="en-US" dirty="0"/>
              <a:t>This represents the current state of the object;</a:t>
            </a:r>
          </a:p>
          <a:p>
            <a:r>
              <a:rPr lang="en-US" dirty="0"/>
              <a:t>Referred contract code can change the state via transactions. </a:t>
            </a:r>
          </a:p>
          <a:p>
            <a:r>
              <a:rPr lang="en-US" dirty="0"/>
              <a:t>State objects can be thought of as a state machine, which are consumed by transactions in order to create updated state objects.</a:t>
            </a:r>
          </a:p>
        </p:txBody>
      </p:sp>
    </p:spTree>
    <p:extLst>
      <p:ext uri="{BB962C8B-B14F-4D97-AF65-F5344CB8AC3E}">
        <p14:creationId xmlns:p14="http://schemas.microsoft.com/office/powerpoint/2010/main" val="19659454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39C8-3202-4EE0-81B1-BCD4248ED60C}"/>
              </a:ext>
            </a:extLst>
          </p:cNvPr>
          <p:cNvSpPr>
            <a:spLocks noGrp="1"/>
          </p:cNvSpPr>
          <p:nvPr>
            <p:ph type="title"/>
          </p:nvPr>
        </p:nvSpPr>
        <p:spPr>
          <a:xfrm>
            <a:off x="2008135" y="306333"/>
            <a:ext cx="8911687" cy="1280890"/>
          </a:xfrm>
        </p:spPr>
        <p:txBody>
          <a:bodyPr/>
          <a:lstStyle/>
          <a:p>
            <a:r>
              <a:rPr lang="en-US" dirty="0"/>
              <a:t>Transactions</a:t>
            </a:r>
          </a:p>
        </p:txBody>
      </p:sp>
      <p:sp>
        <p:nvSpPr>
          <p:cNvPr id="3" name="Content Placeholder 2">
            <a:extLst>
              <a:ext uri="{FF2B5EF4-FFF2-40B4-BE49-F238E27FC236}">
                <a16:creationId xmlns:a16="http://schemas.microsoft.com/office/drawing/2014/main" id="{07779E21-7AC5-4F17-BB2F-94771612DC13}"/>
              </a:ext>
            </a:extLst>
          </p:cNvPr>
          <p:cNvSpPr>
            <a:spLocks noGrp="1"/>
          </p:cNvSpPr>
          <p:nvPr>
            <p:ph idx="1"/>
          </p:nvPr>
        </p:nvSpPr>
        <p:spPr>
          <a:xfrm>
            <a:off x="1871330" y="956930"/>
            <a:ext cx="9144184" cy="4241910"/>
          </a:xfrm>
        </p:spPr>
        <p:txBody>
          <a:bodyPr>
            <a:normAutofit lnSpcReduction="10000"/>
          </a:bodyPr>
          <a:lstStyle/>
          <a:p>
            <a:r>
              <a:rPr lang="en-US" sz="1600" dirty="0"/>
              <a:t>Transactions are used to perform transitions between different states.</a:t>
            </a:r>
          </a:p>
          <a:p>
            <a:r>
              <a:rPr lang="en-US" sz="1600" dirty="0"/>
              <a:t> For example, the state object shown in the preceding diagram is created as a result of a transaction. </a:t>
            </a:r>
          </a:p>
          <a:p>
            <a:r>
              <a:rPr lang="en-US" sz="1600" dirty="0"/>
              <a:t>Corda uses a bitcoin-style UTXO based model for its transaction processing.</a:t>
            </a:r>
          </a:p>
          <a:p>
            <a:r>
              <a:rPr lang="en-US" sz="1600" dirty="0"/>
              <a:t>The concept of state transition by transactions is same as in bitcoin. </a:t>
            </a:r>
          </a:p>
          <a:p>
            <a:r>
              <a:rPr lang="en-US" sz="1600" dirty="0"/>
              <a:t>Similar to bitcoin, transactions can have none, single or multiple inputs, and single or multiple outputs. </a:t>
            </a:r>
          </a:p>
          <a:p>
            <a:r>
              <a:rPr lang="en-US" sz="1600" dirty="0"/>
              <a:t>All transactions are digitally signed.</a:t>
            </a:r>
          </a:p>
          <a:p>
            <a:r>
              <a:rPr lang="en-US" sz="1600" dirty="0"/>
              <a:t> Corda has no concept of mining because it does not use blocks to arrange transactions in a blockchain. </a:t>
            </a:r>
          </a:p>
          <a:p>
            <a:r>
              <a:rPr lang="en-US" sz="1600" dirty="0"/>
              <a:t>Instead, notary services are used in order to provide temporal ordering of transactions. </a:t>
            </a:r>
          </a:p>
          <a:p>
            <a:r>
              <a:rPr lang="en-US" sz="1600" dirty="0"/>
              <a:t>In Corda, new transaction types can be developed using JVM bytecode, which makes it very flexible and powerful.</a:t>
            </a:r>
          </a:p>
        </p:txBody>
      </p:sp>
    </p:spTree>
    <p:extLst>
      <p:ext uri="{BB962C8B-B14F-4D97-AF65-F5344CB8AC3E}">
        <p14:creationId xmlns:p14="http://schemas.microsoft.com/office/powerpoint/2010/main" val="12643031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DD05-E90F-4560-9340-0BA2CDBE8C3D}"/>
              </a:ext>
            </a:extLst>
          </p:cNvPr>
          <p:cNvSpPr>
            <a:spLocks noGrp="1"/>
          </p:cNvSpPr>
          <p:nvPr>
            <p:ph type="title"/>
          </p:nvPr>
        </p:nvSpPr>
        <p:spPr/>
        <p:txBody>
          <a:bodyPr/>
          <a:lstStyle/>
          <a:p>
            <a:r>
              <a:rPr lang="en-US" b="1" dirty="0"/>
              <a:t>Consensus</a:t>
            </a:r>
            <a:endParaRPr lang="en-US" dirty="0"/>
          </a:p>
        </p:txBody>
      </p:sp>
      <p:sp>
        <p:nvSpPr>
          <p:cNvPr id="3" name="Content Placeholder 2">
            <a:extLst>
              <a:ext uri="{FF2B5EF4-FFF2-40B4-BE49-F238E27FC236}">
                <a16:creationId xmlns:a16="http://schemas.microsoft.com/office/drawing/2014/main" id="{5A4AF5B3-2A6C-47DF-8B53-CC484EADED42}"/>
              </a:ext>
            </a:extLst>
          </p:cNvPr>
          <p:cNvSpPr>
            <a:spLocks noGrp="1"/>
          </p:cNvSpPr>
          <p:nvPr>
            <p:ph idx="1"/>
          </p:nvPr>
        </p:nvSpPr>
        <p:spPr>
          <a:xfrm>
            <a:off x="2068217" y="1655134"/>
            <a:ext cx="8915400" cy="3777622"/>
          </a:xfrm>
        </p:spPr>
        <p:txBody>
          <a:bodyPr>
            <a:normAutofit lnSpcReduction="10000"/>
          </a:bodyPr>
          <a:lstStyle/>
          <a:p>
            <a:r>
              <a:rPr lang="en-US" sz="2400" dirty="0"/>
              <a:t>The consensus model in Corda is quite simple and is based on notary services. </a:t>
            </a:r>
          </a:p>
          <a:p>
            <a:r>
              <a:rPr lang="en-US" sz="2400" dirty="0"/>
              <a:t>The general idea is that the transactions are evaluated for their uniqueness by the notary service </a:t>
            </a:r>
          </a:p>
          <a:p>
            <a:pPr lvl="1"/>
            <a:r>
              <a:rPr lang="en-US" sz="2000" dirty="0"/>
              <a:t>if they are unique, they are signed as valid.</a:t>
            </a:r>
          </a:p>
          <a:p>
            <a:r>
              <a:rPr lang="en-US" sz="2400" dirty="0"/>
              <a:t> There can be single or multiple clustered notary services running on a Corda network. </a:t>
            </a:r>
          </a:p>
          <a:p>
            <a:r>
              <a:rPr lang="en-US" sz="2400" dirty="0"/>
              <a:t>Various consensus algorithms like PBFT or Raft can be used by notaries to reach consensus.</a:t>
            </a:r>
          </a:p>
        </p:txBody>
      </p:sp>
    </p:spTree>
    <p:extLst>
      <p:ext uri="{BB962C8B-B14F-4D97-AF65-F5344CB8AC3E}">
        <p14:creationId xmlns:p14="http://schemas.microsoft.com/office/powerpoint/2010/main" val="12669712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A11E-BA58-4B21-8986-B99226253461}"/>
              </a:ext>
            </a:extLst>
          </p:cNvPr>
          <p:cNvSpPr>
            <a:spLocks noGrp="1"/>
          </p:cNvSpPr>
          <p:nvPr>
            <p:ph type="title"/>
          </p:nvPr>
        </p:nvSpPr>
        <p:spPr/>
        <p:txBody>
          <a:bodyPr/>
          <a:lstStyle/>
          <a:p>
            <a:r>
              <a:rPr lang="en-US" b="1" dirty="0"/>
              <a:t>Consensus</a:t>
            </a:r>
            <a:endParaRPr lang="en-US" dirty="0"/>
          </a:p>
        </p:txBody>
      </p:sp>
      <p:sp>
        <p:nvSpPr>
          <p:cNvPr id="3" name="Content Placeholder 2">
            <a:extLst>
              <a:ext uri="{FF2B5EF4-FFF2-40B4-BE49-F238E27FC236}">
                <a16:creationId xmlns:a16="http://schemas.microsoft.com/office/drawing/2014/main" id="{7ABF915C-3E1F-4A4D-B3D4-3BAE63559FE8}"/>
              </a:ext>
            </a:extLst>
          </p:cNvPr>
          <p:cNvSpPr>
            <a:spLocks noGrp="1"/>
          </p:cNvSpPr>
          <p:nvPr>
            <p:ph idx="1"/>
          </p:nvPr>
        </p:nvSpPr>
        <p:spPr>
          <a:xfrm>
            <a:off x="2110747" y="1540189"/>
            <a:ext cx="8915400" cy="3777622"/>
          </a:xfrm>
        </p:spPr>
        <p:txBody>
          <a:bodyPr>
            <a:normAutofit fontScale="92500"/>
          </a:bodyPr>
          <a:lstStyle/>
          <a:p>
            <a:r>
              <a:rPr lang="en-US" sz="2400" dirty="0"/>
              <a:t>There are two main concepts regarding consensus in Corda: </a:t>
            </a:r>
          </a:p>
          <a:p>
            <a:pPr lvl="1"/>
            <a:r>
              <a:rPr lang="en-US" sz="2000" dirty="0"/>
              <a:t>Consensus over state validity,</a:t>
            </a:r>
          </a:p>
          <a:p>
            <a:pPr lvl="1"/>
            <a:r>
              <a:rPr lang="en-US" sz="2000" dirty="0"/>
              <a:t>consensus over state uniqueness. </a:t>
            </a:r>
          </a:p>
          <a:p>
            <a:r>
              <a:rPr lang="en-US" sz="2400" dirty="0"/>
              <a:t>The first concept is concerned with the validation of the transaction, ensuring that all required signatures are available and states are appropriate. </a:t>
            </a:r>
          </a:p>
          <a:p>
            <a:r>
              <a:rPr lang="en-US" sz="2400" dirty="0"/>
              <a:t>The second concept is a means to detect double–spend attack and ensures that a transaction has not been already been spent and is unique.</a:t>
            </a:r>
          </a:p>
        </p:txBody>
      </p:sp>
    </p:spTree>
    <p:extLst>
      <p:ext uri="{BB962C8B-B14F-4D97-AF65-F5344CB8AC3E}">
        <p14:creationId xmlns:p14="http://schemas.microsoft.com/office/powerpoint/2010/main" val="380244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Projects</a:t>
            </a:r>
            <a:endParaRPr lang="en-US" dirty="0"/>
          </a:p>
        </p:txBody>
      </p:sp>
      <p:sp>
        <p:nvSpPr>
          <p:cNvPr id="3" name="Content Placeholder 2"/>
          <p:cNvSpPr>
            <a:spLocks noGrp="1"/>
          </p:cNvSpPr>
          <p:nvPr>
            <p:ph idx="1"/>
          </p:nvPr>
        </p:nvSpPr>
        <p:spPr/>
        <p:txBody>
          <a:bodyPr>
            <a:normAutofit/>
          </a:bodyPr>
          <a:lstStyle/>
          <a:p>
            <a:r>
              <a:rPr lang="en-US" sz="2400" dirty="0"/>
              <a:t>Currently, there are six projects under the </a:t>
            </a:r>
            <a:r>
              <a:rPr lang="en-US" sz="2400" dirty="0" err="1"/>
              <a:t>Hyperledger</a:t>
            </a:r>
            <a:r>
              <a:rPr lang="en-US" sz="2400" dirty="0"/>
              <a:t> umbrella: </a:t>
            </a:r>
          </a:p>
          <a:p>
            <a:pPr lvl="1"/>
            <a:r>
              <a:rPr lang="en-US" sz="2000" dirty="0"/>
              <a:t>Fabric, </a:t>
            </a:r>
            <a:r>
              <a:rPr lang="en-US" sz="2000" dirty="0" err="1"/>
              <a:t>Iroha</a:t>
            </a:r>
            <a:r>
              <a:rPr lang="en-US" sz="2000" dirty="0"/>
              <a:t>, </a:t>
            </a:r>
            <a:r>
              <a:rPr lang="en-US" sz="2000" dirty="0" err="1"/>
              <a:t>Sawtooth</a:t>
            </a:r>
            <a:r>
              <a:rPr lang="en-US" sz="2000" dirty="0"/>
              <a:t> lake, </a:t>
            </a:r>
            <a:r>
              <a:rPr lang="en-US" sz="2000" dirty="0" err="1"/>
              <a:t>blockchain</a:t>
            </a:r>
            <a:r>
              <a:rPr lang="en-US" sz="2000" dirty="0"/>
              <a:t> explorer, Fabric </a:t>
            </a:r>
            <a:r>
              <a:rPr lang="en-US" sz="2000" dirty="0" err="1"/>
              <a:t>chaintool</a:t>
            </a:r>
            <a:r>
              <a:rPr lang="en-US" sz="2000" dirty="0"/>
              <a:t>, and Fabric SDK </a:t>
            </a:r>
            <a:r>
              <a:rPr lang="en-US" sz="2000" dirty="0" err="1"/>
              <a:t>Py</a:t>
            </a:r>
            <a:r>
              <a:rPr lang="en-US" sz="2000" dirty="0"/>
              <a:t>. </a:t>
            </a:r>
          </a:p>
          <a:p>
            <a:pPr lvl="1"/>
            <a:r>
              <a:rPr lang="en-US" sz="2000" dirty="0" err="1"/>
              <a:t>Corda</a:t>
            </a:r>
            <a:r>
              <a:rPr lang="en-US" sz="2000" dirty="0"/>
              <a:t> is the most recent addition that is expected to be added to the </a:t>
            </a:r>
            <a:r>
              <a:rPr lang="en-US" sz="2000" dirty="0" err="1"/>
              <a:t>Hyperledger</a:t>
            </a:r>
            <a:r>
              <a:rPr lang="en-US" sz="2000" dirty="0"/>
              <a:t> project.</a:t>
            </a:r>
          </a:p>
          <a:p>
            <a:r>
              <a:rPr lang="en-US" sz="2400" dirty="0"/>
              <a:t> The </a:t>
            </a:r>
            <a:r>
              <a:rPr lang="en-US" sz="2400" dirty="0" err="1"/>
              <a:t>Hyperledger</a:t>
            </a:r>
            <a:r>
              <a:rPr lang="en-US" sz="2400" dirty="0"/>
              <a:t> project  has 100 members and is very active with more than 120 contributors, with regular meet-ups and talks being organized around the globe.</a:t>
            </a:r>
          </a:p>
        </p:txBody>
      </p:sp>
    </p:spTree>
    <p:extLst>
      <p:ext uri="{BB962C8B-B14F-4D97-AF65-F5344CB8AC3E}">
        <p14:creationId xmlns:p14="http://schemas.microsoft.com/office/powerpoint/2010/main" val="40802307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0100-9337-4ADC-AAFF-A95EC325287A}"/>
              </a:ext>
            </a:extLst>
          </p:cNvPr>
          <p:cNvSpPr>
            <a:spLocks noGrp="1"/>
          </p:cNvSpPr>
          <p:nvPr>
            <p:ph type="title"/>
          </p:nvPr>
        </p:nvSpPr>
        <p:spPr/>
        <p:txBody>
          <a:bodyPr/>
          <a:lstStyle/>
          <a:p>
            <a:r>
              <a:rPr lang="en-US" b="1" dirty="0"/>
              <a:t>Flows</a:t>
            </a:r>
            <a:endParaRPr lang="en-US" dirty="0"/>
          </a:p>
        </p:txBody>
      </p:sp>
      <p:sp>
        <p:nvSpPr>
          <p:cNvPr id="3" name="Content Placeholder 2">
            <a:extLst>
              <a:ext uri="{FF2B5EF4-FFF2-40B4-BE49-F238E27FC236}">
                <a16:creationId xmlns:a16="http://schemas.microsoft.com/office/drawing/2014/main" id="{E841B48A-BAA9-4B16-B555-C9586FA7CC37}"/>
              </a:ext>
            </a:extLst>
          </p:cNvPr>
          <p:cNvSpPr>
            <a:spLocks noGrp="1"/>
          </p:cNvSpPr>
          <p:nvPr>
            <p:ph idx="1"/>
          </p:nvPr>
        </p:nvSpPr>
        <p:spPr>
          <a:xfrm>
            <a:off x="2344663" y="1540189"/>
            <a:ext cx="8915400" cy="3777622"/>
          </a:xfrm>
        </p:spPr>
        <p:txBody>
          <a:bodyPr>
            <a:normAutofit/>
          </a:bodyPr>
          <a:lstStyle/>
          <a:p>
            <a:r>
              <a:rPr lang="en-US" sz="2000" dirty="0"/>
              <a:t>Flows in Corda are a novel idea that allow the development of decentralized workflows. </a:t>
            </a:r>
          </a:p>
          <a:p>
            <a:r>
              <a:rPr lang="en-US" sz="2000" dirty="0"/>
              <a:t>All communication on the Corda network is handled by these flows.</a:t>
            </a:r>
          </a:p>
          <a:p>
            <a:r>
              <a:rPr lang="en-US" sz="2000" dirty="0"/>
              <a:t> These are transaction building protocols that can be used to define any financial flow of any complexity using code. </a:t>
            </a:r>
          </a:p>
          <a:p>
            <a:r>
              <a:rPr lang="en-US" sz="2000" dirty="0"/>
              <a:t>Flows run as an asynchronous state machine and they interact with other nodes and users. </a:t>
            </a:r>
          </a:p>
          <a:p>
            <a:r>
              <a:rPr lang="en-US" sz="2000" dirty="0"/>
              <a:t>During the execution, they can be suspended or resumed as required.</a:t>
            </a:r>
          </a:p>
        </p:txBody>
      </p:sp>
    </p:spTree>
    <p:extLst>
      <p:ext uri="{BB962C8B-B14F-4D97-AF65-F5344CB8AC3E}">
        <p14:creationId xmlns:p14="http://schemas.microsoft.com/office/powerpoint/2010/main" val="19598283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152C-94C4-4699-84DA-B3F0F06521E7}"/>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76139CFA-640F-4B76-95AD-0E0E3033D8FF}"/>
              </a:ext>
            </a:extLst>
          </p:cNvPr>
          <p:cNvSpPr>
            <a:spLocks noGrp="1"/>
          </p:cNvSpPr>
          <p:nvPr>
            <p:ph idx="1"/>
          </p:nvPr>
        </p:nvSpPr>
        <p:spPr>
          <a:xfrm>
            <a:off x="2339163" y="2133599"/>
            <a:ext cx="9165449" cy="4214037"/>
          </a:xfrm>
        </p:spPr>
        <p:txBody>
          <a:bodyPr>
            <a:normAutofit lnSpcReduction="10000"/>
          </a:bodyPr>
          <a:lstStyle/>
          <a:p>
            <a:r>
              <a:rPr lang="en-US" sz="2400" dirty="0"/>
              <a:t>The Corda network has multiple components</a:t>
            </a:r>
          </a:p>
          <a:p>
            <a:r>
              <a:rPr lang="en-US" sz="2400" b="1" dirty="0"/>
              <a:t>Nodes</a:t>
            </a:r>
          </a:p>
          <a:p>
            <a:pPr lvl="1"/>
            <a:r>
              <a:rPr lang="en-US" sz="2000" dirty="0"/>
              <a:t>Nodes in a Corda network operated under a trust-less model and run by different organizations.</a:t>
            </a:r>
          </a:p>
          <a:p>
            <a:pPr lvl="1"/>
            <a:r>
              <a:rPr lang="en-US" sz="2000" dirty="0"/>
              <a:t> Nodes run as part of an authenticated peer-to-peer network. </a:t>
            </a:r>
          </a:p>
          <a:p>
            <a:pPr lvl="1"/>
            <a:r>
              <a:rPr lang="en-US" sz="2000" dirty="0"/>
              <a:t>Nodes communicate directly with each other using the Advanced Message Queuing Protocol (AMQP),</a:t>
            </a:r>
          </a:p>
          <a:p>
            <a:pPr lvl="2"/>
            <a:r>
              <a:rPr lang="en-US" sz="1800" dirty="0"/>
              <a:t> which is an approved international standard (ISO/IEC 19464) and ensures that messages across different nodes are transferred safely and securely. </a:t>
            </a:r>
          </a:p>
          <a:p>
            <a:pPr lvl="2"/>
            <a:r>
              <a:rPr lang="en-US" sz="1800" dirty="0"/>
              <a:t>AMQP works over Transport Layer Security (TLS) in Corda, thus ensuring privacy and integrity of data communicated between nodes.</a:t>
            </a:r>
          </a:p>
        </p:txBody>
      </p:sp>
    </p:spTree>
    <p:extLst>
      <p:ext uri="{BB962C8B-B14F-4D97-AF65-F5344CB8AC3E}">
        <p14:creationId xmlns:p14="http://schemas.microsoft.com/office/powerpoint/2010/main" val="13798112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31BD-24FC-45A8-A624-BB48CB673AD2}"/>
              </a:ext>
            </a:extLst>
          </p:cNvPr>
          <p:cNvSpPr>
            <a:spLocks noGrp="1"/>
          </p:cNvSpPr>
          <p:nvPr>
            <p:ph type="title"/>
          </p:nvPr>
        </p:nvSpPr>
        <p:spPr/>
        <p:txBody>
          <a:bodyPr/>
          <a:lstStyle/>
          <a:p>
            <a:r>
              <a:rPr lang="en-US" dirty="0"/>
              <a:t>Nodes</a:t>
            </a:r>
            <a:br>
              <a:rPr lang="en-US" dirty="0"/>
            </a:br>
            <a:endParaRPr lang="en-US" dirty="0"/>
          </a:p>
        </p:txBody>
      </p:sp>
      <p:sp>
        <p:nvSpPr>
          <p:cNvPr id="3" name="Content Placeholder 2">
            <a:extLst>
              <a:ext uri="{FF2B5EF4-FFF2-40B4-BE49-F238E27FC236}">
                <a16:creationId xmlns:a16="http://schemas.microsoft.com/office/drawing/2014/main" id="{60AF8F98-0433-4F02-8532-2414F5465660}"/>
              </a:ext>
            </a:extLst>
          </p:cNvPr>
          <p:cNvSpPr>
            <a:spLocks noGrp="1"/>
          </p:cNvSpPr>
          <p:nvPr>
            <p:ph idx="1"/>
          </p:nvPr>
        </p:nvSpPr>
        <p:spPr/>
        <p:txBody>
          <a:bodyPr>
            <a:normAutofit/>
          </a:bodyPr>
          <a:lstStyle/>
          <a:p>
            <a:r>
              <a:rPr lang="en-US" sz="2400" dirty="0"/>
              <a:t>Nodes also make use of a local relational database for storage. </a:t>
            </a:r>
          </a:p>
          <a:p>
            <a:r>
              <a:rPr lang="en-US" sz="2400" dirty="0"/>
              <a:t>Messages on the network are encoded in a compact binary format. </a:t>
            </a:r>
          </a:p>
          <a:p>
            <a:r>
              <a:rPr lang="en-US" sz="2400" dirty="0"/>
              <a:t>They are delivered and managed by using the </a:t>
            </a:r>
            <a:r>
              <a:rPr lang="en-US" sz="2400" b="1" dirty="0"/>
              <a:t>Apache Artemis message broker </a:t>
            </a:r>
            <a:r>
              <a:rPr lang="en-US" sz="2400" dirty="0"/>
              <a:t>(</a:t>
            </a:r>
            <a:r>
              <a:rPr lang="en-US" sz="2400" b="1" dirty="0"/>
              <a:t>Active MQ</a:t>
            </a:r>
            <a:r>
              <a:rPr lang="en-US" sz="2400" dirty="0"/>
              <a:t>). </a:t>
            </a:r>
          </a:p>
          <a:p>
            <a:r>
              <a:rPr lang="en-US" sz="2400" dirty="0"/>
              <a:t>A node can serve as a network map service, notary, Oracle, or a regular node.</a:t>
            </a:r>
          </a:p>
        </p:txBody>
      </p:sp>
    </p:spTree>
    <p:extLst>
      <p:ext uri="{BB962C8B-B14F-4D97-AF65-F5344CB8AC3E}">
        <p14:creationId xmlns:p14="http://schemas.microsoft.com/office/powerpoint/2010/main" val="4226914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5A54-61D9-4E3B-B6AB-4BE95443D8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F0B23E-3555-4C40-959D-76FF833136C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C2971E0-EF87-4136-B425-36FCCFC80D3F}"/>
              </a:ext>
            </a:extLst>
          </p:cNvPr>
          <p:cNvPicPr>
            <a:picLocks noChangeAspect="1"/>
          </p:cNvPicPr>
          <p:nvPr/>
        </p:nvPicPr>
        <p:blipFill>
          <a:blip r:embed="rId2"/>
          <a:stretch>
            <a:fillRect/>
          </a:stretch>
        </p:blipFill>
        <p:spPr>
          <a:xfrm>
            <a:off x="2015430" y="1562573"/>
            <a:ext cx="9005497" cy="3990428"/>
          </a:xfrm>
          <a:prstGeom prst="rect">
            <a:avLst/>
          </a:prstGeom>
        </p:spPr>
      </p:pic>
    </p:spTree>
    <p:extLst>
      <p:ext uri="{BB962C8B-B14F-4D97-AF65-F5344CB8AC3E}">
        <p14:creationId xmlns:p14="http://schemas.microsoft.com/office/powerpoint/2010/main" val="75425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C512-8EE0-4CCD-9785-AA3121914B41}"/>
              </a:ext>
            </a:extLst>
          </p:cNvPr>
          <p:cNvSpPr>
            <a:spLocks noGrp="1"/>
          </p:cNvSpPr>
          <p:nvPr>
            <p:ph type="title"/>
          </p:nvPr>
        </p:nvSpPr>
        <p:spPr/>
        <p:txBody>
          <a:bodyPr/>
          <a:lstStyle/>
          <a:p>
            <a:r>
              <a:rPr lang="en-US" b="1" dirty="0" err="1"/>
              <a:t>Permissioning</a:t>
            </a:r>
            <a:r>
              <a:rPr lang="en-US" b="1" dirty="0"/>
              <a:t> service</a:t>
            </a:r>
            <a:endParaRPr lang="en-US" dirty="0"/>
          </a:p>
        </p:txBody>
      </p:sp>
      <p:sp>
        <p:nvSpPr>
          <p:cNvPr id="3" name="Content Placeholder 2">
            <a:extLst>
              <a:ext uri="{FF2B5EF4-FFF2-40B4-BE49-F238E27FC236}">
                <a16:creationId xmlns:a16="http://schemas.microsoft.com/office/drawing/2014/main" id="{69693A8C-7819-4D3F-8D43-4C4F55961B91}"/>
              </a:ext>
            </a:extLst>
          </p:cNvPr>
          <p:cNvSpPr>
            <a:spLocks noGrp="1"/>
          </p:cNvSpPr>
          <p:nvPr>
            <p:ph idx="1"/>
          </p:nvPr>
        </p:nvSpPr>
        <p:spPr/>
        <p:txBody>
          <a:bodyPr>
            <a:normAutofit fontScale="92500" lnSpcReduction="10000"/>
          </a:bodyPr>
          <a:lstStyle/>
          <a:p>
            <a:r>
              <a:rPr lang="en-US" sz="2400" dirty="0"/>
              <a:t>A </a:t>
            </a:r>
            <a:r>
              <a:rPr lang="en-US" sz="2400" dirty="0" err="1"/>
              <a:t>Permissioning</a:t>
            </a:r>
            <a:r>
              <a:rPr lang="en-US" sz="2400" dirty="0"/>
              <a:t> service is used to provision TLS certificates for security. </a:t>
            </a:r>
          </a:p>
          <a:p>
            <a:r>
              <a:rPr lang="en-US" sz="2400" dirty="0"/>
              <a:t>In order to participate on the network, participants are required to have a signed identity issued by a root certificate authority. </a:t>
            </a:r>
          </a:p>
          <a:p>
            <a:r>
              <a:rPr lang="en-US" sz="2400" dirty="0"/>
              <a:t>Identities are required to be unique on the network and the </a:t>
            </a:r>
            <a:r>
              <a:rPr lang="en-US" sz="2400" dirty="0" err="1"/>
              <a:t>Permissioning</a:t>
            </a:r>
            <a:r>
              <a:rPr lang="en-US" sz="2400" dirty="0"/>
              <a:t> service is used to sign these identities. </a:t>
            </a:r>
          </a:p>
          <a:p>
            <a:r>
              <a:rPr lang="en-US" sz="2400" dirty="0"/>
              <a:t>The naming convention used to recognize participants is based on the X.500 standard.</a:t>
            </a:r>
          </a:p>
          <a:p>
            <a:r>
              <a:rPr lang="en-US" sz="2400" dirty="0"/>
              <a:t> This ensures the uniqueness of the name.</a:t>
            </a:r>
          </a:p>
        </p:txBody>
      </p:sp>
    </p:spTree>
    <p:extLst>
      <p:ext uri="{BB962C8B-B14F-4D97-AF65-F5344CB8AC3E}">
        <p14:creationId xmlns:p14="http://schemas.microsoft.com/office/powerpoint/2010/main" val="27031513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03B6-CA63-448A-9728-3E07662B480E}"/>
              </a:ext>
            </a:extLst>
          </p:cNvPr>
          <p:cNvSpPr>
            <a:spLocks noGrp="1"/>
          </p:cNvSpPr>
          <p:nvPr>
            <p:ph type="title"/>
          </p:nvPr>
        </p:nvSpPr>
        <p:spPr/>
        <p:txBody>
          <a:bodyPr/>
          <a:lstStyle/>
          <a:p>
            <a:r>
              <a:rPr lang="en-US" b="1" dirty="0"/>
              <a:t>Network map service</a:t>
            </a:r>
            <a:endParaRPr lang="en-US" dirty="0"/>
          </a:p>
        </p:txBody>
      </p:sp>
      <p:sp>
        <p:nvSpPr>
          <p:cNvPr id="3" name="Content Placeholder 2">
            <a:extLst>
              <a:ext uri="{FF2B5EF4-FFF2-40B4-BE49-F238E27FC236}">
                <a16:creationId xmlns:a16="http://schemas.microsoft.com/office/drawing/2014/main" id="{E37B4F0C-9050-4F0F-8111-0A34F280432A}"/>
              </a:ext>
            </a:extLst>
          </p:cNvPr>
          <p:cNvSpPr>
            <a:spLocks noGrp="1"/>
          </p:cNvSpPr>
          <p:nvPr>
            <p:ph idx="1"/>
          </p:nvPr>
        </p:nvSpPr>
        <p:spPr/>
        <p:txBody>
          <a:bodyPr>
            <a:normAutofit lnSpcReduction="10000"/>
          </a:bodyPr>
          <a:lstStyle/>
          <a:p>
            <a:r>
              <a:rPr lang="en-US" sz="2400" dirty="0"/>
              <a:t>This service is used to provide a network map in the form of a document of all nodes on the network. </a:t>
            </a:r>
          </a:p>
          <a:p>
            <a:r>
              <a:rPr lang="en-US" sz="2400" dirty="0"/>
              <a:t>This service publishes IP addresses, identity certificates and a list of services offered by nodes. </a:t>
            </a:r>
          </a:p>
          <a:p>
            <a:r>
              <a:rPr lang="en-US" sz="2400" dirty="0"/>
              <a:t>All nodes announce their presence by registering to this service when they first start up, and when a connection request is received by a node, the presence of the requesting node is checked on the network map first. </a:t>
            </a:r>
          </a:p>
          <a:p>
            <a:r>
              <a:rPr lang="en-US" sz="2400" dirty="0"/>
              <a:t>this service resolves the identities of the participants to physical nodes.</a:t>
            </a:r>
          </a:p>
        </p:txBody>
      </p:sp>
    </p:spTree>
    <p:extLst>
      <p:ext uri="{BB962C8B-B14F-4D97-AF65-F5344CB8AC3E}">
        <p14:creationId xmlns:p14="http://schemas.microsoft.com/office/powerpoint/2010/main" val="255711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8D45-D181-4748-A068-3DE3C5221106}"/>
              </a:ext>
            </a:extLst>
          </p:cNvPr>
          <p:cNvSpPr>
            <a:spLocks noGrp="1"/>
          </p:cNvSpPr>
          <p:nvPr>
            <p:ph type="title"/>
          </p:nvPr>
        </p:nvSpPr>
        <p:spPr/>
        <p:txBody>
          <a:bodyPr/>
          <a:lstStyle/>
          <a:p>
            <a:r>
              <a:rPr lang="en-US" dirty="0"/>
              <a:t>Notary service</a:t>
            </a:r>
          </a:p>
        </p:txBody>
      </p:sp>
      <p:sp>
        <p:nvSpPr>
          <p:cNvPr id="3" name="Content Placeholder 2">
            <a:extLst>
              <a:ext uri="{FF2B5EF4-FFF2-40B4-BE49-F238E27FC236}">
                <a16:creationId xmlns:a16="http://schemas.microsoft.com/office/drawing/2014/main" id="{486D3734-496F-450D-84E1-9BA70AA8832F}"/>
              </a:ext>
            </a:extLst>
          </p:cNvPr>
          <p:cNvSpPr>
            <a:spLocks noGrp="1"/>
          </p:cNvSpPr>
          <p:nvPr>
            <p:ph idx="1"/>
          </p:nvPr>
        </p:nvSpPr>
        <p:spPr>
          <a:xfrm>
            <a:off x="2466474" y="1708484"/>
            <a:ext cx="9038138" cy="4202738"/>
          </a:xfrm>
        </p:spPr>
        <p:txBody>
          <a:bodyPr>
            <a:normAutofit fontScale="92500" lnSpcReduction="10000"/>
          </a:bodyPr>
          <a:lstStyle/>
          <a:p>
            <a:r>
              <a:rPr lang="en-US" sz="2400" dirty="0"/>
              <a:t>In a traditional blockchain, mining is used to ascertain the order of blocks that contain transactions. </a:t>
            </a:r>
          </a:p>
          <a:p>
            <a:r>
              <a:rPr lang="en-US" sz="2400" dirty="0"/>
              <a:t>In Corda, notary services are used to provide transaction ordering and timestamping services. </a:t>
            </a:r>
          </a:p>
          <a:p>
            <a:r>
              <a:rPr lang="en-US" sz="2400" dirty="0"/>
              <a:t>There can be multiple notaries in a network and they are identified by composite public keys. </a:t>
            </a:r>
          </a:p>
          <a:p>
            <a:r>
              <a:rPr lang="en-US" sz="2400" dirty="0"/>
              <a:t>Notaries can use different consensus algorithms like BFT or Raft depending on the requirements of the applications.</a:t>
            </a:r>
          </a:p>
          <a:p>
            <a:r>
              <a:rPr lang="en-US" sz="2400" dirty="0"/>
              <a:t> Notary services sign the transactions to indicate validity and finality of the transaction which is then persisted to the database.</a:t>
            </a:r>
          </a:p>
        </p:txBody>
      </p:sp>
    </p:spTree>
    <p:extLst>
      <p:ext uri="{BB962C8B-B14F-4D97-AF65-F5344CB8AC3E}">
        <p14:creationId xmlns:p14="http://schemas.microsoft.com/office/powerpoint/2010/main" val="9907122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781B-EA91-4599-A6DA-73A9CD2E6BAC}"/>
              </a:ext>
            </a:extLst>
          </p:cNvPr>
          <p:cNvSpPr>
            <a:spLocks noGrp="1"/>
          </p:cNvSpPr>
          <p:nvPr>
            <p:ph type="title"/>
          </p:nvPr>
        </p:nvSpPr>
        <p:spPr/>
        <p:txBody>
          <a:bodyPr/>
          <a:lstStyle/>
          <a:p>
            <a:r>
              <a:rPr lang="en-US" dirty="0"/>
              <a:t>Notary service</a:t>
            </a:r>
          </a:p>
        </p:txBody>
      </p:sp>
      <p:sp>
        <p:nvSpPr>
          <p:cNvPr id="3" name="Content Placeholder 2">
            <a:extLst>
              <a:ext uri="{FF2B5EF4-FFF2-40B4-BE49-F238E27FC236}">
                <a16:creationId xmlns:a16="http://schemas.microsoft.com/office/drawing/2014/main" id="{EAEB828B-6470-44B2-BDDA-8A1924CB96AD}"/>
              </a:ext>
            </a:extLst>
          </p:cNvPr>
          <p:cNvSpPr>
            <a:spLocks noGrp="1"/>
          </p:cNvSpPr>
          <p:nvPr>
            <p:ph idx="1"/>
          </p:nvPr>
        </p:nvSpPr>
        <p:spPr/>
        <p:txBody>
          <a:bodyPr>
            <a:normAutofit/>
          </a:bodyPr>
          <a:lstStyle/>
          <a:p>
            <a:r>
              <a:rPr lang="en-US" sz="2400" dirty="0"/>
              <a:t>Notaries can be run in a load-balanced configuration in order to spread the load across the nodes for performance reasons; </a:t>
            </a:r>
          </a:p>
          <a:p>
            <a:pPr lvl="1"/>
            <a:r>
              <a:rPr lang="en-US" sz="2000" dirty="0"/>
              <a:t>in order to reduce latency, the nodes are recommended to be run physically closer to the transaction participants.</a:t>
            </a:r>
          </a:p>
        </p:txBody>
      </p:sp>
    </p:spTree>
    <p:extLst>
      <p:ext uri="{BB962C8B-B14F-4D97-AF65-F5344CB8AC3E}">
        <p14:creationId xmlns:p14="http://schemas.microsoft.com/office/powerpoint/2010/main" val="6388813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7086-64FC-437B-8781-B1E55E940C5E}"/>
              </a:ext>
            </a:extLst>
          </p:cNvPr>
          <p:cNvSpPr>
            <a:spLocks noGrp="1"/>
          </p:cNvSpPr>
          <p:nvPr>
            <p:ph type="title"/>
          </p:nvPr>
        </p:nvSpPr>
        <p:spPr/>
        <p:txBody>
          <a:bodyPr/>
          <a:lstStyle/>
          <a:p>
            <a:r>
              <a:rPr lang="en-US" dirty="0"/>
              <a:t>Oracle service</a:t>
            </a:r>
          </a:p>
        </p:txBody>
      </p:sp>
      <p:sp>
        <p:nvSpPr>
          <p:cNvPr id="3" name="Content Placeholder 2">
            <a:extLst>
              <a:ext uri="{FF2B5EF4-FFF2-40B4-BE49-F238E27FC236}">
                <a16:creationId xmlns:a16="http://schemas.microsoft.com/office/drawing/2014/main" id="{4C0D60B3-E891-4CA7-8E04-1F9079FEABAD}"/>
              </a:ext>
            </a:extLst>
          </p:cNvPr>
          <p:cNvSpPr>
            <a:spLocks noGrp="1"/>
          </p:cNvSpPr>
          <p:nvPr>
            <p:ph idx="1"/>
          </p:nvPr>
        </p:nvSpPr>
        <p:spPr/>
        <p:txBody>
          <a:bodyPr>
            <a:normAutofit/>
          </a:bodyPr>
          <a:lstStyle/>
          <a:p>
            <a:r>
              <a:rPr lang="en-US" sz="2400" dirty="0"/>
              <a:t>Oracle services either sign a transaction containing a fact, if it is true, or can themselves provide factual data. </a:t>
            </a:r>
          </a:p>
          <a:p>
            <a:r>
              <a:rPr lang="en-US" sz="2400" dirty="0"/>
              <a:t>They allow real world feed into the distributed ledgers.</a:t>
            </a:r>
          </a:p>
        </p:txBody>
      </p:sp>
    </p:spTree>
    <p:extLst>
      <p:ext uri="{BB962C8B-B14F-4D97-AF65-F5344CB8AC3E}">
        <p14:creationId xmlns:p14="http://schemas.microsoft.com/office/powerpoint/2010/main" val="16513953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FDE2-4559-4E60-B7E9-07BB4DA0A616}"/>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EC3ED4B1-D43A-4492-B53A-C9931E2C2786}"/>
              </a:ext>
            </a:extLst>
          </p:cNvPr>
          <p:cNvSpPr>
            <a:spLocks noGrp="1"/>
          </p:cNvSpPr>
          <p:nvPr>
            <p:ph idx="1"/>
          </p:nvPr>
        </p:nvSpPr>
        <p:spPr/>
        <p:txBody>
          <a:bodyPr>
            <a:normAutofit fontScale="92500" lnSpcReduction="10000"/>
          </a:bodyPr>
          <a:lstStyle/>
          <a:p>
            <a:r>
              <a:rPr lang="en-US" sz="2400" dirty="0"/>
              <a:t>Transactions in a Corda network are never transmitted globally, but in a semi-private network. </a:t>
            </a:r>
          </a:p>
          <a:p>
            <a:r>
              <a:rPr lang="en-US" sz="2400" dirty="0"/>
              <a:t>They are shared only between a subset of participants who are related to the transaction. </a:t>
            </a:r>
          </a:p>
          <a:p>
            <a:r>
              <a:rPr lang="en-US" sz="2400" dirty="0"/>
              <a:t>This is in contrast to traditional blockchain solutions like Ethereum and bitcoin,</a:t>
            </a:r>
          </a:p>
          <a:p>
            <a:pPr lvl="1"/>
            <a:r>
              <a:rPr lang="en-US" sz="2000" dirty="0"/>
              <a:t>where all transactions are broadcasted to the entire network globally. </a:t>
            </a:r>
          </a:p>
          <a:p>
            <a:r>
              <a:rPr lang="en-US" sz="2400" dirty="0"/>
              <a:t>Transactions are digitally signed and either consume state(s) or create new state(s).</a:t>
            </a:r>
          </a:p>
        </p:txBody>
      </p:sp>
    </p:spTree>
    <p:extLst>
      <p:ext uri="{BB962C8B-B14F-4D97-AF65-F5344CB8AC3E}">
        <p14:creationId xmlns:p14="http://schemas.microsoft.com/office/powerpoint/2010/main" val="10326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1472" y="114300"/>
            <a:ext cx="11081128" cy="6210299"/>
          </a:xfrm>
          <a:prstGeom prst="rect">
            <a:avLst/>
          </a:prstGeom>
        </p:spPr>
      </p:pic>
    </p:spTree>
    <p:extLst>
      <p:ext uri="{BB962C8B-B14F-4D97-AF65-F5344CB8AC3E}">
        <p14:creationId xmlns:p14="http://schemas.microsoft.com/office/powerpoint/2010/main" val="41590611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F037-88E0-44C6-A60F-F372BAC75A2B}"/>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8BCAF02F-0B66-417D-A13D-8095EF358068}"/>
              </a:ext>
            </a:extLst>
          </p:cNvPr>
          <p:cNvSpPr>
            <a:spLocks noGrp="1"/>
          </p:cNvSpPr>
          <p:nvPr>
            <p:ph idx="1"/>
          </p:nvPr>
        </p:nvSpPr>
        <p:spPr>
          <a:xfrm>
            <a:off x="2141621" y="1768641"/>
            <a:ext cx="9589168" cy="4608095"/>
          </a:xfrm>
        </p:spPr>
        <p:txBody>
          <a:bodyPr>
            <a:normAutofit fontScale="92500" lnSpcReduction="10000"/>
          </a:bodyPr>
          <a:lstStyle/>
          <a:p>
            <a:r>
              <a:rPr lang="en-US" dirty="0"/>
              <a:t>Transactions on a Corda network are composed of the following elements:</a:t>
            </a:r>
          </a:p>
          <a:p>
            <a:pPr lvl="1"/>
            <a:r>
              <a:rPr lang="en-US" sz="1800" b="1" dirty="0"/>
              <a:t>Input references: </a:t>
            </a:r>
          </a:p>
          <a:p>
            <a:pPr lvl="2"/>
            <a:r>
              <a:rPr lang="en-US" sz="1600" dirty="0"/>
              <a:t>This is a reference to the states the transaction is going to consume and use as an input.</a:t>
            </a:r>
          </a:p>
          <a:p>
            <a:pPr lvl="1"/>
            <a:r>
              <a:rPr lang="en-US" sz="1800" b="1" dirty="0"/>
              <a:t>Output states: </a:t>
            </a:r>
          </a:p>
          <a:p>
            <a:pPr lvl="2"/>
            <a:r>
              <a:rPr lang="en-US" sz="1600" dirty="0"/>
              <a:t>These are new states created by the transaction.</a:t>
            </a:r>
          </a:p>
          <a:p>
            <a:pPr lvl="1"/>
            <a:r>
              <a:rPr lang="en-US" sz="1800" b="1" dirty="0"/>
              <a:t>Attachments:</a:t>
            </a:r>
          </a:p>
          <a:p>
            <a:pPr lvl="2"/>
            <a:r>
              <a:rPr lang="en-US" sz="1600" dirty="0"/>
              <a:t> This is a list of hashes of attached zip files. Zip files can contain code and other relevant documentation related to the transaction.</a:t>
            </a:r>
          </a:p>
          <a:p>
            <a:pPr lvl="2"/>
            <a:r>
              <a:rPr lang="en-US" sz="1600" dirty="0"/>
              <a:t> Files themselves are not made part of the transaction, instead, they are transferred and stored separately.</a:t>
            </a:r>
          </a:p>
          <a:p>
            <a:pPr lvl="1"/>
            <a:r>
              <a:rPr lang="en-US" sz="1800" b="1" dirty="0"/>
              <a:t>Commands:</a:t>
            </a:r>
            <a:r>
              <a:rPr lang="en-US" sz="1800" dirty="0"/>
              <a:t> </a:t>
            </a:r>
          </a:p>
          <a:p>
            <a:pPr lvl="2"/>
            <a:r>
              <a:rPr lang="en-US" sz="1600" dirty="0"/>
              <a:t>A command represents the information about the intended operation of the transaction as a parameter to the contract.</a:t>
            </a:r>
          </a:p>
          <a:p>
            <a:pPr lvl="2"/>
            <a:r>
              <a:rPr lang="en-US" sz="1600" dirty="0"/>
              <a:t> Each command has a list of public keys which represents all parties that are required to sign a transaction.</a:t>
            </a:r>
          </a:p>
        </p:txBody>
      </p:sp>
    </p:spTree>
    <p:extLst>
      <p:ext uri="{BB962C8B-B14F-4D97-AF65-F5344CB8AC3E}">
        <p14:creationId xmlns:p14="http://schemas.microsoft.com/office/powerpoint/2010/main" val="33963477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A595-C1E4-4447-B9F0-52354EB6B4FB}"/>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4A3968AD-A3D8-4D8C-B582-B48FFEEBBDF2}"/>
              </a:ext>
            </a:extLst>
          </p:cNvPr>
          <p:cNvSpPr>
            <a:spLocks noGrp="1"/>
          </p:cNvSpPr>
          <p:nvPr>
            <p:ph idx="1"/>
          </p:nvPr>
        </p:nvSpPr>
        <p:spPr>
          <a:xfrm>
            <a:off x="1696452" y="1495925"/>
            <a:ext cx="9302833" cy="4195011"/>
          </a:xfrm>
        </p:spPr>
        <p:txBody>
          <a:bodyPr>
            <a:noAutofit/>
          </a:bodyPr>
          <a:lstStyle/>
          <a:p>
            <a:r>
              <a:rPr lang="en-US" sz="1600" b="1" dirty="0"/>
              <a:t>Signatures</a:t>
            </a:r>
            <a:r>
              <a:rPr lang="en-US" sz="1600" dirty="0"/>
              <a:t>: </a:t>
            </a:r>
          </a:p>
          <a:p>
            <a:pPr lvl="1"/>
            <a:r>
              <a:rPr lang="en-US" dirty="0"/>
              <a:t>This represents the signature required by the transaction. </a:t>
            </a:r>
          </a:p>
          <a:p>
            <a:pPr lvl="1"/>
            <a:r>
              <a:rPr lang="en-US" dirty="0"/>
              <a:t>The total number of signatures required is directly proportional to the number of public keys for commands.</a:t>
            </a:r>
          </a:p>
          <a:p>
            <a:r>
              <a:rPr lang="en-US" sz="1600" b="1" dirty="0"/>
              <a:t>Type</a:t>
            </a:r>
            <a:r>
              <a:rPr lang="en-US" sz="1600" dirty="0"/>
              <a:t>: </a:t>
            </a:r>
          </a:p>
          <a:p>
            <a:pPr lvl="1"/>
            <a:r>
              <a:rPr lang="en-US" dirty="0"/>
              <a:t>There are two types of transactions namely, Normal or Notary changing.</a:t>
            </a:r>
          </a:p>
          <a:p>
            <a:pPr lvl="1"/>
            <a:r>
              <a:rPr lang="en-US" dirty="0"/>
              <a:t>Notary changing transactions are used for reassigning a notary for a state.</a:t>
            </a:r>
          </a:p>
          <a:p>
            <a:r>
              <a:rPr lang="en-US" sz="1600" b="1" dirty="0"/>
              <a:t>Timestamp</a:t>
            </a:r>
            <a:r>
              <a:rPr lang="en-US" sz="1600" dirty="0"/>
              <a:t>: </a:t>
            </a:r>
          </a:p>
          <a:p>
            <a:pPr lvl="1"/>
            <a:r>
              <a:rPr lang="en-US" dirty="0"/>
              <a:t>This field represents a bracket of time during which the transaction has taken place.</a:t>
            </a:r>
          </a:p>
          <a:p>
            <a:pPr lvl="1"/>
            <a:r>
              <a:rPr lang="en-US" dirty="0"/>
              <a:t> These are verified and enforced by notary services. </a:t>
            </a:r>
          </a:p>
          <a:p>
            <a:pPr lvl="1"/>
            <a:r>
              <a:rPr lang="en-US" dirty="0"/>
              <a:t>Also, it is expected that if strict timings are required, which is desirable in many financial services scenarios, notaries should be synched with an atomic clock.</a:t>
            </a:r>
          </a:p>
          <a:p>
            <a:r>
              <a:rPr lang="en-US" sz="1600" b="1" dirty="0"/>
              <a:t>Summaries</a:t>
            </a:r>
            <a:r>
              <a:rPr lang="en-US" sz="1600" dirty="0"/>
              <a:t>: </a:t>
            </a:r>
          </a:p>
          <a:p>
            <a:pPr lvl="1"/>
            <a:r>
              <a:rPr lang="en-US" dirty="0"/>
              <a:t>This is a text description that describes the operations of the transaction.</a:t>
            </a:r>
          </a:p>
        </p:txBody>
      </p:sp>
    </p:spTree>
    <p:extLst>
      <p:ext uri="{BB962C8B-B14F-4D97-AF65-F5344CB8AC3E}">
        <p14:creationId xmlns:p14="http://schemas.microsoft.com/office/powerpoint/2010/main" val="38254701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E0E6-BBC6-4792-B4A6-D5C346894133}"/>
              </a:ext>
            </a:extLst>
          </p:cNvPr>
          <p:cNvSpPr>
            <a:spLocks noGrp="1"/>
          </p:cNvSpPr>
          <p:nvPr>
            <p:ph type="title"/>
          </p:nvPr>
        </p:nvSpPr>
        <p:spPr/>
        <p:txBody>
          <a:bodyPr/>
          <a:lstStyle/>
          <a:p>
            <a:r>
              <a:rPr lang="en-US" b="1" dirty="0"/>
              <a:t>Vaults</a:t>
            </a:r>
            <a:endParaRPr lang="en-US" dirty="0"/>
          </a:p>
        </p:txBody>
      </p:sp>
      <p:sp>
        <p:nvSpPr>
          <p:cNvPr id="3" name="Content Placeholder 2">
            <a:extLst>
              <a:ext uri="{FF2B5EF4-FFF2-40B4-BE49-F238E27FC236}">
                <a16:creationId xmlns:a16="http://schemas.microsoft.com/office/drawing/2014/main" id="{147BD00B-0CB0-4DFC-834C-DE8279141647}"/>
              </a:ext>
            </a:extLst>
          </p:cNvPr>
          <p:cNvSpPr>
            <a:spLocks noGrp="1"/>
          </p:cNvSpPr>
          <p:nvPr>
            <p:ph idx="1"/>
          </p:nvPr>
        </p:nvSpPr>
        <p:spPr/>
        <p:txBody>
          <a:bodyPr>
            <a:normAutofit/>
          </a:bodyPr>
          <a:lstStyle/>
          <a:p>
            <a:r>
              <a:rPr lang="en-US" sz="2000" dirty="0"/>
              <a:t>Vaults run on a node and are akin to the concept of wallets in bitcoin. </a:t>
            </a:r>
          </a:p>
          <a:p>
            <a:r>
              <a:rPr lang="en-US" sz="2000" dirty="0"/>
              <a:t>As the transactions are not globally broadcast, each node will have only that part of data in their vaults that is considered relevant to them. </a:t>
            </a:r>
          </a:p>
          <a:p>
            <a:r>
              <a:rPr lang="en-US" sz="2000" dirty="0"/>
              <a:t>Vaults store their data in a standard relational database and as such can be queried by using standard SQL. </a:t>
            </a:r>
          </a:p>
          <a:p>
            <a:r>
              <a:rPr lang="en-US" sz="2000" dirty="0"/>
              <a:t>Vaults can contain both on ledger and off ledger data, meaning that it can also have some part of data that is not on ledger.</a:t>
            </a:r>
          </a:p>
        </p:txBody>
      </p:sp>
    </p:spTree>
    <p:extLst>
      <p:ext uri="{BB962C8B-B14F-4D97-AF65-F5344CB8AC3E}">
        <p14:creationId xmlns:p14="http://schemas.microsoft.com/office/powerpoint/2010/main" val="2668722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0AA8-71C8-484A-A7AB-366D26329A75}"/>
              </a:ext>
            </a:extLst>
          </p:cNvPr>
          <p:cNvSpPr>
            <a:spLocks noGrp="1"/>
          </p:cNvSpPr>
          <p:nvPr>
            <p:ph type="title"/>
          </p:nvPr>
        </p:nvSpPr>
        <p:spPr/>
        <p:txBody>
          <a:bodyPr/>
          <a:lstStyle/>
          <a:p>
            <a:r>
              <a:rPr lang="en-US" b="1" dirty="0" err="1"/>
              <a:t>CorDapp</a:t>
            </a:r>
            <a:endParaRPr lang="en-US" dirty="0"/>
          </a:p>
        </p:txBody>
      </p:sp>
      <p:sp>
        <p:nvSpPr>
          <p:cNvPr id="3" name="Content Placeholder 2">
            <a:extLst>
              <a:ext uri="{FF2B5EF4-FFF2-40B4-BE49-F238E27FC236}">
                <a16:creationId xmlns:a16="http://schemas.microsoft.com/office/drawing/2014/main" id="{AB705884-7BBF-456F-B7EF-8852F14B209E}"/>
              </a:ext>
            </a:extLst>
          </p:cNvPr>
          <p:cNvSpPr>
            <a:spLocks noGrp="1"/>
          </p:cNvSpPr>
          <p:nvPr>
            <p:ph idx="1"/>
          </p:nvPr>
        </p:nvSpPr>
        <p:spPr/>
        <p:txBody>
          <a:bodyPr>
            <a:normAutofit/>
          </a:bodyPr>
          <a:lstStyle/>
          <a:p>
            <a:r>
              <a:rPr lang="en-US" sz="2400" dirty="0"/>
              <a:t>The core model of Corda consists of state objects, transactions and transaction protocols, which when combined with contract code, APIs, wallet plugins, and user interface components results in constructing a </a:t>
            </a:r>
            <a:r>
              <a:rPr lang="en-US" sz="2400" b="1" dirty="0"/>
              <a:t>Corda distributed application </a:t>
            </a:r>
            <a:r>
              <a:rPr lang="en-US" sz="2400" dirty="0"/>
              <a:t>(</a:t>
            </a:r>
            <a:r>
              <a:rPr lang="en-US" sz="2400" b="1" dirty="0" err="1"/>
              <a:t>CorDapp</a:t>
            </a:r>
            <a:r>
              <a:rPr lang="en-US" sz="2400" dirty="0"/>
              <a:t>).</a:t>
            </a:r>
          </a:p>
          <a:p>
            <a:r>
              <a:rPr lang="en-US" sz="2400" dirty="0"/>
              <a:t>Smart contracts in Corda are written using Kotlin or Java. </a:t>
            </a:r>
          </a:p>
          <a:p>
            <a:r>
              <a:rPr lang="en-US" sz="2400" dirty="0"/>
              <a:t>The code is targeted for JVM. </a:t>
            </a:r>
          </a:p>
          <a:p>
            <a:r>
              <a:rPr lang="en-US" sz="2400" dirty="0"/>
              <a:t>JVM has been modified slightly in order to achieve deterministic results of execution of JVM bytecode.</a:t>
            </a:r>
          </a:p>
        </p:txBody>
      </p:sp>
    </p:spTree>
    <p:extLst>
      <p:ext uri="{BB962C8B-B14F-4D97-AF65-F5344CB8AC3E}">
        <p14:creationId xmlns:p14="http://schemas.microsoft.com/office/powerpoint/2010/main" val="1133550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7CC0-B978-4A07-B94D-96C79A689C35}"/>
              </a:ext>
            </a:extLst>
          </p:cNvPr>
          <p:cNvSpPr>
            <a:spLocks noGrp="1"/>
          </p:cNvSpPr>
          <p:nvPr>
            <p:ph type="title"/>
          </p:nvPr>
        </p:nvSpPr>
        <p:spPr/>
        <p:txBody>
          <a:bodyPr/>
          <a:lstStyle/>
          <a:p>
            <a:r>
              <a:rPr lang="en-US" b="1" dirty="0" err="1"/>
              <a:t>CorDapp</a:t>
            </a:r>
            <a:endParaRPr lang="en-US" dirty="0"/>
          </a:p>
        </p:txBody>
      </p:sp>
      <p:sp>
        <p:nvSpPr>
          <p:cNvPr id="3" name="Content Placeholder 2">
            <a:extLst>
              <a:ext uri="{FF2B5EF4-FFF2-40B4-BE49-F238E27FC236}">
                <a16:creationId xmlns:a16="http://schemas.microsoft.com/office/drawing/2014/main" id="{161AF5BA-11BF-4338-B224-3A4945414491}"/>
              </a:ext>
            </a:extLst>
          </p:cNvPr>
          <p:cNvSpPr>
            <a:spLocks noGrp="1"/>
          </p:cNvSpPr>
          <p:nvPr>
            <p:ph idx="1"/>
          </p:nvPr>
        </p:nvSpPr>
        <p:spPr/>
        <p:txBody>
          <a:bodyPr>
            <a:normAutofit/>
          </a:bodyPr>
          <a:lstStyle/>
          <a:p>
            <a:r>
              <a:rPr lang="en-US" sz="2400" dirty="0"/>
              <a:t>There are three main components in a Corda smart contract as follows:</a:t>
            </a:r>
          </a:p>
          <a:p>
            <a:pPr lvl="1"/>
            <a:r>
              <a:rPr lang="en-US" sz="2000" dirty="0"/>
              <a:t> Executable code that defines the validation logic to validate changes to the state objects.</a:t>
            </a:r>
          </a:p>
          <a:p>
            <a:pPr lvl="1"/>
            <a:r>
              <a:rPr lang="en-US" sz="2000" dirty="0"/>
              <a:t>State objects represent the current state of a contract and either can be consumed by a transaction or produced (created) by a transaction.</a:t>
            </a:r>
          </a:p>
          <a:p>
            <a:pPr lvl="1"/>
            <a:r>
              <a:rPr lang="en-US" sz="2000" dirty="0"/>
              <a:t>Commands are used to describe the operational and verification data that defines how a transaction can be verified.</a:t>
            </a:r>
          </a:p>
        </p:txBody>
      </p:sp>
    </p:spTree>
    <p:extLst>
      <p:ext uri="{BB962C8B-B14F-4D97-AF65-F5344CB8AC3E}">
        <p14:creationId xmlns:p14="http://schemas.microsoft.com/office/powerpoint/2010/main" val="40985934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8598</TotalTime>
  <Words>6664</Words>
  <Application>Microsoft Office PowerPoint</Application>
  <PresentationFormat>Widescreen</PresentationFormat>
  <Paragraphs>484</Paragraphs>
  <Slides>94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94</vt:i4>
      </vt:variant>
    </vt:vector>
  </HeadingPairs>
  <TitlesOfParts>
    <vt:vector size="100" baseType="lpstr">
      <vt:lpstr>Arial</vt:lpstr>
      <vt:lpstr>Century Gothic</vt:lpstr>
      <vt:lpstr>PalatinoLinotype-Bold</vt:lpstr>
      <vt:lpstr>PalatinoLinotype-Roman</vt:lpstr>
      <vt:lpstr>Wingdings 3</vt:lpstr>
      <vt:lpstr>Wisp</vt:lpstr>
      <vt:lpstr>Hyperledger</vt:lpstr>
      <vt:lpstr>PowerPoint Presentation</vt:lpstr>
      <vt:lpstr>PowerPoint Presentation</vt:lpstr>
      <vt:lpstr>PowerPoint Presentation</vt:lpstr>
      <vt:lpstr>Hyperledger</vt:lpstr>
      <vt:lpstr>Hyperledger</vt:lpstr>
      <vt:lpstr>Project Goals</vt:lpstr>
      <vt:lpstr>Projects</vt:lpstr>
      <vt:lpstr>PowerPoint Presentation</vt:lpstr>
      <vt:lpstr>PowerPoint Presentation</vt:lpstr>
      <vt:lpstr>PowerPoint Presentation</vt:lpstr>
      <vt:lpstr>Hyperledger Business Blockchain Frameworks</vt:lpstr>
      <vt:lpstr>Hyperledger Sawtooth:  </vt:lpstr>
      <vt:lpstr>Hyperledger Business Blockchain Frameworks</vt:lpstr>
      <vt:lpstr>Blockchain explorer</vt:lpstr>
      <vt:lpstr>Fabric chaintool</vt:lpstr>
      <vt:lpstr>Fabric SDK Py</vt:lpstr>
      <vt:lpstr>Corda</vt:lpstr>
      <vt:lpstr>Hyperledger as a protocol</vt:lpstr>
      <vt:lpstr>Reference architecture</vt:lpstr>
      <vt:lpstr>The reference architecture that has been published in the Hyperledger white paper</vt:lpstr>
      <vt:lpstr>PowerPoint Presentation</vt:lpstr>
      <vt:lpstr>Requirements</vt:lpstr>
      <vt:lpstr>Modular approach</vt:lpstr>
      <vt:lpstr>Modular approach</vt:lpstr>
      <vt:lpstr>Privacy and confidentiality </vt:lpstr>
      <vt:lpstr>Identity</vt:lpstr>
      <vt:lpstr>Auditability</vt:lpstr>
      <vt:lpstr>Interoperability</vt:lpstr>
      <vt:lpstr>Portability</vt:lpstr>
      <vt:lpstr>Fabric</vt:lpstr>
      <vt:lpstr>Fabric</vt:lpstr>
      <vt:lpstr>Hyperledger Fabric</vt:lpstr>
      <vt:lpstr>Hyperledger Fabric</vt:lpstr>
      <vt:lpstr>Fabric architecture</vt:lpstr>
      <vt:lpstr>Membership services</vt:lpstr>
      <vt:lpstr>Membership services</vt:lpstr>
      <vt:lpstr>Membership services</vt:lpstr>
      <vt:lpstr>Blockchain services</vt:lpstr>
      <vt:lpstr>Blockchain services</vt:lpstr>
      <vt:lpstr>PowerPoint Presentation</vt:lpstr>
      <vt:lpstr>PowerPoint Presentation</vt:lpstr>
      <vt:lpstr>Blockchain services</vt:lpstr>
      <vt:lpstr>Blockchain services</vt:lpstr>
      <vt:lpstr>Blockchain services</vt:lpstr>
      <vt:lpstr>Blockchain services</vt:lpstr>
      <vt:lpstr>Chaincode services</vt:lpstr>
      <vt:lpstr>Events</vt:lpstr>
      <vt:lpstr>APIs and CLIs</vt:lpstr>
      <vt:lpstr>Components of the Fabric</vt:lpstr>
      <vt:lpstr>Peers or nodes</vt:lpstr>
      <vt:lpstr>Applications on blockchain</vt:lpstr>
      <vt:lpstr>PowerPoint Presentation</vt:lpstr>
      <vt:lpstr>Chaincode implementation</vt:lpstr>
      <vt:lpstr>PowerPoint Presentation</vt:lpstr>
      <vt:lpstr>PowerPoint Presentation</vt:lpstr>
      <vt:lpstr>PowerPoint Presentation</vt:lpstr>
      <vt:lpstr>Application model</vt:lpstr>
      <vt:lpstr>Application model</vt:lpstr>
      <vt:lpstr>Sawtooth lake</vt:lpstr>
      <vt:lpstr>PoET</vt:lpstr>
      <vt:lpstr>Transaction families</vt:lpstr>
      <vt:lpstr>Transaction families</vt:lpstr>
      <vt:lpstr>PowerPoint Presentation</vt:lpstr>
      <vt:lpstr>Transaction families</vt:lpstr>
      <vt:lpstr>Transaction families</vt:lpstr>
      <vt:lpstr>PowerPoint Presentation</vt:lpstr>
      <vt:lpstr>Transaction families</vt:lpstr>
      <vt:lpstr>Transaction families</vt:lpstr>
      <vt:lpstr>Consensus in Sawtooth</vt:lpstr>
      <vt:lpstr>Corda</vt:lpstr>
      <vt:lpstr>Corda</vt:lpstr>
      <vt:lpstr>Architecture</vt:lpstr>
      <vt:lpstr>State objects</vt:lpstr>
      <vt:lpstr>PowerPoint Presentation</vt:lpstr>
      <vt:lpstr>State objects</vt:lpstr>
      <vt:lpstr>Transactions</vt:lpstr>
      <vt:lpstr>Consensus</vt:lpstr>
      <vt:lpstr>Consensus</vt:lpstr>
      <vt:lpstr>Flows</vt:lpstr>
      <vt:lpstr>Components</vt:lpstr>
      <vt:lpstr>Nodes </vt:lpstr>
      <vt:lpstr>PowerPoint Presentation</vt:lpstr>
      <vt:lpstr>Permissioning service</vt:lpstr>
      <vt:lpstr>Network map service</vt:lpstr>
      <vt:lpstr>Notary service</vt:lpstr>
      <vt:lpstr>Notary service</vt:lpstr>
      <vt:lpstr>Oracle service</vt:lpstr>
      <vt:lpstr>Transactions</vt:lpstr>
      <vt:lpstr>Transactions</vt:lpstr>
      <vt:lpstr>Transactions</vt:lpstr>
      <vt:lpstr>Vaults</vt:lpstr>
      <vt:lpstr>CorDapp</vt:lpstr>
      <vt:lpstr>CorDapp</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dc:title>
  <dc:creator>Sanjay H A</dc:creator>
  <cp:lastModifiedBy>Sanjay H A</cp:lastModifiedBy>
  <cp:revision>83</cp:revision>
  <dcterms:created xsi:type="dcterms:W3CDTF">2019-11-05T14:23:01Z</dcterms:created>
  <dcterms:modified xsi:type="dcterms:W3CDTF">2019-11-13T10:54:31Z</dcterms:modified>
</cp:coreProperties>
</file>