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6" r:id="rId3"/>
    <p:sldId id="262" r:id="rId4"/>
    <p:sldId id="264" r:id="rId5"/>
    <p:sldId id="265" r:id="rId6"/>
    <p:sldId id="268" r:id="rId7"/>
    <p:sldId id="269" r:id="rId8"/>
    <p:sldId id="270" r:id="rId9"/>
    <p:sldId id="256" r:id="rId10"/>
    <p:sldId id="257" r:id="rId11"/>
    <p:sldId id="258" r:id="rId12"/>
    <p:sldId id="259" r:id="rId13"/>
    <p:sldId id="260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Wed/9/2/2020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Wed/9/2/2020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Wed/9/2/2020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2B2A-B628-4908-8916-7BB09D4E8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1" y="2099734"/>
            <a:ext cx="8877300" cy="1646302"/>
          </a:xfrm>
        </p:spPr>
        <p:txBody>
          <a:bodyPr/>
          <a:lstStyle/>
          <a:p>
            <a:pPr algn="l"/>
            <a:r>
              <a:rPr lang="en-US" dirty="0"/>
              <a:t>Algorithm &amp; C programming</a:t>
            </a:r>
          </a:p>
        </p:txBody>
      </p:sp>
    </p:spTree>
    <p:extLst>
      <p:ext uri="{BB962C8B-B14F-4D97-AF65-F5344CB8AC3E}">
        <p14:creationId xmlns:p14="http://schemas.microsoft.com/office/powerpoint/2010/main" val="41264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900A-8AC3-4487-9560-6CAB86B4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5E69-E0D3-4DD9-A147-05FA76778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826000"/>
          </a:xfrm>
        </p:spPr>
        <p:txBody>
          <a:bodyPr/>
          <a:lstStyle/>
          <a:p>
            <a:r>
              <a:rPr lang="en-US" sz="1800" dirty="0"/>
              <a:t>In C programming language, file extension is </a:t>
            </a:r>
            <a:r>
              <a:rPr lang="en-US" sz="1800" dirty="0">
                <a:solidFill>
                  <a:srgbClr val="FF0000"/>
                </a:solidFill>
              </a:rPr>
              <a:t>.c</a:t>
            </a:r>
            <a:r>
              <a:rPr lang="en-US" sz="1800" dirty="0"/>
              <a:t> . </a:t>
            </a:r>
            <a:r>
              <a:rPr lang="en-US" sz="1800" dirty="0" err="1"/>
              <a:t>E.g</a:t>
            </a:r>
            <a:r>
              <a:rPr lang="en-US" sz="1800" dirty="0"/>
              <a:t> : (</a:t>
            </a:r>
            <a:r>
              <a:rPr lang="en-US" sz="1800" dirty="0" err="1"/>
              <a:t>Test</a:t>
            </a:r>
            <a:r>
              <a:rPr lang="en-US" sz="1800" dirty="0" err="1">
                <a:solidFill>
                  <a:srgbClr val="FF0000"/>
                </a:solidFill>
              </a:rPr>
              <a:t>.c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Before starting out in C programing, we need a </a:t>
            </a:r>
            <a:r>
              <a:rPr lang="en-US" dirty="0">
                <a:solidFill>
                  <a:srgbClr val="FF0000"/>
                </a:solidFill>
              </a:rPr>
              <a:t>compiler</a:t>
            </a:r>
            <a:r>
              <a:rPr lang="en-US" dirty="0">
                <a:solidFill>
                  <a:schemeClr val="tx1"/>
                </a:solidFill>
              </a:rPr>
              <a:t> . </a:t>
            </a:r>
            <a:r>
              <a:rPr lang="en-US" dirty="0">
                <a:solidFill>
                  <a:srgbClr val="FF0000"/>
                </a:solidFill>
              </a:rPr>
              <a:t>A compiler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converts code in an executable file that computer can understand and run</a:t>
            </a:r>
          </a:p>
          <a:p>
            <a:r>
              <a:rPr lang="en-US" sz="1800" dirty="0"/>
              <a:t>A software that provide supports to programmer to develop software is called </a:t>
            </a:r>
            <a:r>
              <a:rPr lang="en-US" sz="1800" dirty="0">
                <a:solidFill>
                  <a:srgbClr val="FF0000"/>
                </a:solidFill>
              </a:rPr>
              <a:t>IDE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FF0000"/>
                </a:solidFill>
              </a:rPr>
              <a:t>integrated development environment</a:t>
            </a:r>
            <a:r>
              <a:rPr lang="en-US" sz="1800" dirty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Code::Blocks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will be used 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Other: Atom, Visual Studio Code ,…</a:t>
            </a:r>
            <a:endParaRPr lang="en-US" dirty="0"/>
          </a:p>
          <a:p>
            <a:r>
              <a:rPr lang="en-US" dirty="0"/>
              <a:t>Writing a comment</a:t>
            </a:r>
          </a:p>
          <a:p>
            <a:pPr lvl="1"/>
            <a:r>
              <a:rPr lang="en-US" dirty="0"/>
              <a:t>You can write a comment/ note inside your code for explaining yourself or other</a:t>
            </a:r>
          </a:p>
          <a:p>
            <a:pPr lvl="1"/>
            <a:r>
              <a:rPr lang="en-US" dirty="0"/>
              <a:t>There are two types of comment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// your comment </a:t>
            </a:r>
            <a:r>
              <a:rPr lang="en-US" dirty="0"/>
              <a:t>: single comment ( put after </a:t>
            </a:r>
            <a:r>
              <a:rPr lang="en-US" dirty="0">
                <a:solidFill>
                  <a:srgbClr val="FF0000"/>
                </a:solidFill>
              </a:rPr>
              <a:t>//</a:t>
            </a:r>
            <a:r>
              <a:rPr lang="en-US" dirty="0"/>
              <a:t> 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/* your comment */ </a:t>
            </a:r>
            <a:r>
              <a:rPr lang="en-US" dirty="0"/>
              <a:t>: multiple comment ( put inside </a:t>
            </a:r>
            <a:r>
              <a:rPr lang="en-US" dirty="0">
                <a:solidFill>
                  <a:srgbClr val="FF0000"/>
                </a:solidFill>
              </a:rPr>
              <a:t>/*   */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46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B9EF-AA61-4A31-837F-10927BB1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9908-7173-4403-AF9E-F3D53AF1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In C programming, all statement begin inside main function: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main().</a:t>
            </a:r>
          </a:p>
          <a:p>
            <a:r>
              <a:rPr lang="en-US" dirty="0"/>
              <a:t>When first execute the program, the main function is always called.</a:t>
            </a:r>
          </a:p>
          <a:p>
            <a:r>
              <a:rPr lang="en-US" dirty="0"/>
              <a:t>Header is needed in order to access the library that include with compiler. 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(#include&lt;stdio.h&gt;,#include&lt;math.h&gt;,…  </a:t>
            </a:r>
            <a:r>
              <a:rPr lang="en-US" dirty="0"/>
              <a:t>must be include on top</a:t>
            </a:r>
            <a:r>
              <a:rPr lang="en-US" i="1" dirty="0">
                <a:solidFill>
                  <a:srgbClr val="FF0000"/>
                </a:solidFill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01902-8F30-461E-BB18-EB2E54B7AE12}"/>
              </a:ext>
            </a:extLst>
          </p:cNvPr>
          <p:cNvSpPr/>
          <p:nvPr/>
        </p:nvSpPr>
        <p:spPr>
          <a:xfrm>
            <a:off x="3078419" y="3433284"/>
            <a:ext cx="6546844" cy="219580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0000"/>
                </a:solidFill>
              </a:rPr>
              <a:t>#include&lt;stdio.h&gt;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int main(){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>
                <a:solidFill>
                  <a:srgbClr val="7030A0"/>
                </a:solidFill>
              </a:rPr>
              <a:t>Welcome to summer online training 2020!</a:t>
            </a:r>
            <a:r>
              <a:rPr lang="en-US" dirty="0">
                <a:solidFill>
                  <a:srgbClr val="FF0000"/>
                </a:solidFill>
              </a:rPr>
              <a:t>\n”);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</a:t>
            </a:r>
            <a:r>
              <a:rPr lang="en-US" dirty="0">
                <a:solidFill>
                  <a:srgbClr val="7030A0"/>
                </a:solidFill>
              </a:rPr>
              <a:t>Welcome to C programing</a:t>
            </a:r>
            <a:r>
              <a:rPr lang="en-US" dirty="0">
                <a:solidFill>
                  <a:srgbClr val="FF0000"/>
                </a:solidFill>
              </a:rPr>
              <a:t>”);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0EF22-7193-48A3-8B54-9D0EDFF1562C}"/>
              </a:ext>
            </a:extLst>
          </p:cNvPr>
          <p:cNvSpPr txBox="1"/>
          <p:nvPr/>
        </p:nvSpPr>
        <p:spPr>
          <a:xfrm>
            <a:off x="856413" y="3589421"/>
            <a:ext cx="102146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header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81D263-24DA-4284-B2E4-270C821A1597}"/>
              </a:ext>
            </a:extLst>
          </p:cNvPr>
          <p:cNvCxnSpPr>
            <a:stCxn id="9" idx="3"/>
          </p:cNvCxnSpPr>
          <p:nvPr/>
        </p:nvCxnSpPr>
        <p:spPr>
          <a:xfrm>
            <a:off x="1877877" y="3774087"/>
            <a:ext cx="1200542" cy="1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F0A327-DE72-4AFF-A6D6-9F7A90D67929}"/>
              </a:ext>
            </a:extLst>
          </p:cNvPr>
          <p:cNvSpPr txBox="1"/>
          <p:nvPr/>
        </p:nvSpPr>
        <p:spPr>
          <a:xfrm>
            <a:off x="326073" y="4189601"/>
            <a:ext cx="2152075" cy="120032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/>
              <a:t>Main function</a:t>
            </a:r>
          </a:p>
          <a:p>
            <a:r>
              <a:rPr lang="en-US" dirty="0"/>
              <a:t>.use {} : code inside belong to main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2AC2A5-808F-40CC-8FCC-95BD1587873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478148" y="4531186"/>
            <a:ext cx="600271" cy="25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0D31B4-5275-4EAD-B941-B7C2E5EE138C}"/>
              </a:ext>
            </a:extLst>
          </p:cNvPr>
          <p:cNvSpPr txBox="1"/>
          <p:nvPr/>
        </p:nvSpPr>
        <p:spPr>
          <a:xfrm>
            <a:off x="398601" y="5937528"/>
            <a:ext cx="2840842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/>
              <a:t>Block of code/Statement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287DF-34D1-4F79-B3B6-92123E6B2A5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239443" y="4887022"/>
            <a:ext cx="293340" cy="123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EE7BEB-953A-41A5-8CFC-C4B3D1FF9C21}"/>
              </a:ext>
            </a:extLst>
          </p:cNvPr>
          <p:cNvSpPr txBox="1"/>
          <p:nvPr/>
        </p:nvSpPr>
        <p:spPr>
          <a:xfrm>
            <a:off x="4879233" y="5799028"/>
            <a:ext cx="2579681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Semicolon</a:t>
            </a:r>
          </a:p>
          <a:p>
            <a:r>
              <a:rPr lang="en-US" dirty="0"/>
              <a:t>To tell end line of code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B1ECEB-40C4-4B8B-89A0-96EF550E6589}"/>
              </a:ext>
            </a:extLst>
          </p:cNvPr>
          <p:cNvCxnSpPr>
            <a:cxnSpLocks/>
          </p:cNvCxnSpPr>
          <p:nvPr/>
        </p:nvCxnSpPr>
        <p:spPr>
          <a:xfrm flipV="1">
            <a:off x="7458914" y="4887022"/>
            <a:ext cx="1626307" cy="114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21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3F2C-17A8-450F-92A0-472C33F9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F3B3-149E-4F7A-9061-832D3737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777874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variable:</a:t>
            </a:r>
            <a:r>
              <a:rPr lang="en-US" dirty="0" err="1">
                <a:solidFill>
                  <a:srgbClr val="FF0000"/>
                </a:solidFill>
              </a:rPr>
              <a:t>Type</a:t>
            </a:r>
            <a:r>
              <a:rPr lang="en-US" dirty="0">
                <a:solidFill>
                  <a:srgbClr val="FF0000"/>
                </a:solidFill>
              </a:rPr>
              <a:t> of variable </a:t>
            </a:r>
            <a:r>
              <a:rPr lang="en-US" dirty="0">
                <a:solidFill>
                  <a:srgbClr val="0070C0"/>
                </a:solidFill>
              </a:rPr>
              <a:t>&lt; variable name &gt;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 , b , c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	// Integer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ch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	// Character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price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	// Decimal number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name[10] 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/>
              <a:t>// String ( sequence of character)</a:t>
            </a:r>
          </a:p>
          <a:p>
            <a:r>
              <a:rPr lang="en-US" dirty="0"/>
              <a:t>Display variable value </a:t>
            </a:r>
            <a:r>
              <a:rPr lang="en-US" dirty="0" err="1">
                <a:solidFill>
                  <a:srgbClr val="FFC000"/>
                </a:solidFill>
              </a:rPr>
              <a:t>printf</a:t>
            </a:r>
            <a:r>
              <a:rPr lang="en-US" dirty="0">
                <a:solidFill>
                  <a:srgbClr val="FFC000"/>
                </a:solidFill>
              </a:rPr>
              <a:t>(“ </a:t>
            </a:r>
            <a:r>
              <a:rPr lang="en-US" dirty="0">
                <a:solidFill>
                  <a:srgbClr val="00B0F0"/>
                </a:solidFill>
              </a:rPr>
              <a:t>placeholder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”,</a:t>
            </a:r>
            <a:r>
              <a:rPr lang="en-US" dirty="0">
                <a:solidFill>
                  <a:srgbClr val="FF0000"/>
                </a:solidFill>
              </a:rPr>
              <a:t>&lt;variable name&gt;</a:t>
            </a:r>
            <a:r>
              <a:rPr lang="en-US" dirty="0">
                <a:solidFill>
                  <a:srgbClr val="FFC000"/>
                </a:solidFill>
              </a:rPr>
              <a:t>)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%d</a:t>
            </a:r>
            <a:r>
              <a:rPr lang="en-US" dirty="0"/>
              <a:t>	// type integer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%c</a:t>
            </a:r>
            <a:r>
              <a:rPr lang="en-US" dirty="0"/>
              <a:t>	// type  character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%f</a:t>
            </a:r>
            <a:r>
              <a:rPr lang="en-US" dirty="0"/>
              <a:t>	// type float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%s</a:t>
            </a:r>
            <a:r>
              <a:rPr lang="en-US" dirty="0"/>
              <a:t>	// type string</a:t>
            </a:r>
          </a:p>
          <a:p>
            <a:r>
              <a:rPr lang="en-US" dirty="0">
                <a:solidFill>
                  <a:srgbClr val="FF0000"/>
                </a:solidFill>
              </a:rPr>
              <a:t>Note</a:t>
            </a:r>
            <a:r>
              <a:rPr lang="en-US" dirty="0"/>
              <a:t>: </a:t>
            </a:r>
            <a:r>
              <a:rPr lang="en-US" sz="1800" dirty="0"/>
              <a:t>display special character use double quote </a:t>
            </a:r>
            <a:r>
              <a:rPr lang="en-US" sz="1800" dirty="0">
                <a:solidFill>
                  <a:srgbClr val="FF0000"/>
                </a:solidFill>
              </a:rPr>
              <a:t>“ ”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0000"/>
                </a:solidFill>
              </a:rPr>
              <a:t>“\n” </a:t>
            </a:r>
            <a:r>
              <a:rPr lang="en-US" sz="1800" dirty="0"/>
              <a:t>use for start new line and </a:t>
            </a:r>
            <a:r>
              <a:rPr lang="en-US" sz="1800" dirty="0">
                <a:solidFill>
                  <a:srgbClr val="FF0000"/>
                </a:solidFill>
              </a:rPr>
              <a:t>“\t” </a:t>
            </a:r>
            <a:r>
              <a:rPr lang="en-US" sz="1800" dirty="0"/>
              <a:t>use for tab.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FB19-546F-4934-94CB-A875161D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C0CF-E473-4351-8E3B-46E1B986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27053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C5FA70-87FF-4F19-AECA-0C6D3B8D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80" y="1647619"/>
            <a:ext cx="4345420" cy="2069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445D7E-F033-401A-8351-A1350D50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47" y="2271668"/>
            <a:ext cx="3511454" cy="619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85955-84A4-4F68-8307-4C5D2FEB0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880" y="4071283"/>
            <a:ext cx="4146609" cy="20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06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A90A-B1F6-4B01-AE00-FD7A63E1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12CF0-C84B-4502-847D-DDA070A02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35" y="1270000"/>
            <a:ext cx="6685965" cy="31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1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664-A937-4AF1-A6F9-7BD52C1A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8144-D0F5-4E18-B6A6-D85065EED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243095"/>
          </a:xfrm>
        </p:spPr>
        <p:txBody>
          <a:bodyPr>
            <a:normAutofit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get user’s inputs</a:t>
            </a:r>
            <a:r>
              <a:rPr lang="en-US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094D5-47E1-4EDE-88D6-C044F44F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77" y="1602065"/>
            <a:ext cx="5593723" cy="2307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329FBB-EA20-440F-B137-C071D07D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76" y="3999506"/>
            <a:ext cx="4577723" cy="24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8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7DDE-A9D1-4D5D-9138-6F328F81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&amp; 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3CFA-51E4-4C66-9D82-ED7C460A1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Content</a:t>
            </a:r>
          </a:p>
          <a:p>
            <a:pPr lvl="1"/>
            <a:r>
              <a:rPr lang="en-US" dirty="0"/>
              <a:t>Introduction to algorithm</a:t>
            </a:r>
          </a:p>
          <a:p>
            <a:pPr lvl="1"/>
            <a:r>
              <a:rPr lang="en-US" dirty="0"/>
              <a:t>Be able to know solving problems step by step </a:t>
            </a:r>
          </a:p>
          <a:p>
            <a:pPr lvl="1"/>
            <a:r>
              <a:rPr lang="en-US" dirty="0"/>
              <a:t>Be able to know what is variable?</a:t>
            </a:r>
          </a:p>
          <a:p>
            <a:pPr lvl="1"/>
            <a:r>
              <a:rPr lang="en-US" dirty="0"/>
              <a:t>Introduction to C programming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4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7060-E96E-42D1-A7D8-9F476CEF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1E35-36C8-48A3-8997-5BDEC6489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5854"/>
            <a:ext cx="8596668" cy="5355947"/>
          </a:xfrm>
        </p:spPr>
        <p:txBody>
          <a:bodyPr/>
          <a:lstStyle/>
          <a:p>
            <a:r>
              <a:rPr lang="en-US" dirty="0"/>
              <a:t>What is algorithm?</a:t>
            </a:r>
          </a:p>
          <a:p>
            <a:pPr lvl="1"/>
            <a:r>
              <a:rPr lang="en-US" dirty="0">
                <a:latin typeface="Segoe UI"/>
                <a:cs typeface="Segoe UI"/>
              </a:rPr>
              <a:t>Algorithm is the step-by-step procedure that can help to solve a given problem or reach a goal.</a:t>
            </a:r>
          </a:p>
          <a:p>
            <a:pPr lvl="1"/>
            <a:r>
              <a:rPr lang="en-US" dirty="0">
                <a:latin typeface="Segoe UI"/>
                <a:cs typeface="Segoe UI"/>
              </a:rPr>
              <a:t>To reach a certain goal, algorithm need </a:t>
            </a:r>
            <a:r>
              <a:rPr lang="en-US" i="1" dirty="0">
                <a:latin typeface="Segoe UI"/>
                <a:cs typeface="Segoe UI"/>
              </a:rPr>
              <a:t>input, process, output.</a:t>
            </a:r>
            <a:r>
              <a:rPr lang="en-US" dirty="0">
                <a:latin typeface="Segoe UI"/>
                <a:cs typeface="Segoe UI"/>
              </a:rPr>
              <a:t> We can think it as a cooking process.</a:t>
            </a:r>
          </a:p>
          <a:p>
            <a:pPr lvl="1"/>
            <a:endParaRPr lang="en-US" dirty="0">
              <a:latin typeface="Segoe UI"/>
              <a:cs typeface="Segoe UI"/>
            </a:endParaRPr>
          </a:p>
          <a:p>
            <a:pPr lvl="1"/>
            <a:endParaRPr lang="en-US" dirty="0">
              <a:latin typeface="Segoe UI"/>
              <a:cs typeface="Segoe UI"/>
            </a:endParaRPr>
          </a:p>
          <a:p>
            <a:pPr lvl="1"/>
            <a:endParaRPr lang="en-US" dirty="0">
              <a:latin typeface="Segoe UI"/>
              <a:cs typeface="Segoe UI"/>
            </a:endParaRPr>
          </a:p>
          <a:p>
            <a:pPr lvl="1"/>
            <a:r>
              <a:rPr lang="en-US" sz="1600" dirty="0"/>
              <a:t>An algorithm is not a programming language, it just written in simple English that allow other programmer to understand the process the specific code.</a:t>
            </a:r>
          </a:p>
          <a:p>
            <a:pPr lvl="1"/>
            <a:r>
              <a:rPr lang="en-US" dirty="0"/>
              <a:t>To make computer understand and solve a problem , we need to convert algorithm to specific programming language.</a:t>
            </a:r>
          </a:p>
          <a:p>
            <a:pPr marL="457200" lvl="1" indent="0">
              <a:buNone/>
            </a:pPr>
            <a:r>
              <a:rPr lang="en-US" dirty="0"/>
              <a:t>     Example: C/C++,</a:t>
            </a:r>
            <a:r>
              <a:rPr lang="en-US" dirty="0" err="1"/>
              <a:t>Python,Java</a:t>
            </a:r>
            <a:r>
              <a:rPr lang="en-US" dirty="0"/>
              <a:t>, etc.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F5DC3-0270-4B21-936C-4ABB6202FF16}"/>
              </a:ext>
            </a:extLst>
          </p:cNvPr>
          <p:cNvSpPr/>
          <p:nvPr/>
        </p:nvSpPr>
        <p:spPr>
          <a:xfrm>
            <a:off x="1847448" y="3068961"/>
            <a:ext cx="1219200" cy="533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84A6D-5CC5-4C23-BC68-4DED3F884334}"/>
              </a:ext>
            </a:extLst>
          </p:cNvPr>
          <p:cNvCxnSpPr/>
          <p:nvPr/>
        </p:nvCxnSpPr>
        <p:spPr>
          <a:xfrm>
            <a:off x="3066648" y="333566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AF57947-B827-43B2-B64A-250D3DB282E1}"/>
              </a:ext>
            </a:extLst>
          </p:cNvPr>
          <p:cNvSpPr/>
          <p:nvPr/>
        </p:nvSpPr>
        <p:spPr>
          <a:xfrm>
            <a:off x="3676248" y="2954693"/>
            <a:ext cx="1905000" cy="761935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6DEC97-C145-4AB9-962E-72B03F9F1B91}"/>
              </a:ext>
            </a:extLst>
          </p:cNvPr>
          <p:cNvCxnSpPr>
            <a:cxnSpLocks/>
          </p:cNvCxnSpPr>
          <p:nvPr/>
        </p:nvCxnSpPr>
        <p:spPr>
          <a:xfrm>
            <a:off x="5581248" y="333566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AD67D7-D597-4DE6-A15F-2ED4F8398F60}"/>
              </a:ext>
            </a:extLst>
          </p:cNvPr>
          <p:cNvSpPr/>
          <p:nvPr/>
        </p:nvSpPr>
        <p:spPr>
          <a:xfrm>
            <a:off x="6114648" y="3128022"/>
            <a:ext cx="1818126" cy="4572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Output/result</a:t>
            </a:r>
          </a:p>
        </p:txBody>
      </p:sp>
    </p:spTree>
    <p:extLst>
      <p:ext uri="{BB962C8B-B14F-4D97-AF65-F5344CB8AC3E}">
        <p14:creationId xmlns:p14="http://schemas.microsoft.com/office/powerpoint/2010/main" val="144616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DA01-3684-4149-8D8D-785D1A87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587D-AFCF-430B-9530-36AFE4D4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673600"/>
          </a:xfrm>
        </p:spPr>
        <p:txBody>
          <a:bodyPr/>
          <a:lstStyle/>
          <a:p>
            <a:pPr marL="223520"/>
            <a:r>
              <a:rPr lang="en-US" dirty="0"/>
              <a:t>Example: Add 2 numbers(specific to coding)</a:t>
            </a:r>
          </a:p>
          <a:p>
            <a:pPr lvl="1"/>
            <a:r>
              <a:rPr lang="en-US" dirty="0"/>
              <a:t>Step1: start</a:t>
            </a:r>
          </a:p>
          <a:p>
            <a:pPr lvl="1"/>
            <a:r>
              <a:rPr lang="en-US" dirty="0"/>
              <a:t>Step2: declare the three variables 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Step3: defined the values for a and b</a:t>
            </a:r>
          </a:p>
          <a:p>
            <a:pPr lvl="1"/>
            <a:r>
              <a:rPr lang="en-US" dirty="0"/>
              <a:t>Step4: add the value of a and b</a:t>
            </a:r>
          </a:p>
          <a:p>
            <a:pPr lvl="1"/>
            <a:r>
              <a:rPr lang="en-US" dirty="0"/>
              <a:t>Step5: stored result in variable c</a:t>
            </a:r>
          </a:p>
          <a:p>
            <a:pPr lvl="1"/>
            <a:r>
              <a:rPr lang="en-US" dirty="0"/>
              <a:t>Step6: display c</a:t>
            </a:r>
          </a:p>
          <a:p>
            <a:pPr lvl="1"/>
            <a:r>
              <a:rPr lang="en-US" dirty="0"/>
              <a:t>Step7: stop.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6E5117D-5E86-452D-B80E-B69C747CB28B}"/>
              </a:ext>
            </a:extLst>
          </p:cNvPr>
          <p:cNvSpPr/>
          <p:nvPr/>
        </p:nvSpPr>
        <p:spPr>
          <a:xfrm>
            <a:off x="5408612" y="2222500"/>
            <a:ext cx="228600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1C3D7-E44B-4DC4-902F-A714AB466C9A}"/>
              </a:ext>
            </a:extLst>
          </p:cNvPr>
          <p:cNvSpPr txBox="1"/>
          <p:nvPr/>
        </p:nvSpPr>
        <p:spPr>
          <a:xfrm>
            <a:off x="5725546" y="2266434"/>
            <a:ext cx="740908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5ABDDC6-9A3F-47A9-9CD4-DE5A32BA8C21}"/>
              </a:ext>
            </a:extLst>
          </p:cNvPr>
          <p:cNvSpPr/>
          <p:nvPr/>
        </p:nvSpPr>
        <p:spPr>
          <a:xfrm>
            <a:off x="4632764" y="2867020"/>
            <a:ext cx="342904" cy="5619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35DE5-79A2-4F1F-96B5-4DECC4D68103}"/>
              </a:ext>
            </a:extLst>
          </p:cNvPr>
          <p:cNvSpPr txBox="1"/>
          <p:nvPr/>
        </p:nvSpPr>
        <p:spPr>
          <a:xfrm>
            <a:off x="4975668" y="2963344"/>
            <a:ext cx="1895071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Processing 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09A7EF-B5F4-4C2B-94B1-5096F95B6616}"/>
              </a:ext>
            </a:extLst>
          </p:cNvPr>
          <p:cNvSpPr txBox="1"/>
          <p:nvPr/>
        </p:nvSpPr>
        <p:spPr>
          <a:xfrm>
            <a:off x="4124618" y="3572386"/>
            <a:ext cx="3025187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Display the result or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5A29C1-3826-4E71-8D6D-2DD36BAF8F7D}"/>
              </a:ext>
            </a:extLst>
          </p:cNvPr>
          <p:cNvCxnSpPr/>
          <p:nvPr/>
        </p:nvCxnSpPr>
        <p:spPr>
          <a:xfrm>
            <a:off x="3142224" y="37338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1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FF05-518E-4044-A5FD-3EACEA14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4AB8-2039-4984-8644-1083D3CE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Why do we need to learn algorithm?</a:t>
            </a:r>
          </a:p>
          <a:p>
            <a:pPr lvl="1" indent="-342900"/>
            <a:r>
              <a:rPr lang="en-US" kern="1000" dirty="0"/>
              <a:t>It give us idea how to deal with a given problem.</a:t>
            </a:r>
          </a:p>
          <a:p>
            <a:pPr lvl="1" indent="-342900"/>
            <a:r>
              <a:rPr lang="en-US" kern="1000" dirty="0"/>
              <a:t>Analyses the problem and solve it step-by-step.</a:t>
            </a:r>
          </a:p>
          <a:p>
            <a:pPr lvl="1" indent="-342900"/>
            <a:r>
              <a:rPr lang="en-US" kern="1000" dirty="0"/>
              <a:t>A problem can be solve by one or more algorithms.</a:t>
            </a:r>
          </a:p>
          <a:p>
            <a:r>
              <a:rPr lang="en-US" kern="1000" dirty="0"/>
              <a:t>Important guidelines</a:t>
            </a:r>
          </a:p>
          <a:p>
            <a:pPr lvl="1"/>
            <a:r>
              <a:rPr lang="en-US" kern="1000" dirty="0">
                <a:solidFill>
                  <a:schemeClr val="accent4"/>
                </a:solidFill>
              </a:rPr>
              <a:t>Clarity</a:t>
            </a:r>
          </a:p>
          <a:p>
            <a:pPr marL="457200" lvl="1" indent="0">
              <a:buNone/>
            </a:pPr>
            <a:r>
              <a:rPr lang="en-US" kern="1000" dirty="0"/>
              <a:t>1.Semantic : </a:t>
            </a:r>
            <a:r>
              <a:rPr lang="en-US" kern="1000" dirty="0">
                <a:solidFill>
                  <a:srgbClr val="00B0F0"/>
                </a:solidFill>
              </a:rPr>
              <a:t>Meaning </a:t>
            </a:r>
          </a:p>
          <a:p>
            <a:pPr marL="457200" lvl="1" indent="0">
              <a:buNone/>
            </a:pPr>
            <a:endParaRPr lang="en-US" kern="1000" dirty="0"/>
          </a:p>
          <a:p>
            <a:pPr marL="457200" lvl="1" indent="0">
              <a:buNone/>
            </a:pPr>
            <a:r>
              <a:rPr lang="en-US" kern="1000" dirty="0"/>
              <a:t>2.Syntactic : </a:t>
            </a:r>
            <a:r>
              <a:rPr lang="en-US" kern="1000" dirty="0">
                <a:solidFill>
                  <a:srgbClr val="00B0F0"/>
                </a:solidFill>
              </a:rPr>
              <a:t>Grammar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{“”, ; , ( ) , ‘ ’}</a:t>
            </a:r>
            <a:endParaRPr lang="en-US" kern="10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2CCA0-FA7E-42F5-AE16-9D851DFF2B62}"/>
              </a:ext>
            </a:extLst>
          </p:cNvPr>
          <p:cNvSpPr/>
          <p:nvPr/>
        </p:nvSpPr>
        <p:spPr>
          <a:xfrm>
            <a:off x="4971535" y="3515091"/>
            <a:ext cx="1502328" cy="5096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Fruit Salad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EC6806-4DA4-418E-9753-A23995F03C11}"/>
              </a:ext>
            </a:extLst>
          </p:cNvPr>
          <p:cNvCxnSpPr>
            <a:cxnSpLocks/>
          </p:cNvCxnSpPr>
          <p:nvPr/>
        </p:nvCxnSpPr>
        <p:spPr>
          <a:xfrm>
            <a:off x="3454915" y="3786941"/>
            <a:ext cx="1488870" cy="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58C139-793E-4426-959F-4D6D30BDE55A}"/>
              </a:ext>
            </a:extLst>
          </p:cNvPr>
          <p:cNvCxnSpPr>
            <a:cxnSpLocks/>
          </p:cNvCxnSpPr>
          <p:nvPr/>
        </p:nvCxnSpPr>
        <p:spPr>
          <a:xfrm>
            <a:off x="6473863" y="3786941"/>
            <a:ext cx="1337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3D50E6B-F8FC-407A-8C58-C07C687260E7}"/>
              </a:ext>
            </a:extLst>
          </p:cNvPr>
          <p:cNvSpPr/>
          <p:nvPr/>
        </p:nvSpPr>
        <p:spPr>
          <a:xfrm>
            <a:off x="6645098" y="3429000"/>
            <a:ext cx="95250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A1760-BA4A-4981-85D6-3839581EC2E8}"/>
              </a:ext>
            </a:extLst>
          </p:cNvPr>
          <p:cNvSpPr/>
          <p:nvPr/>
        </p:nvSpPr>
        <p:spPr>
          <a:xfrm>
            <a:off x="7811545" y="3484134"/>
            <a:ext cx="1676400" cy="5356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Ice Latte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44C99-7430-4ABB-B16C-CA96D6ADAA1A}"/>
              </a:ext>
            </a:extLst>
          </p:cNvPr>
          <p:cNvSpPr/>
          <p:nvPr/>
        </p:nvSpPr>
        <p:spPr>
          <a:xfrm>
            <a:off x="3399451" y="3418533"/>
            <a:ext cx="15997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Want to make</a:t>
            </a:r>
          </a:p>
        </p:txBody>
      </p:sp>
    </p:spTree>
    <p:extLst>
      <p:ext uri="{BB962C8B-B14F-4D97-AF65-F5344CB8AC3E}">
        <p14:creationId xmlns:p14="http://schemas.microsoft.com/office/powerpoint/2010/main" val="3724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97C4-0E20-4F97-86FF-FEA7A9E0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3904-D64F-4E21-93AE-0B2CC16F7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8"/>
            <a:ext cx="8596668" cy="41744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  <a:r>
              <a:rPr lang="en-US" dirty="0"/>
              <a:t> is used to store value and its value can be changed while the programing run.</a:t>
            </a:r>
          </a:p>
          <a:p>
            <a:r>
              <a:rPr lang="en-US" dirty="0"/>
              <a:t>Why do we need variable?</a:t>
            </a:r>
          </a:p>
          <a:p>
            <a:pPr lvl="1"/>
            <a:r>
              <a:rPr lang="en-US" dirty="0" err="1"/>
              <a:t>Example:coefficient</a:t>
            </a:r>
            <a:r>
              <a:rPr lang="en-US" dirty="0"/>
              <a:t> of 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873C0-20E4-4A58-B76F-2EDC7359A173}"/>
              </a:ext>
            </a:extLst>
          </p:cNvPr>
          <p:cNvSpPr/>
          <p:nvPr/>
        </p:nvSpPr>
        <p:spPr>
          <a:xfrm>
            <a:off x="1530438" y="2294269"/>
            <a:ext cx="2209800" cy="12192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X1=1*2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X2=2*2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X3=3*2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…….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EFA908A-A55D-4EE9-A7DB-00AC364A2E16}"/>
              </a:ext>
            </a:extLst>
          </p:cNvPr>
          <p:cNvSpPr/>
          <p:nvPr/>
        </p:nvSpPr>
        <p:spPr>
          <a:xfrm>
            <a:off x="3879696" y="2713369"/>
            <a:ext cx="2457603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5F214-5DAA-462A-9419-2DEB4D964F91}"/>
              </a:ext>
            </a:extLst>
          </p:cNvPr>
          <p:cNvSpPr/>
          <p:nvPr/>
        </p:nvSpPr>
        <p:spPr>
          <a:xfrm>
            <a:off x="6483505" y="2184103"/>
            <a:ext cx="2209800" cy="14395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Mul</a:t>
            </a:r>
            <a:r>
              <a:rPr lang="en-US" dirty="0">
                <a:solidFill>
                  <a:schemeClr val="tx1"/>
                </a:solidFill>
              </a:rPr>
              <a:t>=2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X1=1*</a:t>
            </a:r>
            <a:r>
              <a:rPr lang="en-US" dirty="0" err="1">
                <a:solidFill>
                  <a:schemeClr val="tx1"/>
                </a:solidFill>
              </a:rPr>
              <a:t>Mul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X2=2*</a:t>
            </a:r>
            <a:r>
              <a:rPr lang="en-US" dirty="0" err="1">
                <a:solidFill>
                  <a:schemeClr val="tx1"/>
                </a:solidFill>
              </a:rPr>
              <a:t>Mul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X3=3*</a:t>
            </a:r>
            <a:r>
              <a:rPr lang="en-US" dirty="0" err="1">
                <a:solidFill>
                  <a:schemeClr val="tx1"/>
                </a:solidFill>
              </a:rPr>
              <a:t>Mul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2F34C9-1612-41A2-BA7E-5E65C6C8FF46}"/>
              </a:ext>
            </a:extLst>
          </p:cNvPr>
          <p:cNvSpPr/>
          <p:nvPr/>
        </p:nvSpPr>
        <p:spPr>
          <a:xfrm>
            <a:off x="433741" y="3867864"/>
            <a:ext cx="4162072" cy="123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is the multiplier is change to 3?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en-US" dirty="0"/>
              <a:t>You will need to change 3 times or more .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B9E22-F188-4A30-8264-81EF493E5A51}"/>
              </a:ext>
            </a:extLst>
          </p:cNvPr>
          <p:cNvSpPr/>
          <p:nvPr/>
        </p:nvSpPr>
        <p:spPr>
          <a:xfrm>
            <a:off x="5546445" y="3867864"/>
            <a:ext cx="4099488" cy="1231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What if the multiplier is change to 3?</a:t>
            </a:r>
          </a:p>
          <a:p>
            <a:pPr algn="ctr"/>
            <a:r>
              <a:rPr lang="en-US" dirty="0"/>
              <a:t>=&gt; You just need to update value of </a:t>
            </a:r>
            <a:r>
              <a:rPr lang="en-US" dirty="0" err="1">
                <a:solidFill>
                  <a:schemeClr val="accent1"/>
                </a:solidFill>
              </a:rPr>
              <a:t>Mul</a:t>
            </a:r>
            <a:r>
              <a:rPr lang="en-US" dirty="0">
                <a:solidFill>
                  <a:schemeClr val="accent1"/>
                </a:solidFill>
              </a:rPr>
              <a:t> to 3.</a:t>
            </a:r>
          </a:p>
        </p:txBody>
      </p:sp>
    </p:spTree>
    <p:extLst>
      <p:ext uri="{BB962C8B-B14F-4D97-AF65-F5344CB8AC3E}">
        <p14:creationId xmlns:p14="http://schemas.microsoft.com/office/powerpoint/2010/main" val="254780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95CE-33CA-439C-967A-B84BE51C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69E5-5AB5-45D3-8A51-FFE1EE34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6"/>
            <a:ext cx="8596668" cy="5190463"/>
          </a:xfrm>
        </p:spPr>
        <p:txBody>
          <a:bodyPr/>
          <a:lstStyle/>
          <a:p>
            <a:r>
              <a:rPr lang="en-US" dirty="0"/>
              <a:t>Basic types of variable: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1600" dirty="0" err="1">
                <a:ln w="0"/>
                <a:solidFill>
                  <a:srgbClr val="FFC000"/>
                </a:solidFill>
              </a:rPr>
              <a:t>Integer</a:t>
            </a:r>
            <a:r>
              <a:rPr lang="en-US" sz="1600" dirty="0" err="1">
                <a:ln w="0"/>
              </a:rPr>
              <a:t>:Not</a:t>
            </a:r>
            <a:r>
              <a:rPr lang="en-US" sz="1600" dirty="0">
                <a:ln w="0"/>
              </a:rPr>
              <a:t> include non-fractional number , </a:t>
            </a:r>
            <a:r>
              <a:rPr lang="en-US" sz="1600" dirty="0">
                <a:ln w="0"/>
                <a:solidFill>
                  <a:srgbClr val="0070C0"/>
                </a:solidFill>
              </a:rPr>
              <a:t>(</a:t>
            </a:r>
            <a:r>
              <a:rPr lang="en-US" sz="1600" dirty="0" err="1">
                <a:ln w="0"/>
                <a:solidFill>
                  <a:srgbClr val="0070C0"/>
                </a:solidFill>
              </a:rPr>
              <a:t>e.g</a:t>
            </a:r>
            <a:r>
              <a:rPr lang="en-US" sz="1600" dirty="0">
                <a:ln w="0"/>
                <a:solidFill>
                  <a:srgbClr val="0070C0"/>
                </a:solidFill>
              </a:rPr>
              <a:t>: 3 , 5 ,..) </a:t>
            </a:r>
          </a:p>
          <a:p>
            <a:pPr marL="0" indent="0">
              <a:buNone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1600" dirty="0" err="1">
                <a:ln w="0"/>
                <a:solidFill>
                  <a:srgbClr val="FFC000"/>
                </a:solidFill>
              </a:rPr>
              <a:t>Float</a:t>
            </a:r>
            <a:r>
              <a:rPr lang="en-US" sz="1600" dirty="0" err="1">
                <a:ln w="0"/>
              </a:rPr>
              <a:t>:Non-fractional</a:t>
            </a:r>
            <a:r>
              <a:rPr lang="en-US" sz="1600" dirty="0">
                <a:ln w="0"/>
              </a:rPr>
              <a:t> and fractional number</a:t>
            </a:r>
            <a:r>
              <a:rPr lang="en-US" sz="1600" dirty="0">
                <a:ln w="0"/>
                <a:solidFill>
                  <a:schemeClr val="tx1"/>
                </a:solidFill>
              </a:rPr>
              <a:t>,</a:t>
            </a:r>
            <a:r>
              <a:rPr lang="en-US" sz="1600" dirty="0">
                <a:ln w="0"/>
                <a:solidFill>
                  <a:srgbClr val="0070C0"/>
                </a:solidFill>
              </a:rPr>
              <a:t>(</a:t>
            </a:r>
            <a:r>
              <a:rPr lang="en-US" sz="1600" dirty="0" err="1">
                <a:ln w="0"/>
                <a:solidFill>
                  <a:srgbClr val="0070C0"/>
                </a:solidFill>
              </a:rPr>
              <a:t>e.g</a:t>
            </a:r>
            <a:r>
              <a:rPr lang="en-US" sz="1600" dirty="0">
                <a:ln w="0"/>
                <a:solidFill>
                  <a:srgbClr val="0070C0"/>
                </a:solidFill>
              </a:rPr>
              <a:t>: 4 , 4.5 ,..)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Character</a:t>
            </a:r>
            <a:r>
              <a:rPr lang="en-US" dirty="0"/>
              <a:t>:</a:t>
            </a:r>
            <a:r>
              <a:rPr 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b="0" cap="none" spc="0" dirty="0">
                <a:ln w="0"/>
              </a:rPr>
              <a:t>A single letter that write inside </a:t>
            </a:r>
            <a:r>
              <a:rPr lang="en-US" b="0" cap="none" spc="0" dirty="0">
                <a:ln w="0"/>
                <a:solidFill>
                  <a:srgbClr val="FF0000"/>
                </a:solidFill>
              </a:rPr>
              <a:t>a single </a:t>
            </a:r>
            <a:r>
              <a:rPr lang="en-US" b="0" cap="none" spc="0" dirty="0" err="1">
                <a:ln w="0"/>
                <a:solidFill>
                  <a:srgbClr val="FF0000"/>
                </a:solidFill>
              </a:rPr>
              <a:t>quote</a:t>
            </a:r>
            <a:r>
              <a:rPr lang="en-US" b="0" cap="none" spc="0" dirty="0" err="1">
                <a:ln w="0"/>
              </a:rPr>
              <a:t>,</a:t>
            </a:r>
            <a:r>
              <a:rPr lang="en-US" b="0" cap="none" spc="0" dirty="0" err="1">
                <a:ln w="0"/>
                <a:solidFill>
                  <a:srgbClr val="0070C0"/>
                </a:solidFill>
              </a:rPr>
              <a:t>e.g</a:t>
            </a:r>
            <a:r>
              <a:rPr lang="en-US" dirty="0">
                <a:ln w="0"/>
                <a:solidFill>
                  <a:srgbClr val="0070C0"/>
                </a:solidFill>
              </a:rPr>
              <a:t>: ‘T’, ‘M’ , …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Sequence of character</a:t>
            </a:r>
            <a:r>
              <a:rPr lang="en-US" dirty="0"/>
              <a:t>: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</a:rPr>
              <a:t>A string (a set of letters) that write inside </a:t>
            </a:r>
            <a:r>
              <a:rPr lang="en-US" sz="1600" dirty="0">
                <a:ln w="0"/>
                <a:solidFill>
                  <a:srgbClr val="FF0000"/>
                </a:solidFill>
              </a:rPr>
              <a:t>double </a:t>
            </a:r>
            <a:r>
              <a:rPr lang="en-US" sz="1600" dirty="0" err="1">
                <a:ln w="0"/>
                <a:solidFill>
                  <a:srgbClr val="FF0000"/>
                </a:solidFill>
              </a:rPr>
              <a:t>quote</a:t>
            </a:r>
            <a:r>
              <a:rPr lang="en-US" sz="1600" dirty="0" err="1">
                <a:ln w="0"/>
              </a:rPr>
              <a:t>,</a:t>
            </a:r>
            <a:r>
              <a:rPr lang="en-US" sz="1600" dirty="0" err="1">
                <a:ln w="0"/>
                <a:solidFill>
                  <a:srgbClr val="0070C0"/>
                </a:solidFill>
              </a:rPr>
              <a:t>e.g</a:t>
            </a:r>
            <a:r>
              <a:rPr lang="en-US" sz="1600" dirty="0">
                <a:ln w="0"/>
                <a:solidFill>
                  <a:srgbClr val="0070C0"/>
                </a:solidFill>
              </a:rPr>
              <a:t>: “A”, “Monday” , …</a:t>
            </a:r>
          </a:p>
          <a:p>
            <a:r>
              <a:rPr lang="en-US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</a:rPr>
              <a:t>Naming a variable:</a:t>
            </a:r>
          </a:p>
          <a:p>
            <a:pPr lvl="1"/>
            <a:r>
              <a:rPr lang="en-US" dirty="0"/>
              <a:t>Start with a small or capital letter(</a:t>
            </a:r>
            <a:r>
              <a:rPr lang="en-US" dirty="0" err="1">
                <a:solidFill>
                  <a:srgbClr val="0070C0"/>
                </a:solidFill>
              </a:rPr>
              <a:t>e.g:age,Age</a:t>
            </a:r>
            <a:r>
              <a:rPr lang="en-US" dirty="0"/>
              <a:t>) or underscore (</a:t>
            </a:r>
            <a:r>
              <a:rPr lang="en-US" dirty="0">
                <a:solidFill>
                  <a:srgbClr val="0070C0"/>
                </a:solidFill>
              </a:rPr>
              <a:t>e.g:_</a:t>
            </a:r>
            <a:r>
              <a:rPr lang="en-US" dirty="0" err="1">
                <a:solidFill>
                  <a:srgbClr val="0070C0"/>
                </a:solidFill>
              </a:rPr>
              <a:t>tel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start with number or any symbol (</a:t>
            </a:r>
            <a:r>
              <a:rPr lang="en-US" dirty="0">
                <a:solidFill>
                  <a:srgbClr val="0070C0"/>
                </a:solidFill>
              </a:rPr>
              <a:t>+,-,@,#,….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space is allowed.</a:t>
            </a:r>
          </a:p>
          <a:p>
            <a:pPr lvl="2"/>
            <a:r>
              <a:rPr lang="en-US" dirty="0"/>
              <a:t>If the name is long , use underscore (</a:t>
            </a:r>
            <a:r>
              <a:rPr lang="en-US" dirty="0" err="1">
                <a:solidFill>
                  <a:srgbClr val="0070C0"/>
                </a:solidFill>
              </a:rPr>
              <a:t>Student_ID</a:t>
            </a:r>
            <a:r>
              <a:rPr lang="en-US" dirty="0"/>
              <a:t>)  or camel case (</a:t>
            </a:r>
            <a:r>
              <a:rPr lang="en-US" dirty="0" err="1"/>
              <a:t>my</a:t>
            </a:r>
            <a:r>
              <a:rPr lang="en-US" dirty="0" err="1">
                <a:solidFill>
                  <a:srgbClr val="0070C0"/>
                </a:solidFill>
              </a:rPr>
              <a:t>E</a:t>
            </a:r>
            <a:r>
              <a:rPr lang="en-US" dirty="0" err="1"/>
              <a:t>mail</a:t>
            </a:r>
            <a:r>
              <a:rPr lang="en-US" dirty="0"/>
              <a:t>)</a:t>
            </a:r>
          </a:p>
          <a:p>
            <a:pPr lvl="2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6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AFA6-175E-4ABA-98BE-3B4F9B28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BF92-2A10-4886-A11F-96FD980E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8"/>
            <a:ext cx="8596668" cy="5457162"/>
          </a:xfrm>
        </p:spPr>
        <p:txBody>
          <a:bodyPr/>
          <a:lstStyle/>
          <a:p>
            <a:r>
              <a:rPr lang="en-US" sz="1800" b="0" cap="none" spc="0" dirty="0">
                <a:ln w="0"/>
              </a:rPr>
              <a:t>Naming convention(good practice)</a:t>
            </a:r>
          </a:p>
          <a:p>
            <a:pPr lvl="1"/>
            <a:r>
              <a:rPr lang="en-US" sz="1600" dirty="0">
                <a:ln w="0"/>
              </a:rPr>
              <a:t>Name of a variable should reflect the value it will store</a:t>
            </a:r>
          </a:p>
          <a:p>
            <a:pPr lvl="1"/>
            <a:r>
              <a:rPr lang="en-US" sz="1600" dirty="0">
                <a:ln w="0"/>
              </a:rPr>
              <a:t>The name should be readable and not too short</a:t>
            </a:r>
          </a:p>
          <a:p>
            <a:r>
              <a:rPr lang="en-US" dirty="0">
                <a:ln w="0"/>
              </a:rPr>
              <a:t>How to create a variable?</a:t>
            </a:r>
          </a:p>
          <a:p>
            <a:pPr lvl="1"/>
            <a:r>
              <a:rPr lang="en-US" dirty="0">
                <a:ln w="0"/>
              </a:rPr>
              <a:t>A variable is created by variable declaration</a:t>
            </a:r>
          </a:p>
          <a:p>
            <a:pPr lvl="1"/>
            <a:r>
              <a:rPr lang="en-US" dirty="0">
                <a:ln w="0"/>
              </a:rPr>
              <a:t>We declare a variable in order to reserve memory space for it .</a:t>
            </a:r>
          </a:p>
          <a:p>
            <a:pPr lvl="1"/>
            <a:r>
              <a:rPr lang="en-US" dirty="0">
                <a:ln w="0"/>
              </a:rPr>
              <a:t>Declaring a variable:</a:t>
            </a:r>
          </a:p>
          <a:p>
            <a:pPr lvl="1"/>
            <a:endParaRPr lang="en-US" dirty="0">
              <a:ln w="0"/>
            </a:endParaRPr>
          </a:p>
          <a:p>
            <a:pPr lvl="1"/>
            <a:endParaRPr lang="en-US" dirty="0">
              <a:ln w="0"/>
            </a:endParaRPr>
          </a:p>
          <a:p>
            <a:pPr lvl="1"/>
            <a:endParaRPr lang="en-US" dirty="0">
              <a:ln w="0"/>
            </a:endParaRPr>
          </a:p>
          <a:p>
            <a:pPr lvl="1"/>
            <a:endParaRPr lang="en-US" dirty="0">
              <a:ln w="0"/>
            </a:endParaRPr>
          </a:p>
          <a:p>
            <a:pPr lvl="1"/>
            <a:endParaRPr lang="en-US" dirty="0">
              <a:ln w="0"/>
            </a:endParaRPr>
          </a:p>
          <a:p>
            <a:pPr lvl="1"/>
            <a:endParaRPr lang="en-US" dirty="0">
              <a:ln w="0"/>
            </a:endParaRPr>
          </a:p>
          <a:p>
            <a:pPr lvl="1"/>
            <a:endParaRPr lang="en-US" dirty="0">
              <a:ln w="0"/>
            </a:endParaRPr>
          </a:p>
          <a:p>
            <a:pPr lvl="1"/>
            <a:endParaRPr lang="en-US" dirty="0">
              <a:ln w="0"/>
            </a:endParaRPr>
          </a:p>
          <a:p>
            <a:pPr lvl="1"/>
            <a:endParaRPr lang="en-US" dirty="0">
              <a:ln w="0"/>
            </a:endParaRPr>
          </a:p>
          <a:p>
            <a:pPr marL="0" indent="0">
              <a:buNone/>
            </a:pPr>
            <a:endParaRPr lang="en-US" dirty="0">
              <a:ln w="0"/>
            </a:endParaRPr>
          </a:p>
          <a:p>
            <a:pPr lvl="1"/>
            <a:endParaRPr lang="en-US" b="0" cap="none" spc="0" dirty="0">
              <a:ln w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577DB-7C14-4CA8-B9FD-B17ABD7D4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25" y="3429000"/>
            <a:ext cx="6377117" cy="1236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6FE71-D094-4BD1-AB93-F1CAD2BAE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872" y="4884849"/>
            <a:ext cx="5456314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1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0194-730F-4555-8127-C3F4EFFF6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758" y="1459831"/>
            <a:ext cx="5072976" cy="1339717"/>
          </a:xfrm>
        </p:spPr>
        <p:txBody>
          <a:bodyPr/>
          <a:lstStyle/>
          <a:p>
            <a:pPr algn="ctr"/>
            <a:r>
              <a:rPr lang="en-US" dirty="0"/>
              <a:t>C programming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B2A0D-1E18-4D8E-B5DF-797E8D30F67B}"/>
              </a:ext>
            </a:extLst>
          </p:cNvPr>
          <p:cNvSpPr/>
          <p:nvPr/>
        </p:nvSpPr>
        <p:spPr>
          <a:xfrm>
            <a:off x="2536488" y="2951747"/>
            <a:ext cx="6673516" cy="271111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7030A0"/>
                </a:solidFill>
              </a:rPr>
              <a:t>#include&lt;stdio.h&gt;</a:t>
            </a:r>
          </a:p>
          <a:p>
            <a:r>
              <a:rPr lang="en-US" dirty="0">
                <a:solidFill>
                  <a:srgbClr val="7030A0"/>
                </a:solidFill>
              </a:rPr>
              <a:t>Int main(){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(“Welcome to summer online training 2020!\n”);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(“Welcome to C programing”);</a:t>
            </a:r>
          </a:p>
          <a:p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635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684</TotalTime>
  <Words>983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Consolas</vt:lpstr>
      <vt:lpstr>Segoe UI</vt:lpstr>
      <vt:lpstr>Symbol</vt:lpstr>
      <vt:lpstr>Trebuchet MS</vt:lpstr>
      <vt:lpstr>Wingdings 3</vt:lpstr>
      <vt:lpstr>Facet</vt:lpstr>
      <vt:lpstr>Algorithm &amp; C programming</vt:lpstr>
      <vt:lpstr>Algorithm &amp; C programming</vt:lpstr>
      <vt:lpstr>Algorithm</vt:lpstr>
      <vt:lpstr>Algorithm</vt:lpstr>
      <vt:lpstr>Algorithm</vt:lpstr>
      <vt:lpstr>Variable</vt:lpstr>
      <vt:lpstr>Variable</vt:lpstr>
      <vt:lpstr>Variable</vt:lpstr>
      <vt:lpstr>C programming</vt:lpstr>
      <vt:lpstr>C programming</vt:lpstr>
      <vt:lpstr>C programming</vt:lpstr>
      <vt:lpstr>C programming</vt:lpstr>
      <vt:lpstr>C programming</vt:lpstr>
      <vt:lpstr>C programming</vt:lpstr>
      <vt:lpstr>C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Leang Kimheng</dc:creator>
  <cp:lastModifiedBy>Sampong Lim</cp:lastModifiedBy>
  <cp:revision>46</cp:revision>
  <dcterms:created xsi:type="dcterms:W3CDTF">2020-08-24T08:53:43Z</dcterms:created>
  <dcterms:modified xsi:type="dcterms:W3CDTF">2020-09-02T04:49:29Z</dcterms:modified>
</cp:coreProperties>
</file>