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" TargetMode="External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pen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5709-9518-4053-96B1-B31BFCC2E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Web-development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8DFE0-CF38-465E-BAD2-836A5D58B1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Department GIC</a:t>
            </a:r>
          </a:p>
          <a:p>
            <a:r>
              <a:rPr lang="en-US" dirty="0"/>
              <a:t>By  Toch &amp; </a:t>
            </a:r>
            <a:r>
              <a:rPr lang="en-US" dirty="0" err="1"/>
              <a:t>Vichea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33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78D3-78D6-466C-B47F-085B3AB5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58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V.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9C40-59FE-48C7-BF5F-C1980A4E8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41620"/>
            <a:ext cx="9601200" cy="4525780"/>
          </a:xfrm>
        </p:spPr>
        <p:txBody>
          <a:bodyPr/>
          <a:lstStyle/>
          <a:p>
            <a:r>
              <a:rPr lang="en-US" b="1" dirty="0"/>
              <a:t>HTML style: </a:t>
            </a:r>
            <a:r>
              <a:rPr lang="en-US" dirty="0"/>
              <a:t>is used to add styles to an element, such as color, font, size, and more.</a:t>
            </a:r>
          </a:p>
          <a:p>
            <a:pPr marL="0" indent="0">
              <a:buNone/>
            </a:pPr>
            <a:r>
              <a:rPr lang="en-US" dirty="0"/>
              <a:t>	syntax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1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tagname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i="1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	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183EA-2DCA-4889-A2E9-014CE3E6B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32" y="3247617"/>
            <a:ext cx="4429743" cy="292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B9E002-D42B-44AD-B3AA-ABA93D5D1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410" y="3609253"/>
            <a:ext cx="3010320" cy="2201309"/>
          </a:xfrm>
          <a:prstGeom prst="rect">
            <a:avLst/>
          </a:prstGeom>
        </p:spPr>
      </p:pic>
      <p:pic>
        <p:nvPicPr>
          <p:cNvPr id="9" name="Graphic 8" descr="Arrow Slight curve">
            <a:extLst>
              <a:ext uri="{FF2B5EF4-FFF2-40B4-BE49-F238E27FC236}">
                <a16:creationId xmlns:a16="http://schemas.microsoft.com/office/drawing/2014/main" id="{4EF27A44-0BF7-4705-830F-F89A7E5F9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4219" y="41560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4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BF8A-A497-410A-BA27-024FECF0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438462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16A9-1E0D-417D-B2DA-6F3FFB4A1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24263"/>
            <a:ext cx="9601200" cy="47431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W3school: 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https://www.w3schools.com/html/default.asp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Mozilla Web doc :  </a:t>
            </a: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https://developer.mozilla.org/en-US/docs/Learn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spc="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Write HTML in online tool:  </a:t>
            </a:r>
            <a:r>
              <a:rPr lang="en-US" sz="2000" u="sng" spc="15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https://codepen.io/</a:t>
            </a:r>
            <a:endParaRPr lang="en-US" sz="2000" spc="15" dirty="0">
              <a:solidFill>
                <a:srgbClr val="0070C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5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4735-4E10-4A6D-970E-56BADE1DD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88554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Introduction about website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74F3C-DC5D-4108-A1C4-163E623B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67161"/>
            <a:ext cx="10265080" cy="4805038"/>
          </a:xfrm>
        </p:spPr>
        <p:txBody>
          <a:bodyPr>
            <a:normAutofit/>
          </a:bodyPr>
          <a:lstStyle/>
          <a:p>
            <a:r>
              <a:rPr lang="en-US" b="1" dirty="0"/>
              <a:t>Website </a:t>
            </a:r>
            <a:r>
              <a:rPr lang="en-US" dirty="0"/>
              <a:t>:  is a collection of web pages and related content that is identified by a common domain name and published on at least one web server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Examples: </a:t>
            </a:r>
            <a:r>
              <a:rPr lang="en-US" dirty="0">
                <a:solidFill>
                  <a:srgbClr val="0070C0"/>
                </a:solidFill>
              </a:rPr>
              <a:t>wikipedia.org,   google.com,    and amazon.com.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.What is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0070C0"/>
                </a:solidFill>
              </a:rPr>
              <a:t>Back End </a:t>
            </a:r>
            <a:r>
              <a:rPr lang="en-US" dirty="0">
                <a:solidFill>
                  <a:schemeClr val="tx1"/>
                </a:solidFill>
              </a:rPr>
              <a:t>development ?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+ Front End </a:t>
            </a:r>
            <a:r>
              <a:rPr lang="en-US" dirty="0">
                <a:solidFill>
                  <a:schemeClr val="tx1"/>
                </a:solidFill>
              </a:rPr>
              <a:t>: It is refers to “client-side” development, where focus is on what users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visually see first in their browser or application. Front end developers are responsible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 for the look and feel of a side</a:t>
            </a:r>
            <a:r>
              <a:rPr lang="en-US" dirty="0">
                <a:solidFill>
                  <a:srgbClr val="FF0000"/>
                </a:solidFill>
              </a:rPr>
              <a:t>. (HTML, CSS, JS, JQUERY ).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+ Back End </a:t>
            </a:r>
            <a:r>
              <a:rPr lang="en-US" dirty="0">
                <a:solidFill>
                  <a:schemeClr val="tx1"/>
                </a:solidFill>
              </a:rPr>
              <a:t>: It is refer to “sever-side” of an application. The back end usually consists 	of three parts such as a server, an application, and a database, User can’t see the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the backend work. But this code is what communication the database information to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the browser.  </a:t>
            </a:r>
            <a:r>
              <a:rPr lang="en-US" dirty="0">
                <a:solidFill>
                  <a:srgbClr val="FF0000"/>
                </a:solidFill>
              </a:rPr>
              <a:t>( JAVA, PHP, PYTHON, MY SQL … ).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70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7FCE-D384-4AD2-B37B-45E5C429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458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HTML, CSS and JS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FCF17-2DF5-4061-9D9D-7A3CA666C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90389"/>
            <a:ext cx="10820400" cy="546761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HTML (Hyper Text Markup Language ): </a:t>
            </a:r>
            <a:r>
              <a:rPr lang="en-US" dirty="0"/>
              <a:t>is the standard markup language for create web pages.</a:t>
            </a:r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US" dirty="0"/>
              <a:t>and describes the structure of a Web page, consists of a series of elements.</a:t>
            </a:r>
          </a:p>
          <a:p>
            <a:r>
              <a:rPr lang="en-US" dirty="0">
                <a:solidFill>
                  <a:srgbClr val="0070C0"/>
                </a:solidFill>
              </a:rPr>
              <a:t> CSS (Cascading Style Sheets) : </a:t>
            </a:r>
            <a:r>
              <a:rPr lang="en-US" dirty="0">
                <a:solidFill>
                  <a:schemeClr val="tx1"/>
                </a:solidFill>
              </a:rPr>
              <a:t>is the language we use to style a Web page or is a language of style rules that we use to apply styling to our HTML elements, for example setting background colors and fonts, and laying out our content in multiple columns.</a:t>
            </a:r>
          </a:p>
          <a:p>
            <a:r>
              <a:rPr lang="en-US" dirty="0">
                <a:solidFill>
                  <a:srgbClr val="0070C0"/>
                </a:solidFill>
              </a:rPr>
              <a:t>JS (Java Script ) : </a:t>
            </a:r>
            <a:r>
              <a:rPr lang="en-US" dirty="0">
                <a:solidFill>
                  <a:schemeClr val="tx1"/>
                </a:solidFill>
              </a:rPr>
              <a:t>it is a high level language that can allow us use to make web </a:t>
            </a:r>
            <a:r>
              <a:rPr lang="en-US" dirty="0" err="1">
                <a:solidFill>
                  <a:schemeClr val="tx1"/>
                </a:solidFill>
              </a:rPr>
              <a:t>pag</a:t>
            </a:r>
            <a:r>
              <a:rPr lang="en-US" dirty="0">
                <a:solidFill>
                  <a:schemeClr val="tx1"/>
                </a:solidFill>
              </a:rPr>
              <a:t> interactive and adds behavior to web page.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D35216-942B-4D1F-92D1-453D63F13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662" y="4258202"/>
            <a:ext cx="3646229" cy="2113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A7EDB9-1C52-461D-B4B8-5786AC96C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423" y="4258202"/>
            <a:ext cx="4772416" cy="211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5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5EED-D60D-4E89-9809-BBB1D702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70B0-4FA1-42D9-B029-065999ED7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8082"/>
            <a:ext cx="9601200" cy="43493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I. Introduction about HTML</a:t>
            </a:r>
          </a:p>
          <a:p>
            <a:pPr marL="0" indent="0">
              <a:buNone/>
            </a:pPr>
            <a:r>
              <a:rPr lang="en-US" dirty="0"/>
              <a:t>          II. HTML elements</a:t>
            </a:r>
          </a:p>
          <a:p>
            <a:pPr marL="0" indent="0">
              <a:buNone/>
            </a:pPr>
            <a:r>
              <a:rPr lang="en-US" dirty="0"/>
              <a:t>          III. Heading </a:t>
            </a:r>
          </a:p>
          <a:p>
            <a:pPr marL="0" indent="0">
              <a:buNone/>
            </a:pPr>
            <a:r>
              <a:rPr lang="en-US" dirty="0"/>
              <a:t>          IV. Paragraphs</a:t>
            </a:r>
          </a:p>
          <a:p>
            <a:pPr marL="0" indent="0">
              <a:buNone/>
            </a:pPr>
            <a:r>
              <a:rPr lang="en-US" dirty="0"/>
              <a:t>          V. Style </a:t>
            </a:r>
          </a:p>
        </p:txBody>
      </p:sp>
    </p:spTree>
    <p:extLst>
      <p:ext uri="{BB962C8B-B14F-4D97-AF65-F5344CB8AC3E}">
        <p14:creationId xmlns:p14="http://schemas.microsoft.com/office/powerpoint/2010/main" val="22008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A5C7-6D03-4002-9432-A9A5235A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I. What is HTML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DF7E-9C63-489F-9D24-1B659FFCD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10596880" cy="4229100"/>
          </a:xfrm>
        </p:spPr>
        <p:txBody>
          <a:bodyPr/>
          <a:lstStyle/>
          <a:p>
            <a:r>
              <a:rPr lang="en-US" b="1" dirty="0"/>
              <a:t>HTML </a:t>
            </a:r>
            <a:r>
              <a:rPr lang="en-US" dirty="0"/>
              <a:t>(Hyper Text Markup Language ) is the standard markup language for create web pages.</a:t>
            </a:r>
          </a:p>
          <a:p>
            <a:pPr marL="0" indent="0">
              <a:buNone/>
            </a:pPr>
            <a:r>
              <a:rPr lang="en-US" b="1" dirty="0"/>
              <a:t>       </a:t>
            </a:r>
            <a:r>
              <a:rPr lang="en-US" dirty="0"/>
              <a:t>and describes the structure of a Web page.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B2778-7D56-4918-93DD-CFD201BA0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824" y="3124201"/>
            <a:ext cx="3768656" cy="3261610"/>
          </a:xfrm>
          <a:prstGeom prst="rect">
            <a:avLst/>
          </a:prstGeom>
        </p:spPr>
      </p:pic>
      <p:pic>
        <p:nvPicPr>
          <p:cNvPr id="7" name="Graphic 6" descr="Arrow Straight">
            <a:extLst>
              <a:ext uri="{FF2B5EF4-FFF2-40B4-BE49-F238E27FC236}">
                <a16:creationId xmlns:a16="http://schemas.microsoft.com/office/drawing/2014/main" id="{7D8D73C5-317B-4BB6-A8DB-74F25DB15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854064" y="4229101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DB1B1A-1C16-452D-9161-7A4E5A6B9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940" y="3124200"/>
            <a:ext cx="5082540" cy="32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03C8-42B5-4E38-AC95-41D730EC5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67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II.HTML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16CA3-B0EE-4D5E-8868-E9E5719EC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02080"/>
            <a:ext cx="9601200" cy="4617720"/>
          </a:xfrm>
        </p:spPr>
        <p:txBody>
          <a:bodyPr/>
          <a:lstStyle/>
          <a:p>
            <a:r>
              <a:rPr lang="en-US" dirty="0"/>
              <a:t>HTML elements is everything from the start tag, some content, and an end tag.</a:t>
            </a:r>
          </a:p>
          <a:p>
            <a:pPr lvl="1"/>
            <a:r>
              <a:rPr lang="en-US" dirty="0"/>
              <a:t>Syntax</a:t>
            </a:r>
          </a:p>
          <a:p>
            <a:pPr marL="987552" lvl="2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tagname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Content goes here...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tagname</a:t>
            </a:r>
            <a:r>
              <a:rPr lang="en-US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</a:p>
          <a:p>
            <a:pPr marL="987552" lvl="2" indent="0">
              <a:buNone/>
            </a:pPr>
            <a:endParaRPr lang="en-US" dirty="0">
              <a:solidFill>
                <a:srgbClr val="0000CD"/>
              </a:solidFill>
              <a:latin typeface="Verdana" panose="020B0604030504040204" pitchFamily="34" charset="0"/>
            </a:endParaRPr>
          </a:p>
          <a:p>
            <a:pPr marL="987552" lvl="2" indent="0">
              <a:buNone/>
            </a:pP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</a:rPr>
              <a:t>Start Tag: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</a:rPr>
              <a:t>This consists of the name </a:t>
            </a:r>
          </a:p>
          <a:p>
            <a:pPr marL="987552" lvl="2" indent="0"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</a:rPr>
              <a:t>element, wrapped in opening and closing</a:t>
            </a:r>
          </a:p>
          <a:p>
            <a:pPr marL="987552" lvl="2" indent="0"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</a:rPr>
              <a:t>angle brackets.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</a:rPr>
              <a:t>&lt;html&gt;</a:t>
            </a:r>
          </a:p>
          <a:p>
            <a:pPr marL="987552" lvl="2" indent="0">
              <a:buNone/>
            </a:pPr>
            <a:endParaRPr lang="en-US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marL="987552" lvl="2" indent="0">
              <a:buNone/>
            </a:pP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</a:rPr>
              <a:t>Content: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</a:rPr>
              <a:t>This is content of the element </a:t>
            </a:r>
          </a:p>
          <a:p>
            <a:pPr marL="987552" lvl="2" indent="0">
              <a:buNone/>
            </a:pPr>
            <a:endParaRPr lang="en-US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marL="987552" lvl="2" indent="0">
              <a:buNone/>
            </a:pP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</a:rPr>
              <a:t>End Tag: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</a:rPr>
              <a:t>This is the same as the opening</a:t>
            </a:r>
          </a:p>
          <a:p>
            <a:pPr marL="987552" lvl="2" indent="0"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</a:rPr>
              <a:t>Tag, except that includes a forward slash</a:t>
            </a:r>
          </a:p>
          <a:p>
            <a:pPr marL="987552" lvl="2" indent="0"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</a:rPr>
              <a:t>Before the element name. </a:t>
            </a:r>
            <a:r>
              <a:rPr lang="en-US" dirty="0">
                <a:solidFill>
                  <a:srgbClr val="0070C0"/>
                </a:solidFill>
                <a:latin typeface="Verdana" panose="020B0604030504040204" pitchFamily="34" charset="0"/>
              </a:rPr>
              <a:t>&lt;/html&gt;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7299A-6D3C-4028-9D98-1DCBFD6A7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981" y="2670909"/>
            <a:ext cx="3759200" cy="25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7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56FF-13A3-4E20-A3B1-685C3C940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9891"/>
            <a:ext cx="9601200" cy="445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. Tag : </a:t>
            </a:r>
            <a:r>
              <a:rPr lang="en-US" dirty="0"/>
              <a:t>look like  this  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name_tag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>
                <a:solidFill>
                  <a:schemeClr val="tx1"/>
                </a:solidFill>
              </a:rPr>
              <a:t>that it have opening tag and close tag.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sz="1600" dirty="0">
                <a:solidFill>
                  <a:srgbClr val="0070C0"/>
                </a:solidFill>
              </a:rPr>
              <a:t>&lt;html&gt; </a:t>
            </a:r>
            <a:r>
              <a:rPr lang="en-US" sz="1600" dirty="0">
                <a:solidFill>
                  <a:schemeClr val="tx1"/>
                </a:solidFill>
              </a:rPr>
              <a:t>	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 is the root element and it defines the whole HTML document.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</a:rPr>
              <a:t>.&lt;body&gt;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	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 defines the document's body.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</a:rPr>
              <a:t>.&lt;h1&gt; 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	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 defines a heading.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US" sz="1400" dirty="0">
                <a:solidFill>
                  <a:srgbClr val="0070C0"/>
                </a:solidFill>
                <a:latin typeface="Verdana" panose="020B0604030504040204" pitchFamily="34" charset="0"/>
              </a:rPr>
              <a:t>.&lt;P&gt;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	: element defines a paragraphs.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E15B9F-ED27-4A6A-9AE0-A7FD7795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4572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Tag?</a:t>
            </a:r>
          </a:p>
        </p:txBody>
      </p:sp>
    </p:spTree>
    <p:extLst>
      <p:ext uri="{BB962C8B-B14F-4D97-AF65-F5344CB8AC3E}">
        <p14:creationId xmlns:p14="http://schemas.microsoft.com/office/powerpoint/2010/main" val="227589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65E4-0B45-4983-BDDE-6E92236C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07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III. What is heading?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A516D-5BB4-479C-95AE-F9E93A447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6551"/>
            <a:ext cx="9601200" cy="4420849"/>
          </a:xfrm>
        </p:spPr>
        <p:txBody>
          <a:bodyPr/>
          <a:lstStyle/>
          <a:p>
            <a:r>
              <a:rPr lang="en-US" b="1" dirty="0"/>
              <a:t>Heading: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are titles or subtitles that you want to display on a webpage.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heading defines have 6 level </a:t>
            </a:r>
            <a:r>
              <a:rPr lang="en-US" dirty="0">
                <a:solidFill>
                  <a:srgbClr val="0070C0"/>
                </a:solidFill>
              </a:rPr>
              <a:t>&lt;h1&gt; </a:t>
            </a:r>
            <a:r>
              <a:rPr lang="en-US" dirty="0">
                <a:solidFill>
                  <a:srgbClr val="000000"/>
                </a:solidFill>
              </a:rPr>
              <a:t>to </a:t>
            </a:r>
            <a:r>
              <a:rPr lang="en-US" dirty="0">
                <a:solidFill>
                  <a:srgbClr val="0070C0"/>
                </a:solidFill>
              </a:rPr>
              <a:t>&lt;h6&gt; </a:t>
            </a:r>
            <a:r>
              <a:rPr lang="en-US" dirty="0">
                <a:solidFill>
                  <a:srgbClr val="000000"/>
                </a:solidFill>
              </a:rPr>
              <a:t>there are: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	example: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874912-62C7-483A-AA42-A6AD2A2C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420" y="2753603"/>
            <a:ext cx="3391373" cy="26578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876DB6-C4FE-47C1-A93E-E4DCA9637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110" y="2753603"/>
            <a:ext cx="3391373" cy="2657846"/>
          </a:xfrm>
          <a:prstGeom prst="rect">
            <a:avLst/>
          </a:prstGeom>
        </p:spPr>
      </p:pic>
      <p:pic>
        <p:nvPicPr>
          <p:cNvPr id="15" name="Graphic 14" descr="Arrow Slight curve">
            <a:extLst>
              <a:ext uri="{FF2B5EF4-FFF2-40B4-BE49-F238E27FC236}">
                <a16:creationId xmlns:a16="http://schemas.microsoft.com/office/drawing/2014/main" id="{AE6AAE49-E456-4CA5-AD1C-BA08B14BA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7131" y="36645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8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049D-A397-408B-BF27-9078B34FD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890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IV. Paragraphs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AF02-7802-43DB-BFC2-7008E0023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44705"/>
            <a:ext cx="9855843" cy="4442637"/>
          </a:xfrm>
        </p:spPr>
        <p:txBody>
          <a:bodyPr/>
          <a:lstStyle/>
          <a:p>
            <a:r>
              <a:rPr lang="en-US" b="1" dirty="0"/>
              <a:t>Paragraph: </a:t>
            </a:r>
            <a:r>
              <a:rPr lang="en-US" dirty="0"/>
              <a:t>is 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element defines a paragraph </a:t>
            </a:r>
            <a:r>
              <a:rPr lang="en-US" b="0" i="0" dirty="0">
                <a:solidFill>
                  <a:srgbClr val="0070C0"/>
                </a:solidFill>
                <a:effectLst/>
              </a:rPr>
              <a:t>&lt;p&gt;….&lt;/P&gt;.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Example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*NOTE: we use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br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>
                <a:solidFill>
                  <a:schemeClr val="tx1"/>
                </a:solidFill>
              </a:rPr>
              <a:t>if you want a line break (new line ) without start a new paragraph.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2CDBA-A254-4446-81AB-706DFE785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03" y="2812473"/>
            <a:ext cx="3274670" cy="960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7F73B0-5233-48B4-AD35-977D87CDF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435" y="2858362"/>
            <a:ext cx="1952898" cy="960289"/>
          </a:xfrm>
          <a:prstGeom prst="rect">
            <a:avLst/>
          </a:prstGeom>
        </p:spPr>
      </p:pic>
      <p:pic>
        <p:nvPicPr>
          <p:cNvPr id="9" name="Graphic 8" descr="Arrow Slight curve">
            <a:extLst>
              <a:ext uri="{FF2B5EF4-FFF2-40B4-BE49-F238E27FC236}">
                <a16:creationId xmlns:a16="http://schemas.microsoft.com/office/drawing/2014/main" id="{22218C40-9888-45AD-B000-2DCE3ADFA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2654" y="28583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74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{B53068F4-B570-4A02-9F2F-F2AF6C2FF988}tf10001105</Template>
  <TotalTime>513</TotalTime>
  <Words>717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Consolas</vt:lpstr>
      <vt:lpstr>Franklin Gothic Book</vt:lpstr>
      <vt:lpstr>Times New Roman</vt:lpstr>
      <vt:lpstr>Verdana</vt:lpstr>
      <vt:lpstr>Crop</vt:lpstr>
      <vt:lpstr>Web-development</vt:lpstr>
      <vt:lpstr> Introduction about website </vt:lpstr>
      <vt:lpstr>What is HTML, CSS and JS ?</vt:lpstr>
      <vt:lpstr>content</vt:lpstr>
      <vt:lpstr>I. What is HTML ?</vt:lpstr>
      <vt:lpstr>II.HTML elements</vt:lpstr>
      <vt:lpstr>What is Tag?</vt:lpstr>
      <vt:lpstr>III. What is heading?</vt:lpstr>
      <vt:lpstr>IV. Paragraphs </vt:lpstr>
      <vt:lpstr>V. Style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Web-development</dc:title>
  <dc:creator>Bros Toch</dc:creator>
  <cp:lastModifiedBy>Bros Toch</cp:lastModifiedBy>
  <cp:revision>6</cp:revision>
  <dcterms:created xsi:type="dcterms:W3CDTF">2021-08-17T07:21:03Z</dcterms:created>
  <dcterms:modified xsi:type="dcterms:W3CDTF">2021-08-23T14:20:06Z</dcterms:modified>
</cp:coreProperties>
</file>