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4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p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Web development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Department GIC</a:t>
            </a:r>
          </a:p>
          <a:p>
            <a:r>
              <a:rPr lang="en-US" dirty="0">
                <a:solidFill>
                  <a:srgbClr val="FF0000"/>
                </a:solidFill>
              </a:rPr>
              <a:t>Week 2 </a:t>
            </a:r>
          </a:p>
          <a:p>
            <a:r>
              <a:rPr lang="en-US" dirty="0">
                <a:solidFill>
                  <a:srgbClr val="FF0000"/>
                </a:solidFill>
              </a:rPr>
              <a:t>By  Toch  &amp;  </a:t>
            </a:r>
            <a:r>
              <a:rPr lang="en-US" dirty="0" err="1">
                <a:solidFill>
                  <a:srgbClr val="FF0000"/>
                </a:solidFill>
              </a:rPr>
              <a:t>Vichea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2915-57B7-4D63-9029-D161AA3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9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V. 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FF4A-120F-4A46-859E-5FB1E06B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8740"/>
            <a:ext cx="9601200" cy="4518660"/>
          </a:xfrm>
        </p:spPr>
        <p:txBody>
          <a:bodyPr>
            <a:normAutofit/>
          </a:bodyPr>
          <a:lstStyle/>
          <a:p>
            <a:r>
              <a:rPr lang="en-US" sz="1800" b="1" dirty="0"/>
              <a:t>HTML comments : </a:t>
            </a:r>
            <a:r>
              <a:rPr lang="en-US" sz="1800" dirty="0"/>
              <a:t>is</a:t>
            </a:r>
            <a:r>
              <a:rPr lang="en-US" sz="1800" b="1" dirty="0"/>
              <a:t> </a:t>
            </a:r>
            <a:r>
              <a:rPr lang="en-US" sz="1800" dirty="0"/>
              <a:t>comments are not displayed in the browser, but they can help document your HTML source code.</a:t>
            </a:r>
          </a:p>
          <a:p>
            <a:pPr marL="530352" lvl="1" indent="0">
              <a:buNone/>
            </a:pPr>
            <a:r>
              <a:rPr lang="en-US" sz="1800" dirty="0"/>
              <a:t>	</a:t>
            </a:r>
            <a:r>
              <a:rPr lang="en-US" sz="1800" i="0" dirty="0"/>
              <a:t>syntax:  </a:t>
            </a:r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r>
              <a:rPr lang="en-US" sz="1800" i="0" dirty="0"/>
              <a:t>Example:</a:t>
            </a:r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endParaRPr lang="en-US" sz="1800" i="0" dirty="0"/>
          </a:p>
          <a:p>
            <a:pPr marL="530352" lvl="1" indent="0">
              <a:buNone/>
            </a:pPr>
            <a:r>
              <a:rPr lang="en-US" sz="2400" i="0" dirty="0">
                <a:solidFill>
                  <a:srgbClr val="FF0000"/>
                </a:solidFill>
              </a:rPr>
              <a:t>Note: </a:t>
            </a:r>
            <a:r>
              <a:rPr lang="en-US" sz="2400" i="0" dirty="0">
                <a:solidFill>
                  <a:srgbClr val="0070C0"/>
                </a:solidFill>
              </a:rPr>
              <a:t>comment are not displayed in the browser</a:t>
            </a:r>
          </a:p>
          <a:p>
            <a:pPr marL="530352" lvl="1" indent="0">
              <a:buNone/>
            </a:pPr>
            <a:endParaRPr lang="en-US" sz="1800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455B-8954-465D-9EAE-A98F61B3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59" y="2271668"/>
            <a:ext cx="4721013" cy="497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36C6A-3374-4482-AEDF-87C0A0B4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68" y="3858579"/>
            <a:ext cx="4473472" cy="789621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B2B0E6A1-A6E2-48FF-8478-22830B52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2700" y="3886200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37AB6E-6A44-464C-8DB0-93E51CEDC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716" y="3858579"/>
            <a:ext cx="3098963" cy="7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1800" spc="15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Write HTML in online tool:  </a:t>
            </a:r>
            <a:r>
              <a:rPr lang="en-US" sz="1800" u="sng" spc="15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</a:t>
            </a:r>
            <a:endParaRPr lang="en-US" sz="1800" spc="15" dirty="0">
              <a:solidFill>
                <a:srgbClr val="FFFF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9884-9992-45A8-8210-CAE55F35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62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DA57-4217-429B-B20A-343B712F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844"/>
            <a:ext cx="9601200" cy="43885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I. Text format </a:t>
            </a:r>
          </a:p>
          <a:p>
            <a:pPr marL="0" indent="0">
              <a:buNone/>
            </a:pPr>
            <a:r>
              <a:rPr lang="en-US" dirty="0"/>
              <a:t>	II. Attribute</a:t>
            </a:r>
          </a:p>
          <a:p>
            <a:pPr marL="0" indent="0">
              <a:buNone/>
            </a:pPr>
            <a:r>
              <a:rPr lang="en-US" dirty="0"/>
              <a:t>	III. HTML links, images, </a:t>
            </a:r>
          </a:p>
          <a:p>
            <a:pPr marL="0" indent="0">
              <a:buNone/>
            </a:pPr>
            <a:r>
              <a:rPr lang="en-US" dirty="0"/>
              <a:t>	IV. HTML list</a:t>
            </a:r>
          </a:p>
          <a:p>
            <a:pPr marL="0" indent="0">
              <a:buNone/>
            </a:pPr>
            <a:r>
              <a:rPr lang="en-US" dirty="0"/>
              <a:t>	V. HTML comment</a:t>
            </a:r>
          </a:p>
        </p:txBody>
      </p:sp>
    </p:spTree>
    <p:extLst>
      <p:ext uri="{BB962C8B-B14F-4D97-AF65-F5344CB8AC3E}">
        <p14:creationId xmlns:p14="http://schemas.microsoft.com/office/powerpoint/2010/main" val="4368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D82-C46E-4D4D-AB82-9F42395B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6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I. Text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E0F0-1D0D-4A72-B8C5-8DDB9E1D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Text format 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contains several elements for defining text with a special meaning.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Formatting elements where designed to display special types of text.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. &lt;b&gt;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Blod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&lt;strong&gt;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Important text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: Italic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Verdana" panose="020B0604030504040204" pitchFamily="34" charset="0"/>
              </a:rPr>
              <a:t>em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Emphasized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&lt;mark&gt;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Marked text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&lt;small&gt;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smaller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&lt;del&gt;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Deleted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&lt;ins&gt;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Inserted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&lt;sub&gt;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Subscript text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&lt;sup&gt;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Superscript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A20CF-3648-41AB-AE57-F12A3F1B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159000"/>
            <a:ext cx="4610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5478-E43E-46C9-A3F4-7CD76B8D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95300"/>
          </a:xfrm>
        </p:spPr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</p:txBody>
      </p:sp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630C0FC8-D21A-4868-B61B-0F92DECE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765" y="2971800"/>
            <a:ext cx="914400" cy="9144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FF38E9-EA40-47DE-B142-9C94AC52F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98123" y="1482090"/>
            <a:ext cx="4003722" cy="38938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3BF2D9-73D9-4CAF-B8AA-827C4AAF8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085" y="1482090"/>
            <a:ext cx="333421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E3DB-93FC-4323-96EA-6193D6A2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48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II.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8F87-2FF0-4988-BFBF-5EA45C48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659"/>
            <a:ext cx="9601200" cy="5193187"/>
          </a:xfrm>
        </p:spPr>
        <p:txBody>
          <a:bodyPr/>
          <a:lstStyle/>
          <a:p>
            <a:r>
              <a:rPr lang="en-US" b="1" dirty="0"/>
              <a:t>Attribute 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provide additional information about HTML elements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Attributes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.All HTML elements can have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.Attributes provide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.Attributes are always specified in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start tag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.Attributes usually come in name/value pairs like: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name="value“.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					example: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1AF5-3396-46AF-BC6D-85EBECAE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0" y="4257818"/>
            <a:ext cx="3772426" cy="1995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6586B-2198-45C4-B00C-81731784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04" y="4442333"/>
            <a:ext cx="5903651" cy="4572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210CDE-28E2-4FBA-84D7-00DAF001F630}"/>
              </a:ext>
            </a:extLst>
          </p:cNvPr>
          <p:cNvCxnSpPr>
            <a:cxnSpLocks/>
          </p:cNvCxnSpPr>
          <p:nvPr/>
        </p:nvCxnSpPr>
        <p:spPr>
          <a:xfrm>
            <a:off x="6560598" y="4829452"/>
            <a:ext cx="2219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AEC1B3-AF5B-406A-BCA5-B907E2935345}"/>
              </a:ext>
            </a:extLst>
          </p:cNvPr>
          <p:cNvCxnSpPr/>
          <p:nvPr/>
        </p:nvCxnSpPr>
        <p:spPr>
          <a:xfrm>
            <a:off x="7546019" y="4829452"/>
            <a:ext cx="0" cy="85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C03CDF-6BA8-4C1D-8210-1670293C34F3}"/>
              </a:ext>
            </a:extLst>
          </p:cNvPr>
          <p:cNvSpPr txBox="1"/>
          <p:nvPr/>
        </p:nvSpPr>
        <p:spPr>
          <a:xfrm>
            <a:off x="6754134" y="5681709"/>
            <a:ext cx="183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HTML attribute</a:t>
            </a:r>
          </a:p>
        </p:txBody>
      </p:sp>
    </p:spTree>
    <p:extLst>
      <p:ext uri="{BB962C8B-B14F-4D97-AF65-F5344CB8AC3E}">
        <p14:creationId xmlns:p14="http://schemas.microsoft.com/office/powerpoint/2010/main" val="13693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EEB-E652-450F-BFE0-55B44E7D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9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III. HTML links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56CE-D617-41A4-B705-984B74CF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3794"/>
            <a:ext cx="9964455" cy="50070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3.1 Links</a:t>
            </a:r>
          </a:p>
          <a:p>
            <a:pPr marL="530352" lvl="1" indent="0">
              <a:buNone/>
            </a:pPr>
            <a:r>
              <a:rPr lang="en-US" sz="1800" i="0" dirty="0">
                <a:solidFill>
                  <a:schemeClr val="tx1"/>
                </a:solidFill>
              </a:rPr>
              <a:t>HTML links syntax :</a:t>
            </a:r>
          </a:p>
          <a:p>
            <a:pPr marL="530352" lvl="1" indent="0">
              <a:buNone/>
            </a:pPr>
            <a:endParaRPr lang="en-US" sz="18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18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r>
              <a:rPr lang="en-US" sz="1800" i="0" dirty="0">
                <a:solidFill>
                  <a:srgbClr val="FF0000"/>
                </a:solidFill>
              </a:rPr>
              <a:t>.&lt;a&gt;&lt;/a&gt; </a:t>
            </a:r>
            <a:r>
              <a:rPr lang="en-US" sz="1800" i="0" dirty="0">
                <a:solidFill>
                  <a:schemeClr val="tx1"/>
                </a:solidFill>
              </a:rPr>
              <a:t>: is a tag that have both starting tag and closing tag and is a tag defines a hyperlink.</a:t>
            </a:r>
          </a:p>
          <a:p>
            <a:pPr marL="530352" lvl="1" indent="0">
              <a:buNone/>
            </a:pPr>
            <a:r>
              <a:rPr lang="en-US" sz="1800" i="0" dirty="0">
                <a:solidFill>
                  <a:srgbClr val="FF0000"/>
                </a:solidFill>
              </a:rPr>
              <a:t>. </a:t>
            </a:r>
            <a:r>
              <a:rPr lang="en-US" sz="1800" i="0" dirty="0" err="1">
                <a:solidFill>
                  <a:srgbClr val="FF0000"/>
                </a:solidFill>
              </a:rPr>
              <a:t>herf</a:t>
            </a:r>
            <a:r>
              <a:rPr lang="en-US" sz="1800" i="0" dirty="0">
                <a:solidFill>
                  <a:srgbClr val="FF0000"/>
                </a:solidFill>
              </a:rPr>
              <a:t> : </a:t>
            </a:r>
            <a:r>
              <a:rPr lang="en-US" sz="1800" i="0" dirty="0">
                <a:solidFill>
                  <a:schemeClr val="tx1"/>
                </a:solidFill>
              </a:rPr>
              <a:t>is an attribute that defined the URL of a linked resource.</a:t>
            </a:r>
          </a:p>
          <a:p>
            <a:pPr marL="530352" lvl="1" indent="0">
              <a:buNone/>
            </a:pPr>
            <a:r>
              <a:rPr lang="en-US" sz="1800" i="0" dirty="0">
                <a:solidFill>
                  <a:schemeClr val="tx1"/>
                </a:solidFill>
              </a:rPr>
              <a:t>Example:</a:t>
            </a:r>
          </a:p>
          <a:p>
            <a:pPr marL="530352" lvl="1" indent="0">
              <a:buNone/>
            </a:pPr>
            <a:endParaRPr lang="en-US" sz="1800" i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07A60-57BC-4A68-A661-49BC2790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99" y="2240099"/>
            <a:ext cx="5314359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F6964-7CDF-4723-9886-466E682B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44" y="3930088"/>
            <a:ext cx="5163271" cy="495369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11A9FBF1-859E-4BA1-B141-F09F9D1C9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181600" y="4425458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83302-9CE9-4316-8993-1003108EA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766" y="5339858"/>
            <a:ext cx="6229826" cy="9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9D7B-13A4-46D5-9207-C3BED1D1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55009"/>
            <a:ext cx="9601200" cy="6102991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3.2 Images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HTML images syntax: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.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img</a:t>
            </a:r>
            <a:r>
              <a:rPr lang="en-US" sz="1800" dirty="0">
                <a:solidFill>
                  <a:srgbClr val="FF0000"/>
                </a:solidFill>
              </a:rPr>
              <a:t> &gt; </a:t>
            </a:r>
            <a:r>
              <a:rPr lang="en-US" sz="1800" dirty="0"/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tag is used to embed an image in an HTML page.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. </a:t>
            </a:r>
            <a:r>
              <a:rPr lang="en-US" sz="1800" dirty="0" err="1">
                <a:solidFill>
                  <a:srgbClr val="FF0000"/>
                </a:solidFill>
              </a:rPr>
              <a:t>src</a:t>
            </a:r>
            <a:r>
              <a:rPr lang="en-US" sz="1800" dirty="0">
                <a:solidFill>
                  <a:srgbClr val="FF0000"/>
                </a:solidFill>
              </a:rPr>
              <a:t>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 specifies the path to the image to be displayed.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	example: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Verdana" panose="020B0604030504040204" pitchFamily="34" charset="0"/>
              </a:rPr>
              <a:t>	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6AB6D-C6D2-4583-8F5A-4F640269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1" y="1638299"/>
            <a:ext cx="4203700" cy="404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73274-3B19-4DC6-A467-262B6A3D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154" y="4184072"/>
            <a:ext cx="4445657" cy="396242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67B18CF3-0FD6-4B6C-B8BF-9513C69F7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180581" y="3924994"/>
            <a:ext cx="96774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4B943-D0BE-4D75-B479-35290E8CE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192" y="2988143"/>
            <a:ext cx="2507308" cy="32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9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3AE-AB34-4B7E-9494-22F2C1B6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0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IV. HTML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73F9-84EA-4886-BDEA-814226F4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6840"/>
            <a:ext cx="9601200" cy="4480560"/>
          </a:xfrm>
        </p:spPr>
        <p:txBody>
          <a:bodyPr/>
          <a:lstStyle/>
          <a:p>
            <a:r>
              <a:rPr lang="en-US" b="1" dirty="0"/>
              <a:t>HTML list 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allow web developers to group a set of related items in lists.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In HTML have 2 types of list there are: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1.unorder html list 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	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2.order html list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		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A16300-16E1-4AE8-AD02-FCCAB8CC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86" y="2823141"/>
            <a:ext cx="3385554" cy="1489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5D7EF-84B1-418C-860A-44C8F61D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86" y="5008150"/>
            <a:ext cx="3429479" cy="1352739"/>
          </a:xfrm>
          <a:prstGeom prst="rect">
            <a:avLst/>
          </a:prstGeom>
        </p:spPr>
      </p:pic>
      <p:pic>
        <p:nvPicPr>
          <p:cNvPr id="15" name="Graphic 14" descr="Arrow Straight">
            <a:extLst>
              <a:ext uri="{FF2B5EF4-FFF2-40B4-BE49-F238E27FC236}">
                <a16:creationId xmlns:a16="http://schemas.microsoft.com/office/drawing/2014/main" id="{444EC493-0DF0-4AE1-B1D9-58CDED539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2266" y="4312921"/>
            <a:ext cx="695229" cy="695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2EC193-23C7-4136-A0B4-52EC44E2A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062" y="2823140"/>
            <a:ext cx="3429479" cy="15060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A07A84-8326-4CF8-9E92-0348BB1DE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062" y="5008149"/>
            <a:ext cx="3385552" cy="1352740"/>
          </a:xfrm>
          <a:prstGeom prst="rect">
            <a:avLst/>
          </a:prstGeom>
        </p:spPr>
      </p:pic>
      <p:pic>
        <p:nvPicPr>
          <p:cNvPr id="21" name="Graphic 20" descr="Arrow Straight">
            <a:extLst>
              <a:ext uri="{FF2B5EF4-FFF2-40B4-BE49-F238E27FC236}">
                <a16:creationId xmlns:a16="http://schemas.microsoft.com/office/drawing/2014/main" id="{004798EA-DE58-4CF8-89B9-75BD77275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416290" y="4312921"/>
            <a:ext cx="678180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9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B0C7-8E2C-4C76-A8A2-A3DE188B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81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Other list in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51E8-7046-44A4-86F8-4DC823E9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1100"/>
            <a:ext cx="9601200" cy="46863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also supports description lists.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description list is a list of terms, with a description of each term.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sz="1800" dirty="0">
                <a:solidFill>
                  <a:srgbClr val="0070C0"/>
                </a:solidFill>
                <a:latin typeface="Verdana" panose="020B0604030504040204" pitchFamily="34" charset="0"/>
              </a:rPr>
              <a:t>&lt;dl&gt;: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to define a description list.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	. </a:t>
            </a:r>
            <a:r>
              <a:rPr lang="en-US" sz="1800" dirty="0">
                <a:solidFill>
                  <a:srgbClr val="0070C0"/>
                </a:solidFill>
                <a:latin typeface="Verdana" panose="020B0604030504040204" pitchFamily="34" charset="0"/>
              </a:rPr>
              <a:t>&lt;dt&gt;: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to define the description term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. 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&lt;dd&gt;: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to describe the term in a description list.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AACE8-617E-415B-BFF1-1D232C2C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21" y="3782270"/>
            <a:ext cx="3775963" cy="16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30630-9B0E-4B93-B125-DA957A7B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19" y="3782270"/>
            <a:ext cx="3391373" cy="1688890"/>
          </a:xfrm>
          <a:prstGeom prst="rect">
            <a:avLst/>
          </a:prstGeom>
        </p:spPr>
      </p:pic>
      <p:pic>
        <p:nvPicPr>
          <p:cNvPr id="13" name="Graphic 12" descr="Arrow Straight">
            <a:extLst>
              <a:ext uri="{FF2B5EF4-FFF2-40B4-BE49-F238E27FC236}">
                <a16:creationId xmlns:a16="http://schemas.microsoft.com/office/drawing/2014/main" id="{D539BDE6-BFEA-4017-B5BB-D2B2EB9CC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896102" y="41695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52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143</TotalTime>
  <Words>489</Words>
  <Application>Microsoft Office PowerPoint</Application>
  <PresentationFormat>Widescreen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Segoe UI</vt:lpstr>
      <vt:lpstr>Times New Roman</vt:lpstr>
      <vt:lpstr>Verdana</vt:lpstr>
      <vt:lpstr>Crop</vt:lpstr>
      <vt:lpstr>Web development</vt:lpstr>
      <vt:lpstr>Content </vt:lpstr>
      <vt:lpstr>I. Text format</vt:lpstr>
      <vt:lpstr>Example:</vt:lpstr>
      <vt:lpstr>II. Attribute</vt:lpstr>
      <vt:lpstr>III. HTML links and Images</vt:lpstr>
      <vt:lpstr>PowerPoint Presentation</vt:lpstr>
      <vt:lpstr>IV. HTML list</vt:lpstr>
      <vt:lpstr>Other list in HTML </vt:lpstr>
      <vt:lpstr>V. HTML comments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Bros Toch</dc:creator>
  <cp:lastModifiedBy>PHOUPHANIT TENG</cp:lastModifiedBy>
  <cp:revision>5</cp:revision>
  <dcterms:created xsi:type="dcterms:W3CDTF">2021-08-20T06:46:58Z</dcterms:created>
  <dcterms:modified xsi:type="dcterms:W3CDTF">2021-08-28T08:17:30Z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