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74" r:id="rId6"/>
    <p:sldId id="275" r:id="rId7"/>
    <p:sldId id="278" r:id="rId8"/>
    <p:sldId id="276" r:id="rId9"/>
    <p:sldId id="277" r:id="rId10"/>
    <p:sldId id="280" r:id="rId11"/>
    <p:sldId id="281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28"/>
  </p:normalViewPr>
  <p:slideViewPr>
    <p:cSldViewPr snapToGrid="0" snapToObjects="1">
      <p:cViewPr>
        <p:scale>
          <a:sx n="99" d="100"/>
          <a:sy n="99" d="100"/>
        </p:scale>
        <p:origin x="-312" y="-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939FE9-0B2E-4997-BA24-44FF9669B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E1028-7A43-40A3-A2EC-124FFB07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D3C9-ED3E-4430-A8CA-03711A676035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ACB66-3B0A-415A-9449-9278044DA5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7EC22-6F70-469D-B720-84BF796C51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CC5C-2831-4FAC-8076-6410B257E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8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7E2B-6215-4DB6-B113-75ACD1123374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8106-034A-47C1-ADA6-0A1F9E0E7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8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5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0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person with bookbag staring out over the mountains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99" cy="68593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WEB Development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Department GIC I4</a:t>
            </a:r>
          </a:p>
          <a:p>
            <a:r>
              <a:rPr lang="en-US" dirty="0">
                <a:solidFill>
                  <a:srgbClr val="00B0F0"/>
                </a:solidFill>
              </a:rPr>
              <a:t>Week 2 day 1</a:t>
            </a:r>
          </a:p>
          <a:p>
            <a:r>
              <a:rPr lang="en-US" dirty="0">
                <a:solidFill>
                  <a:srgbClr val="00B0F0"/>
                </a:solidFill>
              </a:rPr>
              <a:t>By Toch  &amp;  </a:t>
            </a:r>
            <a:r>
              <a:rPr lang="en-US" dirty="0" err="1">
                <a:solidFill>
                  <a:srgbClr val="00B0F0"/>
                </a:solidFill>
              </a:rPr>
              <a:t>Vichea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63E8-D905-43FD-9FFC-AC9C007C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07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E231F-511B-4836-9C16-CCF2A41A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6538"/>
            <a:ext cx="9601200" cy="44708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I. Block and inline </a:t>
            </a:r>
          </a:p>
          <a:p>
            <a:pPr marL="0" indent="0">
              <a:buNone/>
            </a:pPr>
            <a:r>
              <a:rPr lang="en-US" dirty="0"/>
              <a:t>	II. HTML table </a:t>
            </a:r>
          </a:p>
          <a:p>
            <a:pPr marL="0" indent="0">
              <a:buNone/>
            </a:pPr>
            <a:r>
              <a:rPr lang="en-US" dirty="0"/>
              <a:t>	III. Iframe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8333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B75B-A3AD-4F1D-B40D-7517ACD5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733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I. Block and inline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BF995-10B8-42DE-8F6A-DDC31283B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93134"/>
            <a:ext cx="10133635" cy="437426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1.1 Block elements </a:t>
            </a:r>
          </a:p>
          <a:p>
            <a:pPr marL="530352" lvl="1" indent="0">
              <a:buNone/>
            </a:pPr>
            <a:r>
              <a:rPr lang="en-US" i="0" dirty="0">
                <a:solidFill>
                  <a:schemeClr val="tx1"/>
                </a:solidFill>
              </a:rPr>
              <a:t>block-level element always starts on a new line and takes up the full width available.</a:t>
            </a:r>
          </a:p>
          <a:p>
            <a:pPr marL="530352" lvl="1" indent="0">
              <a:buNone/>
            </a:pPr>
            <a:r>
              <a:rPr lang="en-US" i="0" dirty="0">
                <a:solidFill>
                  <a:srgbClr val="FF0000"/>
                </a:solidFill>
              </a:rPr>
              <a:t>&lt;div&gt; : </a:t>
            </a:r>
            <a:r>
              <a:rPr lang="en-US" i="0" dirty="0">
                <a:solidFill>
                  <a:schemeClr val="tx1"/>
                </a:solidFill>
              </a:rPr>
              <a:t>This element is often used as a container for other HTML elements and it is </a:t>
            </a:r>
          </a:p>
          <a:p>
            <a:pPr marL="530352" lvl="1" indent="0">
              <a:buNone/>
            </a:pPr>
            <a:r>
              <a:rPr lang="en-US" i="0" dirty="0">
                <a:solidFill>
                  <a:schemeClr val="tx1"/>
                </a:solidFill>
              </a:rPr>
              <a:t>	       element has no required attributes, but </a:t>
            </a:r>
            <a:r>
              <a:rPr lang="en-US" i="0" dirty="0">
                <a:solidFill>
                  <a:srgbClr val="FF0000"/>
                </a:solidFill>
              </a:rPr>
              <a:t>style</a:t>
            </a:r>
            <a:r>
              <a:rPr lang="en-US" i="0" dirty="0">
                <a:solidFill>
                  <a:schemeClr val="tx1"/>
                </a:solidFill>
              </a:rPr>
              <a:t>, </a:t>
            </a:r>
            <a:r>
              <a:rPr lang="en-US" i="0" dirty="0">
                <a:solidFill>
                  <a:srgbClr val="FF0000"/>
                </a:solidFill>
              </a:rPr>
              <a:t>class</a:t>
            </a:r>
            <a:r>
              <a:rPr lang="en-US" i="0" dirty="0">
                <a:solidFill>
                  <a:schemeClr val="tx1"/>
                </a:solidFill>
              </a:rPr>
              <a:t> and </a:t>
            </a:r>
            <a:r>
              <a:rPr lang="en-US" i="0" dirty="0">
                <a:solidFill>
                  <a:srgbClr val="FF0000"/>
                </a:solidFill>
              </a:rPr>
              <a:t>id</a:t>
            </a:r>
            <a:r>
              <a:rPr lang="en-US" i="0" dirty="0">
                <a:solidFill>
                  <a:schemeClr val="tx1"/>
                </a:solidFill>
              </a:rPr>
              <a:t> are common.</a:t>
            </a:r>
          </a:p>
          <a:p>
            <a:pPr marL="530352" lvl="1" indent="0">
              <a:buNone/>
            </a:pPr>
            <a:r>
              <a:rPr lang="en-US" i="0" dirty="0">
                <a:solidFill>
                  <a:schemeClr val="tx1"/>
                </a:solidFill>
              </a:rPr>
              <a:t>Example:</a:t>
            </a:r>
          </a:p>
          <a:p>
            <a:pPr marL="530352" lvl="1" indent="0">
              <a:buNone/>
            </a:pPr>
            <a:endParaRPr lang="en-US" i="0" dirty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85367D-6CA0-450A-8EF7-514309266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85" y="3848478"/>
            <a:ext cx="5024080" cy="1703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670CE3-9E1F-4360-A044-A876CD047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998" y="3930511"/>
            <a:ext cx="4983480" cy="1539626"/>
          </a:xfrm>
          <a:prstGeom prst="rect">
            <a:avLst/>
          </a:prstGeom>
        </p:spPr>
      </p:pic>
      <p:pic>
        <p:nvPicPr>
          <p:cNvPr id="11" name="Graphic 10" descr="Arrow Slight curve">
            <a:extLst>
              <a:ext uri="{FF2B5EF4-FFF2-40B4-BE49-F238E27FC236}">
                <a16:creationId xmlns:a16="http://schemas.microsoft.com/office/drawing/2014/main" id="{9682B4FB-A9CA-4995-9362-EBF4CE45C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7977" y="4462559"/>
            <a:ext cx="639596" cy="6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7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8D67-ED39-4CD4-BFF4-86E6B435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358140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  1.2 Inline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EF1D-7B88-4419-AA25-CF02A063A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43940"/>
            <a:ext cx="10820400" cy="48234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Inline : </a:t>
            </a:r>
            <a:r>
              <a:rPr lang="en-US" dirty="0"/>
              <a:t>element does not start on a new line and inline element only takes up as much 	     width as necessary this is a </a:t>
            </a:r>
            <a:r>
              <a:rPr lang="en-US" dirty="0">
                <a:solidFill>
                  <a:srgbClr val="FF0000"/>
                </a:solidFill>
              </a:rPr>
              <a:t>&lt;span&gt; </a:t>
            </a:r>
            <a:r>
              <a:rPr lang="en-US" dirty="0"/>
              <a:t>element inside a paragraph.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&lt;span&gt; : </a:t>
            </a:r>
            <a:r>
              <a:rPr lang="en-US" dirty="0">
                <a:solidFill>
                  <a:schemeClr val="tx1"/>
                </a:solidFill>
              </a:rPr>
              <a:t>element is an inline container used to mark up a part of a text, or a part of 		  a document and  element has no required attributes, but </a:t>
            </a:r>
            <a:r>
              <a:rPr lang="en-US" dirty="0">
                <a:solidFill>
                  <a:srgbClr val="FF0000"/>
                </a:solidFill>
              </a:rPr>
              <a:t>style, class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</a:rPr>
              <a:t>id </a:t>
            </a:r>
            <a:r>
              <a:rPr lang="en-US" dirty="0">
                <a:solidFill>
                  <a:schemeClr val="tx1"/>
                </a:solidFill>
              </a:rPr>
              <a:t>are common.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Example 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71F74-373A-4239-800D-B28267153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188" y="3102221"/>
            <a:ext cx="8945223" cy="1019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E0AFBD-E2AC-41E9-8CB3-66652D276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906" y="4817124"/>
            <a:ext cx="4963218" cy="1105054"/>
          </a:xfrm>
          <a:prstGeom prst="rect">
            <a:avLst/>
          </a:prstGeom>
        </p:spPr>
      </p:pic>
      <p:pic>
        <p:nvPicPr>
          <p:cNvPr id="9" name="Graphic 8" descr="Arrow Straight">
            <a:extLst>
              <a:ext uri="{FF2B5EF4-FFF2-40B4-BE49-F238E27FC236}">
                <a16:creationId xmlns:a16="http://schemas.microsoft.com/office/drawing/2014/main" id="{EE7E8136-2B38-47D3-B067-1D2B61F50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434006" y="4121538"/>
            <a:ext cx="695586" cy="69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6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FC6B-B37F-4950-B00B-D2B7BC02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76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III. HTML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02F36-2847-41F3-8F7E-A20A31E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13411"/>
            <a:ext cx="10432473" cy="211558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HTML table </a:t>
            </a:r>
            <a:r>
              <a:rPr lang="en-US" dirty="0"/>
              <a:t>: allow web developers to arrange data into rows and columns.</a:t>
            </a:r>
          </a:p>
          <a:p>
            <a:pPr marL="530352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i="0" dirty="0">
                <a:solidFill>
                  <a:srgbClr val="FF0000"/>
                </a:solidFill>
              </a:rPr>
              <a:t>table&gt; </a:t>
            </a:r>
            <a:r>
              <a:rPr lang="en-US" i="0" dirty="0"/>
              <a:t>tag for starting the table.</a:t>
            </a:r>
          </a:p>
          <a:p>
            <a:pPr marL="530352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td </a:t>
            </a:r>
            <a:r>
              <a:rPr lang="en-US" dirty="0"/>
              <a:t>: stands for table data.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tr</a:t>
            </a:r>
            <a:r>
              <a:rPr lang="en-US" dirty="0"/>
              <a:t> : stands for table row.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th</a:t>
            </a:r>
            <a:r>
              <a:rPr lang="en-US" dirty="0"/>
              <a:t> : stans for table header.</a:t>
            </a:r>
          </a:p>
          <a:p>
            <a:pPr marL="0" indent="0">
              <a:buNone/>
            </a:pPr>
            <a:r>
              <a:rPr lang="en-US" dirty="0"/>
              <a:t>	Example: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91610-4A09-48A4-8B05-79A0BE498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66" y="3590405"/>
            <a:ext cx="4489372" cy="3038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D7DC5-7AC4-4540-8665-A457CAE13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44772"/>
            <a:ext cx="6029348" cy="1299817"/>
          </a:xfrm>
          <a:prstGeom prst="rect">
            <a:avLst/>
          </a:prstGeom>
        </p:spPr>
      </p:pic>
      <p:pic>
        <p:nvPicPr>
          <p:cNvPr id="9" name="Graphic 8" descr="Arrow Straight">
            <a:extLst>
              <a:ext uri="{FF2B5EF4-FFF2-40B4-BE49-F238E27FC236}">
                <a16:creationId xmlns:a16="http://schemas.microsoft.com/office/drawing/2014/main" id="{A2020EAF-99A5-4D48-A952-409F642A5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428938" y="4585377"/>
            <a:ext cx="618605" cy="61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2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7032-0DB9-4F61-889D-6697D39B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8409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NOTE:	 </a:t>
            </a:r>
            <a:r>
              <a:rPr lang="en-US" sz="2000" dirty="0" err="1">
                <a:solidFill>
                  <a:srgbClr val="FF0000"/>
                </a:solidFill>
              </a:rPr>
              <a:t>rowspan</a:t>
            </a:r>
            <a:r>
              <a:rPr lang="en-US" sz="2000" dirty="0"/>
              <a:t> : attribute represents the number of rows to span.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colspan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:  attribute represents the number of columns to span.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2ECD6-C6C7-4C2F-9C06-BF4748CA8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9017"/>
            <a:ext cx="9601200" cy="45083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Example: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BAFED2-2CA6-4A25-9294-259FC9142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60233"/>
            <a:ext cx="3897971" cy="4680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50FCB3-E108-4B5F-AEAA-8EBBC547D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301" y="3429000"/>
            <a:ext cx="5352176" cy="1132512"/>
          </a:xfrm>
          <a:prstGeom prst="rect">
            <a:avLst/>
          </a:prstGeom>
        </p:spPr>
      </p:pic>
      <p:pic>
        <p:nvPicPr>
          <p:cNvPr id="11" name="Graphic 10" descr="Arrow Straight">
            <a:extLst>
              <a:ext uri="{FF2B5EF4-FFF2-40B4-BE49-F238E27FC236}">
                <a16:creationId xmlns:a16="http://schemas.microsoft.com/office/drawing/2014/main" id="{8F6D2BBC-80DF-4D86-A1F9-7D9E982DA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415736" y="35380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C866-EEEA-40B2-AD06-69B4F782C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413158"/>
          </a:xfrm>
        </p:spPr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70C0"/>
                </a:solidFill>
                <a:latin typeface="Segoe UI" panose="020B0502040204020203" pitchFamily="34" charset="0"/>
              </a:rPr>
              <a:t>+ </a:t>
            </a:r>
            <a:r>
              <a:rPr lang="en-US" sz="2200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HTML Table - Zebra Stripes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CE87-249D-4902-B32E-2FF82B5D5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98958"/>
            <a:ext cx="9601200" cy="47684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add a background color on every other table row, you will get a nice zebra stripes effect.</a:t>
            </a:r>
          </a:p>
          <a:p>
            <a:pPr marL="0" indent="0">
              <a:buNone/>
            </a:pPr>
            <a:r>
              <a:rPr lang="en-US" dirty="0"/>
              <a:t>To style every other table row element, use the: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:nth-child(even) : for all even row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2 :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nth-child(odd)  : for all odd row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Example: use nth-child(even)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D78866-C13B-4D86-BEDA-A8E9EEDD8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58" y="3562028"/>
            <a:ext cx="8916644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0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66B3-00EB-4E2A-9EDF-F57C1BD2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160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III.Iframe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AEDD-7193-49E6-ABEF-278B5C880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7406"/>
            <a:ext cx="9601200" cy="4499994"/>
          </a:xfrm>
        </p:spPr>
        <p:txBody>
          <a:bodyPr/>
          <a:lstStyle/>
          <a:p>
            <a:r>
              <a:rPr lang="en-US" b="1" dirty="0"/>
              <a:t>HTML Iframe </a:t>
            </a:r>
            <a:r>
              <a:rPr lang="en-US" dirty="0"/>
              <a:t>: is used to display a web page within a web page.</a:t>
            </a:r>
          </a:p>
          <a:p>
            <a:pPr marL="0" indent="0">
              <a:buNone/>
            </a:pPr>
            <a:r>
              <a:rPr lang="en-US" dirty="0"/>
              <a:t>	Syntax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&lt;iframe&gt; </a:t>
            </a:r>
            <a:r>
              <a:rPr lang="en-US" dirty="0"/>
              <a:t>tag specifies an inline frame.</a:t>
            </a:r>
          </a:p>
          <a:p>
            <a:pPr marL="0" indent="0">
              <a:buNone/>
            </a:pPr>
            <a:r>
              <a:rPr lang="en-US" dirty="0"/>
              <a:t>	Example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F00F1-4BD6-4C72-862C-138500569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430" y="2182530"/>
            <a:ext cx="5444454" cy="523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9E31EE-FABD-4A70-AADD-4B490FF1F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544" y="3521161"/>
            <a:ext cx="4793456" cy="2182216"/>
          </a:xfrm>
          <a:prstGeom prst="rect">
            <a:avLst/>
          </a:prstGeom>
        </p:spPr>
      </p:pic>
      <p:pic>
        <p:nvPicPr>
          <p:cNvPr id="10" name="Graphic 9" descr="Arrow Straight">
            <a:extLst>
              <a:ext uri="{FF2B5EF4-FFF2-40B4-BE49-F238E27FC236}">
                <a16:creationId xmlns:a16="http://schemas.microsoft.com/office/drawing/2014/main" id="{9CF2C092-F0C3-4572-81D8-3FC8FDAA0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840962" y="4334944"/>
            <a:ext cx="498628" cy="498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D17A06-8596-4282-9BB0-7D40B08A79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763" y="4243454"/>
            <a:ext cx="6002198" cy="68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1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man carrying briefcase heading down road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F32B251-29F3-43CE-BD66-A3B48CC7BC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E48938-CE0A-4976-83E6-A8FD4583CC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55A93C-578E-47D2-96A6-AF17136F6BC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Travel design</Template>
  <TotalTime>579</TotalTime>
  <Words>380</Words>
  <Application>Microsoft Office PowerPoint</Application>
  <PresentationFormat>Widescreen</PresentationFormat>
  <Paragraphs>44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Consolas</vt:lpstr>
      <vt:lpstr>Franklin Gothic Book</vt:lpstr>
      <vt:lpstr>Segoe UI</vt:lpstr>
      <vt:lpstr>Crop</vt:lpstr>
      <vt:lpstr>WEB Development</vt:lpstr>
      <vt:lpstr>Content </vt:lpstr>
      <vt:lpstr>I. Block and inline </vt:lpstr>
      <vt:lpstr>  1.2 Inline </vt:lpstr>
      <vt:lpstr>III. HTML table </vt:lpstr>
      <vt:lpstr>NOTE:  rowspan : attribute represents the number of rows to span.   colspan :  attribute represents the number of columns to span. </vt:lpstr>
      <vt:lpstr>+ HTML Table - Zebra Stripes </vt:lpstr>
      <vt:lpstr>III.Iframe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Bros Toch</dc:creator>
  <cp:lastModifiedBy>Bros Toch</cp:lastModifiedBy>
  <cp:revision>3</cp:revision>
  <dcterms:created xsi:type="dcterms:W3CDTF">2021-08-29T05:21:47Z</dcterms:created>
  <dcterms:modified xsi:type="dcterms:W3CDTF">2021-08-30T07:27:01Z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