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58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5C99-8B26-4725-8BB6-2A6CB665B30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8E50-FD3E-4EB0-9FD7-B0A42939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5C99-8B26-4725-8BB6-2A6CB665B30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8E50-FD3E-4EB0-9FD7-B0A42939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9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5C99-8B26-4725-8BB6-2A6CB665B30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8E50-FD3E-4EB0-9FD7-B0A42939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6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5C99-8B26-4725-8BB6-2A6CB665B30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8E50-FD3E-4EB0-9FD7-B0A42939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2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5C99-8B26-4725-8BB6-2A6CB665B30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8E50-FD3E-4EB0-9FD7-B0A42939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9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5C99-8B26-4725-8BB6-2A6CB665B30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8E50-FD3E-4EB0-9FD7-B0A42939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5C99-8B26-4725-8BB6-2A6CB665B30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8E50-FD3E-4EB0-9FD7-B0A42939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00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5C99-8B26-4725-8BB6-2A6CB665B30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8E50-FD3E-4EB0-9FD7-B0A42939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0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5C99-8B26-4725-8BB6-2A6CB665B30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8E50-FD3E-4EB0-9FD7-B0A42939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4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5C99-8B26-4725-8BB6-2A6CB665B30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8E50-FD3E-4EB0-9FD7-B0A42939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8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5C99-8B26-4725-8BB6-2A6CB665B30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8E50-FD3E-4EB0-9FD7-B0A42939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0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95C99-8B26-4725-8BB6-2A6CB665B30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E8E50-FD3E-4EB0-9FD7-B0A42939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9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5A45BB-78E1-4099-8102-1979C247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023" y="7803"/>
            <a:ext cx="6703695" cy="877645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latin typeface="Century" panose="02040604050505020304" pitchFamily="18" charset="0"/>
              </a:rPr>
              <a:t>R Package Outline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FF75D14-6A8E-4327-A9E4-21DCEF345791}"/>
              </a:ext>
            </a:extLst>
          </p:cNvPr>
          <p:cNvSpPr txBox="1">
            <a:spLocks/>
          </p:cNvSpPr>
          <p:nvPr/>
        </p:nvSpPr>
        <p:spPr>
          <a:xfrm>
            <a:off x="310267" y="506613"/>
            <a:ext cx="1502266" cy="5589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latin typeface="Century" panose="02040604050505020304" pitchFamily="18" charset="0"/>
              </a:rPr>
              <a:t>Functions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D9B411-7407-4FC8-BD05-775807BAA750}"/>
              </a:ext>
            </a:extLst>
          </p:cNvPr>
          <p:cNvGrpSpPr/>
          <p:nvPr/>
        </p:nvGrpSpPr>
        <p:grpSpPr>
          <a:xfrm>
            <a:off x="0" y="1000735"/>
            <a:ext cx="3394364" cy="830997"/>
            <a:chOff x="340389" y="1664950"/>
            <a:chExt cx="3394364" cy="83099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694842-A263-4DE5-AADC-543E0044A6BE}"/>
                </a:ext>
              </a:extLst>
            </p:cNvPr>
            <p:cNvSpPr txBox="1"/>
            <p:nvPr/>
          </p:nvSpPr>
          <p:spPr>
            <a:xfrm>
              <a:off x="340389" y="1664950"/>
              <a:ext cx="33943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latin typeface="Century" panose="02040604050505020304" pitchFamily="18" charset="0"/>
                </a:rPr>
                <a:t>Sum_key</a:t>
              </a:r>
              <a:r>
                <a:rPr lang="en-US" sz="1200" dirty="0">
                  <a:latin typeface="Century" panose="02040604050505020304" pitchFamily="18" charset="0"/>
                </a:rPr>
                <a:t>          function(search, year)</a:t>
              </a:r>
            </a:p>
            <a:p>
              <a:endParaRPr lang="en-US" sz="1200" dirty="0">
                <a:latin typeface="Century" panose="02040604050505020304" pitchFamily="18" charset="0"/>
              </a:endParaRPr>
            </a:p>
            <a:p>
              <a:r>
                <a:rPr lang="en-US" sz="1200" dirty="0">
                  <a:latin typeface="Century" panose="02040604050505020304" pitchFamily="18" charset="0"/>
                </a:rPr>
                <a:t>Output: data frame with keywords, with their totals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C8E6AD5-6245-4EB1-BCC4-20D0CDE9609B}"/>
                </a:ext>
              </a:extLst>
            </p:cNvPr>
            <p:cNvCxnSpPr/>
            <p:nvPr/>
          </p:nvCxnSpPr>
          <p:spPr>
            <a:xfrm flipH="1">
              <a:off x="1183907" y="1803449"/>
              <a:ext cx="2598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3868C1-09CE-4487-BBCB-FCA2CA2CCE5F}"/>
              </a:ext>
            </a:extLst>
          </p:cNvPr>
          <p:cNvGrpSpPr/>
          <p:nvPr/>
        </p:nvGrpSpPr>
        <p:grpSpPr>
          <a:xfrm>
            <a:off x="3539837" y="1000735"/>
            <a:ext cx="3394364" cy="830997"/>
            <a:chOff x="3843684" y="1547843"/>
            <a:chExt cx="3394364" cy="83099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3905FB-4B46-42EC-9E2B-41919AA7E7CB}"/>
                </a:ext>
              </a:extLst>
            </p:cNvPr>
            <p:cNvSpPr txBox="1"/>
            <p:nvPr/>
          </p:nvSpPr>
          <p:spPr>
            <a:xfrm>
              <a:off x="3843684" y="1547843"/>
              <a:ext cx="33943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latin typeface="Century" panose="02040604050505020304" pitchFamily="18" charset="0"/>
                </a:rPr>
                <a:t>year_key</a:t>
              </a:r>
              <a:r>
                <a:rPr lang="en-US" sz="1200" b="1" dirty="0">
                  <a:latin typeface="Century" panose="02040604050505020304" pitchFamily="18" charset="0"/>
                </a:rPr>
                <a:t>          </a:t>
              </a:r>
              <a:r>
                <a:rPr lang="en-US" sz="1200" dirty="0">
                  <a:latin typeface="Century" panose="02040604050505020304" pitchFamily="18" charset="0"/>
                </a:rPr>
                <a:t>function(search, year)</a:t>
              </a:r>
            </a:p>
            <a:p>
              <a:endParaRPr lang="en-US" sz="1200" dirty="0">
                <a:latin typeface="Century" panose="02040604050505020304" pitchFamily="18" charset="0"/>
              </a:endParaRPr>
            </a:p>
            <a:p>
              <a:r>
                <a:rPr lang="en-US" sz="1200" dirty="0">
                  <a:latin typeface="Century" panose="02040604050505020304" pitchFamily="18" charset="0"/>
                </a:rPr>
                <a:t>Output: data frame with keywords, with their totals by each year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5ABEC4B-A919-456B-A9C6-BC7B17BBC29B}"/>
                </a:ext>
              </a:extLst>
            </p:cNvPr>
            <p:cNvCxnSpPr/>
            <p:nvPr/>
          </p:nvCxnSpPr>
          <p:spPr>
            <a:xfrm flipH="1">
              <a:off x="4637772" y="1664950"/>
              <a:ext cx="2598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054B818-E74F-4C00-BAC1-D2D0A656A2ED}"/>
              </a:ext>
            </a:extLst>
          </p:cNvPr>
          <p:cNvGrpSpPr/>
          <p:nvPr/>
        </p:nvGrpSpPr>
        <p:grpSpPr>
          <a:xfrm>
            <a:off x="3662115" y="2595344"/>
            <a:ext cx="3811604" cy="830997"/>
            <a:chOff x="340389" y="2606737"/>
            <a:chExt cx="3634844" cy="83099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E25187-9E3C-406E-81E2-2CAA1FEECEC2}"/>
                </a:ext>
              </a:extLst>
            </p:cNvPr>
            <p:cNvSpPr txBox="1"/>
            <p:nvPr/>
          </p:nvSpPr>
          <p:spPr>
            <a:xfrm>
              <a:off x="340389" y="2606737"/>
              <a:ext cx="36348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latin typeface="Century" panose="02040604050505020304" pitchFamily="18" charset="0"/>
                </a:rPr>
                <a:t>graph_key_l</a:t>
              </a:r>
              <a:r>
                <a:rPr lang="en-US" sz="1200" b="1" dirty="0">
                  <a:latin typeface="Century" panose="02040604050505020304" pitchFamily="18" charset="0"/>
                </a:rPr>
                <a:t>          </a:t>
              </a:r>
              <a:r>
                <a:rPr lang="en-US" sz="1200" dirty="0">
                  <a:latin typeface="Century" panose="02040604050505020304" pitchFamily="18" charset="0"/>
                </a:rPr>
                <a:t>function(search, year, </a:t>
              </a:r>
              <a:r>
                <a:rPr lang="en-US" sz="1200" dirty="0" err="1">
                  <a:latin typeface="Century" panose="02040604050505020304" pitchFamily="18" charset="0"/>
                </a:rPr>
                <a:t>n_terms</a:t>
              </a:r>
              <a:r>
                <a:rPr lang="en-US" sz="1200" dirty="0">
                  <a:latin typeface="Century" panose="02040604050505020304" pitchFamily="18" charset="0"/>
                </a:rPr>
                <a:t>)</a:t>
              </a:r>
            </a:p>
            <a:p>
              <a:endParaRPr lang="en-US" sz="1200" dirty="0">
                <a:latin typeface="Century" panose="02040604050505020304" pitchFamily="18" charset="0"/>
              </a:endParaRPr>
            </a:p>
            <a:p>
              <a:r>
                <a:rPr lang="en-US" sz="1200" dirty="0">
                  <a:latin typeface="Century" panose="02040604050505020304" pitchFamily="18" charset="0"/>
                </a:rPr>
                <a:t>Output: </a:t>
              </a:r>
              <a:r>
                <a:rPr lang="en-US" sz="1200" dirty="0" err="1">
                  <a:latin typeface="Century" panose="02040604050505020304" pitchFamily="18" charset="0"/>
                </a:rPr>
                <a:t>ggplot</a:t>
              </a:r>
              <a:r>
                <a:rPr lang="en-US" sz="1200" dirty="0">
                  <a:latin typeface="Century" panose="02040604050505020304" pitchFamily="18" charset="0"/>
                </a:rPr>
                <a:t> line graph with facet grids which shows the trends by year 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05540CB-C566-44A9-BE88-0260A1CB3B06}"/>
                </a:ext>
              </a:extLst>
            </p:cNvPr>
            <p:cNvCxnSpPr/>
            <p:nvPr/>
          </p:nvCxnSpPr>
          <p:spPr>
            <a:xfrm flipH="1">
              <a:off x="1297805" y="2773997"/>
              <a:ext cx="2598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CE4681-9FC9-4BC8-8326-F2AB43C7F6D2}"/>
              </a:ext>
            </a:extLst>
          </p:cNvPr>
          <p:cNvGrpSpPr/>
          <p:nvPr/>
        </p:nvGrpSpPr>
        <p:grpSpPr>
          <a:xfrm>
            <a:off x="3684871" y="1831732"/>
            <a:ext cx="3811604" cy="830997"/>
            <a:chOff x="340389" y="2606737"/>
            <a:chExt cx="3634844" cy="83099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5C6D80-A5ED-4CB5-807C-820F3F5F712B}"/>
                </a:ext>
              </a:extLst>
            </p:cNvPr>
            <p:cNvSpPr txBox="1"/>
            <p:nvPr/>
          </p:nvSpPr>
          <p:spPr>
            <a:xfrm>
              <a:off x="340389" y="2606737"/>
              <a:ext cx="36348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latin typeface="Century" panose="02040604050505020304" pitchFamily="18" charset="0"/>
                </a:rPr>
                <a:t>graph_key_b</a:t>
              </a:r>
              <a:r>
                <a:rPr lang="en-US" sz="1200" b="1" dirty="0">
                  <a:latin typeface="Century" panose="02040604050505020304" pitchFamily="18" charset="0"/>
                </a:rPr>
                <a:t>          </a:t>
              </a:r>
              <a:r>
                <a:rPr lang="en-US" sz="1200" dirty="0">
                  <a:latin typeface="Century" panose="02040604050505020304" pitchFamily="18" charset="0"/>
                </a:rPr>
                <a:t>function(search, year, </a:t>
              </a:r>
              <a:r>
                <a:rPr lang="en-US" sz="1200" dirty="0" err="1">
                  <a:latin typeface="Century" panose="02040604050505020304" pitchFamily="18" charset="0"/>
                </a:rPr>
                <a:t>n_terms</a:t>
              </a:r>
              <a:r>
                <a:rPr lang="en-US" sz="1200" dirty="0">
                  <a:latin typeface="Century" panose="02040604050505020304" pitchFamily="18" charset="0"/>
                </a:rPr>
                <a:t>)</a:t>
              </a:r>
            </a:p>
            <a:p>
              <a:endParaRPr lang="en-US" sz="1200" dirty="0">
                <a:latin typeface="Century" panose="02040604050505020304" pitchFamily="18" charset="0"/>
              </a:endParaRPr>
            </a:p>
            <a:p>
              <a:r>
                <a:rPr lang="en-US" sz="1200" dirty="0">
                  <a:latin typeface="Century" panose="02040604050505020304" pitchFamily="18" charset="0"/>
                </a:rPr>
                <a:t>Output: </a:t>
              </a:r>
              <a:r>
                <a:rPr lang="en-US" sz="1200" dirty="0" err="1">
                  <a:latin typeface="Century" panose="02040604050505020304" pitchFamily="18" charset="0"/>
                </a:rPr>
                <a:t>ggplot</a:t>
              </a:r>
              <a:r>
                <a:rPr lang="en-US" sz="1200" dirty="0">
                  <a:latin typeface="Century" panose="02040604050505020304" pitchFamily="18" charset="0"/>
                </a:rPr>
                <a:t> bar graph which shows the trends by year 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0867F1A-0E0D-4199-B8B3-B2DC2056AC3B}"/>
                </a:ext>
              </a:extLst>
            </p:cNvPr>
            <p:cNvCxnSpPr/>
            <p:nvPr/>
          </p:nvCxnSpPr>
          <p:spPr>
            <a:xfrm flipH="1">
              <a:off x="1297805" y="2773997"/>
              <a:ext cx="2598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3A678C6-3C47-44D0-AACF-6670D4A194E2}"/>
              </a:ext>
            </a:extLst>
          </p:cNvPr>
          <p:cNvGrpSpPr/>
          <p:nvPr/>
        </p:nvGrpSpPr>
        <p:grpSpPr>
          <a:xfrm>
            <a:off x="0" y="1831732"/>
            <a:ext cx="3394364" cy="830997"/>
            <a:chOff x="3843684" y="1547843"/>
            <a:chExt cx="3394364" cy="83099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1DA29A-CEC0-4426-9A40-1DA64A0AF14F}"/>
                </a:ext>
              </a:extLst>
            </p:cNvPr>
            <p:cNvSpPr txBox="1"/>
            <p:nvPr/>
          </p:nvSpPr>
          <p:spPr>
            <a:xfrm>
              <a:off x="3843684" y="1547843"/>
              <a:ext cx="33943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latin typeface="Century" panose="02040604050505020304" pitchFamily="18" charset="0"/>
                </a:rPr>
                <a:t>key_data</a:t>
              </a:r>
              <a:r>
                <a:rPr lang="en-US" sz="1200" b="1" dirty="0">
                  <a:latin typeface="Century" panose="02040604050505020304" pitchFamily="18" charset="0"/>
                </a:rPr>
                <a:t>          </a:t>
              </a:r>
              <a:r>
                <a:rPr lang="en-US" sz="1200" dirty="0">
                  <a:latin typeface="Century" panose="02040604050505020304" pitchFamily="18" charset="0"/>
                </a:rPr>
                <a:t>function(search, year)</a:t>
              </a:r>
            </a:p>
            <a:p>
              <a:endParaRPr lang="en-US" sz="1200" dirty="0">
                <a:latin typeface="Century" panose="02040604050505020304" pitchFamily="18" charset="0"/>
              </a:endParaRPr>
            </a:p>
            <a:p>
              <a:r>
                <a:rPr lang="en-US" sz="1200" dirty="0">
                  <a:latin typeface="Century" panose="02040604050505020304" pitchFamily="18" charset="0"/>
                </a:rPr>
                <a:t>Output: data frame with title, author, keywords, year, and DOI included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6788BC0-594A-4BD8-8A20-6FE97C4C088C}"/>
                </a:ext>
              </a:extLst>
            </p:cNvPr>
            <p:cNvCxnSpPr/>
            <p:nvPr/>
          </p:nvCxnSpPr>
          <p:spPr>
            <a:xfrm flipH="1">
              <a:off x="4637772" y="1664950"/>
              <a:ext cx="2598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39E086-9D30-4CE5-81FE-0745511C92D5}"/>
              </a:ext>
            </a:extLst>
          </p:cNvPr>
          <p:cNvCxnSpPr/>
          <p:nvPr/>
        </p:nvCxnSpPr>
        <p:spPr>
          <a:xfrm>
            <a:off x="105878" y="3474733"/>
            <a:ext cx="758952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itle 3">
            <a:extLst>
              <a:ext uri="{FF2B5EF4-FFF2-40B4-BE49-F238E27FC236}">
                <a16:creationId xmlns:a16="http://schemas.microsoft.com/office/drawing/2014/main" id="{CF596F44-8FAC-43EE-94CD-411C4143841F}"/>
              </a:ext>
            </a:extLst>
          </p:cNvPr>
          <p:cNvSpPr txBox="1">
            <a:spLocks/>
          </p:cNvSpPr>
          <p:nvPr/>
        </p:nvSpPr>
        <p:spPr>
          <a:xfrm>
            <a:off x="373492" y="3293503"/>
            <a:ext cx="6703695" cy="877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entury" panose="02040604050505020304" pitchFamily="18" charset="0"/>
              </a:rPr>
              <a:t>Shiny App Outline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54C594-CB84-425F-A8EB-97495D20495B}"/>
              </a:ext>
            </a:extLst>
          </p:cNvPr>
          <p:cNvSpPr txBox="1"/>
          <p:nvPr/>
        </p:nvSpPr>
        <p:spPr>
          <a:xfrm>
            <a:off x="474396" y="3909851"/>
            <a:ext cx="1338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" panose="02040604050505020304" pitchFamily="18" charset="0"/>
              </a:rPr>
              <a:t>Search Terms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B2B877-1881-4C14-818C-DC82A9604EEF}"/>
              </a:ext>
            </a:extLst>
          </p:cNvPr>
          <p:cNvSpPr txBox="1"/>
          <p:nvPr/>
        </p:nvSpPr>
        <p:spPr>
          <a:xfrm>
            <a:off x="0" y="4201500"/>
            <a:ext cx="23721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" panose="02040604050505020304" pitchFamily="18" charset="0"/>
              </a:rPr>
              <a:t>Enter Search Terms Here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21DC72-439E-4757-A885-AA607FBD2120}"/>
              </a:ext>
            </a:extLst>
          </p:cNvPr>
          <p:cNvSpPr txBox="1"/>
          <p:nvPr/>
        </p:nvSpPr>
        <p:spPr>
          <a:xfrm>
            <a:off x="310267" y="4633606"/>
            <a:ext cx="1937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" panose="02040604050505020304" pitchFamily="18" charset="0"/>
              </a:rPr>
              <a:t>Number of Keywords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368728-2745-4258-92BB-7BD4DAFB6A95}"/>
              </a:ext>
            </a:extLst>
          </p:cNvPr>
          <p:cNvSpPr txBox="1"/>
          <p:nvPr/>
        </p:nvSpPr>
        <p:spPr>
          <a:xfrm>
            <a:off x="363216" y="4894450"/>
            <a:ext cx="1831952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" panose="02040604050505020304" pitchFamily="18" charset="0"/>
              </a:rPr>
              <a:t>Select (Default 10)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" panose="02040604050505020304" pitchFamily="18" charset="0"/>
              </a:rPr>
              <a:t>---------------------------</a:t>
            </a:r>
          </a:p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" panose="02040604050505020304" pitchFamily="18" charset="0"/>
              </a:rPr>
              <a:t>1</a:t>
            </a:r>
          </a:p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" panose="02040604050505020304" pitchFamily="18" charset="0"/>
              </a:rPr>
              <a:t>2</a:t>
            </a:r>
          </a:p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" panose="02040604050505020304" pitchFamily="18" charset="0"/>
              </a:rPr>
              <a:t>3</a:t>
            </a:r>
          </a:p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" panose="02040604050505020304" pitchFamily="18" charset="0"/>
              </a:rPr>
              <a:t>4</a:t>
            </a:r>
          </a:p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" panose="02040604050505020304" pitchFamily="18" charset="0"/>
              </a:rPr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A6CA73-2495-4B88-BF70-CBA14F2FCBC0}"/>
              </a:ext>
            </a:extLst>
          </p:cNvPr>
          <p:cNvSpPr txBox="1"/>
          <p:nvPr/>
        </p:nvSpPr>
        <p:spPr>
          <a:xfrm>
            <a:off x="363216" y="6601843"/>
            <a:ext cx="2079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" panose="02040604050505020304" pitchFamily="18" charset="0"/>
              </a:rPr>
              <a:t>Year(s) (Default all)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7FEC81-D830-43C9-B53F-A1C6F2F26B9B}"/>
              </a:ext>
            </a:extLst>
          </p:cNvPr>
          <p:cNvSpPr txBox="1"/>
          <p:nvPr/>
        </p:nvSpPr>
        <p:spPr>
          <a:xfrm>
            <a:off x="246533" y="6909374"/>
            <a:ext cx="8066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" panose="02040604050505020304" pitchFamily="18" charset="0"/>
              </a:rPr>
              <a:t>YYYY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BA1092-3BBC-49B8-BE49-285988D677A0}"/>
              </a:ext>
            </a:extLst>
          </p:cNvPr>
          <p:cNvSpPr txBox="1"/>
          <p:nvPr/>
        </p:nvSpPr>
        <p:spPr>
          <a:xfrm>
            <a:off x="1053970" y="6909620"/>
            <a:ext cx="425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" panose="02040604050505020304" pitchFamily="18" charset="0"/>
              </a:rPr>
              <a:t>To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A0B00C-9A68-48E1-B2D0-0CB0B864B8F7}"/>
              </a:ext>
            </a:extLst>
          </p:cNvPr>
          <p:cNvSpPr txBox="1"/>
          <p:nvPr/>
        </p:nvSpPr>
        <p:spPr>
          <a:xfrm>
            <a:off x="1460733" y="6909374"/>
            <a:ext cx="8066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" panose="02040604050505020304" pitchFamily="18" charset="0"/>
              </a:rPr>
              <a:t>YYYY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3FCCD5-1113-4E8B-895C-2293EAADC82D}"/>
              </a:ext>
            </a:extLst>
          </p:cNvPr>
          <p:cNvSpPr txBox="1"/>
          <p:nvPr/>
        </p:nvSpPr>
        <p:spPr>
          <a:xfrm>
            <a:off x="2870768" y="3893723"/>
            <a:ext cx="1338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" panose="02040604050505020304" pitchFamily="18" charset="0"/>
              </a:rPr>
              <a:t>Graph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83CB66-AB45-46D3-8039-510884CF219E}"/>
              </a:ext>
            </a:extLst>
          </p:cNvPr>
          <p:cNvSpPr txBox="1"/>
          <p:nvPr/>
        </p:nvSpPr>
        <p:spPr>
          <a:xfrm>
            <a:off x="2786103" y="4201500"/>
            <a:ext cx="9346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" panose="02040604050505020304" pitchFamily="18" charset="0"/>
              </a:rPr>
              <a:t>Select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" panose="02040604050505020304" pitchFamily="18" charset="0"/>
              </a:rPr>
              <a:t>------------</a:t>
            </a:r>
          </a:p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" panose="02040604050505020304" pitchFamily="18" charset="0"/>
              </a:rPr>
              <a:t>Trends</a:t>
            </a:r>
          </a:p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" panose="02040604050505020304" pitchFamily="18" charset="0"/>
              </a:rPr>
              <a:t>Totals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E19DBED-C435-465C-80AC-3E527396F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87" y="3986322"/>
            <a:ext cx="2951161" cy="210656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CC63BC9-F254-46BD-9CC6-EEA0B3BA9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58" y="6373130"/>
            <a:ext cx="2855546" cy="203831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09FDE37-41CF-4187-BF6D-E2453A1ED84F}"/>
              </a:ext>
            </a:extLst>
          </p:cNvPr>
          <p:cNvSpPr txBox="1"/>
          <p:nvPr/>
        </p:nvSpPr>
        <p:spPr>
          <a:xfrm>
            <a:off x="5219255" y="6079121"/>
            <a:ext cx="50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" panose="02040604050505020304" pitchFamily="18" charset="0"/>
              </a:rPr>
              <a:t>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E4E392-76F4-4C6B-A5E3-C298B2C2D420}"/>
              </a:ext>
            </a:extLst>
          </p:cNvPr>
          <p:cNvSpPr txBox="1"/>
          <p:nvPr/>
        </p:nvSpPr>
        <p:spPr>
          <a:xfrm>
            <a:off x="613214" y="7322475"/>
            <a:ext cx="1338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" panose="02040604050505020304" pitchFamily="18" charset="0"/>
              </a:rPr>
              <a:t>First Article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401B63-55C8-451F-B485-2A21B0E3D4A8}"/>
              </a:ext>
            </a:extLst>
          </p:cNvPr>
          <p:cNvSpPr txBox="1"/>
          <p:nvPr/>
        </p:nvSpPr>
        <p:spPr>
          <a:xfrm>
            <a:off x="200026" y="7605897"/>
            <a:ext cx="2319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err="1">
                <a:solidFill>
                  <a:schemeClr val="accent5">
                    <a:lumMod val="75000"/>
                  </a:schemeClr>
                </a:solidFill>
                <a:latin typeface="Century" panose="02040604050505020304" pitchFamily="18" charset="0"/>
              </a:rPr>
              <a:t>first.article.doi.link.here</a:t>
            </a:r>
            <a:endParaRPr lang="en-US" sz="1400" u="sng" dirty="0">
              <a:solidFill>
                <a:schemeClr val="accent5">
                  <a:lumMod val="7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F30AAE-6ECD-4EDA-AC4D-05926B16FEC3}"/>
              </a:ext>
            </a:extLst>
          </p:cNvPr>
          <p:cNvSpPr txBox="1"/>
          <p:nvPr/>
        </p:nvSpPr>
        <p:spPr>
          <a:xfrm>
            <a:off x="1053171" y="7865109"/>
            <a:ext cx="50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" panose="02040604050505020304" pitchFamily="18" charset="0"/>
              </a:rPr>
              <a:t>OR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ACB39D3-580F-4560-8B3D-708CFA1E0C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478" t="40103" r="23468" b="6293"/>
          <a:stretch/>
        </p:blipFill>
        <p:spPr>
          <a:xfrm>
            <a:off x="174570" y="8109561"/>
            <a:ext cx="3427266" cy="191179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23C36D7-02C5-45B9-B1BA-2295605E14C8}"/>
              </a:ext>
            </a:extLst>
          </p:cNvPr>
          <p:cNvSpPr txBox="1"/>
          <p:nvPr/>
        </p:nvSpPr>
        <p:spPr>
          <a:xfrm>
            <a:off x="-82073" y="8408527"/>
            <a:ext cx="1124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" panose="02040604050505020304" pitchFamily="18" charset="0"/>
              </a:rPr>
              <a:t>PDF here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3E13BC2-DFD4-4D6B-983F-00230A6723AA}"/>
              </a:ext>
            </a:extLst>
          </p:cNvPr>
          <p:cNvSpPr txBox="1"/>
          <p:nvPr/>
        </p:nvSpPr>
        <p:spPr>
          <a:xfrm>
            <a:off x="3880581" y="8383910"/>
            <a:ext cx="1338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" panose="02040604050505020304" pitchFamily="18" charset="0"/>
              </a:rPr>
              <a:t>Results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0A0BEA-A9C1-4B05-9808-4B51085B2F19}"/>
              </a:ext>
            </a:extLst>
          </p:cNvPr>
          <p:cNvSpPr txBox="1"/>
          <p:nvPr/>
        </p:nvSpPr>
        <p:spPr>
          <a:xfrm>
            <a:off x="3933402" y="8634243"/>
            <a:ext cx="2319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accent5">
                    <a:lumMod val="75000"/>
                  </a:schemeClr>
                </a:solidFill>
                <a:latin typeface="Century" panose="02040604050505020304" pitchFamily="18" charset="0"/>
              </a:rPr>
              <a:t>key.data.csv</a:t>
            </a:r>
          </a:p>
        </p:txBody>
      </p:sp>
    </p:spTree>
    <p:extLst>
      <p:ext uri="{BB962C8B-B14F-4D97-AF65-F5344CB8AC3E}">
        <p14:creationId xmlns:p14="http://schemas.microsoft.com/office/powerpoint/2010/main" val="147831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1116</TotalTime>
  <Words>185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</vt:lpstr>
      <vt:lpstr>Office Theme</vt:lpstr>
      <vt:lpstr>R Package 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Package and Shiny App Outline</dc:title>
  <dc:creator>Mercado, Nadia</dc:creator>
  <cp:lastModifiedBy>Mercado, Nadia</cp:lastModifiedBy>
  <cp:revision>7</cp:revision>
  <dcterms:created xsi:type="dcterms:W3CDTF">2018-11-28T20:38:50Z</dcterms:created>
  <dcterms:modified xsi:type="dcterms:W3CDTF">2018-11-29T15:15:01Z</dcterms:modified>
</cp:coreProperties>
</file>