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6B7"/>
    <a:srgbClr val="6E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3" autoAdjust="0"/>
    <p:restoredTop sz="93346" autoAdjust="0"/>
  </p:normalViewPr>
  <p:slideViewPr>
    <p:cSldViewPr snapToGrid="0">
      <p:cViewPr varScale="1">
        <p:scale>
          <a:sx n="82" d="100"/>
          <a:sy n="82" d="100"/>
        </p:scale>
        <p:origin x="696"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A41C6-9651-494A-9F58-0EC1001BA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2sell.ga/"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nfr472xb@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PA_文本框 19"/>
          <p:cNvSpPr txBox="1"/>
          <p:nvPr>
            <p:custDataLst>
              <p:tags r:id="rId1"/>
            </p:custDataLst>
          </p:nvPr>
        </p:nvSpPr>
        <p:spPr>
          <a:xfrm>
            <a:off x="3252755" y="2334185"/>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TW"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2SELL</a:t>
            </a:r>
            <a:r>
              <a:rPr kumimoji="0" lang="zh-TW" altLang="en-US"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二手物交易網</a:t>
            </a:r>
            <a:endParaRPr kumimoji="0" lang="zh-CN" altLang="en-US"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endParaRPr>
          </a:p>
        </p:txBody>
      </p:sp>
      <p:sp>
        <p:nvSpPr>
          <p:cNvPr id="26" name="PA_文本框 25"/>
          <p:cNvSpPr txBox="1"/>
          <p:nvPr>
            <p:custDataLst>
              <p:tags r:id="rId2"/>
            </p:custDataLst>
          </p:nvPr>
        </p:nvSpPr>
        <p:spPr>
          <a:xfrm>
            <a:off x="2687216" y="485192"/>
            <a:ext cx="7511143" cy="830997"/>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noProof="0" dirty="0" smtClean="0">
                <a:solidFill>
                  <a:srgbClr val="FFC000"/>
                </a:solidFill>
                <a:latin typeface="微软雅黑" pitchFamily="34" charset="-122"/>
                <a:ea typeface="微软雅黑" pitchFamily="34" charset="-122"/>
              </a:rPr>
              <a:t>PHP &amp; DB</a:t>
            </a:r>
            <a:r>
              <a:rPr lang="zh-TW" altLang="en-US" sz="4800" noProof="0" dirty="0" smtClean="0">
                <a:solidFill>
                  <a:srgbClr val="FFC000"/>
                </a:solidFill>
                <a:latin typeface="微软雅黑" pitchFamily="34" charset="-122"/>
                <a:ea typeface="微软雅黑" pitchFamily="34" charset="-122"/>
              </a:rPr>
              <a:t> 期末專題報告</a:t>
            </a:r>
            <a:endParaRPr kumimoji="0" lang="zh-CN" altLang="en-US" sz="4800" b="0" i="0" u="none" strike="noStrike" kern="120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13" name="文本框 12"/>
          <p:cNvSpPr txBox="1"/>
          <p:nvPr/>
        </p:nvSpPr>
        <p:spPr>
          <a:xfrm>
            <a:off x="3666976" y="4121622"/>
            <a:ext cx="5551622" cy="1200329"/>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A1033345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陳昱婷</a:t>
            </a:r>
            <a:b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b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A1043338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郭上暐</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A1043339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林瑞柏</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A1043354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沈欣融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5917222" y="756139"/>
            <a:ext cx="1107996"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修改密</a:t>
            </a:r>
            <a:r>
              <a:rPr lang="zh-TW" altLang="en-US" dirty="0">
                <a:latin typeface="微軟正黑體" panose="020B0604030504040204" pitchFamily="34" charset="-120"/>
                <a:ea typeface="微軟正黑體" panose="020B0604030504040204" pitchFamily="34" charset="-120"/>
              </a:rPr>
              <a:t>碼</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57" y="1818549"/>
            <a:ext cx="10058400" cy="4862354"/>
          </a:xfrm>
          <a:prstGeom prst="rect">
            <a:avLst/>
          </a:prstGeom>
        </p:spPr>
      </p:pic>
    </p:spTree>
    <p:extLst>
      <p:ext uri="{BB962C8B-B14F-4D97-AF65-F5344CB8AC3E}">
        <p14:creationId xmlns:p14="http://schemas.microsoft.com/office/powerpoint/2010/main" val="120311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15010" y="283226"/>
            <a:ext cx="9634369"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這邊在地區及分類我使用選單方式來讓使用者選擇，若無選擇會使用預設值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上傳圖片時會自動將圖片修改成指定大小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請看</a:t>
            </a:r>
            <a:r>
              <a:rPr lang="en-US" altLang="zh-TW" dirty="0" smtClean="0">
                <a:latin typeface="微軟正黑體" panose="020B0604030504040204" pitchFamily="34" charset="-120"/>
                <a:ea typeface="微軟正黑體" panose="020B0604030504040204" pitchFamily="34" charset="-120"/>
              </a:rPr>
              <a:t>code)</a:t>
            </a:r>
            <a:r>
              <a:rPr lang="zh-TW" altLang="en-US" dirty="0" smtClean="0">
                <a:latin typeface="微軟正黑體" panose="020B0604030504040204" pitchFamily="34" charset="-120"/>
                <a:ea typeface="微軟正黑體" panose="020B0604030504040204" pitchFamily="34" charset="-120"/>
              </a:rPr>
              <a:t>，並且依據</a:t>
            </a:r>
            <a:r>
              <a:rPr lang="en-US" altLang="zh-TW" dirty="0" smtClean="0">
                <a:latin typeface="微軟正黑體" panose="020B0604030504040204" pitchFamily="34" charset="-120"/>
                <a:ea typeface="微軟正黑體" panose="020B0604030504040204" pitchFamily="34" charset="-120"/>
              </a:rPr>
              <a:t>postid</a:t>
            </a:r>
            <a:r>
              <a:rPr lang="zh-TW" altLang="en-US" dirty="0" smtClean="0">
                <a:latin typeface="微軟正黑體" panose="020B0604030504040204" pitchFamily="34" charset="-120"/>
                <a:ea typeface="微軟正黑體" panose="020B0604030504040204" pitchFamily="34" charset="-120"/>
              </a:rPr>
              <a:t>和使用者帳號重新命名</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以便確保在存取時不會發生問題，前端也能正確定用大小排版。</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715" y="1633910"/>
            <a:ext cx="10058400" cy="4862354"/>
          </a:xfrm>
          <a:prstGeom prst="rect">
            <a:avLst/>
          </a:prstGeom>
        </p:spPr>
      </p:pic>
    </p:spTree>
    <p:extLst>
      <p:ext uri="{BB962C8B-B14F-4D97-AF65-F5344CB8AC3E}">
        <p14:creationId xmlns:p14="http://schemas.microsoft.com/office/powerpoint/2010/main" val="368506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108817"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使用者可對</a:t>
            </a:r>
            <a:r>
              <a:rPr lang="zh-TW" altLang="en-US" dirty="0">
                <a:latin typeface="微軟正黑體" panose="020B0604030504040204" pitchFamily="34" charset="-120"/>
                <a:ea typeface="微軟正黑體" panose="020B0604030504040204" pitchFamily="34" charset="-120"/>
              </a:rPr>
              <a:t>已</a:t>
            </a:r>
            <a:r>
              <a:rPr lang="zh-TW" altLang="en-US" dirty="0" smtClean="0">
                <a:latin typeface="微軟正黑體" panose="020B0604030504040204" pitchFamily="34" charset="-120"/>
                <a:ea typeface="微軟正黑體" panose="020B0604030504040204" pitchFamily="34" charset="-120"/>
              </a:rPr>
              <a:t>經上架的物品修改和刪除</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818549"/>
            <a:ext cx="10058400" cy="4862354"/>
          </a:xfrm>
          <a:prstGeom prst="rect">
            <a:avLst/>
          </a:prstGeom>
        </p:spPr>
      </p:pic>
    </p:spTree>
    <p:extLst>
      <p:ext uri="{BB962C8B-B14F-4D97-AF65-F5344CB8AC3E}">
        <p14:creationId xmlns:p14="http://schemas.microsoft.com/office/powerpoint/2010/main" val="181035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570482"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使用者可看到自己收藏的物品以及刪除收藏</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351194"/>
            <a:ext cx="10058400" cy="5009674"/>
          </a:xfrm>
          <a:prstGeom prst="rect">
            <a:avLst/>
          </a:prstGeom>
        </p:spPr>
      </p:pic>
    </p:spTree>
    <p:extLst>
      <p:ext uri="{BB962C8B-B14F-4D97-AF65-F5344CB8AC3E}">
        <p14:creationId xmlns:p14="http://schemas.microsoft.com/office/powerpoint/2010/main" val="21341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648795"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儲值頁面，因為金流串接困難所以我只做了可以輸入數值加值的簡單功能，並且可以顯示加值</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前的金額</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77" y="1706731"/>
            <a:ext cx="10058400" cy="4756708"/>
          </a:xfrm>
          <a:prstGeom prst="rect">
            <a:avLst/>
          </a:prstGeom>
        </p:spPr>
      </p:pic>
    </p:spTree>
    <p:extLst>
      <p:ext uri="{BB962C8B-B14F-4D97-AF65-F5344CB8AC3E}">
        <p14:creationId xmlns:p14="http://schemas.microsoft.com/office/powerpoint/2010/main" val="158147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管理</a:t>
            </a:r>
            <a:r>
              <a:rPr lang="zh-TW" altLang="en-US" dirty="0" smtClean="0">
                <a:latin typeface="微軟正黑體" panose="020B0604030504040204" pitchFamily="34" charset="-120"/>
                <a:ea typeface="微軟正黑體" panose="020B0604030504040204" pitchFamily="34" charset="-120"/>
              </a:rPr>
              <a:t>後台</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00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417963"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管理員可以從修改刪除所有使用者數據，為了避免修改到自己所以不會顯示自己的那筆資料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跟使用者資料一樣我使用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11" y="1853718"/>
            <a:ext cx="10058400" cy="4862354"/>
          </a:xfrm>
          <a:prstGeom prst="rect">
            <a:avLst/>
          </a:prstGeom>
        </p:spPr>
      </p:pic>
    </p:spTree>
    <p:extLst>
      <p:ext uri="{BB962C8B-B14F-4D97-AF65-F5344CB8AC3E}">
        <p14:creationId xmlns:p14="http://schemas.microsoft.com/office/powerpoint/2010/main" val="2119048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578862" y="835270"/>
            <a:ext cx="8494633"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修改商品這邊和前面的使用者是一樣的就不多加介紹，只差在可以修改所有商品</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1915264"/>
            <a:ext cx="10058400" cy="4862354"/>
          </a:xfrm>
          <a:prstGeom prst="rect">
            <a:avLst/>
          </a:prstGeom>
        </p:spPr>
      </p:pic>
    </p:spTree>
    <p:extLst>
      <p:ext uri="{BB962C8B-B14F-4D97-AF65-F5344CB8AC3E}">
        <p14:creationId xmlns:p14="http://schemas.microsoft.com/office/powerpoint/2010/main" val="3481484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607012" y="237393"/>
            <a:ext cx="8443609" cy="1754326"/>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數據分析這邊，因為找沒有多少資料能分析，所以我透過使用多種圖表來增加豐富度</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我選擇三種比較有意義的數據來表現</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分類商品數目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每個分類的瀏覽次數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每個地區的商品數</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23" y="1995646"/>
            <a:ext cx="10058400" cy="4862354"/>
          </a:xfrm>
          <a:prstGeom prst="rect">
            <a:avLst/>
          </a:prstGeom>
        </p:spPr>
      </p:pic>
    </p:spTree>
    <p:extLst>
      <p:ext uri="{BB962C8B-B14F-4D97-AF65-F5344CB8AC3E}">
        <p14:creationId xmlns:p14="http://schemas.microsoft.com/office/powerpoint/2010/main" val="390650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77" y="1510818"/>
            <a:ext cx="10058400" cy="4862354"/>
          </a:xfrm>
          <a:prstGeom prst="rect">
            <a:avLst/>
          </a:prstGeom>
        </p:spPr>
      </p:pic>
    </p:spTree>
    <p:extLst>
      <p:ext uri="{BB962C8B-B14F-4D97-AF65-F5344CB8AC3E}">
        <p14:creationId xmlns:p14="http://schemas.microsoft.com/office/powerpoint/2010/main" val="177064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682262" y="3338024"/>
            <a:ext cx="9144000" cy="2387600"/>
          </a:xfrm>
        </p:spPr>
        <p:txBody>
          <a:bodyPr>
            <a:normAutofit fontScale="90000"/>
          </a:bodyPr>
          <a:lstStyle/>
          <a:p>
            <a:r>
              <a:rPr lang="en-US" altLang="zh-TW" dirty="0" smtClean="0">
                <a:latin typeface="微軟正黑體" panose="020B0604030504040204" pitchFamily="34" charset="-120"/>
                <a:ea typeface="微軟正黑體" panose="020B0604030504040204" pitchFamily="34" charset="-120"/>
              </a:rPr>
              <a:t>Demo</a:t>
            </a:r>
            <a:r>
              <a:rPr lang="zh-TW" altLang="en-US" dirty="0" smtClean="0">
                <a:latin typeface="微軟正黑體" panose="020B0604030504040204" pitchFamily="34" charset="-120"/>
                <a:ea typeface="微軟正黑體" panose="020B0604030504040204" pitchFamily="34" charset="-120"/>
              </a:rPr>
              <a:t> 網址</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sz="2800" dirty="0">
                <a:latin typeface="微軟正黑體" panose="020B0604030504040204" pitchFamily="34" charset="-120"/>
                <a:ea typeface="微軟正黑體" panose="020B0604030504040204" pitchFamily="34" charset="-120"/>
              </a:rPr>
              <a:t>建議</a:t>
            </a:r>
            <a:r>
              <a:rPr lang="zh-TW" altLang="en-US" sz="2800" dirty="0" smtClean="0">
                <a:latin typeface="微軟正黑體" panose="020B0604030504040204" pitchFamily="34" charset="-120"/>
                <a:ea typeface="微軟正黑體" panose="020B0604030504040204" pitchFamily="34" charset="-120"/>
              </a:rPr>
              <a:t>使用</a:t>
            </a:r>
            <a:r>
              <a:rPr lang="en-US" altLang="zh-TW" sz="2800" dirty="0" smtClean="0">
                <a:latin typeface="微軟正黑體" panose="020B0604030504040204" pitchFamily="34" charset="-120"/>
                <a:ea typeface="微軟正黑體" panose="020B0604030504040204" pitchFamily="34" charset="-120"/>
              </a:rPr>
              <a:t>Chrom</a:t>
            </a:r>
            <a:r>
              <a:rPr lang="zh-TW" altLang="en-US" sz="2800" dirty="0" smtClean="0">
                <a:latin typeface="微軟正黑體" panose="020B0604030504040204" pitchFamily="34" charset="-120"/>
                <a:ea typeface="微軟正黑體" panose="020B0604030504040204" pitchFamily="34" charset="-120"/>
              </a:rPr>
              <a:t>開啟</a:t>
            </a: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hlinkClick r:id="rId3"/>
              </a:rPr>
              <a:t>http://</a:t>
            </a:r>
            <a:r>
              <a:rPr lang="en-US" altLang="zh-TW" dirty="0" smtClean="0">
                <a:latin typeface="微軟正黑體" panose="020B0604030504040204" pitchFamily="34" charset="-120"/>
                <a:ea typeface="微軟正黑體" panose="020B0604030504040204" pitchFamily="34" charset="-120"/>
                <a:hlinkClick r:id="rId3"/>
              </a:rPr>
              <a:t>2sell.ga</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r>
              <a:rPr lang="zh-TW" altLang="en-US" sz="2000" dirty="0" smtClean="0">
                <a:latin typeface="微軟正黑體" panose="020B0604030504040204" pitchFamily="34" charset="-120"/>
                <a:ea typeface="微軟正黑體" panose="020B0604030504040204" pitchFamily="34" charset="-120"/>
              </a:rPr>
              <a:t>因為部分</a:t>
            </a:r>
            <a:r>
              <a:rPr lang="zh-TW" altLang="en-US" sz="2000" dirty="0">
                <a:latin typeface="微軟正黑體" panose="020B0604030504040204" pitchFamily="34" charset="-120"/>
                <a:ea typeface="微軟正黑體" panose="020B0604030504040204" pitchFamily="34" charset="-120"/>
              </a:rPr>
              <a:t>功</a:t>
            </a:r>
            <a:r>
              <a:rPr lang="zh-TW" altLang="en-US" sz="2000" dirty="0" smtClean="0">
                <a:latin typeface="微軟正黑體" panose="020B0604030504040204" pitchFamily="34" charset="-120"/>
                <a:ea typeface="微軟正黑體" panose="020B0604030504040204" pitchFamily="34" charset="-120"/>
              </a:rPr>
              <a:t>能需登入管理員才能使用</a:t>
            </a:r>
            <a:r>
              <a:rPr lang="en-US" altLang="zh-TW" sz="2000" dirty="0" smtClean="0">
                <a:latin typeface="微軟正黑體" panose="020B0604030504040204" pitchFamily="34" charset="-120"/>
                <a:ea typeface="微軟正黑體" panose="020B0604030504040204" pitchFamily="34" charset="-120"/>
              </a:rPr>
              <a:t/>
            </a:r>
            <a:br>
              <a:rPr lang="en-US" altLang="zh-TW" sz="2000" dirty="0" smtClean="0">
                <a:latin typeface="微軟正黑體" panose="020B0604030504040204" pitchFamily="34" charset="-120"/>
                <a:ea typeface="微軟正黑體" panose="020B0604030504040204" pitchFamily="34" charset="-120"/>
              </a:rPr>
            </a:br>
            <a:r>
              <a:rPr lang="en-US" altLang="zh-TW" sz="2000" dirty="0" smtClean="0">
                <a:latin typeface="微軟正黑體" panose="020B0604030504040204" pitchFamily="34" charset="-120"/>
                <a:ea typeface="微軟正黑體" panose="020B0604030504040204" pitchFamily="34" charset="-120"/>
              </a:rPr>
              <a:t/>
            </a:r>
            <a:br>
              <a:rPr lang="en-US" altLang="zh-TW" sz="2000" dirty="0" smtClean="0">
                <a:latin typeface="微軟正黑體" panose="020B0604030504040204" pitchFamily="34" charset="-120"/>
                <a:ea typeface="微軟正黑體" panose="020B0604030504040204" pitchFamily="34" charset="-120"/>
              </a:rPr>
            </a:br>
            <a:r>
              <a:rPr lang="zh-TW" altLang="en-US" sz="2000" dirty="0" smtClean="0">
                <a:latin typeface="微軟正黑體" panose="020B0604030504040204" pitchFamily="34" charset="-120"/>
                <a:ea typeface="微軟正黑體" panose="020B0604030504040204" pitchFamily="34" charset="-120"/>
              </a:rPr>
              <a:t>因為</a:t>
            </a:r>
            <a:r>
              <a:rPr lang="en-US" altLang="zh-TW" sz="2000" dirty="0" smtClean="0">
                <a:latin typeface="微軟正黑體" panose="020B0604030504040204" pitchFamily="34" charset="-120"/>
                <a:ea typeface="微軟正黑體" panose="020B0604030504040204" pitchFamily="34" charset="-120"/>
              </a:rPr>
              <a:t>github</a:t>
            </a:r>
            <a:r>
              <a:rPr lang="zh-TW" altLang="en-US" sz="2000" dirty="0" smtClean="0">
                <a:latin typeface="微軟正黑體" panose="020B0604030504040204" pitchFamily="34" charset="-120"/>
                <a:ea typeface="微軟正黑體" panose="020B0604030504040204" pitchFamily="34" charset="-120"/>
              </a:rPr>
              <a:t>是公開的為防止惡意修改網站密碼請</a:t>
            </a:r>
            <a:r>
              <a:rPr lang="en-US" altLang="zh-TW" sz="2000" dirty="0" smtClean="0">
                <a:latin typeface="微軟正黑體" panose="020B0604030504040204" pitchFamily="34" charset="-120"/>
                <a:ea typeface="微軟正黑體" panose="020B0604030504040204" pitchFamily="34" charset="-120"/>
              </a:rPr>
              <a:t>FB</a:t>
            </a:r>
            <a:r>
              <a:rPr lang="zh-TW" altLang="en-US" sz="2000" dirty="0" smtClean="0">
                <a:latin typeface="微軟正黑體" panose="020B0604030504040204" pitchFamily="34" charset="-120"/>
                <a:ea typeface="微軟正黑體" panose="020B0604030504040204" pitchFamily="34" charset="-120"/>
              </a:rPr>
              <a:t>私訊 </a:t>
            </a:r>
            <a:r>
              <a:rPr lang="en-US" altLang="zh-TW" sz="2000" dirty="0" smtClean="0">
                <a:latin typeface="微軟正黑體" panose="020B0604030504040204" pitchFamily="34" charset="-120"/>
                <a:ea typeface="微軟正黑體" panose="020B0604030504040204" pitchFamily="34" charset="-120"/>
                <a:hlinkClick r:id="rId4"/>
              </a:rPr>
              <a:t>nfr472xb@gmail.com</a:t>
            </a:r>
            <a:r>
              <a:rPr lang="en-US" altLang="zh-TW" sz="2000" dirty="0" smtClean="0">
                <a:latin typeface="微軟正黑體" panose="020B0604030504040204" pitchFamily="34" charset="-120"/>
                <a:ea typeface="微軟正黑體" panose="020B0604030504040204" pitchFamily="34" charset="-120"/>
              </a:rPr>
              <a:t/>
            </a:r>
            <a:br>
              <a:rPr lang="en-US" altLang="zh-TW" sz="2000" dirty="0" smtClean="0">
                <a:latin typeface="微軟正黑體" panose="020B0604030504040204" pitchFamily="34" charset="-120"/>
                <a:ea typeface="微軟正黑體" panose="020B0604030504040204" pitchFamily="34" charset="-120"/>
              </a:rPr>
            </a:br>
            <a:r>
              <a:rPr lang="en-US" altLang="zh-TW" sz="2000" dirty="0" smtClean="0">
                <a:latin typeface="微軟正黑體" panose="020B0604030504040204" pitchFamily="34" charset="-120"/>
                <a:ea typeface="微軟正黑體" panose="020B0604030504040204" pitchFamily="34" charset="-120"/>
              </a:rPr>
              <a:t/>
            </a:r>
            <a:br>
              <a:rPr lang="en-US" altLang="zh-TW" sz="2000" dirty="0" smtClean="0">
                <a:latin typeface="微軟正黑體" panose="020B0604030504040204" pitchFamily="34" charset="-120"/>
                <a:ea typeface="微軟正黑體" panose="020B0604030504040204" pitchFamily="34" charset="-120"/>
              </a:rPr>
            </a:br>
            <a:r>
              <a:rPr lang="zh-TW" altLang="en-US" sz="2000" dirty="0" smtClean="0">
                <a:latin typeface="微軟正黑體" panose="020B0604030504040204" pitchFamily="34" charset="-120"/>
                <a:ea typeface="微軟正黑體" panose="020B0604030504040204" pitchFamily="34" charset="-120"/>
              </a:rPr>
              <a:t>帳號</a:t>
            </a:r>
            <a:r>
              <a:rPr lang="en-US" altLang="zh-TW" sz="2000" dirty="0" smtClean="0">
                <a:latin typeface="微軟正黑體" panose="020B0604030504040204" pitchFamily="34" charset="-120"/>
                <a:ea typeface="微軟正黑體" panose="020B0604030504040204" pitchFamily="34" charset="-120"/>
              </a:rPr>
              <a:t>admin </a:t>
            </a:r>
            <a:br>
              <a:rPr lang="en-US" altLang="zh-TW" sz="2000" dirty="0" smtClean="0">
                <a:latin typeface="微軟正黑體" panose="020B0604030504040204" pitchFamily="34" charset="-120"/>
                <a:ea typeface="微軟正黑體" panose="020B0604030504040204" pitchFamily="34" charset="-120"/>
              </a:rPr>
            </a:br>
            <a:r>
              <a:rPr lang="en-US" altLang="zh-TW" sz="3100" dirty="0" smtClean="0">
                <a:latin typeface="微軟正黑體" panose="020B0604030504040204" pitchFamily="34" charset="-120"/>
                <a:ea typeface="微軟正黑體" panose="020B0604030504040204" pitchFamily="34" charset="-120"/>
              </a:rPr>
              <a:t/>
            </a:r>
            <a:br>
              <a:rPr lang="en-US" altLang="zh-TW" sz="3100" dirty="0" smtClean="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r>
              <a:rPr lang="en-US" altLang="zh-TW" sz="3100" dirty="0" smtClean="0">
                <a:latin typeface="微軟正黑體" panose="020B0604030504040204" pitchFamily="34" charset="-120"/>
                <a:ea typeface="微軟正黑體" panose="020B0604030504040204" pitchFamily="34" charset="-120"/>
              </a:rPr>
              <a:t>VPS</a:t>
            </a:r>
            <a:r>
              <a:rPr lang="zh-TW" altLang="en-US" sz="3100" dirty="0" smtClean="0">
                <a:latin typeface="微軟正黑體" panose="020B0604030504040204" pitchFamily="34" charset="-120"/>
                <a:ea typeface="微軟正黑體" panose="020B0604030504040204" pitchFamily="34" charset="-120"/>
              </a:rPr>
              <a:t>主機將於 </a:t>
            </a:r>
            <a:r>
              <a:rPr lang="en-US" altLang="zh-TW" sz="3100" dirty="0" smtClean="0">
                <a:latin typeface="微軟正黑體" panose="020B0604030504040204" pitchFamily="34" charset="-120"/>
                <a:ea typeface="微軟正黑體" panose="020B0604030504040204" pitchFamily="34" charset="-120"/>
              </a:rPr>
              <a:t>2017</a:t>
            </a:r>
            <a:r>
              <a:rPr lang="zh-TW" altLang="en-US" sz="3100" dirty="0" smtClean="0">
                <a:latin typeface="微軟正黑體" panose="020B0604030504040204" pitchFamily="34" charset="-120"/>
                <a:ea typeface="微軟正黑體" panose="020B0604030504040204" pitchFamily="34" charset="-120"/>
              </a:rPr>
              <a:t> </a:t>
            </a:r>
            <a:r>
              <a:rPr lang="en-US" altLang="zh-TW" sz="3100" dirty="0" smtClean="0">
                <a:latin typeface="微軟正黑體" panose="020B0604030504040204" pitchFamily="34" charset="-120"/>
                <a:ea typeface="微軟正黑體" panose="020B0604030504040204" pitchFamily="34" charset="-120"/>
              </a:rPr>
              <a:t>7/15</a:t>
            </a:r>
            <a:r>
              <a:rPr lang="zh-TW" altLang="en-US" sz="3100" dirty="0" smtClean="0">
                <a:latin typeface="微軟正黑體" panose="020B0604030504040204" pitchFamily="34" charset="-120"/>
                <a:ea typeface="微軟正黑體" panose="020B0604030504040204" pitchFamily="34" charset="-120"/>
              </a:rPr>
              <a:t>號關閉</a:t>
            </a:r>
            <a:endParaRPr lang="zh-TW" altLang="en-US" sz="3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4477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04" y="1492299"/>
            <a:ext cx="10058400" cy="4862354"/>
          </a:xfrm>
          <a:prstGeom prst="rect">
            <a:avLst/>
          </a:prstGeom>
        </p:spPr>
      </p:pic>
    </p:spTree>
    <p:extLst>
      <p:ext uri="{BB962C8B-B14F-4D97-AF65-F5344CB8AC3E}">
        <p14:creationId xmlns:p14="http://schemas.microsoft.com/office/powerpoint/2010/main" val="2339567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474536" y="272536"/>
            <a:ext cx="1723549"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分工</a:t>
            </a:r>
            <a:endParaRPr lang="zh-TW" altLang="en-US" sz="6000" dirty="0">
              <a:latin typeface="微軟正黑體" panose="020B0604030504040204" pitchFamily="34" charset="-120"/>
              <a:ea typeface="微軟正黑體" panose="020B0604030504040204" pitchFamily="34" charset="-120"/>
            </a:endParaRPr>
          </a:p>
        </p:txBody>
      </p:sp>
      <p:sp>
        <p:nvSpPr>
          <p:cNvPr id="5" name="矩形 4"/>
          <p:cNvSpPr/>
          <p:nvPr/>
        </p:nvSpPr>
        <p:spPr>
          <a:xfrm>
            <a:off x="1389043" y="1418899"/>
            <a:ext cx="10802957" cy="4801314"/>
          </a:xfrm>
          <a:prstGeom prst="rect">
            <a:avLst/>
          </a:prstGeom>
        </p:spPr>
        <p:txBody>
          <a:bodyPr wrap="none">
            <a:spAutoFit/>
          </a:bodyPr>
          <a:lstStyle/>
          <a:p>
            <a:r>
              <a:rPr lang="zh-TW" altLang="en-US" dirty="0" smtClean="0">
                <a:latin typeface="微軟正黑體" panose="020B0604030504040204" pitchFamily="34" charset="-120"/>
                <a:ea typeface="微軟正黑體" panose="020B0604030504040204" pitchFamily="34" charset="-120"/>
              </a:rPr>
              <a:t>這邊要跟助教和老師說聲抱歉，我當初在分配工作時沒有考慮到每個人的能力所以造成最後報告時只交出</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我個人的成果，希望能就目前的網站的完成度盡量重新評分。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由於組員能力不足所以我之後主要是一個人負責整理網站編寫，但我能保證網站全都是我自己寫的東西。</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方面當初因為分工給組員但他沒完成分內工作導致許多錯誤在這方面我也已經重新製作與規劃</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希望也能重新評分。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沈欣融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網站架設、網站整體功能編寫、</a:t>
            </a:r>
            <a:r>
              <a:rPr lang="en-US" altLang="zh-TW" dirty="0" smtClean="0">
                <a:latin typeface="微軟正黑體" panose="020B0604030504040204" pitchFamily="34" charset="-120"/>
                <a:ea typeface="微軟正黑體" panose="020B0604030504040204" pitchFamily="34" charset="-120"/>
              </a:rPr>
              <a:t>ER/PTT</a:t>
            </a:r>
            <a:r>
              <a:rPr lang="zh-TW" altLang="en-US" dirty="0" smtClean="0">
                <a:latin typeface="微軟正黑體" panose="020B0604030504040204" pitchFamily="34" charset="-120"/>
                <a:ea typeface="微軟正黑體" panose="020B0604030504040204" pitchFamily="34" charset="-120"/>
              </a:rPr>
              <a:t>重新規畫</a:t>
            </a:r>
            <a:r>
              <a:rPr lang="zh-TW" altLang="en-US" dirty="0">
                <a:latin typeface="微軟正黑體" panose="020B0604030504040204" pitchFamily="34" charset="-120"/>
                <a:ea typeface="微軟正黑體" panose="020B0604030504040204" pitchFamily="34" charset="-120"/>
              </a:rPr>
              <a:t>製作</a:t>
            </a: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smtClean="0">
                <a:latin typeface="微軟正黑體" panose="020B0604030504040204" pitchFamily="34" charset="-120"/>
                <a:ea typeface="微軟正黑體" panose="020B0604030504040204" pitchFamily="34" charset="-120"/>
              </a:rPr>
              <a:t>郭</a:t>
            </a:r>
            <a:r>
              <a:rPr lang="zh-TW" altLang="en-US">
                <a:latin typeface="微軟正黑體" panose="020B0604030504040204" pitchFamily="34" charset="-120"/>
                <a:ea typeface="微軟正黑體" panose="020B0604030504040204" pitchFamily="34" charset="-120"/>
              </a:rPr>
              <a:t>上暐</a:t>
            </a:r>
            <a:r>
              <a:rPr lang="en-US" altLang="zh-TW"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商品分析</a:t>
            </a:r>
            <a:r>
              <a:rPr lang="en-US" altLang="zh-TW" dirty="0" smtClean="0">
                <a:latin typeface="微軟正黑體" panose="020B0604030504040204" pitchFamily="34" charset="-120"/>
                <a:ea typeface="微軟正黑體" panose="020B0604030504040204" pitchFamily="34" charset="-120"/>
              </a:rPr>
              <a:t>SQL</a:t>
            </a:r>
            <a:r>
              <a:rPr lang="zh-TW" altLang="en-US" dirty="0" smtClean="0">
                <a:latin typeface="微軟正黑體" panose="020B0604030504040204" pitchFamily="34" charset="-120"/>
                <a:ea typeface="微軟正黑體" panose="020B0604030504040204" pitchFamily="34" charset="-120"/>
              </a:rPr>
              <a:t>代碼，商品上架</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顯示</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留言部份代碼</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圖製作</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陳昱</a:t>
            </a:r>
            <a:r>
              <a:rPr lang="zh-TW" altLang="en-US" dirty="0" smtClean="0">
                <a:latin typeface="微軟正黑體" panose="020B0604030504040204" pitchFamily="34" charset="-120"/>
                <a:ea typeface="微軟正黑體" panose="020B0604030504040204" pitchFamily="34" charset="-120"/>
              </a:rPr>
              <a:t>婷</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網站測試</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93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29778" y="194715"/>
            <a:ext cx="8648521"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網站所使用的套件和框架</a:t>
            </a:r>
            <a:endParaRPr lang="zh-TW" altLang="en-US" sz="6000" dirty="0">
              <a:latin typeface="微軟正黑體" panose="020B0604030504040204" pitchFamily="34" charset="-120"/>
              <a:ea typeface="微軟正黑體" panose="020B0604030504040204" pitchFamily="34" charset="-120"/>
            </a:endParaRPr>
          </a:p>
        </p:txBody>
      </p:sp>
      <p:sp>
        <p:nvSpPr>
          <p:cNvPr id="4" name="文本框 12"/>
          <p:cNvSpPr txBox="1"/>
          <p:nvPr/>
        </p:nvSpPr>
        <p:spPr>
          <a:xfrm>
            <a:off x="416276" y="3460141"/>
            <a:ext cx="10381425" cy="2031325"/>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Materializecss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前端框</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架</a:t>
            </a:r>
            <a: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r>
            <a:b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b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Font Awesome 	   </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字</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體圖示</a:t>
            </a: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chartjs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JS</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圖表套件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Jeditable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修改套件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Google icon</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7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18393" y="1816955"/>
            <a:ext cx="2529253" cy="2429730"/>
          </a:xfrm>
        </p:spPr>
        <p:txBody>
          <a:bodyPr/>
          <a:lstStyle/>
          <a:p>
            <a:r>
              <a:rPr lang="en-US" altLang="zh-TW" dirty="0" smtClean="0">
                <a:latin typeface="微軟正黑體" panose="020B0604030504040204" pitchFamily="34" charset="-120"/>
                <a:ea typeface="微軟正黑體" panose="020B0604030504040204" pitchFamily="34" charset="-120"/>
              </a:rPr>
              <a:t>ER</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92" y="371475"/>
            <a:ext cx="6438900" cy="6486525"/>
          </a:xfrm>
          <a:prstGeom prst="rect">
            <a:avLst/>
          </a:prstGeom>
        </p:spPr>
      </p:pic>
    </p:spTree>
    <p:extLst>
      <p:ext uri="{BB962C8B-B14F-4D97-AF65-F5344CB8AC3E}">
        <p14:creationId xmlns:p14="http://schemas.microsoft.com/office/powerpoint/2010/main" val="3914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前台</a:t>
            </a:r>
            <a:endParaRPr lang="zh-TW" altLang="en-US" dirty="0"/>
          </a:p>
        </p:txBody>
      </p:sp>
    </p:spTree>
    <p:extLst>
      <p:ext uri="{BB962C8B-B14F-4D97-AF65-F5344CB8AC3E}">
        <p14:creationId xmlns:p14="http://schemas.microsoft.com/office/powerpoint/2010/main" val="393166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469" y="1660287"/>
            <a:ext cx="10058400" cy="4862354"/>
          </a:xfrm>
          <a:prstGeom prst="rect">
            <a:avLst/>
          </a:prstGeom>
        </p:spPr>
      </p:pic>
      <p:sp>
        <p:nvSpPr>
          <p:cNvPr id="5" name="文字方塊 4"/>
          <p:cNvSpPr txBox="1"/>
          <p:nvPr/>
        </p:nvSpPr>
        <p:spPr>
          <a:xfrm>
            <a:off x="1925515" y="457200"/>
            <a:ext cx="6471643"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首頁會顯示所有類別商品，左側可以選分類。</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上方的導航列會依據 訪客</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管理員</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使用者 顯示不同連結功能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01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9097362"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使用者可針對喜歡的商品收藏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會儲存到使用這後台</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，若已經按過在按一次會取消收藏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使用者可以對物品按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讚</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46" y="1669080"/>
            <a:ext cx="10058400" cy="4862354"/>
          </a:xfrm>
          <a:prstGeom prst="rect">
            <a:avLst/>
          </a:prstGeom>
        </p:spPr>
      </p:pic>
    </p:spTree>
    <p:extLst>
      <p:ext uri="{BB962C8B-B14F-4D97-AF65-F5344CB8AC3E}">
        <p14:creationId xmlns:p14="http://schemas.microsoft.com/office/powerpoint/2010/main" val="79333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5262979"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每篇文章下方可以留言。</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訪客也能留言，若是登入的使用者會顯示留言帳號</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89" y="1630729"/>
            <a:ext cx="7929358" cy="4724240"/>
          </a:xfrm>
          <a:prstGeom prst="rect">
            <a:avLst/>
          </a:prstGeom>
        </p:spPr>
      </p:pic>
    </p:spTree>
    <p:extLst>
      <p:ext uri="{BB962C8B-B14F-4D97-AF65-F5344CB8AC3E}">
        <p14:creationId xmlns:p14="http://schemas.microsoft.com/office/powerpoint/2010/main" val="180113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使用後台</a:t>
            </a:r>
            <a:endParaRPr lang="zh-TW" altLang="en-US" dirty="0"/>
          </a:p>
        </p:txBody>
      </p:sp>
    </p:spTree>
    <p:extLst>
      <p:ext uri="{BB962C8B-B14F-4D97-AF65-F5344CB8AC3E}">
        <p14:creationId xmlns:p14="http://schemas.microsoft.com/office/powerpoint/2010/main" val="3544363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88244" y="419785"/>
            <a:ext cx="8007320"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進入後台後使用者可以從左側使用一些功能</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修改資料這邊比較特別，我使用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1" y="1695457"/>
            <a:ext cx="10058400" cy="4862354"/>
          </a:xfrm>
          <a:prstGeom prst="rect">
            <a:avLst/>
          </a:prstGeom>
        </p:spPr>
      </p:pic>
    </p:spTree>
    <p:extLst>
      <p:ext uri="{BB962C8B-B14F-4D97-AF65-F5344CB8AC3E}">
        <p14:creationId xmlns:p14="http://schemas.microsoft.com/office/powerpoint/2010/main" val="7004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834</Words>
  <Application>Microsoft Office PowerPoint</Application>
  <PresentationFormat>寬螢幕</PresentationFormat>
  <Paragraphs>62</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等线</vt:lpstr>
      <vt:lpstr>等线 Light</vt:lpstr>
      <vt:lpstr>微软雅黑</vt:lpstr>
      <vt:lpstr>微軟正黑體</vt:lpstr>
      <vt:lpstr>新細明體</vt:lpstr>
      <vt:lpstr>Arial</vt:lpstr>
      <vt:lpstr>第一PPT，www.1ppt.com</vt:lpstr>
      <vt:lpstr>PowerPoint 簡報</vt:lpstr>
      <vt:lpstr>Demo 網址  建議使用Chrom開啟  http://2sell.ga  因為部分功能需登入管理員才能使用  因為github是公開的為防止惡意修改網站密碼請FB私訊 nfr472xb@gmail.com  帳號admin    VPS主機將於 2017 7/15號關閉</vt:lpstr>
      <vt:lpstr>ER</vt:lpstr>
      <vt:lpstr>前台</vt:lpstr>
      <vt:lpstr>PowerPoint 簡報</vt:lpstr>
      <vt:lpstr>PowerPoint 簡報</vt:lpstr>
      <vt:lpstr>PowerPoint 簡報</vt:lpstr>
      <vt:lpstr>使用後台</vt:lpstr>
      <vt:lpstr>PowerPoint 簡報</vt:lpstr>
      <vt:lpstr>PowerPoint 簡報</vt:lpstr>
      <vt:lpstr>PowerPoint 簡報</vt:lpstr>
      <vt:lpstr>PowerPoint 簡報</vt:lpstr>
      <vt:lpstr>PowerPoint 簡報</vt:lpstr>
      <vt:lpstr>PowerPoint 簡報</vt:lpstr>
      <vt:lpstr>管理後台</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GDaily User</cp:lastModifiedBy>
  <cp:revision>32</cp:revision>
  <dcterms:created xsi:type="dcterms:W3CDTF">2016-12-26T14:34:00Z</dcterms:created>
  <dcterms:modified xsi:type="dcterms:W3CDTF">2017-06-23T04:29:17Z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