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333" r:id="rId4"/>
    <p:sldId id="260" r:id="rId5"/>
    <p:sldId id="262" r:id="rId6"/>
    <p:sldId id="266" r:id="rId7"/>
    <p:sldId id="263" r:id="rId8"/>
    <p:sldId id="316" r:id="rId9"/>
    <p:sldId id="317" r:id="rId10"/>
    <p:sldId id="318" r:id="rId11"/>
    <p:sldId id="326" r:id="rId12"/>
    <p:sldId id="330" r:id="rId13"/>
    <p:sldId id="327" r:id="rId14"/>
    <p:sldId id="328" r:id="rId15"/>
    <p:sldId id="329" r:id="rId16"/>
    <p:sldId id="319" r:id="rId17"/>
    <p:sldId id="320" r:id="rId18"/>
    <p:sldId id="321" r:id="rId19"/>
    <p:sldId id="322" r:id="rId20"/>
    <p:sldId id="331" r:id="rId21"/>
    <p:sldId id="323" r:id="rId22"/>
    <p:sldId id="325" r:id="rId23"/>
    <p:sldId id="332" r:id="rId24"/>
    <p:sldId id="292" r:id="rId25"/>
    <p:sldId id="293" r:id="rId26"/>
    <p:sldId id="294" r:id="rId27"/>
    <p:sldId id="295" r:id="rId28"/>
    <p:sldId id="296" r:id="rId29"/>
    <p:sldId id="297" r:id="rId30"/>
    <p:sldId id="301" r:id="rId31"/>
    <p:sldId id="302" r:id="rId32"/>
    <p:sldId id="300" r:id="rId33"/>
    <p:sldId id="303" r:id="rId34"/>
    <p:sldId id="299" r:id="rId35"/>
    <p:sldId id="275" r:id="rId36"/>
    <p:sldId id="290" r:id="rId37"/>
    <p:sldId id="291" r:id="rId38"/>
    <p:sldId id="280" r:id="rId39"/>
    <p:sldId id="311" r:id="rId40"/>
    <p:sldId id="312" r:id="rId41"/>
    <p:sldId id="313" r:id="rId42"/>
    <p:sldId id="314" r:id="rId43"/>
    <p:sldId id="284" r:id="rId44"/>
    <p:sldId id="304" r:id="rId45"/>
    <p:sldId id="282" r:id="rId46"/>
    <p:sldId id="305" r:id="rId47"/>
    <p:sldId id="283" r:id="rId48"/>
    <p:sldId id="306" r:id="rId49"/>
    <p:sldId id="315" r:id="rId50"/>
    <p:sldId id="310" r:id="rId51"/>
    <p:sldId id="307" r:id="rId52"/>
    <p:sldId id="309" r:id="rId53"/>
    <p:sldId id="308" r:id="rId54"/>
    <p:sldId id="285" r:id="rId55"/>
    <p:sldId id="281" r:id="rId56"/>
    <p:sldId id="277" r:id="rId57"/>
    <p:sldId id="286" r:id="rId58"/>
    <p:sldId id="288" r:id="rId59"/>
    <p:sldId id="289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0033"/>
    <a:srgbClr val="00FF00"/>
    <a:srgbClr val="FD03CD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Noto Sans T Chinese Regular" pitchFamily="34" charset="-120"/>
                <a:ea typeface="Noto Sans T Chinese Regular" pitchFamily="34" charset="-120"/>
              </a:rPr>
              <a:t>香草</a:t>
            </a:r>
            <a:r>
              <a:rPr lang="en-US" altLang="zh-TW" baseline="0" dirty="0">
                <a:latin typeface="Noto Sans T Chinese Regular" pitchFamily="34" charset="-120"/>
                <a:ea typeface="Noto Sans T Chinese Regular" pitchFamily="34" charset="-120"/>
              </a:rPr>
              <a:t> TPE</a:t>
            </a:r>
            <a:r>
              <a:rPr lang="zh-TW" altLang="en-US" dirty="0">
                <a:latin typeface="Noto Sans T Chinese Regular" pitchFamily="34" charset="-120"/>
                <a:ea typeface="Noto Sans T Chinese Regular" pitchFamily="34" charset="-120"/>
              </a:rPr>
              <a:t> </a:t>
            </a:r>
            <a:r>
              <a:rPr lang="en-US" altLang="zh-TW" dirty="0">
                <a:latin typeface="Noto Sans T Chinese Regular" pitchFamily="34" charset="-120"/>
                <a:ea typeface="Noto Sans T Chinese Regular" pitchFamily="34" charset="-120"/>
              </a:rPr>
              <a:t>&gt; NRT</a:t>
            </a:r>
            <a:r>
              <a:rPr lang="zh-TW" altLang="en-US" dirty="0">
                <a:latin typeface="Noto Sans T Chinese Regular" pitchFamily="34" charset="-120"/>
                <a:ea typeface="Noto Sans T Chinese Regular" pitchFamily="34" charset="-120"/>
              </a:rPr>
              <a:t> </a:t>
            </a:r>
            <a:r>
              <a:rPr lang="en-US" altLang="zh-TW" dirty="0" smtClean="0">
                <a:latin typeface="Noto Sans T Chinese Regular" pitchFamily="34" charset="-120"/>
                <a:ea typeface="Noto Sans T Chinese Regular" pitchFamily="34" charset="-120"/>
              </a:rPr>
              <a:t>2015/10/12</a:t>
            </a:r>
            <a:endParaRPr lang="zh-TW" altLang="en-US" dirty="0">
              <a:latin typeface="Noto Sans T Chinese Regular" pitchFamily="34" charset="-120"/>
              <a:ea typeface="Noto Sans T Chinese Regular" pitchFamily="34" charset="-12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JW100</c:v>
                </c:pt>
              </c:strCache>
            </c:strRef>
          </c:tx>
          <c:marker>
            <c:symbol val="none"/>
          </c:marker>
          <c:cat>
            <c:numRef>
              <c:f>工作表1!$B$1:$J$1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工作表1!$B$2:$J$2</c:f>
              <c:numCache>
                <c:formatCode>General</c:formatCode>
                <c:ptCount val="9"/>
                <c:pt idx="0">
                  <c:v>4398</c:v>
                </c:pt>
                <c:pt idx="1">
                  <c:v>4398</c:v>
                </c:pt>
                <c:pt idx="2">
                  <c:v>3980.19</c:v>
                </c:pt>
                <c:pt idx="3">
                  <c:v>2388</c:v>
                </c:pt>
                <c:pt idx="4">
                  <c:v>2585.84</c:v>
                </c:pt>
                <c:pt idx="5">
                  <c:v>3355.63</c:v>
                </c:pt>
                <c:pt idx="6">
                  <c:v>4136.01</c:v>
                </c:pt>
                <c:pt idx="7">
                  <c:v>4398</c:v>
                </c:pt>
                <c:pt idx="8">
                  <c:v>4702.03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JW102</c:v>
                </c:pt>
              </c:strCache>
            </c:strRef>
          </c:tx>
          <c:marker>
            <c:symbol val="none"/>
          </c:marker>
          <c:cat>
            <c:numRef>
              <c:f>工作表1!$B$1:$J$1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工作表1!$B$3:$J$3</c:f>
              <c:numCache>
                <c:formatCode>General</c:formatCode>
                <c:ptCount val="9"/>
                <c:pt idx="0">
                  <c:v>4398</c:v>
                </c:pt>
                <c:pt idx="1">
                  <c:v>4371.51</c:v>
                </c:pt>
                <c:pt idx="2">
                  <c:v>3980.19</c:v>
                </c:pt>
                <c:pt idx="3">
                  <c:v>2388</c:v>
                </c:pt>
                <c:pt idx="4">
                  <c:v>2536.38</c:v>
                </c:pt>
                <c:pt idx="5">
                  <c:v>3900.82</c:v>
                </c:pt>
                <c:pt idx="6">
                  <c:v>4672.21</c:v>
                </c:pt>
                <c:pt idx="7">
                  <c:v>4692.49</c:v>
                </c:pt>
                <c:pt idx="8">
                  <c:v>4787.6000000000004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JW104</c:v>
                </c:pt>
              </c:strCache>
            </c:strRef>
          </c:tx>
          <c:marker>
            <c:symbol val="none"/>
          </c:marker>
          <c:cat>
            <c:numRef>
              <c:f>工作表1!$B$1:$J$1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工作表1!$B$4:$J$4</c:f>
              <c:numCache>
                <c:formatCode>General</c:formatCode>
                <c:ptCount val="9"/>
                <c:pt idx="0">
                  <c:v>5798</c:v>
                </c:pt>
                <c:pt idx="1">
                  <c:v>4804.0200000000004</c:v>
                </c:pt>
                <c:pt idx="2">
                  <c:v>4344.63</c:v>
                </c:pt>
                <c:pt idx="3">
                  <c:v>2998</c:v>
                </c:pt>
                <c:pt idx="4">
                  <c:v>3228.81</c:v>
                </c:pt>
                <c:pt idx="5">
                  <c:v>6718.9</c:v>
                </c:pt>
                <c:pt idx="6">
                  <c:v>8509.31</c:v>
                </c:pt>
                <c:pt idx="7">
                  <c:v>7330.35</c:v>
                </c:pt>
                <c:pt idx="8">
                  <c:v>7988.6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329792"/>
        <c:axId val="147331328"/>
      </c:lineChart>
      <c:dateAx>
        <c:axId val="1473297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47331328"/>
        <c:crosses val="autoZero"/>
        <c:auto val="1"/>
        <c:lblOffset val="100"/>
        <c:baseTimeUnit val="months"/>
      </c:dateAx>
      <c:valAx>
        <c:axId val="147331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329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Noto Sans T Chinese Regular" pitchFamily="34" charset="-120"/>
                <a:ea typeface="Noto Sans T Chinese Regular" pitchFamily="34" charset="-120"/>
              </a:rPr>
              <a:t>香草 </a:t>
            </a:r>
            <a:r>
              <a:rPr lang="en-US" altLang="zh-TW">
                <a:latin typeface="Noto Sans T Chinese Regular" pitchFamily="34" charset="-120"/>
                <a:ea typeface="Noto Sans T Chinese Regular" pitchFamily="34" charset="-120"/>
              </a:rPr>
              <a:t>TPE &gt; NRT</a:t>
            </a:r>
            <a:r>
              <a:rPr lang="zh-TW" altLang="en-US">
                <a:latin typeface="Noto Sans T Chinese Regular" pitchFamily="34" charset="-120"/>
                <a:ea typeface="Noto Sans T Chinese Regular" pitchFamily="34" charset="-120"/>
              </a:rPr>
              <a:t> </a:t>
            </a:r>
            <a:r>
              <a:rPr lang="en-US" altLang="zh-TW">
                <a:latin typeface="Noto Sans T Chinese Regular" pitchFamily="34" charset="-120"/>
                <a:ea typeface="Noto Sans T Chinese Regular" pitchFamily="34" charset="-120"/>
              </a:rPr>
              <a:t>2015/9/21</a:t>
            </a:r>
            <a:endParaRPr lang="zh-TW" altLang="en-US">
              <a:latin typeface="Noto Sans T Chinese Regular" pitchFamily="34" charset="-120"/>
              <a:ea typeface="Noto Sans T Chinese Regular" pitchFamily="34" charset="-12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工作表1!$A$8</c:f>
              <c:strCache>
                <c:ptCount val="1"/>
                <c:pt idx="0">
                  <c:v>JW100</c:v>
                </c:pt>
              </c:strCache>
            </c:strRef>
          </c:tx>
          <c:marker>
            <c:symbol val="none"/>
          </c:marker>
          <c:cat>
            <c:numRef>
              <c:f>工作表1!$B$7:$J$7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工作表1!$B$8:$J$8</c:f>
              <c:numCache>
                <c:formatCode>General</c:formatCode>
                <c:ptCount val="9"/>
                <c:pt idx="0">
                  <c:v>4998</c:v>
                </c:pt>
                <c:pt idx="1">
                  <c:v>4274.6499999999996</c:v>
                </c:pt>
                <c:pt idx="2">
                  <c:v>2998</c:v>
                </c:pt>
                <c:pt idx="3">
                  <c:v>2998</c:v>
                </c:pt>
                <c:pt idx="4">
                  <c:v>2797.95</c:v>
                </c:pt>
                <c:pt idx="5">
                  <c:v>3007.26</c:v>
                </c:pt>
                <c:pt idx="6">
                  <c:v>3891.67</c:v>
                </c:pt>
                <c:pt idx="7">
                  <c:v>4332.32</c:v>
                </c:pt>
                <c:pt idx="8">
                  <c:v>4366.49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工作表1!$A$9</c:f>
              <c:strCache>
                <c:ptCount val="1"/>
                <c:pt idx="0">
                  <c:v>JW102</c:v>
                </c:pt>
              </c:strCache>
            </c:strRef>
          </c:tx>
          <c:marker>
            <c:symbol val="none"/>
          </c:marker>
          <c:cat>
            <c:numRef>
              <c:f>工作表1!$B$7:$J$7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工作表1!$B$9:$J$9</c:f>
              <c:numCache>
                <c:formatCode>General</c:formatCode>
                <c:ptCount val="9"/>
                <c:pt idx="0">
                  <c:v>4398</c:v>
                </c:pt>
                <c:pt idx="1">
                  <c:v>4187.2299999999996</c:v>
                </c:pt>
                <c:pt idx="2">
                  <c:v>5056.43</c:v>
                </c:pt>
                <c:pt idx="3">
                  <c:v>2998</c:v>
                </c:pt>
                <c:pt idx="4">
                  <c:v>2797.95</c:v>
                </c:pt>
                <c:pt idx="5">
                  <c:v>2948.4</c:v>
                </c:pt>
                <c:pt idx="6">
                  <c:v>3785.51</c:v>
                </c:pt>
                <c:pt idx="7">
                  <c:v>4566.6400000000003</c:v>
                </c:pt>
                <c:pt idx="8">
                  <c:v>5100.71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工作表1!$A$10</c:f>
              <c:strCache>
                <c:ptCount val="1"/>
                <c:pt idx="0">
                  <c:v>JW104</c:v>
                </c:pt>
              </c:strCache>
            </c:strRef>
          </c:tx>
          <c:marker>
            <c:symbol val="none"/>
          </c:marker>
          <c:cat>
            <c:numRef>
              <c:f>工作表1!$B$7:$J$7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工作表1!$B$10:$J$10</c:f>
              <c:numCache>
                <c:formatCode>General</c:formatCode>
                <c:ptCount val="9"/>
                <c:pt idx="0">
                  <c:v>4998</c:v>
                </c:pt>
                <c:pt idx="1">
                  <c:v>4248.3100000000004</c:v>
                </c:pt>
                <c:pt idx="2">
                  <c:v>2998</c:v>
                </c:pt>
                <c:pt idx="3">
                  <c:v>2998</c:v>
                </c:pt>
                <c:pt idx="4">
                  <c:v>3070.42</c:v>
                </c:pt>
                <c:pt idx="5">
                  <c:v>3505.33</c:v>
                </c:pt>
                <c:pt idx="6">
                  <c:v>4480.8100000000004</c:v>
                </c:pt>
                <c:pt idx="7">
                  <c:v>5328.47</c:v>
                </c:pt>
                <c:pt idx="8">
                  <c:v>5187.6899999999996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389440"/>
        <c:axId val="95818496"/>
      </c:lineChart>
      <c:dateAx>
        <c:axId val="1473894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5818496"/>
        <c:crosses val="autoZero"/>
        <c:auto val="1"/>
        <c:lblOffset val="100"/>
        <c:baseTimeUnit val="months"/>
      </c:dateAx>
      <c:valAx>
        <c:axId val="95818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389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Noto Sans T Chinese Regular" pitchFamily="34" charset="-120"/>
                <a:ea typeface="Noto Sans T Chinese Regular" pitchFamily="34" charset="-120"/>
              </a:rPr>
              <a:t>香草 </a:t>
            </a:r>
            <a:r>
              <a:rPr lang="en-US" altLang="zh-TW" dirty="0">
                <a:latin typeface="Noto Sans T Chinese Regular" pitchFamily="34" charset="-120"/>
                <a:ea typeface="Noto Sans T Chinese Regular" pitchFamily="34" charset="-120"/>
              </a:rPr>
              <a:t>TPE &gt; </a:t>
            </a:r>
            <a:r>
              <a:rPr lang="en-US" altLang="zh-TW" dirty="0" smtClean="0">
                <a:latin typeface="Noto Sans T Chinese Regular" pitchFamily="34" charset="-120"/>
                <a:ea typeface="Noto Sans T Chinese Regular" pitchFamily="34" charset="-120"/>
              </a:rPr>
              <a:t>NRTJW102</a:t>
            </a:r>
            <a:endParaRPr lang="zh-TW" altLang="en-US" dirty="0">
              <a:latin typeface="Noto Sans T Chinese Regular" pitchFamily="34" charset="-120"/>
              <a:ea typeface="Noto Sans T Chinese Regular" pitchFamily="34" charset="-12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工作表1!$A$14</c:f>
              <c:strCache>
                <c:ptCount val="1"/>
                <c:pt idx="0">
                  <c:v>2015/8/30</c:v>
                </c:pt>
              </c:strCache>
            </c:strRef>
          </c:tx>
          <c:marker>
            <c:symbol val="none"/>
          </c:marker>
          <c:cat>
            <c:numRef>
              <c:f>工作表1!$B$13:$J$13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工作表1!$B$14:$J$14</c:f>
              <c:numCache>
                <c:formatCode>General</c:formatCode>
                <c:ptCount val="9"/>
                <c:pt idx="0">
                  <c:v>3798</c:v>
                </c:pt>
                <c:pt idx="1">
                  <c:v>3669.87</c:v>
                </c:pt>
                <c:pt idx="2">
                  <c:v>3212.53</c:v>
                </c:pt>
                <c:pt idx="3">
                  <c:v>2998</c:v>
                </c:pt>
                <c:pt idx="4">
                  <c:v>2912.27</c:v>
                </c:pt>
                <c:pt idx="5">
                  <c:v>4424.55</c:v>
                </c:pt>
                <c:pt idx="6">
                  <c:v>4223.68</c:v>
                </c:pt>
                <c:pt idx="7">
                  <c:v>4698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工作表1!$A$15</c:f>
              <c:strCache>
                <c:ptCount val="1"/>
                <c:pt idx="0">
                  <c:v>2015/9/21</c:v>
                </c:pt>
              </c:strCache>
            </c:strRef>
          </c:tx>
          <c:marker>
            <c:symbol val="none"/>
          </c:marker>
          <c:cat>
            <c:numRef>
              <c:f>工作表1!$B$13:$J$13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工作表1!$B$15:$J$15</c:f>
              <c:numCache>
                <c:formatCode>General</c:formatCode>
                <c:ptCount val="9"/>
                <c:pt idx="0">
                  <c:v>4398</c:v>
                </c:pt>
                <c:pt idx="1">
                  <c:v>4187.2299999999996</c:v>
                </c:pt>
                <c:pt idx="2">
                  <c:v>5056.43</c:v>
                </c:pt>
                <c:pt idx="3">
                  <c:v>2998</c:v>
                </c:pt>
                <c:pt idx="4">
                  <c:v>2797.95</c:v>
                </c:pt>
                <c:pt idx="5">
                  <c:v>2948.4</c:v>
                </c:pt>
                <c:pt idx="6">
                  <c:v>3785.51</c:v>
                </c:pt>
                <c:pt idx="7">
                  <c:v>4566.6400000000003</c:v>
                </c:pt>
                <c:pt idx="8">
                  <c:v>5100.71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工作表1!$A$16</c:f>
              <c:strCache>
                <c:ptCount val="1"/>
                <c:pt idx="0">
                  <c:v>2015/10/12</c:v>
                </c:pt>
              </c:strCache>
            </c:strRef>
          </c:tx>
          <c:marker>
            <c:symbol val="none"/>
          </c:marker>
          <c:cat>
            <c:numRef>
              <c:f>工作表1!$B$13:$J$13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工作表1!$B$16:$J$16</c:f>
              <c:numCache>
                <c:formatCode>General</c:formatCode>
                <c:ptCount val="9"/>
                <c:pt idx="0">
                  <c:v>4398</c:v>
                </c:pt>
                <c:pt idx="1">
                  <c:v>4371.51</c:v>
                </c:pt>
                <c:pt idx="2">
                  <c:v>3980.19</c:v>
                </c:pt>
                <c:pt idx="3">
                  <c:v>2388</c:v>
                </c:pt>
                <c:pt idx="4">
                  <c:v>2536.38</c:v>
                </c:pt>
                <c:pt idx="5">
                  <c:v>3900.82</c:v>
                </c:pt>
                <c:pt idx="6">
                  <c:v>4672.21</c:v>
                </c:pt>
                <c:pt idx="7">
                  <c:v>4692.49</c:v>
                </c:pt>
                <c:pt idx="8">
                  <c:v>4787.6000000000004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864320"/>
        <c:axId val="95865856"/>
      </c:lineChart>
      <c:dateAx>
        <c:axId val="958643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5865856"/>
        <c:crosses val="autoZero"/>
        <c:auto val="1"/>
        <c:lblOffset val="100"/>
        <c:baseTimeUnit val="months"/>
      </c:dateAx>
      <c:valAx>
        <c:axId val="95865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64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95658-A272-4853-86D2-F18C7D7FBB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958F62-9A76-4FAE-9311-3358C16E4A12}">
      <dgm:prSet phldrT="[文字]"/>
      <dgm:spPr/>
      <dgm:t>
        <a:bodyPr/>
        <a:lstStyle/>
        <a:p>
          <a:r>
            <a:rPr lang="zh-TW" altLang="en-US" dirty="0" smtClean="0"/>
            <a:t>第一次載入</a:t>
          </a:r>
          <a:endParaRPr lang="zh-TW" altLang="en-US" dirty="0"/>
        </a:p>
      </dgm:t>
    </dgm:pt>
    <dgm:pt modelId="{F504C355-E374-42DC-BF7C-CFBD311F2BFE}" type="parTrans" cxnId="{87B535AD-55EE-4180-81C3-C0EB6D778F93}">
      <dgm:prSet/>
      <dgm:spPr/>
      <dgm:t>
        <a:bodyPr/>
        <a:lstStyle/>
        <a:p>
          <a:endParaRPr lang="zh-TW" altLang="en-US"/>
        </a:p>
      </dgm:t>
    </dgm:pt>
    <dgm:pt modelId="{FE4FBCFD-5236-469F-8F1E-89E14CD5285B}" type="sibTrans" cxnId="{87B535AD-55EE-4180-81C3-C0EB6D778F93}">
      <dgm:prSet/>
      <dgm:spPr/>
      <dgm:t>
        <a:bodyPr/>
        <a:lstStyle/>
        <a:p>
          <a:endParaRPr lang="zh-TW" altLang="en-US"/>
        </a:p>
      </dgm:t>
    </dgm:pt>
    <dgm:pt modelId="{3B14EC43-5995-4AF7-98D4-241D69A0B90E}">
      <dgm:prSet phldrT="[文字]"/>
      <dgm:spPr/>
      <dgm:t>
        <a:bodyPr/>
        <a:lstStyle/>
        <a:p>
          <a:r>
            <a:rPr lang="zh-TW" altLang="en-US" dirty="0" smtClean="0"/>
            <a:t>先取得</a:t>
          </a:r>
          <a:r>
            <a:rPr lang="en-US" altLang="zh-TW" dirty="0" smtClean="0"/>
            <a:t>Session</a:t>
          </a:r>
          <a:r>
            <a:rPr lang="zh-TW" altLang="en-US" dirty="0" smtClean="0"/>
            <a:t>及</a:t>
          </a:r>
          <a:r>
            <a:rPr lang="en-US" altLang="zh-TW" dirty="0" smtClean="0"/>
            <a:t>HTTP 302</a:t>
          </a:r>
          <a:r>
            <a:rPr lang="zh-TW" altLang="en-US" dirty="0" smtClean="0"/>
            <a:t>的內容</a:t>
          </a:r>
          <a:endParaRPr lang="en-US" altLang="zh-TW" dirty="0" smtClean="0"/>
        </a:p>
      </dgm:t>
    </dgm:pt>
    <dgm:pt modelId="{E9D35E3F-4678-4E33-BDA8-0AAD4F8AA885}" type="parTrans" cxnId="{053D8465-8D08-44EC-9EF1-306F39F35B42}">
      <dgm:prSet/>
      <dgm:spPr/>
      <dgm:t>
        <a:bodyPr/>
        <a:lstStyle/>
        <a:p>
          <a:endParaRPr lang="zh-TW" altLang="en-US"/>
        </a:p>
      </dgm:t>
    </dgm:pt>
    <dgm:pt modelId="{DA44712F-8713-4EA8-BE76-5E0560FFCC7A}" type="sibTrans" cxnId="{053D8465-8D08-44EC-9EF1-306F39F35B42}">
      <dgm:prSet/>
      <dgm:spPr/>
      <dgm:t>
        <a:bodyPr/>
        <a:lstStyle/>
        <a:p>
          <a:endParaRPr lang="zh-TW" altLang="en-US"/>
        </a:p>
      </dgm:t>
    </dgm:pt>
    <dgm:pt modelId="{56B05603-157B-4AEB-B2D2-ECF7988B7356}">
      <dgm:prSet phldrT="[文字]"/>
      <dgm:spPr/>
      <dgm:t>
        <a:bodyPr/>
        <a:lstStyle/>
        <a:p>
          <a:r>
            <a:rPr lang="zh-TW" altLang="en-US" dirty="0" smtClean="0"/>
            <a:t>第二次再重新載入</a:t>
          </a:r>
          <a:endParaRPr lang="zh-TW" altLang="en-US" dirty="0"/>
        </a:p>
      </dgm:t>
    </dgm:pt>
    <dgm:pt modelId="{DD8DE574-191A-47D3-8308-6285AE2E70F2}" type="parTrans" cxnId="{FA197D62-16C4-4DB6-95D3-5E08629E6088}">
      <dgm:prSet/>
      <dgm:spPr/>
      <dgm:t>
        <a:bodyPr/>
        <a:lstStyle/>
        <a:p>
          <a:endParaRPr lang="zh-TW" altLang="en-US"/>
        </a:p>
      </dgm:t>
    </dgm:pt>
    <dgm:pt modelId="{B4A743C4-7BEA-4C70-A0CC-1EE51ECB12D1}" type="sibTrans" cxnId="{FA197D62-16C4-4DB6-95D3-5E08629E6088}">
      <dgm:prSet/>
      <dgm:spPr/>
      <dgm:t>
        <a:bodyPr/>
        <a:lstStyle/>
        <a:p>
          <a:endParaRPr lang="zh-TW" altLang="en-US"/>
        </a:p>
      </dgm:t>
    </dgm:pt>
    <dgm:pt modelId="{4A469932-52D8-49FA-81E5-7FA6303F6247}">
      <dgm:prSet phldrT="[文字]"/>
      <dgm:spPr/>
      <dgm:t>
        <a:bodyPr/>
        <a:lstStyle/>
        <a:p>
          <a:r>
            <a:rPr lang="zh-TW" altLang="en-US" dirty="0" smtClean="0"/>
            <a:t>取得票價內容</a:t>
          </a:r>
          <a:endParaRPr lang="zh-TW" altLang="en-US" dirty="0"/>
        </a:p>
      </dgm:t>
    </dgm:pt>
    <dgm:pt modelId="{9FC26FC0-CD0C-44EC-8F6F-0D50AD573CC2}" type="parTrans" cxnId="{B9EF3662-4862-4529-B796-5293DDA3E41D}">
      <dgm:prSet/>
      <dgm:spPr/>
      <dgm:t>
        <a:bodyPr/>
        <a:lstStyle/>
        <a:p>
          <a:endParaRPr lang="zh-TW" altLang="en-US"/>
        </a:p>
      </dgm:t>
    </dgm:pt>
    <dgm:pt modelId="{2AF0745B-5AE3-4F4D-82F5-790257EF44C5}" type="sibTrans" cxnId="{B9EF3662-4862-4529-B796-5293DDA3E41D}">
      <dgm:prSet/>
      <dgm:spPr/>
      <dgm:t>
        <a:bodyPr/>
        <a:lstStyle/>
        <a:p>
          <a:endParaRPr lang="zh-TW" altLang="en-US"/>
        </a:p>
      </dgm:t>
    </dgm:pt>
    <dgm:pt modelId="{662D2694-4937-49FA-BBC0-71BEECF34910}" type="pres">
      <dgm:prSet presAssocID="{60595658-A272-4853-86D2-F18C7D7FBB62}" presName="Name0" presStyleCnt="0">
        <dgm:presLayoutVars>
          <dgm:dir/>
          <dgm:resizeHandles val="exact"/>
        </dgm:presLayoutVars>
      </dgm:prSet>
      <dgm:spPr/>
    </dgm:pt>
    <dgm:pt modelId="{3631AE3D-8E0A-4757-935C-CC86413B5933}" type="pres">
      <dgm:prSet presAssocID="{3A958F62-9A76-4FAE-9311-3358C16E4A12}" presName="node" presStyleLbl="node1" presStyleIdx="0" presStyleCnt="4">
        <dgm:presLayoutVars>
          <dgm:bulletEnabled val="1"/>
        </dgm:presLayoutVars>
      </dgm:prSet>
      <dgm:spPr/>
    </dgm:pt>
    <dgm:pt modelId="{82110804-A52A-4967-8215-FEB8612046B8}" type="pres">
      <dgm:prSet presAssocID="{FE4FBCFD-5236-469F-8F1E-89E14CD5285B}" presName="sibTrans" presStyleLbl="sibTrans2D1" presStyleIdx="0" presStyleCnt="3"/>
      <dgm:spPr/>
    </dgm:pt>
    <dgm:pt modelId="{EA1900F8-238F-419C-8543-4C7C2AABAA78}" type="pres">
      <dgm:prSet presAssocID="{FE4FBCFD-5236-469F-8F1E-89E14CD5285B}" presName="connectorText" presStyleLbl="sibTrans2D1" presStyleIdx="0" presStyleCnt="3"/>
      <dgm:spPr/>
    </dgm:pt>
    <dgm:pt modelId="{4BD53166-CC45-4F58-9BA2-76B8E893D160}" type="pres">
      <dgm:prSet presAssocID="{3B14EC43-5995-4AF7-98D4-241D69A0B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3775E9-895B-408C-BC31-ECF07DEFB433}" type="pres">
      <dgm:prSet presAssocID="{DA44712F-8713-4EA8-BE76-5E0560FFCC7A}" presName="sibTrans" presStyleLbl="sibTrans2D1" presStyleIdx="1" presStyleCnt="3"/>
      <dgm:spPr/>
    </dgm:pt>
    <dgm:pt modelId="{2AD0627B-52AA-46F8-A9A2-EF952D1C4E54}" type="pres">
      <dgm:prSet presAssocID="{DA44712F-8713-4EA8-BE76-5E0560FFCC7A}" presName="connectorText" presStyleLbl="sibTrans2D1" presStyleIdx="1" presStyleCnt="3"/>
      <dgm:spPr/>
    </dgm:pt>
    <dgm:pt modelId="{E25CA30D-9F40-4E3F-B000-4D3920E88CBE}" type="pres">
      <dgm:prSet presAssocID="{56B05603-157B-4AEB-B2D2-ECF7988B7356}" presName="node" presStyleLbl="node1" presStyleIdx="2" presStyleCnt="4">
        <dgm:presLayoutVars>
          <dgm:bulletEnabled val="1"/>
        </dgm:presLayoutVars>
      </dgm:prSet>
      <dgm:spPr/>
    </dgm:pt>
    <dgm:pt modelId="{E38D010A-2CEA-4BAF-B61E-50120E0A364F}" type="pres">
      <dgm:prSet presAssocID="{B4A743C4-7BEA-4C70-A0CC-1EE51ECB12D1}" presName="sibTrans" presStyleLbl="sibTrans2D1" presStyleIdx="2" presStyleCnt="3"/>
      <dgm:spPr/>
    </dgm:pt>
    <dgm:pt modelId="{4C51D375-94B4-49B3-8391-F1B90834B589}" type="pres">
      <dgm:prSet presAssocID="{B4A743C4-7BEA-4C70-A0CC-1EE51ECB12D1}" presName="connectorText" presStyleLbl="sibTrans2D1" presStyleIdx="2" presStyleCnt="3"/>
      <dgm:spPr/>
    </dgm:pt>
    <dgm:pt modelId="{EE371DF9-D165-4252-BD7A-2A74CC658052}" type="pres">
      <dgm:prSet presAssocID="{4A469932-52D8-49FA-81E5-7FA6303F62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7B535AD-55EE-4180-81C3-C0EB6D778F93}" srcId="{60595658-A272-4853-86D2-F18C7D7FBB62}" destId="{3A958F62-9A76-4FAE-9311-3358C16E4A12}" srcOrd="0" destOrd="0" parTransId="{F504C355-E374-42DC-BF7C-CFBD311F2BFE}" sibTransId="{FE4FBCFD-5236-469F-8F1E-89E14CD5285B}"/>
    <dgm:cxn modelId="{2986DF6C-E0B0-4E63-AEEB-DB4D3EECAE49}" type="presOf" srcId="{DA44712F-8713-4EA8-BE76-5E0560FFCC7A}" destId="{2AD0627B-52AA-46F8-A9A2-EF952D1C4E54}" srcOrd="1" destOrd="0" presId="urn:microsoft.com/office/officeart/2005/8/layout/process1"/>
    <dgm:cxn modelId="{5797211B-BA2D-4303-9FC9-DD4BE03A813F}" type="presOf" srcId="{B4A743C4-7BEA-4C70-A0CC-1EE51ECB12D1}" destId="{4C51D375-94B4-49B3-8391-F1B90834B589}" srcOrd="1" destOrd="0" presId="urn:microsoft.com/office/officeart/2005/8/layout/process1"/>
    <dgm:cxn modelId="{B20AF41B-E516-4076-868D-31DFE1788AE9}" type="presOf" srcId="{60595658-A272-4853-86D2-F18C7D7FBB62}" destId="{662D2694-4937-49FA-BBC0-71BEECF34910}" srcOrd="0" destOrd="0" presId="urn:microsoft.com/office/officeart/2005/8/layout/process1"/>
    <dgm:cxn modelId="{FA197D62-16C4-4DB6-95D3-5E08629E6088}" srcId="{60595658-A272-4853-86D2-F18C7D7FBB62}" destId="{56B05603-157B-4AEB-B2D2-ECF7988B7356}" srcOrd="2" destOrd="0" parTransId="{DD8DE574-191A-47D3-8308-6285AE2E70F2}" sibTransId="{B4A743C4-7BEA-4C70-A0CC-1EE51ECB12D1}"/>
    <dgm:cxn modelId="{7C8415F8-0C81-4162-9AD6-DECC058672A3}" type="presOf" srcId="{B4A743C4-7BEA-4C70-A0CC-1EE51ECB12D1}" destId="{E38D010A-2CEA-4BAF-B61E-50120E0A364F}" srcOrd="0" destOrd="0" presId="urn:microsoft.com/office/officeart/2005/8/layout/process1"/>
    <dgm:cxn modelId="{330C5A27-5BB4-4356-B8C5-B76675D99518}" type="presOf" srcId="{4A469932-52D8-49FA-81E5-7FA6303F6247}" destId="{EE371DF9-D165-4252-BD7A-2A74CC658052}" srcOrd="0" destOrd="0" presId="urn:microsoft.com/office/officeart/2005/8/layout/process1"/>
    <dgm:cxn modelId="{B9EF3662-4862-4529-B796-5293DDA3E41D}" srcId="{60595658-A272-4853-86D2-F18C7D7FBB62}" destId="{4A469932-52D8-49FA-81E5-7FA6303F6247}" srcOrd="3" destOrd="0" parTransId="{9FC26FC0-CD0C-44EC-8F6F-0D50AD573CC2}" sibTransId="{2AF0745B-5AE3-4F4D-82F5-790257EF44C5}"/>
    <dgm:cxn modelId="{AF2F15B6-8ED8-42BB-8023-9754BCFC3DC7}" type="presOf" srcId="{3A958F62-9A76-4FAE-9311-3358C16E4A12}" destId="{3631AE3D-8E0A-4757-935C-CC86413B5933}" srcOrd="0" destOrd="0" presId="urn:microsoft.com/office/officeart/2005/8/layout/process1"/>
    <dgm:cxn modelId="{D3FD000D-5931-43E1-9053-9DE6E65D5365}" type="presOf" srcId="{FE4FBCFD-5236-469F-8F1E-89E14CD5285B}" destId="{82110804-A52A-4967-8215-FEB8612046B8}" srcOrd="0" destOrd="0" presId="urn:microsoft.com/office/officeart/2005/8/layout/process1"/>
    <dgm:cxn modelId="{2A8EACC6-1D18-41EC-9A9C-06DF068AF510}" type="presOf" srcId="{DA44712F-8713-4EA8-BE76-5E0560FFCC7A}" destId="{223775E9-895B-408C-BC31-ECF07DEFB433}" srcOrd="0" destOrd="0" presId="urn:microsoft.com/office/officeart/2005/8/layout/process1"/>
    <dgm:cxn modelId="{4AA96978-5E58-45CA-A3F1-47B163AF4B01}" type="presOf" srcId="{FE4FBCFD-5236-469F-8F1E-89E14CD5285B}" destId="{EA1900F8-238F-419C-8543-4C7C2AABAA78}" srcOrd="1" destOrd="0" presId="urn:microsoft.com/office/officeart/2005/8/layout/process1"/>
    <dgm:cxn modelId="{DD37C506-09E1-4630-8223-8AFE9DE29E0E}" type="presOf" srcId="{3B14EC43-5995-4AF7-98D4-241D69A0B90E}" destId="{4BD53166-CC45-4F58-9BA2-76B8E893D160}" srcOrd="0" destOrd="0" presId="urn:microsoft.com/office/officeart/2005/8/layout/process1"/>
    <dgm:cxn modelId="{053D8465-8D08-44EC-9EF1-306F39F35B42}" srcId="{60595658-A272-4853-86D2-F18C7D7FBB62}" destId="{3B14EC43-5995-4AF7-98D4-241D69A0B90E}" srcOrd="1" destOrd="0" parTransId="{E9D35E3F-4678-4E33-BDA8-0AAD4F8AA885}" sibTransId="{DA44712F-8713-4EA8-BE76-5E0560FFCC7A}"/>
    <dgm:cxn modelId="{C92ECBFF-570D-489B-8F48-988B49E22645}" type="presOf" srcId="{56B05603-157B-4AEB-B2D2-ECF7988B7356}" destId="{E25CA30D-9F40-4E3F-B000-4D3920E88CBE}" srcOrd="0" destOrd="0" presId="urn:microsoft.com/office/officeart/2005/8/layout/process1"/>
    <dgm:cxn modelId="{2CB96AD1-8CEB-4290-9C79-332290A247AD}" type="presParOf" srcId="{662D2694-4937-49FA-BBC0-71BEECF34910}" destId="{3631AE3D-8E0A-4757-935C-CC86413B5933}" srcOrd="0" destOrd="0" presId="urn:microsoft.com/office/officeart/2005/8/layout/process1"/>
    <dgm:cxn modelId="{16B54248-06B0-43E8-95F3-9C25537B98A2}" type="presParOf" srcId="{662D2694-4937-49FA-BBC0-71BEECF34910}" destId="{82110804-A52A-4967-8215-FEB8612046B8}" srcOrd="1" destOrd="0" presId="urn:microsoft.com/office/officeart/2005/8/layout/process1"/>
    <dgm:cxn modelId="{B8265F5A-C4CC-4E96-8211-B540A29BA8EA}" type="presParOf" srcId="{82110804-A52A-4967-8215-FEB8612046B8}" destId="{EA1900F8-238F-419C-8543-4C7C2AABAA78}" srcOrd="0" destOrd="0" presId="urn:microsoft.com/office/officeart/2005/8/layout/process1"/>
    <dgm:cxn modelId="{51E106EF-F13A-47B4-9A80-ABBB68D93086}" type="presParOf" srcId="{662D2694-4937-49FA-BBC0-71BEECF34910}" destId="{4BD53166-CC45-4F58-9BA2-76B8E893D160}" srcOrd="2" destOrd="0" presId="urn:microsoft.com/office/officeart/2005/8/layout/process1"/>
    <dgm:cxn modelId="{750827B1-449E-41C5-9BE5-600A8A73AE67}" type="presParOf" srcId="{662D2694-4937-49FA-BBC0-71BEECF34910}" destId="{223775E9-895B-408C-BC31-ECF07DEFB433}" srcOrd="3" destOrd="0" presId="urn:microsoft.com/office/officeart/2005/8/layout/process1"/>
    <dgm:cxn modelId="{6129BB53-8D47-43F1-BD03-39C1FF302999}" type="presParOf" srcId="{223775E9-895B-408C-BC31-ECF07DEFB433}" destId="{2AD0627B-52AA-46F8-A9A2-EF952D1C4E54}" srcOrd="0" destOrd="0" presId="urn:microsoft.com/office/officeart/2005/8/layout/process1"/>
    <dgm:cxn modelId="{299F8802-8AA8-410C-BDC1-686692FCCACA}" type="presParOf" srcId="{662D2694-4937-49FA-BBC0-71BEECF34910}" destId="{E25CA30D-9F40-4E3F-B000-4D3920E88CBE}" srcOrd="4" destOrd="0" presId="urn:microsoft.com/office/officeart/2005/8/layout/process1"/>
    <dgm:cxn modelId="{B29DFD0C-5379-4584-A251-E68E6E2894CC}" type="presParOf" srcId="{662D2694-4937-49FA-BBC0-71BEECF34910}" destId="{E38D010A-2CEA-4BAF-B61E-50120E0A364F}" srcOrd="5" destOrd="0" presId="urn:microsoft.com/office/officeart/2005/8/layout/process1"/>
    <dgm:cxn modelId="{2A7869B4-FD81-4D5D-A4A5-D676244D583F}" type="presParOf" srcId="{E38D010A-2CEA-4BAF-B61E-50120E0A364F}" destId="{4C51D375-94B4-49B3-8391-F1B90834B589}" srcOrd="0" destOrd="0" presId="urn:microsoft.com/office/officeart/2005/8/layout/process1"/>
    <dgm:cxn modelId="{1478B237-EF6E-488E-ACD8-FFDD98D55FB6}" type="presParOf" srcId="{662D2694-4937-49FA-BBC0-71BEECF34910}" destId="{EE371DF9-D165-4252-BD7A-2A74CC65805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1AE3D-8E0A-4757-935C-CC86413B5933}">
      <dsp:nvSpPr>
        <dsp:cNvPr id="0" name=""/>
        <dsp:cNvSpPr/>
      </dsp:nvSpPr>
      <dsp:spPr>
        <a:xfrm>
          <a:off x="2984" y="413094"/>
          <a:ext cx="1305085" cy="1709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第一次載入</a:t>
          </a:r>
          <a:endParaRPr lang="zh-TW" altLang="en-US" sz="1800" kern="1200" dirty="0"/>
        </a:p>
      </dsp:txBody>
      <dsp:txXfrm>
        <a:off x="41209" y="451319"/>
        <a:ext cx="1228635" cy="1633416"/>
      </dsp:txXfrm>
    </dsp:sp>
    <dsp:sp modelId="{82110804-A52A-4967-8215-FEB8612046B8}">
      <dsp:nvSpPr>
        <dsp:cNvPr id="0" name=""/>
        <dsp:cNvSpPr/>
      </dsp:nvSpPr>
      <dsp:spPr>
        <a:xfrm>
          <a:off x="1438579" y="1106197"/>
          <a:ext cx="276678" cy="32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438579" y="1170929"/>
        <a:ext cx="193675" cy="194197"/>
      </dsp:txXfrm>
    </dsp:sp>
    <dsp:sp modelId="{4BD53166-CC45-4F58-9BA2-76B8E893D160}">
      <dsp:nvSpPr>
        <dsp:cNvPr id="0" name=""/>
        <dsp:cNvSpPr/>
      </dsp:nvSpPr>
      <dsp:spPr>
        <a:xfrm>
          <a:off x="1830105" y="413094"/>
          <a:ext cx="1305085" cy="1709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先取得</a:t>
          </a:r>
          <a:r>
            <a:rPr lang="en-US" altLang="zh-TW" sz="1800" kern="1200" dirty="0" smtClean="0"/>
            <a:t>Session</a:t>
          </a:r>
          <a:r>
            <a:rPr lang="zh-TW" altLang="en-US" sz="1800" kern="1200" dirty="0" smtClean="0"/>
            <a:t>及</a:t>
          </a:r>
          <a:r>
            <a:rPr lang="en-US" altLang="zh-TW" sz="1800" kern="1200" dirty="0" smtClean="0"/>
            <a:t>HTTP 302</a:t>
          </a:r>
          <a:r>
            <a:rPr lang="zh-TW" altLang="en-US" sz="1800" kern="1200" dirty="0" smtClean="0"/>
            <a:t>的內容</a:t>
          </a:r>
          <a:endParaRPr lang="en-US" altLang="zh-TW" sz="1800" kern="1200" dirty="0" smtClean="0"/>
        </a:p>
      </dsp:txBody>
      <dsp:txXfrm>
        <a:off x="1868330" y="451319"/>
        <a:ext cx="1228635" cy="1633416"/>
      </dsp:txXfrm>
    </dsp:sp>
    <dsp:sp modelId="{223775E9-895B-408C-BC31-ECF07DEFB433}">
      <dsp:nvSpPr>
        <dsp:cNvPr id="0" name=""/>
        <dsp:cNvSpPr/>
      </dsp:nvSpPr>
      <dsp:spPr>
        <a:xfrm>
          <a:off x="3265699" y="1106197"/>
          <a:ext cx="276678" cy="32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265699" y="1170929"/>
        <a:ext cx="193675" cy="194197"/>
      </dsp:txXfrm>
    </dsp:sp>
    <dsp:sp modelId="{E25CA30D-9F40-4E3F-B000-4D3920E88CBE}">
      <dsp:nvSpPr>
        <dsp:cNvPr id="0" name=""/>
        <dsp:cNvSpPr/>
      </dsp:nvSpPr>
      <dsp:spPr>
        <a:xfrm>
          <a:off x="3657225" y="413094"/>
          <a:ext cx="1305085" cy="1709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第二次再重新載入</a:t>
          </a:r>
          <a:endParaRPr lang="zh-TW" altLang="en-US" sz="1800" kern="1200" dirty="0"/>
        </a:p>
      </dsp:txBody>
      <dsp:txXfrm>
        <a:off x="3695450" y="451319"/>
        <a:ext cx="1228635" cy="1633416"/>
      </dsp:txXfrm>
    </dsp:sp>
    <dsp:sp modelId="{E38D010A-2CEA-4BAF-B61E-50120E0A364F}">
      <dsp:nvSpPr>
        <dsp:cNvPr id="0" name=""/>
        <dsp:cNvSpPr/>
      </dsp:nvSpPr>
      <dsp:spPr>
        <a:xfrm>
          <a:off x="5092819" y="1106197"/>
          <a:ext cx="276678" cy="32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092819" y="1170929"/>
        <a:ext cx="193675" cy="194197"/>
      </dsp:txXfrm>
    </dsp:sp>
    <dsp:sp modelId="{EE371DF9-D165-4252-BD7A-2A74CC658052}">
      <dsp:nvSpPr>
        <dsp:cNvPr id="0" name=""/>
        <dsp:cNvSpPr/>
      </dsp:nvSpPr>
      <dsp:spPr>
        <a:xfrm>
          <a:off x="5484345" y="413094"/>
          <a:ext cx="1305085" cy="1709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取得票價內容</a:t>
          </a:r>
          <a:endParaRPr lang="zh-TW" altLang="en-US" sz="1800" kern="1200" dirty="0"/>
        </a:p>
      </dsp:txBody>
      <dsp:txXfrm>
        <a:off x="5522570" y="451319"/>
        <a:ext cx="1228635" cy="1633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6F80-5B43-4CFF-BD1A-7FE3D68B65B8}" type="datetimeFigureOut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19B6-40B0-4027-8F73-1BE20518D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5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1306" y="2420888"/>
            <a:ext cx="7772400" cy="1470025"/>
          </a:xfrm>
        </p:spPr>
        <p:txBody>
          <a:bodyPr/>
          <a:lstStyle>
            <a:lvl1pPr algn="r">
              <a:defRPr sz="42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3933056"/>
            <a:ext cx="6400800" cy="1752600"/>
          </a:xfrm>
        </p:spPr>
        <p:txBody>
          <a:bodyPr/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2869-B6A0-4EAA-9464-76CACD73EE23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98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A16-58A3-4302-8698-1A83FE2E8996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3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F6B3-5247-4676-BD4B-4188D3594057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2ED-BBDF-4AA6-A042-152E5FC3CC80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1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EF7-BD41-4F74-AEFE-2E5988ED2E2F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4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29B-5377-446E-8A00-62775AFA62F3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A77A-CC17-4585-8251-47D0F93058BC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77EE-CE80-41D4-85DE-5D82DBBB6695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EC3-80E5-43FA-B18E-EC44839E0A91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6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113C-7FFD-42BD-8085-A7181C52D0E6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6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96-5A79-4428-8688-EED198E4E26F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6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67CE-8809-44AF-9975-79A4F49B1D47}" type="datetime1">
              <a:rPr lang="zh-TW" altLang="en-US" smtClean="0"/>
              <a:t>2015/10/1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E92F-E829-474D-B69A-4DD008CE6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endsOfPHP/Gout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htmldom.sourceforge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57.7.122.167/1phpMyAdmin/index.php?db=lcc_fare_query&amp;target=db_structure.php&amp;token=7a73d1e91fbf9cd397ba97bc97f44848#usesubform[2]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57.7.122.167/1phpMyAdmin/index.php?db=lcc_fare_query&amp;target=db_structure.php&amp;token=7a73d1e91fbf9cd397ba97bc97f44848#usesubform[4]=1" TargetMode="External"/><Relationship Id="rId4" Type="http://schemas.openxmlformats.org/officeDocument/2006/relationships/hyperlink" Target="http://157.7.122.167/1phpMyAdmin/index.php?db=lcc_fare_query&amp;target=db_structure.php&amp;token=7a73d1e91fbf9cd397ba97bc97f44848#usesubform[3]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57.7.122.167/1phpMyAdmin/index.php?db=lcc_fare_query&amp;target=db_structure.php&amp;token=7a73d1e91fbf9cd397ba97bc97f44848#usesubform[2]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57.7.122.167/1phpMyAdmin/index.php?db=lcc_fare_query&amp;target=db_structure.php&amp;token=7a73d1e91fbf9cd397ba97bc97f44848#usesubform[4]=1" TargetMode="External"/><Relationship Id="rId4" Type="http://schemas.openxmlformats.org/officeDocument/2006/relationships/hyperlink" Target="http://157.7.122.167/1phpMyAdmin/index.php?db=lcc_fare_query&amp;target=db_structure.php&amp;token=7a73d1e91fbf9cd397ba97bc97f44848#usesubform[3]=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ust.bengkuei.m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讓買廉航機票不是件崩潰的</a:t>
            </a:r>
            <a:r>
              <a:rPr lang="zh-TW" altLang="en-US" dirty="0" smtClean="0"/>
              <a:t>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- </a:t>
            </a:r>
            <a:r>
              <a:rPr lang="zh-TW" altLang="en-US" sz="2800" dirty="0"/>
              <a:t>台日航線篇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yhl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7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先了解來源本質</a:t>
            </a:r>
            <a:endParaRPr lang="en-US" altLang="zh-TW" dirty="0" smtClean="0"/>
          </a:p>
          <a:p>
            <a:pPr lvl="1"/>
            <a:r>
              <a:rPr lang="zh-TW" altLang="en-US" dirty="0"/>
              <a:t>越單純的越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zh-TW" altLang="en-US" dirty="0"/>
              <a:t>行動版網頁</a:t>
            </a:r>
            <a:r>
              <a:rPr lang="zh-TW" altLang="en-US" dirty="0" smtClean="0"/>
              <a:t>最好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純文字也最好</a:t>
            </a:r>
            <a:endParaRPr lang="en-US" altLang="zh-TW" dirty="0" smtClean="0"/>
          </a:p>
          <a:p>
            <a:pPr lvl="2"/>
            <a:r>
              <a:rPr lang="zh-TW" altLang="en-US" dirty="0"/>
              <a:t>對方</a:t>
            </a:r>
            <a:r>
              <a:rPr lang="zh-TW" altLang="en-US" dirty="0" smtClean="0"/>
              <a:t>有</a:t>
            </a:r>
            <a:r>
              <a:rPr lang="en-US" altLang="zh-TW" dirty="0" smtClean="0"/>
              <a:t>OPEN API</a:t>
            </a:r>
            <a:r>
              <a:rPr lang="zh-TW" altLang="en-US" dirty="0" smtClean="0"/>
              <a:t>也最好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7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08912" cy="47690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71753" y="6268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哪邊比較好</a:t>
            </a:r>
            <a:r>
              <a:rPr lang="zh-TW" altLang="en-US" dirty="0" smtClean="0"/>
              <a:t>抓？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18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719137"/>
            <a:ext cx="8448675" cy="54197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71753" y="6268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有這種最好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94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先了解來源本質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續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zh-TW" altLang="en-US" dirty="0" smtClean="0"/>
              <a:t>是否有機制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 302 </a:t>
            </a:r>
          </a:p>
          <a:p>
            <a:pPr lvl="2"/>
            <a:r>
              <a:rPr lang="en-US" altLang="zh-TW" dirty="0" smtClean="0"/>
              <a:t>Session</a:t>
            </a:r>
          </a:p>
          <a:p>
            <a:pPr lvl="2"/>
            <a:r>
              <a:rPr lang="en-US" altLang="zh-TW" dirty="0" smtClean="0"/>
              <a:t>Cookie</a:t>
            </a:r>
          </a:p>
          <a:p>
            <a:pPr lvl="2"/>
            <a:r>
              <a:rPr lang="en-US" altLang="zh-TW" dirty="0" smtClean="0"/>
              <a:t>Other...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 302 </a:t>
            </a:r>
            <a:r>
              <a:rPr lang="zh-TW" altLang="en-US" dirty="0" smtClean="0"/>
              <a:t>的處理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185086"/>
            <a:ext cx="9144000" cy="12439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73016"/>
            <a:ext cx="5360467" cy="29023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536" y="2996952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835696" y="3212976"/>
            <a:ext cx="1800200" cy="13681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95536" y="458112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要先知道裡面塞了哪些</a:t>
            </a:r>
            <a:r>
              <a:rPr lang="zh-TW" altLang="en-US" dirty="0" smtClean="0"/>
              <a:t>東西？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66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先了解來源本質</a:t>
            </a:r>
            <a:r>
              <a:rPr lang="en-US" altLang="zh-TW" sz="1600" dirty="0"/>
              <a:t>(</a:t>
            </a:r>
            <a:r>
              <a:rPr lang="zh-TW" altLang="en-US" sz="1600" dirty="0"/>
              <a:t>續</a:t>
            </a:r>
            <a:r>
              <a:rPr lang="en-US" altLang="zh-TW" sz="1600" dirty="0"/>
              <a:t>)</a:t>
            </a:r>
          </a:p>
          <a:p>
            <a:pPr lvl="1"/>
            <a:r>
              <a:rPr lang="zh-TW" altLang="en-US" dirty="0"/>
              <a:t>以台灣虎</a:t>
            </a:r>
            <a:r>
              <a:rPr lang="zh-TW" altLang="en-US" dirty="0" smtClean="0"/>
              <a:t>航來講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會遇到 </a:t>
            </a:r>
            <a:r>
              <a:rPr lang="en-US" altLang="zh-TW" dirty="0" smtClean="0"/>
              <a:t>HTTP 302 + Session </a:t>
            </a:r>
            <a:r>
              <a:rPr lang="zh-TW" altLang="en-US" dirty="0" smtClean="0"/>
              <a:t>的雙重</a:t>
            </a:r>
            <a:r>
              <a:rPr lang="zh-TW" altLang="en-US" dirty="0" smtClean="0"/>
              <a:t>組合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可以這樣作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64203119"/>
              </p:ext>
            </p:extLst>
          </p:nvPr>
        </p:nvGraphicFramePr>
        <p:xfrm>
          <a:off x="1547664" y="3573016"/>
          <a:ext cx="6792416" cy="253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28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如何抓？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內建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file_get_contents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url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220072" cy="14215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941168"/>
            <a:ext cx="5508104" cy="14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安全性差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效率</a:t>
            </a:r>
            <a:r>
              <a:rPr lang="zh-TW" altLang="en-US" dirty="0"/>
              <a:t>不佳</a:t>
            </a:r>
            <a:endParaRPr lang="en-US" altLang="zh-TW" dirty="0" smtClean="0"/>
          </a:p>
          <a:p>
            <a:pPr lvl="1"/>
            <a:r>
              <a:rPr lang="zh-TW" altLang="en-US" dirty="0"/>
              <a:t>程式碼勒勒長</a:t>
            </a:r>
            <a:endParaRPr lang="en-US" altLang="zh-TW" dirty="0" smtClean="0"/>
          </a:p>
          <a:p>
            <a:pPr lvl="1"/>
            <a:r>
              <a:rPr lang="zh-TW" altLang="en-US" dirty="0"/>
              <a:t>自己</a:t>
            </a:r>
            <a:r>
              <a:rPr lang="zh-TW" altLang="en-US" dirty="0" smtClean="0"/>
              <a:t>還要刻底層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2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第三方</a:t>
            </a:r>
            <a:r>
              <a:rPr lang="en-US" altLang="zh-TW" dirty="0" smtClean="0"/>
              <a:t>lib</a:t>
            </a:r>
          </a:p>
          <a:p>
            <a:pPr lvl="1"/>
            <a:r>
              <a:rPr lang="en-US" altLang="zh-TW" dirty="0" err="1" smtClean="0"/>
              <a:t>Goutte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github.com/FriendsOfPHP/Goutte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3"/>
            <a:r>
              <a:rPr lang="zh-TW" altLang="en-US" dirty="0"/>
              <a:t>底層</a:t>
            </a:r>
            <a:r>
              <a:rPr lang="zh-TW" altLang="en-US" dirty="0" smtClean="0"/>
              <a:t>都幫你寫好了</a:t>
            </a:r>
            <a:endParaRPr lang="en-US" altLang="zh-TW" dirty="0" smtClean="0"/>
          </a:p>
          <a:p>
            <a:pPr lvl="3"/>
            <a:r>
              <a:rPr lang="zh-TW" altLang="en-US" dirty="0"/>
              <a:t>安全</a:t>
            </a:r>
            <a:r>
              <a:rPr lang="zh-TW" altLang="en-US" dirty="0" smtClean="0"/>
              <a:t>性及效率</a:t>
            </a:r>
            <a:r>
              <a:rPr lang="zh-TW" altLang="en-US" dirty="0" smtClean="0"/>
              <a:t>佳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程式碼簡潔</a:t>
            </a:r>
            <a:endParaRPr lang="en-US" altLang="zh-TW" dirty="0" smtClean="0"/>
          </a:p>
          <a:p>
            <a:pPr lvl="3"/>
            <a:r>
              <a:rPr lang="zh-TW" altLang="en-US" dirty="0"/>
              <a:t>可模擬</a:t>
            </a:r>
            <a:r>
              <a:rPr lang="zh-TW" altLang="en-US" dirty="0" smtClean="0"/>
              <a:t>表單執行過程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3"/>
            <a:r>
              <a:rPr lang="zh-TW" altLang="en-US" dirty="0"/>
              <a:t>文件太少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28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 descr="C:\Users\yhl\Desktop\2015-09-30_14-4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920535" cy="188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286997" y="35246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就是這麼簡潔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3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在開始前可能要知道的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稍微</a:t>
            </a:r>
            <a:r>
              <a:rPr lang="zh-TW" altLang="en-US" dirty="0" smtClean="0"/>
              <a:t>會談技術面的東西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並不會教你違法的東西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6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抓歸抓</a:t>
            </a:r>
            <a:r>
              <a:rPr lang="zh-TW" altLang="en-US" dirty="0" smtClean="0"/>
              <a:t>，但也</a:t>
            </a:r>
            <a:r>
              <a:rPr lang="zh-TW" altLang="en-US" dirty="0" smtClean="0"/>
              <a:t>請記得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連線</a:t>
            </a:r>
            <a:r>
              <a:rPr lang="zh-TW" altLang="en-US" dirty="0"/>
              <a:t>不要開太多</a:t>
            </a:r>
            <a:endParaRPr lang="en-US" altLang="zh-TW" dirty="0" smtClean="0"/>
          </a:p>
          <a:p>
            <a:pPr lvl="2"/>
            <a:r>
              <a:rPr lang="zh-TW" altLang="en-US" dirty="0"/>
              <a:t>不然會被對方</a:t>
            </a:r>
            <a:r>
              <a:rPr lang="en-US" altLang="zh-TW" dirty="0"/>
              <a:t>block IP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一定要</a:t>
            </a:r>
            <a:r>
              <a:rPr lang="en-US" altLang="zh-TW" dirty="0" smtClean="0"/>
              <a:t>sleep</a:t>
            </a:r>
          </a:p>
          <a:p>
            <a:pPr lvl="2"/>
            <a:r>
              <a:rPr lang="zh-TW" altLang="en-US" dirty="0" smtClean="0"/>
              <a:t>不然一樣也會被對方</a:t>
            </a:r>
            <a:r>
              <a:rPr lang="en-US" altLang="zh-TW" dirty="0" smtClean="0"/>
              <a:t>block IP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檢查看對方有沒有改版</a:t>
            </a:r>
            <a:endParaRPr lang="en-US" altLang="zh-TW" dirty="0" smtClean="0"/>
          </a:p>
          <a:p>
            <a:pPr lvl="2"/>
            <a:r>
              <a:rPr lang="zh-TW" altLang="en-US" dirty="0"/>
              <a:t>不然一直抓空</a:t>
            </a:r>
            <a:r>
              <a:rPr lang="zh-TW" altLang="en-US" dirty="0" smtClean="0"/>
              <a:t>資料你也</a:t>
            </a:r>
            <a:r>
              <a:rPr lang="zh-TW" altLang="en-US" dirty="0"/>
              <a:t>不知道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錯誤判斷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5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如何拆？</a:t>
            </a:r>
            <a:endParaRPr lang="en-US" altLang="zh-TW" dirty="0" smtClean="0"/>
          </a:p>
          <a:p>
            <a:pPr lvl="1"/>
            <a:r>
              <a:rPr lang="zh-TW" altLang="en-US" dirty="0"/>
              <a:t>正規表達</a:t>
            </a:r>
            <a:r>
              <a:rPr lang="zh-TW" altLang="en-US" dirty="0" smtClean="0"/>
              <a:t>式</a:t>
            </a:r>
            <a:endParaRPr lang="en-US" altLang="zh-TW" dirty="0"/>
          </a:p>
          <a:p>
            <a:pPr lvl="2"/>
            <a:r>
              <a:rPr lang="en-US" altLang="zh-TW" dirty="0" smtClean="0"/>
              <a:t>PHP</a:t>
            </a:r>
            <a:r>
              <a:rPr lang="zh-TW" altLang="en-US" dirty="0" smtClean="0"/>
              <a:t>內建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preg_match</a:t>
            </a:r>
            <a:r>
              <a:rPr lang="en-US" altLang="zh-TW" dirty="0"/>
              <a:t> (</a:t>
            </a:r>
            <a:r>
              <a:rPr lang="en-US" altLang="zh-TW" dirty="0" err="1"/>
              <a:t>preg_match_all</a:t>
            </a:r>
            <a:r>
              <a:rPr lang="en-US" altLang="zh-TW" dirty="0" smtClean="0"/>
              <a:t>)</a:t>
            </a:r>
          </a:p>
          <a:p>
            <a:pPr lvl="4"/>
            <a:r>
              <a:rPr lang="zh-TW" altLang="en-US" dirty="0"/>
              <a:t>不是每個人都會記規則</a:t>
            </a:r>
            <a:endParaRPr lang="en-US" altLang="zh-TW" dirty="0" smtClean="0"/>
          </a:p>
          <a:p>
            <a:pPr marL="1371600" lvl="3" indent="0">
              <a:buNone/>
            </a:pPr>
            <a:endParaRPr lang="en-US" altLang="zh-TW" dirty="0"/>
          </a:p>
          <a:p>
            <a:pPr lvl="2"/>
            <a:r>
              <a:rPr lang="zh-TW" altLang="en-US" dirty="0" smtClean="0"/>
              <a:t>第三方</a:t>
            </a:r>
            <a:r>
              <a:rPr lang="en-US" altLang="zh-TW" dirty="0" smtClean="0"/>
              <a:t>lib</a:t>
            </a:r>
          </a:p>
          <a:p>
            <a:pPr lvl="3"/>
            <a:r>
              <a:rPr lang="da-DK" altLang="zh-TW" b="1" dirty="0"/>
              <a:t>PHP Simple HTML DOM Parser</a:t>
            </a:r>
          </a:p>
          <a:p>
            <a:pPr lvl="4"/>
            <a:r>
              <a:rPr lang="en-US" altLang="zh-TW" dirty="0">
                <a:hlinkClick r:id="rId2"/>
              </a:rPr>
              <a:t>http://simplehtmldom.sourceforge.net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4"/>
            <a:r>
              <a:rPr lang="zh-TW" altLang="en-US" dirty="0"/>
              <a:t>能</a:t>
            </a:r>
            <a:r>
              <a:rPr lang="zh-TW" altLang="en-US" dirty="0" smtClean="0"/>
              <a:t>依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CSS </a:t>
            </a:r>
            <a:r>
              <a:rPr lang="en-US" altLang="zh-TW" dirty="0"/>
              <a:t>C</a:t>
            </a:r>
            <a:r>
              <a:rPr lang="en-US" altLang="zh-TW" dirty="0" smtClean="0"/>
              <a:t>lass</a:t>
            </a:r>
            <a:r>
              <a:rPr lang="zh-TW" altLang="en-US" dirty="0" smtClean="0"/>
              <a:t> 下去搜尋</a:t>
            </a:r>
            <a:endParaRPr lang="en-US" altLang="zh-TW" dirty="0" smtClean="0"/>
          </a:p>
          <a:p>
            <a:pPr lvl="4"/>
            <a:endParaRPr lang="en-US" altLang="zh-TW" dirty="0" smtClean="0"/>
          </a:p>
          <a:p>
            <a:pPr lvl="4"/>
            <a:endParaRPr lang="en-US" altLang="zh-TW" dirty="0" smtClean="0"/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4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3412"/>
            <a:ext cx="84582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7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資料分析階段</a:t>
            </a:r>
            <a:endParaRPr lang="en-US" altLang="zh-TW" dirty="0" smtClean="0"/>
          </a:p>
          <a:p>
            <a:pPr lvl="1"/>
            <a:r>
              <a:rPr lang="zh-TW" altLang="en-US" dirty="0"/>
              <a:t>資料庫的範圍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運算上</a:t>
            </a:r>
            <a:endParaRPr lang="en-US" altLang="zh-TW" dirty="0" smtClean="0"/>
          </a:p>
          <a:p>
            <a:pPr lvl="3"/>
            <a:r>
              <a:rPr lang="zh-TW" altLang="en-US" dirty="0"/>
              <a:t>分群</a:t>
            </a:r>
            <a:endParaRPr lang="en-US" altLang="zh-TW" dirty="0"/>
          </a:p>
          <a:p>
            <a:pPr lvl="3"/>
            <a:r>
              <a:rPr lang="zh-TW" altLang="en-US" dirty="0"/>
              <a:t>分組</a:t>
            </a:r>
          </a:p>
          <a:p>
            <a:pPr lvl="2"/>
            <a:endParaRPr lang="en-US" altLang="zh-TW" dirty="0"/>
          </a:p>
          <a:p>
            <a:pPr lvl="2"/>
            <a:r>
              <a:rPr lang="zh-TW" altLang="en-US" dirty="0" smtClean="0"/>
              <a:t>執行上的改進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增加索引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SQL</a:t>
            </a:r>
            <a:r>
              <a:rPr lang="zh-TW" altLang="en-US" dirty="0" smtClean="0"/>
              <a:t>最佳化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71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83668" y="1700808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早</a:t>
            </a:r>
            <a:r>
              <a:rPr lang="zh-TW" altLang="en-US" sz="4800" dirty="0" smtClean="0"/>
              <a:t>買就一定比較便宜</a:t>
            </a:r>
            <a:r>
              <a:rPr lang="zh-TW" altLang="en-US" sz="4800" dirty="0"/>
              <a:t>？</a:t>
            </a:r>
            <a:endParaRPr lang="en-US" altLang="zh-TW" sz="4800" dirty="0" smtClean="0"/>
          </a:p>
          <a:p>
            <a:r>
              <a:rPr lang="zh-TW" altLang="en-US" sz="4800" dirty="0" smtClean="0"/>
              <a:t>晚</a:t>
            </a:r>
            <a:r>
              <a:rPr lang="zh-TW" altLang="en-US" sz="4800" dirty="0"/>
              <a:t>買</a:t>
            </a:r>
            <a:r>
              <a:rPr lang="zh-TW" altLang="en-US" sz="4800" dirty="0" smtClean="0"/>
              <a:t>就</a:t>
            </a:r>
            <a:r>
              <a:rPr lang="zh-TW" altLang="en-US" sz="4800" dirty="0"/>
              <a:t>一定</a:t>
            </a:r>
            <a:r>
              <a:rPr lang="zh-TW" altLang="en-US" sz="4800" dirty="0" smtClean="0"/>
              <a:t>比較</a:t>
            </a:r>
            <a:r>
              <a:rPr lang="zh-TW" altLang="en-US" sz="4800" dirty="0"/>
              <a:t>貴</a:t>
            </a:r>
            <a:r>
              <a:rPr lang="zh-TW" altLang="en-US" sz="4800" dirty="0" smtClean="0"/>
              <a:t>？</a:t>
            </a:r>
            <a:endParaRPr lang="zh-TW" alt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83668" y="3573016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早</a:t>
            </a:r>
            <a:r>
              <a:rPr lang="zh-TW" altLang="en-US" sz="4800" dirty="0" smtClean="0"/>
              <a:t>買就比較便宜</a:t>
            </a:r>
            <a:r>
              <a:rPr lang="zh-TW" altLang="en-US" sz="4800" dirty="0"/>
              <a:t>？</a:t>
            </a:r>
            <a:endParaRPr lang="en-US" altLang="zh-TW" sz="4800" dirty="0" smtClean="0"/>
          </a:p>
          <a:p>
            <a:r>
              <a:rPr lang="zh-TW" altLang="en-US" sz="4800" dirty="0" smtClean="0"/>
              <a:t>晚</a:t>
            </a:r>
            <a:r>
              <a:rPr lang="zh-TW" altLang="en-US" sz="4800" dirty="0"/>
              <a:t>買</a:t>
            </a:r>
            <a:r>
              <a:rPr lang="zh-TW" altLang="en-US" sz="4800" dirty="0" smtClean="0"/>
              <a:t>就比較</a:t>
            </a:r>
            <a:r>
              <a:rPr lang="zh-TW" altLang="en-US" sz="4800" dirty="0"/>
              <a:t>貴</a:t>
            </a:r>
            <a:r>
              <a:rPr lang="zh-TW" altLang="en-US" sz="4800" dirty="0" smtClean="0"/>
              <a:t>？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19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542"/>
            <a:ext cx="9144000" cy="20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854"/>
            <a:ext cx="9144000" cy="20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337"/>
            <a:ext cx="9144000" cy="20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410325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8" y="2636912"/>
            <a:ext cx="64293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如果只看</a:t>
            </a:r>
            <a:r>
              <a:rPr lang="en-US" altLang="zh-TW" dirty="0" smtClean="0"/>
              <a:t>8/30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整體來看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3075" name="圖片 1" descr="編輯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圖片 2" descr="複製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圖片 3" descr="刪除">
            <a:hlinkClick r:id="rId5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25307"/>
              </p:ext>
            </p:extLst>
          </p:nvPr>
        </p:nvGraphicFramePr>
        <p:xfrm>
          <a:off x="899592" y="2204864"/>
          <a:ext cx="5537200" cy="4191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9300"/>
                <a:gridCol w="762000"/>
                <a:gridCol w="762000"/>
                <a:gridCol w="736600"/>
                <a:gridCol w="762000"/>
                <a:gridCol w="850900"/>
                <a:gridCol w="914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search_d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AVG_AVG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2015/8/30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8,548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8,551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8,224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9,414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11,882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11,513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3078" name="圖片 1" descr="編輯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圖片 2" descr="複製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圖片 3" descr="刪除">
            <a:hlinkClick r:id="rId5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5399524" y="6021288"/>
            <a:ext cx="36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 smtClean="0"/>
              <a:t>表格</a:t>
            </a:r>
            <a:r>
              <a:rPr lang="zh-TW" altLang="en-US" u="sng" dirty="0"/>
              <a:t>內金額</a:t>
            </a:r>
            <a:r>
              <a:rPr lang="zh-TW" altLang="en-US" u="sng" dirty="0" smtClean="0"/>
              <a:t>皆為單程未稅，日幣</a:t>
            </a:r>
            <a:endParaRPr lang="en-US" altLang="zh-TW" u="sng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1114"/>
              </p:ext>
            </p:extLst>
          </p:nvPr>
        </p:nvGraphicFramePr>
        <p:xfrm>
          <a:off x="897382" y="4005064"/>
          <a:ext cx="6375403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38"/>
                <a:gridCol w="766763"/>
                <a:gridCol w="766763"/>
                <a:gridCol w="766763"/>
                <a:gridCol w="766763"/>
                <a:gridCol w="836613"/>
                <a:gridCol w="914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search_d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AVG_AVG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2015/1/15~2016/3/26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12,720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11,386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10,707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10,369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11,104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10,121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 smtClean="0">
                          <a:effectLst/>
                        </a:rPr>
                        <a:t>2015/1/15~2015/8/30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13,163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11,852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11,422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11,270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12,276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effectLst/>
                        </a:rPr>
                        <a:t>12,484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這次要講的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買廉航機票</a:t>
            </a:r>
            <a:r>
              <a:rPr lang="zh-TW" altLang="en-US" dirty="0"/>
              <a:t>的眉角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61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688"/>
            <a:ext cx="9144000" cy="20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只看</a:t>
            </a:r>
            <a:r>
              <a:rPr lang="en-US" altLang="zh-TW" dirty="0" smtClean="0"/>
              <a:t>10/24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整體來看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075" name="圖片 1" descr="編輯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圖片 2" descr="複製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圖片 3" descr="刪除">
            <a:hlinkClick r:id="rId5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14"/>
              </p:ext>
            </p:extLst>
          </p:nvPr>
        </p:nvGraphicFramePr>
        <p:xfrm>
          <a:off x="899592" y="2204864"/>
          <a:ext cx="6472238" cy="4191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33438"/>
                <a:gridCol w="762000"/>
                <a:gridCol w="762000"/>
                <a:gridCol w="736600"/>
                <a:gridCol w="762000"/>
                <a:gridCol w="850900"/>
                <a:gridCol w="850900"/>
                <a:gridCol w="914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search_d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120_AVG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365_AVG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AVG_AVG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 smtClean="0">
                          <a:effectLst/>
                        </a:rPr>
                        <a:t>2015/10/24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-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-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5,723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5,396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4,743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3,446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 pitchFamily="34" charset="-120"/>
                          <a:ea typeface="Noto Sans T Chinese Regular" pitchFamily="34" charset="-120"/>
                        </a:rPr>
                        <a:t>4,089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8" name="圖片 1" descr="編輯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圖片 2" descr="複製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圖片 3" descr="刪除">
            <a:hlinkClick r:id="rId5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528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5399524" y="6021288"/>
            <a:ext cx="36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 smtClean="0"/>
              <a:t>表格</a:t>
            </a:r>
            <a:r>
              <a:rPr lang="zh-TW" altLang="en-US" u="sng" dirty="0"/>
              <a:t>內金額</a:t>
            </a:r>
            <a:r>
              <a:rPr lang="zh-TW" altLang="en-US" u="sng" dirty="0" smtClean="0"/>
              <a:t>皆為單程未稅，台幣</a:t>
            </a:r>
            <a:endParaRPr lang="en-US" altLang="zh-TW" u="sng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56704"/>
              </p:ext>
            </p:extLst>
          </p:nvPr>
        </p:nvGraphicFramePr>
        <p:xfrm>
          <a:off x="897382" y="4005064"/>
          <a:ext cx="7300916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8"/>
                <a:gridCol w="766763"/>
                <a:gridCol w="766763"/>
                <a:gridCol w="766763"/>
                <a:gridCol w="766763"/>
                <a:gridCol w="836613"/>
                <a:gridCol w="836613"/>
                <a:gridCol w="9144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search_d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120_AVG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365_AVG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AVG_AVG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2015/1/15~2016/3/26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6,513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6,251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5,583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5,252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4,678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4,059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4,971 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 smtClean="0">
                          <a:effectLst/>
                        </a:rPr>
                        <a:t>2015/1/15~2015/10/24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6,513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6,251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5,612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5,348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4,911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T Chinese Regular"/>
                        </a:rPr>
                        <a:t>4,971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365104"/>
            <a:ext cx="9144000" cy="20829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745966"/>
            <a:ext cx="9144000" cy="20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044"/>
            <a:ext cx="9144000" cy="208591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987824" y="3861048"/>
            <a:ext cx="0" cy="14401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165703" y="526633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四小時降 </a:t>
            </a:r>
            <a:r>
              <a:rPr lang="en-US" altLang="zh-TW" dirty="0" smtClean="0"/>
              <a:t>TWD </a:t>
            </a:r>
            <a:r>
              <a:rPr lang="en-US" altLang="zh-TW" u="sng" dirty="0" smtClean="0"/>
              <a:t>8,000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而且這天還是農曆連假第一天</a:t>
            </a:r>
          </a:p>
        </p:txBody>
      </p:sp>
    </p:spTree>
    <p:extLst>
      <p:ext uri="{BB962C8B-B14F-4D97-AF65-F5344CB8AC3E}">
        <p14:creationId xmlns:p14="http://schemas.microsoft.com/office/powerpoint/2010/main" val="367728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早</a:t>
            </a:r>
            <a:r>
              <a:rPr lang="zh-TW" altLang="en-US" sz="4800" dirty="0" smtClean="0"/>
              <a:t>買就一定比較便宜？</a:t>
            </a:r>
            <a:r>
              <a:rPr lang="en-US" altLang="zh-TW" sz="4800" dirty="0" smtClean="0"/>
              <a:t>No</a:t>
            </a:r>
          </a:p>
          <a:p>
            <a:r>
              <a:rPr lang="zh-TW" altLang="en-US" sz="4800" dirty="0" smtClean="0"/>
              <a:t>晚</a:t>
            </a:r>
            <a:r>
              <a:rPr lang="zh-TW" altLang="en-US" sz="4800" dirty="0"/>
              <a:t>買</a:t>
            </a:r>
            <a:r>
              <a:rPr lang="zh-TW" altLang="en-US" sz="4800" dirty="0" smtClean="0"/>
              <a:t>就</a:t>
            </a:r>
            <a:r>
              <a:rPr lang="zh-TW" altLang="en-US" sz="4800" dirty="0"/>
              <a:t>一定</a:t>
            </a:r>
            <a:r>
              <a:rPr lang="zh-TW" altLang="en-US" sz="4800" dirty="0" smtClean="0"/>
              <a:t>比較</a:t>
            </a:r>
            <a:r>
              <a:rPr lang="zh-TW" altLang="en-US" sz="4800" dirty="0"/>
              <a:t>貴</a:t>
            </a:r>
            <a:r>
              <a:rPr lang="zh-TW" altLang="en-US" sz="4800" dirty="0" smtClean="0"/>
              <a:t>？</a:t>
            </a:r>
            <a:r>
              <a:rPr lang="en-US" altLang="zh-TW" sz="4800" dirty="0" smtClean="0"/>
              <a:t>No</a:t>
            </a:r>
            <a:endParaRPr lang="zh-TW" alt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3573016"/>
            <a:ext cx="7092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早</a:t>
            </a:r>
            <a:r>
              <a:rPr lang="zh-TW" altLang="en-US" sz="4800" dirty="0" smtClean="0"/>
              <a:t>買就比較便宜？</a:t>
            </a:r>
            <a:r>
              <a:rPr lang="en-US" altLang="zh-TW" sz="4800" dirty="0" smtClean="0"/>
              <a:t>Yes</a:t>
            </a:r>
          </a:p>
          <a:p>
            <a:r>
              <a:rPr lang="zh-TW" altLang="en-US" sz="4800" dirty="0" smtClean="0"/>
              <a:t>晚</a:t>
            </a:r>
            <a:r>
              <a:rPr lang="zh-TW" altLang="en-US" sz="4800" dirty="0"/>
              <a:t>買</a:t>
            </a:r>
            <a:r>
              <a:rPr lang="zh-TW" altLang="en-US" sz="4800" dirty="0" smtClean="0"/>
              <a:t>就比較</a:t>
            </a:r>
            <a:r>
              <a:rPr lang="zh-TW" altLang="en-US" sz="4800" dirty="0"/>
              <a:t>貴</a:t>
            </a:r>
            <a:r>
              <a:rPr lang="zh-TW" altLang="en-US" sz="4800" dirty="0" smtClean="0"/>
              <a:t>？不一定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493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讓買機票不是</a:t>
            </a:r>
            <a:r>
              <a:rPr lang="zh-TW" altLang="en-US" dirty="0"/>
              <a:t>件崩潰的</a:t>
            </a:r>
            <a:r>
              <a:rPr lang="zh-TW" altLang="en-US" dirty="0" smtClean="0"/>
              <a:t>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買之前一定要知道的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日期屬性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平日、週末或連續假期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各家習慣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尤其是促銷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機票無法轉讓</a:t>
            </a:r>
            <a:r>
              <a:rPr lang="en-US" altLang="zh-TW" dirty="0" smtClean="0"/>
              <a:t>/</a:t>
            </a:r>
            <a:r>
              <a:rPr lang="zh-TW" altLang="en-US" dirty="0" smtClean="0"/>
              <a:t>轉售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非必要不要改期</a:t>
            </a:r>
            <a:r>
              <a:rPr lang="en-US" altLang="zh-TW" dirty="0" smtClean="0"/>
              <a:t>*</a:t>
            </a:r>
          </a:p>
          <a:p>
            <a:pPr lvl="2"/>
            <a:r>
              <a:rPr lang="zh-TW" altLang="en-US" dirty="0" smtClean="0"/>
              <a:t>除了改期手續費外，還需要補票價差額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心中</a:t>
            </a:r>
            <a:r>
              <a:rPr lang="zh-TW" altLang="en-US" dirty="0"/>
              <a:t>要有一把</a:t>
            </a:r>
            <a:r>
              <a:rPr lang="zh-TW" altLang="en-US" dirty="0" smtClean="0"/>
              <a:t>尺</a:t>
            </a:r>
            <a:r>
              <a:rPr lang="en-US" altLang="zh-TW" dirty="0" smtClean="0"/>
              <a:t>**</a:t>
            </a:r>
          </a:p>
          <a:p>
            <a:pPr lvl="2"/>
            <a:r>
              <a:rPr lang="zh-TW" altLang="en-US" dirty="0"/>
              <a:t>哪時</a:t>
            </a:r>
            <a:r>
              <a:rPr lang="zh-TW" altLang="en-US" dirty="0" smtClean="0"/>
              <a:t>買、買多少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各家促銷頻率</a:t>
            </a:r>
            <a:endParaRPr lang="en-US" altLang="zh-TW" dirty="0" smtClean="0"/>
          </a:p>
          <a:p>
            <a:pPr lvl="1"/>
            <a:r>
              <a:rPr lang="zh-TW" altLang="en-US" dirty="0"/>
              <a:t>樂</a:t>
            </a:r>
            <a:r>
              <a:rPr lang="zh-TW" altLang="en-US" dirty="0" smtClean="0"/>
              <a:t>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平均</a:t>
            </a:r>
            <a:r>
              <a:rPr lang="en-US" altLang="zh-TW" dirty="0" smtClean="0"/>
              <a:t>10~14</a:t>
            </a:r>
            <a:r>
              <a:rPr lang="zh-TW" altLang="en-US" dirty="0" smtClean="0"/>
              <a:t>天促銷一次</a:t>
            </a:r>
            <a:endParaRPr lang="en-US" altLang="zh-TW" dirty="0" smtClean="0"/>
          </a:p>
          <a:p>
            <a:pPr lvl="2"/>
            <a:r>
              <a:rPr lang="zh-TW" altLang="en-US" dirty="0"/>
              <a:t>一個月至多兩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香草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一個月至少一次</a:t>
            </a:r>
            <a:endParaRPr lang="en-US" altLang="zh-TW" dirty="0" smtClean="0"/>
          </a:p>
          <a:p>
            <a:pPr lvl="1"/>
            <a:r>
              <a:rPr lang="zh-TW" altLang="en-US" dirty="0"/>
              <a:t>捷</a:t>
            </a:r>
            <a:r>
              <a:rPr lang="zh-TW" altLang="en-US" dirty="0" smtClean="0"/>
              <a:t>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一個月一次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各家促銷頻率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續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dirty="0" smtClean="0"/>
              <a:t>酷航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固定每週二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這之外一個月還會有一至二次</a:t>
            </a:r>
            <a:endParaRPr lang="en-US" altLang="zh-TW" dirty="0" smtClean="0"/>
          </a:p>
          <a:p>
            <a:pPr lvl="1"/>
            <a:r>
              <a:rPr lang="zh-TW" altLang="en-US" dirty="0"/>
              <a:t>台灣虎航</a:t>
            </a:r>
            <a:endParaRPr lang="en-US" altLang="zh-TW" dirty="0" smtClean="0"/>
          </a:p>
          <a:p>
            <a:pPr lvl="2"/>
            <a:r>
              <a:rPr lang="zh-TW" altLang="en-US" dirty="0"/>
              <a:t>固定</a:t>
            </a:r>
            <a:r>
              <a:rPr lang="zh-TW" altLang="en-US" dirty="0" smtClean="0"/>
              <a:t>每週三</a:t>
            </a:r>
            <a:endParaRPr lang="en-US" altLang="zh-TW" dirty="0" smtClean="0"/>
          </a:p>
          <a:p>
            <a:pPr lvl="2"/>
            <a:r>
              <a:rPr lang="zh-TW" altLang="en-US" dirty="0"/>
              <a:t>日本發不</a:t>
            </a:r>
            <a:r>
              <a:rPr lang="zh-TW" altLang="en-US" dirty="0" smtClean="0"/>
              <a:t>常促銷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如何把心中的尺數值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過去</a:t>
            </a:r>
            <a:endParaRPr lang="en-US" altLang="zh-TW" dirty="0"/>
          </a:p>
          <a:p>
            <a:pPr lvl="2"/>
            <a:r>
              <a:rPr lang="zh-TW" altLang="en-US" dirty="0" smtClean="0"/>
              <a:t>求神問卜</a:t>
            </a:r>
            <a:endParaRPr lang="en-US" altLang="zh-TW" dirty="0" smtClean="0"/>
          </a:p>
          <a:p>
            <a:pPr lvl="2"/>
            <a:r>
              <a:rPr lang="zh-TW" altLang="en-US" dirty="0"/>
              <a:t>博</a:t>
            </a:r>
            <a:r>
              <a:rPr lang="zh-TW" altLang="en-US" dirty="0" smtClean="0"/>
              <a:t>杯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現在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用數據來講話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63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底下有</a:t>
            </a:r>
            <a:r>
              <a:rPr lang="zh-TW" altLang="en-US" dirty="0"/>
              <a:t>標示顏色的表示最接近整體平均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1"/>
            <a:r>
              <a:rPr lang="zh-TW" altLang="en-US" dirty="0"/>
              <a:t>統計時間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2015/1/13~2015/8/25</a:t>
            </a:r>
          </a:p>
          <a:p>
            <a:pPr lvl="2"/>
            <a:r>
              <a:rPr lang="en-US" altLang="zh-TW" dirty="0" smtClean="0"/>
              <a:t>2015/1/13~2015/9/25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/>
              <a:t>皆為台幣，單程</a:t>
            </a:r>
            <a:r>
              <a:rPr lang="zh-TW" altLang="en-US" dirty="0" smtClean="0"/>
              <a:t>未稅</a:t>
            </a:r>
            <a:endParaRPr lang="en-US" altLang="zh-TW" dirty="0" smtClean="0"/>
          </a:p>
          <a:p>
            <a:pPr lvl="2"/>
            <a:r>
              <a:rPr lang="en-US" altLang="zh-TW" dirty="0"/>
              <a:t>AVG_AVG</a:t>
            </a:r>
            <a:r>
              <a:rPr lang="zh-TW" altLang="en-US" dirty="0"/>
              <a:t>：整體平均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2"/>
            <a:r>
              <a:rPr lang="en-US" altLang="zh-TW" dirty="0"/>
              <a:t>15_AVG </a:t>
            </a:r>
            <a:r>
              <a:rPr lang="zh-TW" altLang="en-US" dirty="0"/>
              <a:t>：出發前  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15 </a:t>
            </a:r>
            <a:r>
              <a:rPr lang="zh-TW" altLang="en-US" dirty="0"/>
              <a:t>天平均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2"/>
            <a:r>
              <a:rPr lang="en-US" altLang="zh-TW" dirty="0"/>
              <a:t>30_AVG </a:t>
            </a:r>
            <a:r>
              <a:rPr lang="zh-TW" altLang="en-US" dirty="0"/>
              <a:t>：出發前 </a:t>
            </a:r>
            <a:r>
              <a:rPr lang="en-US" altLang="zh-TW" dirty="0"/>
              <a:t>16</a:t>
            </a:r>
            <a:r>
              <a:rPr lang="zh-TW" altLang="en-US" dirty="0"/>
              <a:t>～</a:t>
            </a:r>
            <a:r>
              <a:rPr lang="en-US" altLang="zh-TW" dirty="0"/>
              <a:t>30 </a:t>
            </a:r>
            <a:r>
              <a:rPr lang="zh-TW" altLang="en-US" dirty="0"/>
              <a:t>天平均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2"/>
            <a:r>
              <a:rPr lang="en-US" altLang="zh-TW" dirty="0"/>
              <a:t>45_AVG </a:t>
            </a:r>
            <a:r>
              <a:rPr lang="zh-TW" altLang="en-US" dirty="0"/>
              <a:t>：出發前 </a:t>
            </a:r>
            <a:r>
              <a:rPr lang="en-US" altLang="zh-TW" dirty="0"/>
              <a:t>31</a:t>
            </a:r>
            <a:r>
              <a:rPr lang="zh-TW" altLang="en-US" dirty="0"/>
              <a:t>～</a:t>
            </a:r>
            <a:r>
              <a:rPr lang="en-US" altLang="zh-TW" dirty="0"/>
              <a:t>45 </a:t>
            </a:r>
            <a:r>
              <a:rPr lang="zh-TW" altLang="en-US" dirty="0"/>
              <a:t>天平均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2"/>
            <a:r>
              <a:rPr lang="en-US" altLang="zh-TW" dirty="0"/>
              <a:t>60_AVG </a:t>
            </a:r>
            <a:r>
              <a:rPr lang="zh-TW" altLang="en-US" dirty="0"/>
              <a:t>：出發前 </a:t>
            </a:r>
            <a:r>
              <a:rPr lang="en-US" altLang="zh-TW" dirty="0"/>
              <a:t>46</a:t>
            </a:r>
            <a:r>
              <a:rPr lang="zh-TW" altLang="en-US" dirty="0"/>
              <a:t>～</a:t>
            </a:r>
            <a:r>
              <a:rPr lang="en-US" altLang="zh-TW" dirty="0"/>
              <a:t>60 </a:t>
            </a:r>
            <a:r>
              <a:rPr lang="zh-TW" altLang="en-US" dirty="0"/>
              <a:t>天平均</a:t>
            </a:r>
            <a:r>
              <a:rPr lang="zh-TW" altLang="en-US" dirty="0" smtClean="0"/>
              <a:t>價格</a:t>
            </a:r>
            <a:endParaRPr lang="en-US" altLang="zh-TW" dirty="0" smtClean="0"/>
          </a:p>
          <a:p>
            <a:pPr lvl="2"/>
            <a:r>
              <a:rPr lang="en-US" altLang="zh-TW" dirty="0"/>
              <a:t>120_AVG </a:t>
            </a:r>
            <a:r>
              <a:rPr lang="zh-TW" altLang="en-US" dirty="0"/>
              <a:t>：出發前 </a:t>
            </a:r>
            <a:r>
              <a:rPr lang="en-US" altLang="zh-TW" dirty="0"/>
              <a:t>61</a:t>
            </a:r>
            <a:r>
              <a:rPr lang="zh-TW" altLang="en-US" dirty="0"/>
              <a:t>～</a:t>
            </a:r>
            <a:r>
              <a:rPr lang="en-US" altLang="zh-TW" dirty="0"/>
              <a:t>120</a:t>
            </a:r>
            <a:r>
              <a:rPr lang="zh-TW" altLang="en-US" dirty="0"/>
              <a:t>天平均價格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en-US" altLang="zh-TW" b="1" dirty="0"/>
              <a:t>JUST.</a:t>
            </a:r>
            <a:r>
              <a:rPr lang="zh-TW" altLang="en-US" b="1" dirty="0"/>
              <a:t>崩潰</a:t>
            </a:r>
            <a:r>
              <a:rPr lang="en-US" altLang="zh-TW" b="1" dirty="0"/>
              <a:t>.</a:t>
            </a:r>
            <a:r>
              <a:rPr lang="en-US" altLang="zh-TW" b="1" dirty="0" smtClean="0"/>
              <a:t>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http://just.bengkuei.me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2015/1/13</a:t>
            </a:r>
            <a:r>
              <a:rPr lang="zh-TW" altLang="en-US" dirty="0" smtClean="0"/>
              <a:t>上線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用途</a:t>
            </a:r>
            <a:endParaRPr lang="en-US" altLang="zh-TW" dirty="0" smtClean="0"/>
          </a:p>
          <a:p>
            <a:pPr lvl="2"/>
            <a:r>
              <a:rPr lang="zh-TW" altLang="en-US" dirty="0"/>
              <a:t>以</a:t>
            </a:r>
            <a:r>
              <a:rPr lang="en-US" altLang="zh-TW" dirty="0"/>
              <a:t>LCC</a:t>
            </a:r>
            <a:r>
              <a:rPr lang="zh-TW" altLang="en-US" dirty="0" smtClean="0"/>
              <a:t>為主</a:t>
            </a:r>
            <a:r>
              <a:rPr lang="zh-TW" altLang="en-US" dirty="0"/>
              <a:t>的</a:t>
            </a:r>
            <a:r>
              <a:rPr lang="zh-TW" altLang="en-US" dirty="0" smtClean="0"/>
              <a:t>票價紀錄</a:t>
            </a:r>
            <a:r>
              <a:rPr lang="zh-TW" altLang="en-US" dirty="0"/>
              <a:t>、</a:t>
            </a:r>
            <a:r>
              <a:rPr lang="zh-TW" altLang="en-US" dirty="0" smtClean="0"/>
              <a:t>統計及</a:t>
            </a:r>
            <a:r>
              <a:rPr lang="zh-TW" altLang="en-US" u="sng" dirty="0" smtClean="0"/>
              <a:t>預測</a:t>
            </a:r>
            <a:endParaRPr lang="en-US" altLang="zh-TW" u="sng" dirty="0" smtClean="0"/>
          </a:p>
          <a:p>
            <a:pPr lvl="2"/>
            <a:r>
              <a:rPr lang="zh-TW" altLang="en-US" dirty="0"/>
              <a:t>補助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收錄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五家</a:t>
            </a:r>
            <a:r>
              <a:rPr lang="en-US" altLang="zh-TW" dirty="0" smtClean="0"/>
              <a:t>LCC (</a:t>
            </a:r>
            <a:r>
              <a:rPr lang="zh-TW" altLang="en-US" dirty="0" smtClean="0"/>
              <a:t>樂桃、香草、酷航、捷星及台灣虎航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航線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台灣</a:t>
            </a:r>
            <a:r>
              <a:rPr lang="en-US" altLang="zh-TW" dirty="0"/>
              <a:t>-</a:t>
            </a:r>
            <a:r>
              <a:rPr lang="zh-TW" altLang="en-US" dirty="0" smtClean="0"/>
              <a:t>日本全部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日</a:t>
            </a:r>
            <a:r>
              <a:rPr lang="zh-TW" altLang="en-US" dirty="0"/>
              <a:t>本國內線</a:t>
            </a:r>
            <a:r>
              <a:rPr lang="zh-TW" altLang="en-US" dirty="0" smtClean="0"/>
              <a:t>部份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成田、大阪及札幌出發為主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票價</a:t>
            </a:r>
            <a:r>
              <a:rPr lang="zh-TW" altLang="en-US" dirty="0" smtClean="0"/>
              <a:t>資料量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總筆數約 </a:t>
            </a:r>
            <a:r>
              <a:rPr lang="en-US" altLang="zh-TW" dirty="0" smtClean="0"/>
              <a:t>3,144 </a:t>
            </a:r>
            <a:r>
              <a:rPr lang="zh-TW" altLang="en-US" dirty="0" smtClean="0"/>
              <a:t>萬筆</a:t>
            </a:r>
            <a:r>
              <a:rPr lang="en-US" altLang="zh-TW" dirty="0" smtClean="0"/>
              <a:t>(</a:t>
            </a:r>
            <a:r>
              <a:rPr lang="zh-TW" altLang="en-US" dirty="0" smtClean="0"/>
              <a:t>截至 </a:t>
            </a:r>
            <a:r>
              <a:rPr lang="en-US" altLang="zh-TW" dirty="0" smtClean="0"/>
              <a:t>9/23 </a:t>
            </a:r>
            <a:r>
              <a:rPr lang="zh-TW" altLang="en-US" dirty="0" smtClean="0"/>
              <a:t>止</a:t>
            </a:r>
            <a:r>
              <a:rPr lang="en-US" altLang="zh-TW" dirty="0" smtClean="0"/>
              <a:t>)</a:t>
            </a:r>
          </a:p>
          <a:p>
            <a:pPr lvl="3"/>
            <a:r>
              <a:rPr lang="zh-TW" altLang="en-US" dirty="0"/>
              <a:t>單日</a:t>
            </a:r>
            <a:r>
              <a:rPr lang="zh-TW" altLang="en-US" dirty="0" smtClean="0"/>
              <a:t>約</a:t>
            </a:r>
            <a:r>
              <a:rPr lang="en-US" altLang="zh-TW" dirty="0" smtClean="0"/>
              <a:t>20.8</a:t>
            </a:r>
            <a:r>
              <a:rPr lang="zh-TW" altLang="en-US" dirty="0" smtClean="0"/>
              <a:t>萬筆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票價</a:t>
            </a:r>
            <a:r>
              <a:rPr lang="zh-TW" altLang="en-US" dirty="0" smtClean="0"/>
              <a:t>基準</a:t>
            </a:r>
            <a:r>
              <a:rPr lang="en-US" altLang="zh-TW" sz="1600" dirty="0"/>
              <a:t>(</a:t>
            </a:r>
            <a:r>
              <a:rPr lang="zh-TW" altLang="en-US" sz="1600" dirty="0"/>
              <a:t>台幣，單程未稅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pPr lvl="1"/>
            <a:r>
              <a:rPr lang="zh-TW" altLang="en-US" dirty="0"/>
              <a:t>台北</a:t>
            </a:r>
            <a:r>
              <a:rPr lang="zh-TW" altLang="en-US" dirty="0" smtClean="0"/>
              <a:t>大阪</a:t>
            </a:r>
            <a:endParaRPr lang="en-US" altLang="zh-TW" dirty="0" smtClean="0"/>
          </a:p>
          <a:p>
            <a:pPr lvl="2"/>
            <a:r>
              <a:rPr lang="zh-TW" altLang="en-US" dirty="0"/>
              <a:t>樂</a:t>
            </a:r>
            <a:r>
              <a:rPr lang="zh-TW" altLang="en-US" dirty="0" smtClean="0"/>
              <a:t>桃</a:t>
            </a:r>
            <a:r>
              <a:rPr lang="en-US" altLang="zh-TW" dirty="0" smtClean="0"/>
              <a:t>: 2,750</a:t>
            </a:r>
          </a:p>
          <a:p>
            <a:pPr lvl="2"/>
            <a:r>
              <a:rPr lang="zh-TW" altLang="en-US" dirty="0"/>
              <a:t>捷</a:t>
            </a:r>
            <a:r>
              <a:rPr lang="zh-TW" altLang="en-US" dirty="0" smtClean="0"/>
              <a:t>星</a:t>
            </a:r>
            <a:r>
              <a:rPr lang="en-US" altLang="zh-TW" dirty="0"/>
              <a:t>: </a:t>
            </a:r>
            <a:r>
              <a:rPr lang="en-US" altLang="zh-TW" dirty="0" smtClean="0"/>
              <a:t>3,198</a:t>
            </a:r>
          </a:p>
          <a:p>
            <a:pPr lvl="2"/>
            <a:r>
              <a:rPr lang="zh-TW" altLang="en-US" dirty="0"/>
              <a:t>台灣虎</a:t>
            </a:r>
            <a:r>
              <a:rPr lang="zh-TW" altLang="en-US" dirty="0" smtClean="0"/>
              <a:t>航</a:t>
            </a:r>
            <a:r>
              <a:rPr lang="en-US" altLang="zh-TW" dirty="0" smtClean="0"/>
              <a:t>: 1,999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高雄</a:t>
            </a:r>
            <a:r>
              <a:rPr lang="zh-TW" altLang="en-US" dirty="0" smtClean="0"/>
              <a:t>大阪</a:t>
            </a:r>
            <a:endParaRPr lang="en-US" altLang="zh-TW" dirty="0" smtClean="0"/>
          </a:p>
          <a:p>
            <a:pPr lvl="2"/>
            <a:r>
              <a:rPr lang="zh-TW" altLang="en-US" dirty="0"/>
              <a:t>樂</a:t>
            </a:r>
            <a:r>
              <a:rPr lang="zh-TW" altLang="en-US" dirty="0" smtClean="0"/>
              <a:t>桃</a:t>
            </a:r>
            <a:r>
              <a:rPr lang="en-US" altLang="zh-TW" dirty="0"/>
              <a:t>: </a:t>
            </a:r>
            <a:r>
              <a:rPr lang="en-US" altLang="zh-TW" dirty="0" smtClean="0"/>
              <a:t>2,580</a:t>
            </a:r>
          </a:p>
          <a:p>
            <a:pPr lvl="2"/>
            <a:r>
              <a:rPr lang="zh-TW" altLang="en-US" dirty="0"/>
              <a:t>酷</a:t>
            </a:r>
            <a:r>
              <a:rPr lang="zh-TW" altLang="en-US" dirty="0" smtClean="0"/>
              <a:t>航</a:t>
            </a:r>
            <a:r>
              <a:rPr lang="en-US" altLang="zh-TW" dirty="0" smtClean="0"/>
              <a:t>: 2,598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票價</a:t>
            </a:r>
            <a:r>
              <a:rPr lang="zh-TW" altLang="en-US" dirty="0" smtClean="0"/>
              <a:t>基準</a:t>
            </a:r>
            <a:r>
              <a:rPr lang="en-US" altLang="zh-TW" sz="1600" dirty="0"/>
              <a:t>(</a:t>
            </a:r>
            <a:r>
              <a:rPr lang="zh-TW" altLang="en-US" sz="1600" dirty="0"/>
              <a:t>台幣，單程未稅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pPr lvl="1"/>
            <a:r>
              <a:rPr lang="zh-TW" altLang="en-US" dirty="0" smtClean="0"/>
              <a:t>台北</a:t>
            </a:r>
            <a:r>
              <a:rPr lang="zh-TW" altLang="en-US" dirty="0"/>
              <a:t>東京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香草</a:t>
            </a:r>
            <a:r>
              <a:rPr lang="en-US" altLang="zh-TW" dirty="0" smtClean="0"/>
              <a:t>: 1,950 (</a:t>
            </a:r>
            <a:r>
              <a:rPr lang="zh-TW" altLang="en-US" dirty="0"/>
              <a:t>原味，</a:t>
            </a:r>
            <a:r>
              <a:rPr lang="en-US" altLang="zh-TW" dirty="0"/>
              <a:t>14</a:t>
            </a:r>
            <a:r>
              <a:rPr lang="zh-TW" altLang="en-US" dirty="0"/>
              <a:t>年冬季</a:t>
            </a:r>
            <a:r>
              <a:rPr lang="zh-TW" altLang="en-US" dirty="0" smtClean="0"/>
              <a:t>票價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酷航</a:t>
            </a:r>
            <a:r>
              <a:rPr lang="en-US" altLang="zh-TW" dirty="0"/>
              <a:t>: 3,198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台灣</a:t>
            </a:r>
            <a:r>
              <a:rPr lang="zh-TW" altLang="en-US" dirty="0"/>
              <a:t>虎</a:t>
            </a:r>
            <a:r>
              <a:rPr lang="zh-TW" altLang="en-US" dirty="0" smtClean="0"/>
              <a:t>航</a:t>
            </a:r>
            <a:r>
              <a:rPr lang="en-US" altLang="zh-TW" dirty="0" smtClean="0"/>
              <a:t>: 1,999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高雄東京</a:t>
            </a:r>
            <a:endParaRPr lang="en-US" altLang="zh-TW" dirty="0" smtClean="0"/>
          </a:p>
          <a:p>
            <a:pPr lvl="2"/>
            <a:r>
              <a:rPr lang="zh-TW" altLang="en-US" dirty="0"/>
              <a:t>香草</a:t>
            </a:r>
            <a:r>
              <a:rPr lang="en-US" altLang="zh-TW" dirty="0"/>
              <a:t>: 1,950 (</a:t>
            </a:r>
            <a:r>
              <a:rPr lang="zh-TW" altLang="en-US" dirty="0"/>
              <a:t>原味，</a:t>
            </a:r>
            <a:r>
              <a:rPr lang="en-US" altLang="zh-TW" dirty="0"/>
              <a:t>14</a:t>
            </a:r>
            <a:r>
              <a:rPr lang="zh-TW" altLang="en-US" dirty="0"/>
              <a:t>年冬季票價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台灣虎航</a:t>
            </a:r>
            <a:r>
              <a:rPr lang="en-US" altLang="zh-TW" dirty="0"/>
              <a:t>: 1,999</a:t>
            </a:r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2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票價</a:t>
            </a:r>
            <a:r>
              <a:rPr lang="zh-TW" altLang="en-US" dirty="0" smtClean="0"/>
              <a:t>基準</a:t>
            </a:r>
            <a:r>
              <a:rPr lang="en-US" altLang="zh-TW" sz="1600" dirty="0"/>
              <a:t>(</a:t>
            </a:r>
            <a:r>
              <a:rPr lang="zh-TW" altLang="en-US" sz="1600" dirty="0"/>
              <a:t>台幣，單程未稅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pPr lvl="1"/>
            <a:r>
              <a:rPr lang="zh-TW" altLang="en-US" dirty="0" smtClean="0"/>
              <a:t>台北沖繩</a:t>
            </a:r>
            <a:endParaRPr lang="en-US" altLang="zh-TW" dirty="0" smtClean="0"/>
          </a:p>
          <a:p>
            <a:pPr lvl="2"/>
            <a:r>
              <a:rPr lang="zh-TW" altLang="en-US" dirty="0"/>
              <a:t>樂</a:t>
            </a:r>
            <a:r>
              <a:rPr lang="zh-TW" altLang="en-US" dirty="0" smtClean="0"/>
              <a:t>桃</a:t>
            </a:r>
            <a:r>
              <a:rPr lang="en-US" altLang="zh-TW" dirty="0" smtClean="0"/>
              <a:t>: 1,900</a:t>
            </a:r>
          </a:p>
          <a:p>
            <a:pPr lvl="2"/>
            <a:r>
              <a:rPr lang="zh-TW" altLang="en-US" dirty="0" smtClean="0"/>
              <a:t>台灣</a:t>
            </a:r>
            <a:r>
              <a:rPr lang="zh-TW" altLang="en-US" dirty="0"/>
              <a:t>虎</a:t>
            </a:r>
            <a:r>
              <a:rPr lang="zh-TW" altLang="en-US" dirty="0" smtClean="0"/>
              <a:t>航</a:t>
            </a:r>
            <a:r>
              <a:rPr lang="en-US" altLang="zh-TW" dirty="0" smtClean="0"/>
              <a:t>: 1,688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台北羽田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樂桃</a:t>
            </a:r>
            <a:r>
              <a:rPr lang="en-US" altLang="zh-TW" dirty="0" smtClean="0"/>
              <a:t>: 2,970</a:t>
            </a:r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7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5678"/>
              </p:ext>
            </p:extLst>
          </p:nvPr>
        </p:nvGraphicFramePr>
        <p:xfrm>
          <a:off x="611560" y="1484784"/>
          <a:ext cx="7362829" cy="48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  <a:gridCol w="552318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台北大阪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 pitchFamily="34" charset="-120"/>
                        <a:ea typeface="Noto Sans T Chinese Regular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MM022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4,479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4,661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4,861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4,326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4,217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3,917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4,198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4,509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MM023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4,651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4,690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6,167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5,061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4,907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4,585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4,082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MM024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4,905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4,932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5,928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5,101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5,014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4,871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4,761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4,595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4,633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4,650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MM027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5,336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5,505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6,456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6,248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5,610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5,385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5,327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5,100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5,080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5,258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MM028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4,337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4,369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5,365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4,455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4,368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4,150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3,859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3,837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3,937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MM029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4,386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4,450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4,811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4,304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4,285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4,293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4,342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3K 721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5,281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5,343 </a:t>
                      </a:r>
                      <a:endParaRPr lang="en-US" altLang="zh-TW" sz="1300" b="1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5,815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5,486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5,414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5,440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5,236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5,151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4,823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4,591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3K 722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5,788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5,980 </a:t>
                      </a:r>
                      <a:endParaRPr lang="en-US" altLang="zh-TW" sz="1300" b="1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6,203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6,111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6,139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5,894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5,972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5,863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5,722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3K 723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5,940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6,191 </a:t>
                      </a:r>
                      <a:endParaRPr lang="en-US" altLang="zh-TW" sz="1300" b="1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5,800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5,628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5,677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5,353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5,692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5,895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5,882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5,729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3K 724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5,483 </a:t>
                      </a:r>
                      <a:endParaRPr lang="en-US" altLang="zh-TW" sz="13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5,666 </a:t>
                      </a:r>
                      <a:endParaRPr lang="en-US" altLang="zh-TW" sz="1300" b="1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5,808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FFC000"/>
                          </a:solidFill>
                          <a:effectLst/>
                          <a:latin typeface="+mn-ea"/>
                          <a:ea typeface="+mn-ea"/>
                        </a:rPr>
                        <a:t>5,511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5,447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5,186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5,214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5,073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4,773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5,130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4,811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IT 210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4,270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4,410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5,468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5,150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4,671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4,400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4,285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3,944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3,530 </a:t>
                      </a:r>
                    </a:p>
                  </a:txBody>
                  <a:tcPr marL="9525" marR="9525" marT="9525" marB="0" anchor="ctr"/>
                </a:tc>
              </a:tr>
              <a:tr h="36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IT 211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3,969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3,986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4,522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4,526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3,588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4,052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3,936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3,648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3,263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52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44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88153"/>
              </p:ext>
            </p:extLst>
          </p:nvPr>
        </p:nvGraphicFramePr>
        <p:xfrm>
          <a:off x="611560" y="1484784"/>
          <a:ext cx="7215193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  <a:gridCol w="540015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高雄大阪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MM036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4,074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4,078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4,727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4,637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4,117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3,994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3,848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3,734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3,758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3,703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3,870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3,912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MM035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4,183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4,202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4,894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4,804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4,381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4,241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4,134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4,005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4,004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3,897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4,120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4,143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2,891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3,251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2,356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2,423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2,432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2,536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2,602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2,649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2,495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2,731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2,649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2,956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2,851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3,140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2,293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2,389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2,451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2,256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2,486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2,557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2,479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2,585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2,677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2,845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TZ 288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4,705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5,048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3,892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3,745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3,852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4,846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5,156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4,958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5,193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4,770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4,991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9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TZ 287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4,839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5,265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3,747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3,909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4,387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4,644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4,828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5,024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5,341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4,880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5,208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93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23640"/>
              </p:ext>
            </p:extLst>
          </p:nvPr>
        </p:nvGraphicFramePr>
        <p:xfrm>
          <a:off x="611560" y="1484784"/>
          <a:ext cx="7142166" cy="48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39750"/>
                <a:gridCol w="506413"/>
                <a:gridCol w="542925"/>
                <a:gridCol w="506413"/>
                <a:gridCol w="542925"/>
                <a:gridCol w="506413"/>
                <a:gridCol w="581025"/>
                <a:gridCol w="506413"/>
                <a:gridCol w="581025"/>
                <a:gridCol w="506413"/>
                <a:gridCol w="581025"/>
                <a:gridCol w="506413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台北東京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TZ 202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5,268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5,334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6,483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6,317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5,988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5,870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6,230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6,060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5,910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5,679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5,004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5,068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TZ 201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5,304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5,360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6,372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6,163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6,131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5,911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6,047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5,832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5,668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FD03CD"/>
                          </a:solidFill>
                          <a:effectLst/>
                          <a:latin typeface="+mn-ea"/>
                          <a:ea typeface="+mn-ea"/>
                        </a:rPr>
                        <a:t>5,452 </a:t>
                      </a:r>
                      <a:endParaRPr lang="en-US" altLang="zh-TW" sz="1300" b="1" i="0" u="none" strike="noStrike" dirty="0">
                        <a:solidFill>
                          <a:srgbClr val="FD03C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5,168 </a:t>
                      </a:r>
                      <a:endParaRPr lang="en-US" altLang="zh-TW" sz="13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5,226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3,747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3,808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4,903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4,855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4,746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4,662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4,553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4,328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4,162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3,975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3,484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3,481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3,597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3,618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4,255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4,248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4,240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4,136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4,012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4,047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3,860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3,420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3,394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202*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2,735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2,979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3,929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3,819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2,859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3,169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2,622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2,681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2,533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2,476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2,476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203*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3,392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3,707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5,249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4,898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3,966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3,429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3,123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3,463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3,076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3,124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2,875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2,875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4,426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5,187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6,081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6,642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5,503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6,156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4,896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5,460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4,482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5,119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3,816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4,605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3,704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4,472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4,849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5,526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4,603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5,226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3,927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4,586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3,410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4,145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3,075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3,909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4,405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5,167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5,921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6,437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6,192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4,933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5,530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4,587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5,215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3,885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4,581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5,257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6,820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7,134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6,926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7,166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6,225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5,958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4,514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4,467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3,165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4,182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4,199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4,987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5,762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6,331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5,280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5,937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4,689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5,324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4,375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5,030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3,709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4,549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4,792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5,568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6,570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7,063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6,787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7,301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6,089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6,658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5,543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4,545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5,292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4,055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4,879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6,427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6,925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6,251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6,673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5,554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5,959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5,028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5,398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3,942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4,638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2,996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3,907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6,038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4,582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4,265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2,837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3,940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291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4,675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5,529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6,154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6,181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6,250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6,650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5,502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6,240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5,116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5,825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4,542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5,342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7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58607"/>
              </p:ext>
            </p:extLst>
          </p:nvPr>
        </p:nvGraphicFramePr>
        <p:xfrm>
          <a:off x="611560" y="1484784"/>
          <a:ext cx="708343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39750"/>
                <a:gridCol w="506413"/>
                <a:gridCol w="542925"/>
                <a:gridCol w="506413"/>
                <a:gridCol w="531813"/>
                <a:gridCol w="506413"/>
                <a:gridCol w="534988"/>
                <a:gridCol w="506413"/>
                <a:gridCol w="581025"/>
                <a:gridCol w="506413"/>
                <a:gridCol w="506413"/>
                <a:gridCol w="579438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高雄東京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IT 280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2,553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2,620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2,900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2,562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2,586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2,371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2,676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2,529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2,500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2,315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 smtClean="0">
                          <a:effectLst/>
                          <a:latin typeface="+mn-ea"/>
                          <a:ea typeface="+mn-ea"/>
                        </a:rPr>
                        <a:t>2,168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2,095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2,583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2,649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2,151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2,491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2,441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2,344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2,662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2,478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2,626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2,553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 smtClean="0">
                          <a:effectLst/>
                          <a:latin typeface="+mn-ea"/>
                          <a:ea typeface="+mn-ea"/>
                        </a:rPr>
                        <a:t>2,188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2,073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3,968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4,711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5,717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4,895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5,507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4,184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4,864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3,631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4,394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 smtClean="0">
                          <a:effectLst/>
                          <a:latin typeface="+mn-ea"/>
                          <a:ea typeface="+mn-ea"/>
                        </a:rPr>
                        <a:t>3,373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4,162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JW122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3,825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4,560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4,992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5,587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4,392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5,064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3,880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4,564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3,561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4,321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 smtClean="0">
                          <a:effectLst/>
                          <a:latin typeface="+mn-ea"/>
                          <a:ea typeface="+mn-ea"/>
                        </a:rPr>
                        <a:t>3,342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JW123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3,806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4,198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3,416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3,272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3,472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JW124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3,654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3,398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3,069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3,097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3,406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JW120*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4,061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9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JW125*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4,168 </a:t>
                      </a:r>
                      <a:endParaRPr lang="en-US" altLang="zh-TW" sz="1300" b="1" i="0" u="none" strike="noStrike" dirty="0"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60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981379"/>
              </p:ext>
            </p:extLst>
          </p:nvPr>
        </p:nvGraphicFramePr>
        <p:xfrm>
          <a:off x="611560" y="1484784"/>
          <a:ext cx="6892931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39750"/>
                <a:gridCol w="506413"/>
                <a:gridCol w="503238"/>
                <a:gridCol w="506413"/>
                <a:gridCol w="503238"/>
                <a:gridCol w="506413"/>
                <a:gridCol w="503238"/>
                <a:gridCol w="506413"/>
                <a:gridCol w="534988"/>
                <a:gridCol w="506413"/>
                <a:gridCol w="534988"/>
                <a:gridCol w="506413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台北沖繩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</a:p>
                  </a:txBody>
                  <a:tcPr marL="9525" marR="9525" marT="9525" marB="0" anchor="ctr"/>
                </a:tc>
              </a:tr>
              <a:tr h="569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MM922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3,205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3,231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3,972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3,988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3,546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3,541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3,440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3,371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3,175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3,115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3,150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3,102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569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MM921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3,242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3,272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4,034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4,040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3,594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3,575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3,469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3,443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3,283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3,225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3,221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3,180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569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3,613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4,000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5,010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4,925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5,204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5,065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4,654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4,331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4,371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4,246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3,716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3,780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569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  <a:latin typeface="+mn-ea"/>
                          <a:ea typeface="+mn-ea"/>
                        </a:rPr>
                        <a:t>IT 231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3,454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3,800 </a:t>
                      </a:r>
                      <a:endParaRPr lang="en-US" altLang="zh-TW" sz="13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4,125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3,990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4,952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4,783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4,599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4,460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4,520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4,300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 smtClean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3,664 </a:t>
                      </a:r>
                      <a:endParaRPr lang="en-US" altLang="zh-TW" sz="1300" b="1" i="0" u="none" strike="noStrike" dirty="0"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3,732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680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5865"/>
              </p:ext>
            </p:extLst>
          </p:nvPr>
        </p:nvGraphicFramePr>
        <p:xfrm>
          <a:off x="611560" y="1484784"/>
          <a:ext cx="7167567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13"/>
                <a:gridCol w="539750"/>
                <a:gridCol w="506413"/>
                <a:gridCol w="542925"/>
                <a:gridCol w="506413"/>
                <a:gridCol w="576263"/>
                <a:gridCol w="506413"/>
                <a:gridCol w="576263"/>
                <a:gridCol w="506413"/>
                <a:gridCol w="542925"/>
                <a:gridCol w="506413"/>
                <a:gridCol w="542925"/>
                <a:gridCol w="579438"/>
              </a:tblGrid>
              <a:tr h="2286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>
                          <a:effectLst/>
                          <a:latin typeface="+mn-ea"/>
                          <a:ea typeface="+mn-ea"/>
                        </a:rPr>
                        <a:t>台北羽田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AVG_AVG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30_AVG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45_AVG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60_AVG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120_AVG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T Chinese Regul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8/25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9/25</a:t>
                      </a:r>
                    </a:p>
                  </a:txBody>
                  <a:tcPr marL="9525" marR="9525" marT="9525" marB="0" anchor="ctr"/>
                </a:tc>
              </a:tr>
              <a:tr h="92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MM1028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4,542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4,576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6,943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6,259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5,123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4,956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4,282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4,145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3,964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3,869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4,035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4,135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92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+mn-ea"/>
                          <a:ea typeface="+mn-ea"/>
                        </a:rPr>
                        <a:t>MM1029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4,124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4,163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5,285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5,220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4,332 </a:t>
                      </a:r>
                      <a:endParaRPr lang="en-US" altLang="zh-TW" sz="1300" b="1" i="0" u="none" strike="noStrike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1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4,084 </a:t>
                      </a:r>
                      <a:endParaRPr lang="en-US" altLang="zh-TW" sz="13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3,796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3,713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3,629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3,548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300" u="none" strike="noStrike" dirty="0">
                          <a:effectLst/>
                          <a:latin typeface="+mn-ea"/>
                          <a:ea typeface="+mn-ea"/>
                        </a:rPr>
                        <a:t>3,555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3,854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47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統計部份有</a:t>
            </a:r>
            <a:r>
              <a:rPr lang="zh-TW" altLang="en-US" dirty="0"/>
              <a:t>排除掉促銷價的</a:t>
            </a:r>
            <a:r>
              <a:rPr lang="zh-TW" altLang="en-US" dirty="0" smtClean="0"/>
              <a:t>部份</a:t>
            </a:r>
            <a:endParaRPr lang="en-US" altLang="zh-TW" dirty="0" smtClean="0"/>
          </a:p>
          <a:p>
            <a:pPr lvl="1"/>
            <a:r>
              <a:rPr lang="zh-TW" altLang="en-US" dirty="0"/>
              <a:t>畢竟促銷</a:t>
            </a:r>
            <a:r>
              <a:rPr lang="zh-TW" altLang="en-US" dirty="0" smtClean="0"/>
              <a:t>可遇不可求</a:t>
            </a:r>
            <a:endParaRPr lang="en-US" altLang="zh-TW" dirty="0" smtClean="0"/>
          </a:p>
          <a:p>
            <a:pPr lvl="1"/>
            <a:r>
              <a:rPr lang="zh-TW" altLang="en-US" dirty="0"/>
              <a:t>夏冬季是一起</a:t>
            </a:r>
            <a:r>
              <a:rPr lang="zh-TW" altLang="en-US" dirty="0" smtClean="0"/>
              <a:t>算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平均價格</a:t>
            </a:r>
            <a:r>
              <a:rPr lang="zh-TW" altLang="en-US" dirty="0" smtClean="0"/>
              <a:t>偏高原因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台幣本身就</a:t>
            </a:r>
            <a:r>
              <a:rPr lang="zh-TW" altLang="en-US" dirty="0"/>
              <a:t>賣的比較</a:t>
            </a:r>
            <a:r>
              <a:rPr lang="zh-TW" altLang="en-US" dirty="0" smtClean="0"/>
              <a:t>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台灣虎航和香草的高雄段除外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86"/>
            <a:ext cx="9144000" cy="483442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若夏冬季分開來看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06"/>
              </p:ext>
            </p:extLst>
          </p:nvPr>
        </p:nvGraphicFramePr>
        <p:xfrm>
          <a:off x="683568" y="2420888"/>
          <a:ext cx="6356351" cy="11144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4913"/>
                <a:gridCol w="944563"/>
                <a:gridCol w="825500"/>
                <a:gridCol w="825500"/>
                <a:gridCol w="825500"/>
                <a:gridCol w="825500"/>
                <a:gridCol w="90487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樂桃 高雄大阪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AVG_AVG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15_AVG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30_AVG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45_AVG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60_AVG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120_AVG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MM036 (</a:t>
                      </a:r>
                      <a:r>
                        <a:rPr lang="zh-TW" altLang="en-US" sz="1400" u="none" strike="noStrike" dirty="0">
                          <a:effectLst/>
                        </a:rPr>
                        <a:t>整體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4,078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4,637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3,994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3,734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3,703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3,912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MM036 (14</a:t>
                      </a:r>
                      <a:r>
                        <a:rPr lang="zh-TW" altLang="en-US" sz="1400" u="none" strike="noStrike" dirty="0">
                          <a:effectLst/>
                        </a:rPr>
                        <a:t>冬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4,736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5,050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4,522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4,421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3,755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4,169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MM036 (15</a:t>
                      </a:r>
                      <a:r>
                        <a:rPr lang="zh-TW" altLang="en-US" sz="1400" u="none" strike="noStrike">
                          <a:effectLst/>
                        </a:rPr>
                        <a:t>夏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3,975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4,489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3,856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3,658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3,755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3,983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MM036 (15</a:t>
                      </a:r>
                      <a:r>
                        <a:rPr lang="zh-TW" altLang="en-US" sz="1400" u="none" strike="noStrike">
                          <a:effectLst/>
                        </a:rPr>
                        <a:t>冬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3,918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2,980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2,943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3,296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3,713 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43174"/>
              </p:ext>
            </p:extLst>
          </p:nvPr>
        </p:nvGraphicFramePr>
        <p:xfrm>
          <a:off x="683568" y="3717032"/>
          <a:ext cx="6356351" cy="11144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4913"/>
                <a:gridCol w="944563"/>
                <a:gridCol w="825500"/>
                <a:gridCol w="825500"/>
                <a:gridCol w="825500"/>
                <a:gridCol w="825500"/>
                <a:gridCol w="90487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香草 台北東京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AVG_AVG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15_AVG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30_AVG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45_AVG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60_AVG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120_AVG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JW103 (</a:t>
                      </a:r>
                      <a:r>
                        <a:rPr lang="zh-TW" altLang="en-US" sz="1400" u="none" strike="noStrike">
                          <a:effectLst/>
                        </a:rPr>
                        <a:t>整體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5,257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7,134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7,166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5,958</a:t>
                      </a:r>
                      <a:r>
                        <a:rPr lang="en-US" altLang="zh-TW" sz="1400" u="none" strike="noStrike" dirty="0">
                          <a:effectLst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4,467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4,182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JW103 (14</a:t>
                      </a:r>
                      <a:r>
                        <a:rPr lang="zh-TW" altLang="en-US" sz="1400" u="none" strike="noStrike">
                          <a:effectLst/>
                        </a:rPr>
                        <a:t>冬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7,090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7,221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7,354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6,822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4,950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JW103 (15</a:t>
                      </a:r>
                      <a:r>
                        <a:rPr lang="zh-TW" altLang="en-US" sz="1400" u="none" strike="noStrike">
                          <a:effectLst/>
                        </a:rPr>
                        <a:t>夏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4,895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5,239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4,792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4,637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4,919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5,059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JW103 (15</a:t>
                      </a:r>
                      <a:r>
                        <a:rPr lang="zh-TW" altLang="en-US" sz="1400" u="none" strike="noStrike">
                          <a:effectLst/>
                        </a:rPr>
                        <a:t>冬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4,040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4,904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4,315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4,112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4,105 </a:t>
                      </a:r>
                      <a:endParaRPr lang="en-US" altLang="zh-TW" sz="1400" b="0" i="0" u="none" strike="noStrike" dirty="0">
                        <a:solidFill>
                          <a:srgbClr val="00B0F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5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51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648854"/>
              </p:ext>
            </p:extLst>
          </p:nvPr>
        </p:nvGraphicFramePr>
        <p:xfrm>
          <a:off x="1095374" y="1809749"/>
          <a:ext cx="6953252" cy="323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95374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同一天不同班次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425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66799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同一天不同班次</a:t>
            </a:r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234891"/>
              </p:ext>
            </p:extLst>
          </p:nvPr>
        </p:nvGraphicFramePr>
        <p:xfrm>
          <a:off x="1066799" y="1781175"/>
          <a:ext cx="7010401" cy="329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12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95374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不同天同一班次</a:t>
            </a:r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311819"/>
              </p:ext>
            </p:extLst>
          </p:nvPr>
        </p:nvGraphicFramePr>
        <p:xfrm>
          <a:off x="1095374" y="1809750"/>
          <a:ext cx="69342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12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數據上面可以看出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越</a:t>
            </a:r>
            <a:r>
              <a:rPr lang="zh-TW" altLang="en-US" dirty="0"/>
              <a:t>早買「不見得」會比較</a:t>
            </a:r>
            <a:r>
              <a:rPr lang="zh-TW" altLang="en-US" dirty="0" smtClean="0"/>
              <a:t>便宜</a:t>
            </a:r>
            <a:endParaRPr lang="en-US" altLang="zh-TW" dirty="0" smtClean="0"/>
          </a:p>
          <a:p>
            <a:pPr lvl="2"/>
            <a:r>
              <a:rPr lang="zh-TW" altLang="en-US" dirty="0"/>
              <a:t>台灣虎</a:t>
            </a:r>
            <a:r>
              <a:rPr lang="zh-TW" altLang="en-US" dirty="0" smtClean="0"/>
              <a:t>航、酷航的高雄大阪段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/>
              <a:t>但越</a:t>
            </a:r>
            <a:r>
              <a:rPr lang="zh-TW" altLang="en-US" dirty="0" smtClean="0"/>
              <a:t>接近</a:t>
            </a:r>
            <a:r>
              <a:rPr lang="zh-TW" altLang="en-US" dirty="0"/>
              <a:t>出發日期「不見得」就會比較</a:t>
            </a:r>
            <a:r>
              <a:rPr lang="zh-TW" altLang="en-US" dirty="0" smtClean="0"/>
              <a:t>貴</a:t>
            </a:r>
            <a:endParaRPr lang="en-US" altLang="zh-TW" dirty="0" smtClean="0"/>
          </a:p>
          <a:p>
            <a:pPr lvl="2"/>
            <a:r>
              <a:rPr lang="zh-TW" altLang="en-US" dirty="0"/>
              <a:t>樂桃出發前</a:t>
            </a:r>
            <a:r>
              <a:rPr lang="en-US" altLang="zh-TW" dirty="0"/>
              <a:t>30</a:t>
            </a:r>
            <a:r>
              <a:rPr lang="zh-TW" altLang="en-US" dirty="0"/>
              <a:t>天左右的平均價會接近整體平均價格</a:t>
            </a:r>
          </a:p>
          <a:p>
            <a:pPr lvl="2"/>
            <a:r>
              <a:rPr lang="zh-TW" altLang="en-US" dirty="0"/>
              <a:t>台灣虎航、酷航的高雄大阪</a:t>
            </a:r>
            <a:r>
              <a:rPr lang="zh-TW" altLang="en-US" dirty="0" smtClean="0"/>
              <a:t>段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014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買過程中也一定要知道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/>
              <a:t>名字一定要打對</a:t>
            </a:r>
            <a:endParaRPr lang="en-US" altLang="zh-TW" dirty="0"/>
          </a:p>
          <a:p>
            <a:pPr lvl="2"/>
            <a:r>
              <a:rPr lang="zh-TW" altLang="en-US" dirty="0" smtClean="0"/>
              <a:t>通常打錯三</a:t>
            </a:r>
            <a:r>
              <a:rPr lang="zh-TW" altLang="en-US" dirty="0"/>
              <a:t>個字以上 </a:t>
            </a:r>
            <a:r>
              <a:rPr lang="en-US" altLang="zh-TW" dirty="0"/>
              <a:t>= </a:t>
            </a:r>
            <a:r>
              <a:rPr lang="zh-TW" altLang="en-US" dirty="0"/>
              <a:t>重新買比較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買台灣出發</a:t>
            </a:r>
            <a:r>
              <a:rPr lang="zh-TW" altLang="en-US" dirty="0" smtClean="0"/>
              <a:t>的</a:t>
            </a:r>
            <a:r>
              <a:rPr lang="zh-TW" altLang="en-US" u="sng" dirty="0" smtClean="0"/>
              <a:t>通常</a:t>
            </a:r>
            <a:r>
              <a:rPr lang="zh-TW" altLang="en-US" dirty="0" smtClean="0"/>
              <a:t>都是台幣計價</a:t>
            </a:r>
            <a:endParaRPr lang="en-US" altLang="zh-TW" dirty="0"/>
          </a:p>
          <a:p>
            <a:pPr lvl="1"/>
            <a:r>
              <a:rPr lang="zh-TW" altLang="en-US" dirty="0"/>
              <a:t>有刷有機會</a:t>
            </a:r>
            <a:endParaRPr lang="en-US" altLang="zh-TW" dirty="0"/>
          </a:p>
          <a:p>
            <a:pPr lvl="1"/>
            <a:r>
              <a:rPr lang="zh-TW" altLang="en-US" dirty="0"/>
              <a:t>地名要選對</a:t>
            </a:r>
            <a:endParaRPr lang="en-US" altLang="zh-TW" dirty="0"/>
          </a:p>
          <a:p>
            <a:pPr lvl="2"/>
            <a:r>
              <a:rPr lang="zh-TW" altLang="en-US" dirty="0"/>
              <a:t>此松山</a:t>
            </a:r>
            <a:r>
              <a:rPr lang="zh-TW" altLang="en-US" dirty="0" smtClean="0"/>
              <a:t>非台灣松山</a:t>
            </a:r>
            <a:endParaRPr lang="en-US" altLang="zh-TW" dirty="0"/>
          </a:p>
          <a:p>
            <a:pPr lvl="2"/>
            <a:r>
              <a:rPr lang="zh-TW" altLang="en-US" dirty="0"/>
              <a:t>是</a:t>
            </a:r>
            <a:r>
              <a:rPr lang="zh-TW" altLang="en-US" dirty="0" smtClean="0"/>
              <a:t>高雄</a:t>
            </a:r>
            <a:r>
              <a:rPr lang="en-US" altLang="zh-TW" dirty="0" smtClean="0"/>
              <a:t>(Kaohsiung)</a:t>
            </a:r>
            <a:r>
              <a:rPr lang="zh-TW" altLang="en-US" dirty="0" smtClean="0"/>
              <a:t>不是鹿兒島</a:t>
            </a:r>
            <a:r>
              <a:rPr lang="en-US" altLang="zh-TW" dirty="0"/>
              <a:t>(Kagoshima)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87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讓買機票不是</a:t>
            </a:r>
            <a:r>
              <a:rPr lang="zh-TW" altLang="en-US" dirty="0"/>
              <a:t>件崩潰的</a:t>
            </a:r>
            <a:r>
              <a:rPr lang="zh-TW" altLang="en-US" dirty="0" smtClean="0"/>
              <a:t>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買完之後</a:t>
            </a:r>
            <a:endParaRPr lang="en-US" altLang="zh-TW" dirty="0" smtClean="0"/>
          </a:p>
          <a:p>
            <a:pPr lvl="1"/>
            <a:r>
              <a:rPr lang="zh-TW" altLang="en-US" dirty="0"/>
              <a:t>就不要再回頭</a:t>
            </a:r>
            <a:r>
              <a:rPr lang="zh-TW" altLang="en-US" dirty="0" smtClean="0"/>
              <a:t>看了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4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買廉航機票</a:t>
            </a:r>
            <a:r>
              <a:rPr lang="zh-TW" altLang="en-US" dirty="0"/>
              <a:t>的眉</a:t>
            </a:r>
            <a:r>
              <a:rPr lang="zh-TW" altLang="en-US" dirty="0" smtClean="0"/>
              <a:t>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永遠要有</a:t>
            </a:r>
            <a:r>
              <a:rPr lang="zh-TW" altLang="en-US" dirty="0" smtClean="0"/>
              <a:t>備案</a:t>
            </a:r>
            <a:endParaRPr lang="en-US" altLang="zh-TW" dirty="0" smtClean="0"/>
          </a:p>
          <a:p>
            <a:pPr lvl="1"/>
            <a:r>
              <a:rPr lang="zh-TW" altLang="en-US" dirty="0"/>
              <a:t>盡量多給自己幾個日期來選，除非你是非那個日期不可，不然建議日期多選</a:t>
            </a:r>
            <a:r>
              <a:rPr lang="zh-TW" altLang="en-US" dirty="0" smtClean="0"/>
              <a:t>幾個</a:t>
            </a:r>
            <a:endParaRPr lang="en-US" altLang="zh-TW" dirty="0"/>
          </a:p>
          <a:p>
            <a:r>
              <a:rPr lang="zh-TW" altLang="en-US" dirty="0"/>
              <a:t>善用表單自動填寫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Firefox: AutoFill</a:t>
            </a:r>
          </a:p>
          <a:p>
            <a:pPr lvl="1"/>
            <a:r>
              <a:rPr lang="en-US" altLang="zh-TW" dirty="0" smtClean="0"/>
              <a:t>Google Chrome: </a:t>
            </a:r>
            <a:r>
              <a:rPr lang="zh-TW" altLang="en-US" dirty="0" smtClean="0"/>
              <a:t>內建</a:t>
            </a:r>
            <a:endParaRPr lang="en-US" altLang="zh-TW" dirty="0" smtClean="0"/>
          </a:p>
          <a:p>
            <a:r>
              <a:rPr lang="zh-TW" altLang="en-US" dirty="0"/>
              <a:t>看</a:t>
            </a:r>
            <a:r>
              <a:rPr lang="zh-TW" altLang="en-US" u="sng" dirty="0"/>
              <a:t>售罄</a:t>
            </a:r>
            <a:r>
              <a:rPr lang="zh-TW" altLang="en-US" dirty="0"/>
              <a:t>不要怕</a:t>
            </a:r>
            <a:r>
              <a:rPr lang="zh-TW" altLang="en-US" dirty="0" smtClean="0"/>
              <a:t>，有刷有機會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05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買廉航機票</a:t>
            </a:r>
            <a:r>
              <a:rPr lang="zh-TW" altLang="en-US" dirty="0"/>
              <a:t>的眉</a:t>
            </a:r>
            <a:r>
              <a:rPr lang="zh-TW" altLang="en-US" dirty="0" smtClean="0"/>
              <a:t>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座位託運那些，除捷星</a:t>
            </a:r>
            <a:r>
              <a:rPr lang="zh-TW" altLang="en-US" dirty="0"/>
              <a:t>及酷航</a:t>
            </a:r>
            <a:r>
              <a:rPr lang="zh-TW" altLang="en-US" dirty="0" smtClean="0"/>
              <a:t>會</a:t>
            </a:r>
            <a:r>
              <a:rPr lang="zh-TW" altLang="en-US" dirty="0"/>
              <a:t>有事前事後加購價格上會有差外，其他都沒有這問題，所以能跳過就盡量跳過吧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95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買廉航機票</a:t>
            </a:r>
            <a:r>
              <a:rPr lang="zh-TW" altLang="en-US" dirty="0"/>
              <a:t>的眉角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除了要</a:t>
            </a:r>
            <a:r>
              <a:rPr lang="zh-TW" altLang="en-US" dirty="0"/>
              <a:t>收到訂購成功的</a:t>
            </a:r>
            <a:r>
              <a:rPr lang="en-US" altLang="zh-TW" dirty="0" smtClean="0"/>
              <a:t>E-mail</a:t>
            </a:r>
            <a:r>
              <a:rPr lang="zh-TW" altLang="en-US" dirty="0" smtClean="0"/>
              <a:t>外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，要再次上官網確認代碼是否有效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基本常識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568"/>
            <a:ext cx="9144000" cy="460686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8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5" y="0"/>
            <a:ext cx="7788149" cy="6858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0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資料蒐集階段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99" y="2996952"/>
            <a:ext cx="5184576" cy="33849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4463155" cy="29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4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如何讓買機票不是件崩潰的事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Web Crawler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E92F-E829-474D-B69A-4DD008CE68C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4762500" cy="3638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80312" y="602128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- </a:t>
            </a:r>
            <a:r>
              <a:rPr lang="zh-TW" altLang="en-US" u="sng" dirty="0"/>
              <a:t>維基百科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960686"/>
      </p:ext>
    </p:extLst>
  </p:cSld>
  <p:clrMapOvr>
    <a:masterClrMapping/>
  </p:clrMapOvr>
</p:sld>
</file>

<file path=ppt/theme/theme1.xml><?xml version="1.0" encoding="utf-8"?>
<a:theme xmlns:a="http://schemas.openxmlformats.org/drawingml/2006/main" name="yhl_ppt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訂 2">
      <a:majorFont>
        <a:latin typeface="Noto Sans T Chinese Regular"/>
        <a:ea typeface="Noto Sans T Chinese Regular"/>
        <a:cs typeface=""/>
      </a:majorFont>
      <a:minorFont>
        <a:latin typeface="Noto Sans T Chinese Regular"/>
        <a:ea typeface="Noto Sans T Chinese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yhl_ppt</Template>
  <TotalTime>2154</TotalTime>
  <Words>2857</Words>
  <Application>Microsoft Office PowerPoint</Application>
  <PresentationFormat>如螢幕大小 (4:3)</PresentationFormat>
  <Paragraphs>1172</Paragraphs>
  <Slides>59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yhl_ppt</vt:lpstr>
      <vt:lpstr>讓買廉航機票不是件崩潰的事 - 台日航線篇</vt:lpstr>
      <vt:lpstr>在開始前可能要知道的</vt:lpstr>
      <vt:lpstr>這次要講的</vt:lpstr>
      <vt:lpstr>關於JUST.崩潰.ME</vt:lpstr>
      <vt:lpstr>PowerPoint 簡報</vt:lpstr>
      <vt:lpstr>PowerPoint 簡報</vt:lpstr>
      <vt:lpstr>PowerPoint 簡報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PowerPoint 簡報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如何讓買機票不是件崩潰的事</vt:lpstr>
      <vt:lpstr>買廉航機票的眉角</vt:lpstr>
      <vt:lpstr>買廉航機票的眉角</vt:lpstr>
      <vt:lpstr>買廉航機票的眉角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讓買廉航機票不是件崩潰的事 - 台日航線篇</dc:title>
  <dc:creator>yhl</dc:creator>
  <cp:lastModifiedBy>yhl</cp:lastModifiedBy>
  <cp:revision>103</cp:revision>
  <dcterms:created xsi:type="dcterms:W3CDTF">2015-08-26T02:59:02Z</dcterms:created>
  <dcterms:modified xsi:type="dcterms:W3CDTF">2015-09-30T16:52:06Z</dcterms:modified>
</cp:coreProperties>
</file>