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</Relationships>
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 is primarily used to create internet sites and applications</a:t>
            </a:r>
          </a:p>
          <a:p>
            <a:pPr/>
          </a:p>
          <a:p>
            <a:pPr/>
            <a:r>
              <a:t>An Internet application is a client-server application that uses standard Internet protocols for connecting the client to the server</a:t>
            </a:r>
          </a:p>
          <a:p>
            <a:pPr/>
          </a:p>
          <a:p>
            <a:pPr/>
            <a:r>
              <a:t>You can also create intranet applications – things that run only inside a corporate network – for example, but the basic idea of how the internet works remains the same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the basic setup for what an http request looks like – nothing fancy or exciting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requests are all strings – strings are fun</a:t>
            </a:r>
          </a:p>
          <a:p>
            <a:pPr/>
            <a:r>
              <a:t>the top line has a VERB and a URL</a:t>
            </a:r>
          </a:p>
          <a:p>
            <a:pPr/>
            <a:r>
              <a:t>the second line tells us the protocol we’re using – then there are a bunch of key/value pairs that are HEADERs – additional information sent along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responses have a response code</a:t>
            </a:r>
          </a:p>
          <a:p>
            <a:pPr/>
            <a:r>
              <a:t>404 is a popular one I’ve bet you’ve seen</a:t>
            </a:r>
          </a:p>
          <a:p>
            <a:pPr/>
            <a:r>
              <a:t>then a bunch of key/value pairs for headers</a:t>
            </a:r>
          </a:p>
          <a:p>
            <a:pPr/>
            <a:r>
              <a:t>followed by the actual text portion of the http request</a:t>
            </a:r>
          </a:p>
          <a:p>
            <a:pPr/>
          </a:p>
          <a:p>
            <a:pPr/>
            <a:r>
              <a:t>notice the content-type – this is important because it tells the browser how to display things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only ones you’re going to use with most php websites is get and post</a:t>
            </a:r>
          </a:p>
          <a:p>
            <a:pPr/>
            <a:r>
              <a:t>if you create web services, you might use some of the other http verbs but that’s not something for a beginner to worry about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Again – most of these will be handled for you either by the server or PHP</a:t>
            </a:r>
          </a:p>
          <a:p>
            <a:pPr/>
            <a:r>
              <a:t>but you should still understand the basics of these reponses, and that each set has a different purpose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Clients take the information provided by an http request and do something with it</a:t>
            </a:r>
          </a:p>
          <a:p>
            <a:pPr/>
          </a:p>
          <a:p>
            <a:pPr/>
            <a:r>
              <a:t>browsers are the most common tool, although you can also make http requests programmatically or through tools such as curl</a:t>
            </a:r>
          </a:p>
          <a:p>
            <a:pPr/>
          </a:p>
          <a:p>
            <a:pPr/>
            <a:r>
              <a:t>your browser is the most important thing, however, because your browser speaks a special language – that language is HTML(css)(js)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and css are the “grammar” – a standard method of markup and display for data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idea that PHP is only on the server is a very important idea</a:t>
            </a:r>
          </a:p>
          <a:p>
            <a:pPr/>
          </a:p>
          <a:p>
            <a:pPr/>
            <a:r>
              <a:t>Concept of “shared nothing” for PHP as well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Html, css, javascript, boostrap as css framework magic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we send you around after you login/logout, post a form, etc.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the internet is a bunch of acronym soup</a:t>
            </a:r>
          </a:p>
          <a:p>
            <a:pPr/>
            <a:r>
              <a:t>You don't have to know EVERYTHING but it's great to have an idea of HOW The internet works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Get, post, validation – for now data is just stored in arrays and/or thrown away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if it's a hidden field where you set the value, you cannot trust it because someone else can create a form that uses that hidden field and posts to your script, which means they can control what goes into that field in your script.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cause unexpected results if there are less than symbols that are not part of a tag.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a session</a:t>
            </a:r>
          </a:p>
          <a:p>
            <a:pPr/>
            <a:r>
              <a:t>doing a "login" by not really checking a username and password and setting a session variable</a:t>
            </a:r>
          </a:p>
          <a:p>
            <a:pPr/>
            <a:r>
              <a:t>unset a session variable to logout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0" name="Shape 4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Wait what? does that make sense?</a:t>
            </a:r>
          </a:p>
          <a:p>
            <a:pPr/>
            <a:r>
              <a:t>So any internet application – or intranet application has two things that makes it so</a:t>
            </a:r>
          </a:p>
          <a:p>
            <a:pPr/>
          </a:p>
          <a:p>
            <a:pPr/>
            <a:r>
              <a:t>It speaks TCP/IP – and usually HTTP</a:t>
            </a:r>
          </a:p>
          <a:p>
            <a:pPr/>
            <a:r>
              <a:t>And it has interconnected computers</a:t>
            </a:r>
          </a:p>
          <a:p>
            <a:pPr/>
          </a:p>
          <a:p>
            <a:pPr/>
            <a:r>
              <a:t>So everything speaks the same language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0" name="Shape 4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like acronyms </a:t>
            </a:r>
          </a:p>
          <a:p>
            <a:pPr/>
            <a:r>
              <a:t>each of these things layer on top of each other to create the internet we use today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TCP/IP is the communications systems that allow computers to talk to each other</a:t>
            </a:r>
          </a:p>
          <a:p>
            <a:pPr/>
            <a:r>
              <a:t>all the computers use the same standard protocols</a:t>
            </a:r>
          </a:p>
          <a:p>
            <a:pPr/>
          </a:p>
          <a:p>
            <a:pPr/>
            <a:r>
              <a:t>TCP/IP is closer the idea “this is the alphabet we all use” than “this is the language we all use”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similar to the pony express</a:t>
            </a:r>
          </a:p>
          <a:p>
            <a:pPr/>
            <a:r>
              <a:t>They restricted the size of packages to assure that their 12 riders could carry multiple pieces of mail</a:t>
            </a:r>
          </a:p>
          <a:p>
            <a:pPr/>
            <a:r>
              <a:t>so people weren’t waiting 5 days or more for items to be sent because 1 person sent large items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similar to a smart businessman at the end of the pony express, who would break up things into packets the size that could be sent via pony express (20 pages or so)</a:t>
            </a:r>
          </a:p>
          <a:p>
            <a:pPr/>
            <a:r>
              <a:t>and reassembled them at the other end – optionally they’d sent receipts, and anything not acknowledged in 10 days was replaced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if tcp/ip is the alphabet, this is our language</a:t>
            </a:r>
          </a:p>
          <a:p>
            <a:pPr/>
            <a:r>
              <a:t>our method of giving meaning to words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browser makes a request to the server</a:t>
            </a:r>
          </a:p>
          <a:p>
            <a:pPr/>
            <a:r>
              <a:t>the server decides what to send, and sends the text response to the browser</a:t>
            </a:r>
          </a:p>
          <a:p>
            <a:pPr/>
          </a:p>
          <a:p>
            <a:pPr/>
            <a:r>
              <a:t>the transmission along the wires, from computer to computer – is governed by tcp/ip</a:t>
            </a:r>
          </a:p>
          <a:p>
            <a:pPr/>
            <a:r>
              <a:t>but what is transmitted and how is controlled by http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ttpie.org" TargetMode="External"/><Relationship Id="rId4" Type="http://schemas.openxmlformats.org/officeDocument/2006/relationships/hyperlink" Target="https://curl.haxx.se/docs/manpage.htm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ctype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filter_var" TargetMode="Externa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htmlentities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hp.net/strip_tag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manual/filter.filters" TargetMode="Externa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 works with the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of HTTP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connectionless – make the request, then disconnect and wait for the server to talk back</a:t>
            </a:r>
          </a:p>
          <a:p>
            <a:pPr/>
            <a:r>
              <a:t>media independent – anything can be sent, as long as you attach the type of content being sent</a:t>
            </a:r>
          </a:p>
          <a:p>
            <a:pPr/>
            <a:r>
              <a:t>stateless – server and client only know about each other during the request, afterwards they forget it happened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format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3566230" y="1851642"/>
            <a:ext cx="2011539" cy="4023079"/>
            <a:chOff x="0" y="0"/>
            <a:chExt cx="2011538" cy="4023077"/>
          </a:xfrm>
        </p:grpSpPr>
        <p:grpSp>
          <p:nvGrpSpPr>
            <p:cNvPr id="197" name="Group 197"/>
            <p:cNvGrpSpPr/>
            <p:nvPr/>
          </p:nvGrpSpPr>
          <p:grpSpPr>
            <a:xfrm>
              <a:off x="0" y="-1"/>
              <a:ext cx="2011539" cy="1005771"/>
              <a:chOff x="0" y="0"/>
              <a:chExt cx="2011538" cy="1005769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-1" y="-1"/>
                <a:ext cx="2011540" cy="1005771"/>
              </a:xfrm>
              <a:prstGeom prst="rect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58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-1" y="-1"/>
                <a:ext cx="201154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158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Start Line</a:t>
                </a:r>
              </a:p>
            </p:txBody>
          </p:sp>
        </p:grpSp>
        <p:grpSp>
          <p:nvGrpSpPr>
            <p:cNvPr id="200" name="Group 200"/>
            <p:cNvGrpSpPr/>
            <p:nvPr/>
          </p:nvGrpSpPr>
          <p:grpSpPr>
            <a:xfrm>
              <a:off x="0" y="1508654"/>
              <a:ext cx="2011539" cy="1005770"/>
              <a:chOff x="0" y="0"/>
              <a:chExt cx="2011538" cy="1005769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-1" y="-1"/>
                <a:ext cx="2011540" cy="1005771"/>
              </a:xfrm>
              <a:prstGeom prst="rect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58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-1" y="-1"/>
                <a:ext cx="201154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158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Headers</a:t>
                </a:r>
              </a:p>
            </p:txBody>
          </p:sp>
        </p:grpSp>
        <p:sp>
          <p:nvSpPr>
            <p:cNvPr id="201" name="Shape 201"/>
            <p:cNvSpPr/>
            <p:nvPr/>
          </p:nvSpPr>
          <p:spPr>
            <a:xfrm flipH="1">
              <a:off x="1005769" y="1005219"/>
              <a:ext cx="1" cy="502970"/>
            </a:xfrm>
            <a:prstGeom prst="line">
              <a:avLst/>
            </a:prstGeom>
            <a:noFill/>
            <a:ln w="9525" cap="flat">
              <a:solidFill>
                <a:srgbClr val="3F669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4" name="Group 204"/>
            <p:cNvGrpSpPr/>
            <p:nvPr/>
          </p:nvGrpSpPr>
          <p:grpSpPr>
            <a:xfrm>
              <a:off x="0" y="3017308"/>
              <a:ext cx="2011539" cy="1005770"/>
              <a:chOff x="0" y="0"/>
              <a:chExt cx="2011538" cy="1005769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-1" y="-1"/>
                <a:ext cx="2011540" cy="1005771"/>
              </a:xfrm>
              <a:prstGeom prst="rect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58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-1" y="-1"/>
                <a:ext cx="201154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158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Body</a:t>
                </a:r>
              </a:p>
            </p:txBody>
          </p:sp>
        </p:grpSp>
        <p:sp>
          <p:nvSpPr>
            <p:cNvPr id="205" name="Shape 205"/>
            <p:cNvSpPr/>
            <p:nvPr/>
          </p:nvSpPr>
          <p:spPr>
            <a:xfrm flipH="1">
              <a:off x="1005769" y="2514127"/>
              <a:ext cx="1" cy="502970"/>
            </a:xfrm>
            <a:prstGeom prst="line">
              <a:avLst/>
            </a:prstGeom>
            <a:noFill/>
            <a:ln w="9525" cap="flat">
              <a:solidFill>
                <a:srgbClr val="4775A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HTTP Request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57200" y="1600200"/>
            <a:ext cx="8016258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GET /hello.html HTTP/1.1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Accept: text/html,application/xhtml+xml,*/*;q=0.8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Accept-Encoding: gzip, deflate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Accept-Language: en-US,en;q=0.5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Cache-Control: max-age=0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Connection: keep-alive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Host: example.com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User-Agent: Mozilla/5.0 Gecko/20100101 Firefox/42.0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HTTP Response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457200" y="1600200"/>
            <a:ext cx="8016258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HTTP/1.1 200 OK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Connection: Keep-Alive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Content-Encoding: gzip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Content-Length: 76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Content-Type: text/html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Date: Wed, 06 Apr 2016 22:15:39 GMT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ETag: "45-52fd8481f3740-gzip"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Last-Modified: Wed, 06 Apr 2016 22:14:13 GMT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Server: Apache/2.4.18 (Ubuntu)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Vary: Accept-Encoding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&lt;!DOCTYPE html&gt;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&lt;html&gt;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&lt;body&gt;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&lt;h1&gt;Hello, World!&lt;/h1&gt;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&lt;/body&gt;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16-04-06 at 5.46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7866"/>
            <a:ext cx="9144000" cy="6242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Network Inspector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448055">
              <a:defRPr sz="3136"/>
            </a:pPr>
            <a:r>
              <a:t>Firefox</a:t>
            </a:r>
          </a:p>
          <a:p>
            <a:pPr lvl="1" marL="784098" indent="-336042" defTabSz="448055">
              <a:buChar char="•"/>
              <a:defRPr sz="3136"/>
            </a:pPr>
            <a:r>
              <a:t>Mac: Tools &gt; Web Developer &gt; Network</a:t>
            </a:r>
          </a:p>
          <a:p>
            <a:pPr lvl="1" marL="784098" indent="-336042" defTabSz="448055">
              <a:buChar char="•"/>
              <a:defRPr sz="3136"/>
            </a:pPr>
            <a:r>
              <a:t>Windows: </a:t>
            </a:r>
            <a:r>
              <a:rPr sz="2744"/>
              <a:t>☰</a:t>
            </a:r>
            <a:r>
              <a:t> &gt; Developer &gt; Network</a:t>
            </a:r>
          </a:p>
          <a:p>
            <a:pPr marL="336042" indent="-336042" defTabSz="448055">
              <a:defRPr sz="3136"/>
            </a:pPr>
            <a:r>
              <a:t>Chrome</a:t>
            </a:r>
          </a:p>
          <a:p>
            <a:pPr lvl="1" marL="784098" indent="-336042" defTabSz="448055">
              <a:buChar char="•"/>
              <a:defRPr sz="3136"/>
            </a:pPr>
            <a:r>
              <a:t>Mac: View &gt; Developer &gt; Developer Tools (Network tab)</a:t>
            </a:r>
          </a:p>
          <a:p>
            <a:pPr lvl="1" marL="784098" indent="-336042" defTabSz="448055">
              <a:buChar char="•"/>
              <a:defRPr sz="3136"/>
            </a:pPr>
            <a:r>
              <a:t>Windows: </a:t>
            </a:r>
            <a:r>
              <a:rPr sz="2744"/>
              <a:t>☰</a:t>
            </a:r>
            <a:r>
              <a:t> &gt; More tools &gt; Developer Tools (Network tab)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Network Inspector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Explorer</a:t>
            </a:r>
          </a:p>
          <a:p>
            <a:pPr lvl="1" marL="907256" indent="-450056">
              <a:buSzPct val="75000"/>
              <a:buChar char="•"/>
            </a:pPr>
            <a:r>
              <a:rPr sz="4200">
                <a:latin typeface="Apple Symbols"/>
                <a:ea typeface="Apple Symbols"/>
                <a:cs typeface="Apple Symbols"/>
                <a:sym typeface="Apple Symbols"/>
              </a:rPr>
              <a:t>⚙</a:t>
            </a:r>
            <a:r>
              <a:t> &gt; F12 Developer Tools (Network tab)</a:t>
            </a:r>
          </a:p>
          <a:p>
            <a:pPr/>
            <a:r>
              <a:t>Microsoft Edge</a:t>
            </a:r>
          </a:p>
          <a:p>
            <a:pPr lvl="1" marL="800100" indent="-342900">
              <a:buChar char="•"/>
            </a:pPr>
            <a:r>
              <a:t>… &gt; F12 Developer Tools (Network tab)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Network Inspector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Safari</a:t>
            </a:r>
          </a:p>
          <a:p>
            <a:pPr lvl="1" marL="800100" indent="-342900">
              <a:buChar char="•"/>
            </a:pPr>
            <a:r>
              <a:t>First, go to Safari &gt; Preferences (Check "Show Develop menu in menu bar" on Advanced tab)</a:t>
            </a:r>
          </a:p>
          <a:p>
            <a:pPr lvl="1" marL="800100" indent="-342900">
              <a:buChar char="•"/>
            </a:pPr>
            <a:r>
              <a:t>Then it’s under Develop &gt; Show Web Inspector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Verbs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GET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POST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HEAD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PUT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DELETE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CONNECT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OPTIONS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TRACE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1xx: Informational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request has been received and the process is continuing.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2xx: Success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action was successfully received, understood, and accepted.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3xx: Redirection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further action must be taken in order to complete the request.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4xx: Client Error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request contains incorrect syntax or cannot be fulfilled.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5xx: Server Error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server failed to fulfill an apparently valid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Basics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1: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Clients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indent="-308609" defTabSz="411479">
              <a:lnSpc>
                <a:spcPct val="90000"/>
              </a:lnSpc>
              <a:spcBef>
                <a:spcPts val="600"/>
              </a:spcBef>
              <a:defRPr sz="2880"/>
            </a:pPr>
            <a:r>
              <a:t>Your browser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Safari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Chrome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Firefox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IE</a:t>
            </a:r>
          </a:p>
          <a:p>
            <a:pPr marL="308609" indent="-308609" defTabSz="411479">
              <a:lnSpc>
                <a:spcPct val="90000"/>
              </a:lnSpc>
              <a:spcBef>
                <a:spcPts val="600"/>
              </a:spcBef>
              <a:defRPr sz="2880"/>
            </a:pPr>
            <a:r>
              <a:t>Tools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httpie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httpie.org</a:t>
            </a:r>
            <a:r>
              <a:t> 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curl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curl.haxx.se/docs/manpage.html</a:t>
            </a:r>
            <a:r>
              <a:t> </a:t>
            </a:r>
          </a:p>
          <a:p>
            <a:pPr marL="308609" indent="-308609" defTabSz="411479">
              <a:lnSpc>
                <a:spcPct val="90000"/>
              </a:lnSpc>
              <a:spcBef>
                <a:spcPts val="600"/>
              </a:spcBef>
              <a:defRPr sz="2880"/>
            </a:pPr>
            <a:r>
              <a:t>Programs</a:t>
            </a:r>
          </a:p>
          <a:p>
            <a:pPr lvl="1" marL="668654" indent="-257175" defTabSz="411479">
              <a:lnSpc>
                <a:spcPct val="90000"/>
              </a:lnSpc>
              <a:spcBef>
                <a:spcPts val="600"/>
              </a:spcBef>
              <a:defRPr sz="2520"/>
            </a:pPr>
            <a:r>
              <a:t>requesting via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393"/>
            </a:pPr>
            <a:r>
              <a:t>HTML and CSS</a:t>
            </a:r>
            <a:br/>
            <a:r>
              <a:t>(and JavaScript)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HTML</a:t>
            </a:r>
            <a:r>
              <a:rPr b="0"/>
              <a:t> (the Hypertext Markup Language) and </a:t>
            </a:r>
            <a:r>
              <a:t>CSS</a:t>
            </a:r>
            <a:r>
              <a:rPr b="0"/>
              <a:t> (</a:t>
            </a:r>
            <a:r>
              <a:t>Cascading Style Sheets</a:t>
            </a:r>
            <a:r>
              <a:rPr b="0"/>
              <a:t>) are two of the core technologies for building Web pages. </a:t>
            </a:r>
            <a:r>
              <a:t>HTML</a:t>
            </a:r>
            <a:r>
              <a:rPr b="0"/>
              <a:t> provides the structure of the page, </a:t>
            </a:r>
            <a:r>
              <a:t>CSS</a:t>
            </a:r>
            <a:r>
              <a:rPr b="0"/>
              <a:t> the (visual and aural) layout, for a variety of devices</a:t>
            </a:r>
            <a:endParaRPr b="0"/>
          </a:p>
          <a:p>
            <a:pPr/>
            <a:r>
              <a:t>JavaScript – browser embedded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- PHP is on the Server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PHP creates text sent back as an HTTP response</a:t>
            </a:r>
          </a:p>
          <a:p>
            <a:pPr/>
            <a:r>
              <a:t>This is Server Side Processing</a:t>
            </a:r>
          </a:p>
          <a:p>
            <a:pPr/>
            <a:r>
              <a:t>To interact on the client, use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Html</a:t>
            </a:r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2: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Page Parts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&lt;!DOCTYPE html&gt;</a:t>
            </a:r>
          </a:p>
          <a:p>
            <a:pPr/>
            <a:r>
              <a:t>&lt;html&gt;&lt;/html&gt;</a:t>
            </a:r>
          </a:p>
          <a:p>
            <a:pPr/>
            <a:r>
              <a:t>&lt;head&gt;&lt;/head&gt;</a:t>
            </a:r>
          </a:p>
          <a:p>
            <a:pPr/>
            <a:r>
              <a:t>&lt;body&gt;&lt;/body&gt;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Tags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 uses opening and closing tags to start and stop sections: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Title: &lt;title&gt;Some text&lt;/title&gt;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Div: &lt;div&gt;Some text&lt;/div&gt;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Paragraph: &lt;p&gt;Some text&lt;/p&gt;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Span: &lt;span&gt;Some text&lt;/span&gt;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Tags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 uses opening and closing tags to start and stop formatting: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Italics (emphasis): &lt;em&gt;Some text&lt;/em&gt;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Bold: &lt;strong&gt;Some text&lt;/strong&gt;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Link: &lt;a href="http://url.com"&gt;Link Text&lt;/a&gt;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Headings: &lt;h1&gt;Some text&lt;/h1&gt;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Tags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Some HTML tags stand alone: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Line Break: &lt;br&gt;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Special Characters, like "&lt;": &amp;lt;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Basic HTML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the source using the built-in PHP web server and load it in your browser</a:t>
            </a:r>
          </a:p>
          <a:p>
            <a:pPr/>
            <a:r>
              <a:t>Create a basic HTML page</a:t>
            </a:r>
          </a:p>
          <a:p>
            <a:pPr/>
            <a:r>
              <a:t>Integrate Bootstrap for a prettier layout</a:t>
            </a:r>
          </a:p>
          <a:p>
            <a:pPr lvl="1" marL="800100" indent="-342900"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http://getbootstrap.com/</a:t>
            </a:r>
          </a:p>
          <a:p>
            <a:pPr/>
            <a:r>
              <a:t>Edit the HTML to add new paragraphs or other data, reload in your browser</a:t>
            </a:r>
          </a:p>
        </p:txBody>
      </p:sp>
      <p:sp>
        <p:nvSpPr>
          <p:cNvPr id="275" name="Shape 275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Section_2_Lesson_2_Basic_HTML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Redirects and Headers</a:t>
            </a:r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3: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Internet?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Internet</a:t>
            </a:r>
            <a:r>
              <a:t> is a global system of interconnected computer networks that use the standard </a:t>
            </a:r>
            <a:r>
              <a:rPr b="1"/>
              <a:t>Internet</a:t>
            </a:r>
            <a:r>
              <a:t> protocol suite (TCP/IP) to link several billion devices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Redirect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&lt;?php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header('Content-Type: image/png');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 echo image content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Redirect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&lt;?php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header('Location: http://lonestarphp.com/');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exit;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Redirects &amp; Headers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a header to display a plain text page</a:t>
            </a:r>
          </a:p>
          <a:p>
            <a:pPr lvl="1" marL="800100" indent="-342900">
              <a:buChar char="•"/>
            </a:pPr>
            <a:r>
              <a:t>Try editing the plain text and reloading the page in the browser to see what happens</a:t>
            </a:r>
          </a:p>
          <a:p>
            <a:pPr/>
            <a:r>
              <a:t>Use a header to redirect to another page</a:t>
            </a:r>
          </a:p>
          <a:p>
            <a:pPr lvl="1" marL="800100" indent="-342900">
              <a:buChar char="•"/>
            </a:pPr>
            <a:r>
              <a:t>Change the redirection location to redirect to a page of your choice</a:t>
            </a:r>
          </a:p>
        </p:txBody>
      </p:sp>
      <p:sp>
        <p:nvSpPr>
          <p:cNvPr id="294" name="Shape 294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Section_2_Lesson_3_Redirects_Headers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4: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in PHP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$_GET versus $_POST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Form Tags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&lt;form action="index.php" method="POST"&gt;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&lt;label&gt;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First Name:&lt;br&gt;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&lt;input type="text" name="firstName" value=""&gt;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&lt;/label&gt;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&lt;label&gt;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Textbox (1 line):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&lt;input type="text" name="firstName" value=""&gt;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&lt;/label&gt;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&lt;label&gt;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Textarea (multi-line):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&lt;textarea name="fieldName"&gt;&lt;/textarea&gt;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&lt;/label&gt;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Radio Buttons (choose one):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type="radio" name="chooseOne" value="1"&gt; 1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type="radio" name="chooseOne" value="2"&gt; 2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type="radio" name="chooseOne" value="3"&gt; 3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Check Boxes (choose multiple):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type="checkbox" name="choices[]" value="1"&gt; 1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type="checkbox" name="choices[]" value="2"&gt; 2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type="checkbox" name="choices[]" value="3"&gt;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Drop-down: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&lt;select name="fieldName"&gt;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&lt;option value="1"&gt; First Choice&lt;/option&gt;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&lt;option value="2"&gt; Second Choice&lt;/option&gt;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&lt;option value="3"&gt; Third Choice&lt;/option&gt;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&lt;/select&gt;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Hidden fields: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type="hidden" name="status" value="text"&gt;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Submit Button: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type="submit" name="submitButton" value="Go"&gt;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Reset Button: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type="reset" name="resetButton" value="Clear the Form"&gt;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runs the Internet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3579464" y="1600200"/>
            <a:ext cx="1985072" cy="4525963"/>
            <a:chOff x="0" y="0"/>
            <a:chExt cx="1985071" cy="4525962"/>
          </a:xfrm>
        </p:grpSpPr>
        <p:grpSp>
          <p:nvGrpSpPr>
            <p:cNvPr id="130" name="Group 130"/>
            <p:cNvGrpSpPr/>
            <p:nvPr/>
          </p:nvGrpSpPr>
          <p:grpSpPr>
            <a:xfrm>
              <a:off x="0" y="0"/>
              <a:ext cx="1985072" cy="1111640"/>
              <a:chOff x="0" y="0"/>
              <a:chExt cx="1985071" cy="1111639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0" y="0"/>
                <a:ext cx="1985072" cy="1111640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75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4394" y="370399"/>
                <a:ext cx="19362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175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TCP/IP</a:t>
                </a:r>
              </a:p>
            </p:txBody>
          </p:sp>
        </p:grpSp>
        <p:sp>
          <p:nvSpPr>
            <p:cNvPr id="131" name="Shape 131"/>
            <p:cNvSpPr/>
            <p:nvPr/>
          </p:nvSpPr>
          <p:spPr>
            <a:xfrm rot="5400000">
              <a:off x="774177" y="1191042"/>
              <a:ext cx="436717" cy="436717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FD7E7">
                <a:alpha val="90000"/>
              </a:srgbClr>
            </a:solidFill>
            <a:ln w="9525" cap="flat">
              <a:solidFill>
                <a:srgbClr val="CFD7E7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4" name="Group 134"/>
            <p:cNvGrpSpPr/>
            <p:nvPr/>
          </p:nvGrpSpPr>
          <p:grpSpPr>
            <a:xfrm>
              <a:off x="0" y="1707161"/>
              <a:ext cx="1985072" cy="1111641"/>
              <a:chOff x="0" y="0"/>
              <a:chExt cx="1985071" cy="1111639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0" y="0"/>
                <a:ext cx="1985072" cy="1111640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75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24394" y="370399"/>
                <a:ext cx="19362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175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HTTP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 rot="5400000">
              <a:off x="774177" y="2898203"/>
              <a:ext cx="436717" cy="436717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FD7E7">
                <a:alpha val="90000"/>
              </a:srgbClr>
            </a:solidFill>
            <a:ln w="9525" cap="flat">
              <a:solidFill>
                <a:srgbClr val="CFD7E7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0" y="3414322"/>
              <a:ext cx="1985072" cy="1111641"/>
              <a:chOff x="0" y="0"/>
              <a:chExt cx="1985071" cy="111163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1985072" cy="1111640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75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4394" y="370399"/>
                <a:ext cx="19362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175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HTML/CSS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Forms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Create a form for a journal entry:</a:t>
            </a:r>
          </a:p>
          <a:p>
            <a:pPr lvl="1" marL="800100" indent="-342900">
              <a:buChar char="•"/>
            </a:pPr>
            <a:r>
              <a:t>create.php</a:t>
            </a:r>
          </a:p>
          <a:p>
            <a:pPr lvl="1" marL="800100" indent="-342900">
              <a:buChar char="•"/>
            </a:pPr>
            <a:r>
              <a:t>Fields</a:t>
            </a:r>
          </a:p>
          <a:p>
            <a:pPr lvl="2" marL="1257300" indent="-342900"/>
            <a:r>
              <a:t>Title</a:t>
            </a:r>
          </a:p>
          <a:p>
            <a:pPr lvl="2" marL="1257300" indent="-342900"/>
            <a:r>
              <a:t>Article</a:t>
            </a:r>
          </a:p>
          <a:p>
            <a:pPr lvl="2" marL="1257300" indent="-342900"/>
            <a:r>
              <a:t>Submit button</a:t>
            </a:r>
          </a:p>
          <a:p>
            <a:pPr/>
            <a:r>
              <a:t>Add a different form field of your choice</a:t>
            </a:r>
          </a:p>
        </p:txBody>
      </p:sp>
      <p:sp>
        <p:nvSpPr>
          <p:cNvPr id="325" name="Shape 325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does the data go?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All form data comes into PHP as a string.</a:t>
            </a:r>
          </a:p>
          <a:p>
            <a:pPr/>
            <a:r>
              <a:t>$_GET or $_POST</a:t>
            </a:r>
          </a:p>
        </p:txBody>
      </p:sp>
      <p:sp>
        <p:nvSpPr>
          <p:cNvPr id="329" name="Shape 329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type="text" name="title" value=""&gt;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$_POST['title']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&lt;textarea name="article"&gt;&lt;/textarea&gt;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$_POST['article']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Superglobal contents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Contains all form data, including submit button and hidden fields</a:t>
            </a:r>
          </a:p>
        </p:txBody>
      </p:sp>
      <p:sp>
        <p:nvSpPr>
          <p:cNvPr id="333" name="Shape 333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type="submit" name="submit" value="Create"&gt;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$_POST['submit'];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//Create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Superglobal contents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You can also check if the $_POST superglobal contains anything</a:t>
            </a:r>
          </a:p>
        </p:txBody>
      </p:sp>
      <p:sp>
        <p:nvSpPr>
          <p:cNvPr id="337" name="Shape 337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 (isset($_POST) &amp;&amp; count($_POST) &gt; 0) {</a:t>
            </a: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// do something with the data</a:t>
            </a: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Forms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Update your form script so that it checks whether $_POST contains any values. If it does, use var_dump() to dump the value of $_POST.</a:t>
            </a:r>
          </a:p>
        </p:txBody>
      </p:sp>
      <p:sp>
        <p:nvSpPr>
          <p:cNvPr id="341" name="Shape 341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Validate Input, Escape Output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Nothing from an external source (like $_POST or $_GET) can be trusted.</a:t>
            </a:r>
          </a:p>
          <a:p>
            <a:pPr/>
            <a:r>
              <a:t>Focus on validating when bringing data into your form.</a:t>
            </a:r>
          </a:p>
          <a:p>
            <a:pPr/>
            <a:r>
              <a:t>Always escape the data whenever it is leaving your script.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Validation</a:t>
            </a:r>
          </a:p>
        </p:txBody>
      </p:sp>
      <p:sp>
        <p:nvSpPr>
          <p:cNvPr id="349" name="Shape 3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Character Type Checking Functions: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ctype</a:t>
            </a:r>
            <a:r>
              <a:t> </a:t>
            </a:r>
          </a:p>
        </p:txBody>
      </p:sp>
      <p:sp>
        <p:nvSpPr>
          <p:cNvPr id="350" name="Shape 350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//Checks for digits only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 (ctype_digit($_POST['myVar'])) {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echo "Yes, this contains only digits";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Validation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Filter variables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filter_var</a:t>
            </a:r>
            <a:r>
              <a:t> 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406" y="3068997"/>
            <a:ext cx="8536794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//Checks for a valid URL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 (filter_var($_POST['url'], FILTER_VALIDATE_URL)) {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echo "Yes, this is a URL";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Escaping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Convert all applicable characters to their HTML entities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htmlentities</a:t>
            </a:r>
            <a:r>
              <a:t> </a:t>
            </a:r>
          </a:p>
        </p:txBody>
      </p:sp>
      <p:sp>
        <p:nvSpPr>
          <p:cNvPr id="358" name="Shape 358"/>
          <p:cNvSpPr/>
          <p:nvPr/>
        </p:nvSpPr>
        <p:spPr>
          <a:xfrm>
            <a:off x="302406" y="3462070"/>
            <a:ext cx="8536794" cy="2816493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$myVar = "&lt;b&gt;text&lt;/b&gt;";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htmlentities($myVar);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//&amp;lt;b&amp;gt;text&amp;lt;/b&amp;gt;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Escaping</a:t>
            </a:r>
          </a:p>
        </p:txBody>
      </p:sp>
      <p:sp>
        <p:nvSpPr>
          <p:cNvPr id="361" name="Shape 3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Remove HTML and PHP tags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strip_tags</a:t>
            </a:r>
            <a:r>
              <a:t>  </a:t>
            </a:r>
          </a:p>
        </p:txBody>
      </p:sp>
      <p:sp>
        <p:nvSpPr>
          <p:cNvPr id="362" name="Shape 362"/>
          <p:cNvSpPr/>
          <p:nvPr/>
        </p:nvSpPr>
        <p:spPr>
          <a:xfrm>
            <a:off x="302406" y="3462070"/>
            <a:ext cx="8536794" cy="2816493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$myVar = "&lt;b&gt;text&lt;/b&gt;";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strip_tags($myVar);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TCP/IP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Transmission Control Protocol (</a:t>
            </a:r>
            <a:r>
              <a:rPr b="1"/>
              <a:t>TCP</a:t>
            </a:r>
            <a:r>
              <a:t>) and the Internet Protocol (</a:t>
            </a:r>
            <a:r>
              <a:rPr b="1"/>
              <a:t>IP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Take a look at: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http://php.net/manual/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filter.filters</a:t>
            </a:r>
            <a:r>
              <a:t> </a:t>
            </a:r>
            <a:br/>
            <a:r>
              <a:t>and validate the data you are bringing in through your form.</a:t>
            </a:r>
          </a:p>
          <a:p>
            <a:pPr/>
            <a:r>
              <a:t>Add an “email” form field and validate that it contains a valid email address.</a:t>
            </a:r>
          </a:p>
        </p:txBody>
      </p:sp>
      <p:sp>
        <p:nvSpPr>
          <p:cNvPr id="368" name="Shape 368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Forms</a:t>
            </a:r>
          </a:p>
        </p:txBody>
      </p:sp>
      <p:sp>
        <p:nvSpPr>
          <p:cNvPr id="371" name="Shape 37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	When a validation test fails, make it easy for your user to fix it (Check for malicious submissions, but always treat your users as though it were an accident).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Refill the Form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Don't make your users practice their typing skills. Always refill non-malicious data.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Personal Habit:</a:t>
            </a:r>
            <a:br/>
            <a:r>
              <a:t>When I validate my data, I assign it to a local variable, so I know I'm using my validated data.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Forms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the form fields so that they display the values entered by the user after submission.</a:t>
            </a:r>
          </a:p>
          <a:p>
            <a:pPr/>
            <a:r>
              <a:t>Be sure to escape the output properly.</a:t>
            </a:r>
          </a:p>
          <a:p>
            <a:pPr/>
            <a:r>
              <a:t>Use Bootstrap field validation states to show fields with errors.</a:t>
            </a:r>
          </a:p>
        </p:txBody>
      </p:sp>
      <p:sp>
        <p:nvSpPr>
          <p:cNvPr id="378" name="Shape 378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Sessions and COOKIES</a:t>
            </a:r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5: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Accessing the Data</a:t>
            </a:r>
          </a:p>
        </p:txBody>
      </p:sp>
      <p:sp>
        <p:nvSpPr>
          <p:cNvPr id="386" name="Shape 386"/>
          <p:cNvSpPr/>
          <p:nvPr>
            <p:ph type="body" sz="half" idx="1"/>
          </p:nvPr>
        </p:nvSpPr>
        <p:spPr>
          <a:xfrm>
            <a:off x="240587" y="1143000"/>
            <a:ext cx="8763001" cy="2438400"/>
          </a:xfrm>
          <a:prstGeom prst="rect">
            <a:avLst/>
          </a:prstGeom>
        </p:spPr>
        <p:txBody>
          <a:bodyPr numCol="2" spcCol="38099"/>
          <a:lstStyle/>
          <a:p>
            <a:pPr>
              <a:buSzTx/>
              <a:buNone/>
              <a:defRPr b="1"/>
            </a:pPr>
            <a:r>
              <a:t>Sessions</a:t>
            </a:r>
            <a:r>
              <a:rPr b="0"/>
              <a:t>:</a:t>
            </a:r>
            <a:endParaRPr b="0"/>
          </a:p>
          <a:p>
            <a:pPr/>
            <a:r>
              <a:t>Server-side</a:t>
            </a:r>
          </a:p>
          <a:p>
            <a:pPr/>
            <a:r>
              <a:t>Less picky on header timing (but still picky)</a:t>
            </a:r>
          </a:p>
          <a:p>
            <a:pPr>
              <a:buSzTx/>
              <a:buNone/>
              <a:defRPr b="1"/>
            </a:pPr>
            <a:r>
              <a:t>Cookies</a:t>
            </a:r>
            <a:r>
              <a:rPr b="0"/>
              <a:t>:</a:t>
            </a:r>
            <a:endParaRPr b="0"/>
          </a:p>
          <a:p>
            <a:pPr/>
            <a:r>
              <a:t>Client-side</a:t>
            </a:r>
          </a:p>
          <a:p>
            <a:pPr/>
            <a:r>
              <a:t>Must occur before headers are sent</a:t>
            </a:r>
          </a:p>
        </p:txBody>
      </p:sp>
      <p:sp>
        <p:nvSpPr>
          <p:cNvPr id="387" name="Shape 387"/>
          <p:cNvSpPr/>
          <p:nvPr/>
        </p:nvSpPr>
        <p:spPr>
          <a:xfrm>
            <a:off x="240587" y="3886200"/>
            <a:ext cx="8763001" cy="2267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algn="ctr" defTabSz="914400">
              <a:spcBef>
                <a:spcPts val="700"/>
              </a:spcBef>
              <a:defRPr sz="3200"/>
            </a:pPr>
            <a:r>
              <a:t>Both:</a:t>
            </a:r>
          </a:p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Allow data to be stored by one script and accessed by another</a:t>
            </a:r>
          </a:p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Accessible via superglobal array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Using Sessions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304800" y="1143000"/>
            <a:ext cx="8763000" cy="57150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Place this at the very top of your page:</a:t>
            </a:r>
          </a:p>
          <a:p>
            <a:pPr>
              <a:buSzTx/>
              <a:buNone/>
              <a:defRPr sz="2400">
                <a:latin typeface="Courier Std Medium"/>
                <a:ea typeface="Courier Std Medium"/>
                <a:cs typeface="Courier Std Medium"/>
                <a:sym typeface="Courier Std Medium"/>
              </a:defRPr>
            </a:pPr>
          </a:p>
          <a:p>
            <a:pPr>
              <a:spcBef>
                <a:spcPts val="500"/>
              </a:spcBef>
              <a:buSzTx/>
              <a:buNone/>
              <a:defRPr sz="2400">
                <a:latin typeface="Courier Std Medium"/>
                <a:ea typeface="Courier Std Medium"/>
                <a:cs typeface="Courier Std Medium"/>
                <a:sym typeface="Courier Std Medium"/>
              </a:defRPr>
            </a:pPr>
            <a:r>
              <a:t>session_start();</a:t>
            </a:r>
          </a:p>
          <a:p>
            <a:pPr>
              <a:buSzTx/>
              <a:buNone/>
              <a:defRPr sz="2400">
                <a:latin typeface="Courier Std Medium"/>
                <a:ea typeface="Courier Std Medium"/>
                <a:cs typeface="Courier Std Medium"/>
                <a:sym typeface="Courier Std Medium"/>
              </a:defRPr>
            </a:pPr>
          </a:p>
          <a:p>
            <a:pPr>
              <a:buSzTx/>
              <a:buNone/>
            </a:pPr>
            <a:r>
              <a:t>This must occur before headers are sent. Things that will send the headers:</a:t>
            </a:r>
          </a:p>
          <a:p>
            <a:pPr/>
            <a:r>
              <a:t>the HTML declarations</a:t>
            </a:r>
          </a:p>
          <a:p>
            <a:pPr/>
            <a:r>
              <a:t>Whitespace</a:t>
            </a:r>
          </a:p>
          <a:p>
            <a:pPr/>
            <a:r>
              <a:t>echo'ing anything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session_start();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$_SESSION['custName'] = $_POST['firstName'];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398" name="Shape 398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session_start();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"Hello, {$_SESSION['custName']}. Welcome back!";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403" name="Shape 403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setcookie("custName", $_POST['firstName']);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header("Set-Cookie: custName=$_POST['firstName']; custEmail=$_POST['email']");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IP address -&gt; where we’re going</a:t>
            </a:r>
          </a:p>
          <a:p>
            <a:pPr/>
            <a:r>
              <a:t>IP restricts size – 64K – but doesn’t care how it gets chopped up</a:t>
            </a:r>
          </a:p>
          <a:p>
            <a:pPr/>
            <a:r>
              <a:t>IP cares nothing for order or when things arrive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408" name="Shape 408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echo "Hello, {$_COOKIE['custName']}. Welcome back!";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Sessions</a:t>
            </a:r>
          </a:p>
        </p:txBody>
      </p:sp>
      <p:sp>
        <p:nvSpPr>
          <p:cNvPr id="413" name="Shape 4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login page to log in a user and create a session</a:t>
            </a:r>
          </a:p>
          <a:p>
            <a:pPr/>
            <a:r>
              <a:t>Store some data in the session when “logging in” the user</a:t>
            </a:r>
          </a:p>
          <a:p>
            <a:pPr/>
            <a:r>
              <a:t>Display the session data on the index.php page, if it exists</a:t>
            </a:r>
          </a:p>
          <a:p>
            <a:pPr/>
            <a:r>
              <a:t>Create a logout page that removes the session data</a:t>
            </a:r>
          </a:p>
        </p:txBody>
      </p:sp>
      <p:sp>
        <p:nvSpPr>
          <p:cNvPr id="414" name="Shape 414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Section_2_Lesson_5_Sessions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TCP is responsible for chopping up data</a:t>
            </a:r>
          </a:p>
          <a:p>
            <a:pPr/>
            <a:r>
              <a:t>TCP is also responsible for putting it back together in the right order</a:t>
            </a:r>
          </a:p>
          <a:p>
            <a:pPr/>
            <a:r>
              <a:t>TCP sends receipts for each piece of data, so if a piece is lost it can be resent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Hypertext Transfer Protocol (</a:t>
            </a:r>
            <a:r>
              <a:rPr b="1"/>
              <a:t>HTTP</a:t>
            </a:r>
            <a:r>
              <a:t>) is an application protocol for distributed, collaborative, hypermedia information systems. Hypertext is structured text that uses logical links (hyperlinks) between nodes containing text.</a:t>
            </a:r>
          </a:p>
          <a:p>
            <a:pPr/>
            <a:r>
              <a:t>Defined in RFCs 7230-7235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HTTP Works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457199" y="1668585"/>
            <a:ext cx="8229602" cy="1590774"/>
            <a:chOff x="0" y="0"/>
            <a:chExt cx="8229600" cy="1590773"/>
          </a:xfrm>
        </p:grpSpPr>
        <p:grpSp>
          <p:nvGrpSpPr>
            <p:cNvPr id="166" name="Group 166"/>
            <p:cNvGrpSpPr/>
            <p:nvPr/>
          </p:nvGrpSpPr>
          <p:grpSpPr>
            <a:xfrm>
              <a:off x="0" y="0"/>
              <a:ext cx="2121031" cy="1590774"/>
              <a:chOff x="0" y="0"/>
              <a:chExt cx="2121030" cy="1590773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0"/>
                <a:ext cx="2121031" cy="1590774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05"/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4908" y="552816"/>
                <a:ext cx="2051215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05"/>
                </a:lvl1pPr>
              </a:lstStyle>
              <a:p>
                <a:pPr/>
                <a:r>
                  <a:t>Browser</a:t>
                </a:r>
              </a:p>
            </p:txBody>
          </p:sp>
        </p:grpSp>
        <p:sp>
          <p:nvSpPr>
            <p:cNvPr id="167" name="Shape 167"/>
            <p:cNvSpPr/>
            <p:nvPr/>
          </p:nvSpPr>
          <p:spPr>
            <a:xfrm>
              <a:off x="2354344" y="562073"/>
              <a:ext cx="466628" cy="46662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3500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70" name="Group 170"/>
            <p:cNvGrpSpPr/>
            <p:nvPr/>
          </p:nvGrpSpPr>
          <p:grpSpPr>
            <a:xfrm>
              <a:off x="3054284" y="0"/>
              <a:ext cx="2121032" cy="1590774"/>
              <a:chOff x="0" y="0"/>
              <a:chExt cx="2121030" cy="1590773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0"/>
                <a:ext cx="2121031" cy="1590774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05"/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4908" y="552816"/>
                <a:ext cx="2051215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05"/>
                </a:lvl1pPr>
              </a:lstStyle>
              <a:p>
                <a:pPr/>
                <a:r>
                  <a:t>Request</a:t>
                </a:r>
              </a:p>
            </p:txBody>
          </p:sp>
        </p:grpSp>
        <p:sp>
          <p:nvSpPr>
            <p:cNvPr id="171" name="Shape 171"/>
            <p:cNvSpPr/>
            <p:nvPr/>
          </p:nvSpPr>
          <p:spPr>
            <a:xfrm>
              <a:off x="5408629" y="562073"/>
              <a:ext cx="466627" cy="46662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3500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74" name="Group 174"/>
            <p:cNvGrpSpPr/>
            <p:nvPr/>
          </p:nvGrpSpPr>
          <p:grpSpPr>
            <a:xfrm>
              <a:off x="6108569" y="0"/>
              <a:ext cx="2121032" cy="1590774"/>
              <a:chOff x="0" y="0"/>
              <a:chExt cx="2121030" cy="159077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0" y="0"/>
                <a:ext cx="2121031" cy="1590774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05"/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4908" y="552816"/>
                <a:ext cx="2051215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05"/>
                </a:lvl1pPr>
              </a:lstStyle>
              <a:p>
                <a:pPr/>
                <a:r>
                  <a:t>Server</a:t>
                </a:r>
              </a:p>
            </p:txBody>
          </p:sp>
        </p:grpSp>
      </p:grpSp>
      <p:grpSp>
        <p:nvGrpSpPr>
          <p:cNvPr id="187" name="Group 187"/>
          <p:cNvGrpSpPr/>
          <p:nvPr/>
        </p:nvGrpSpPr>
        <p:grpSpPr>
          <a:xfrm>
            <a:off x="385447" y="4029910"/>
            <a:ext cx="8301354" cy="1604644"/>
            <a:chOff x="0" y="0"/>
            <a:chExt cx="8301352" cy="1604642"/>
          </a:xfrm>
        </p:grpSpPr>
        <p:grpSp>
          <p:nvGrpSpPr>
            <p:cNvPr id="178" name="Group 178"/>
            <p:cNvGrpSpPr/>
            <p:nvPr/>
          </p:nvGrpSpPr>
          <p:grpSpPr>
            <a:xfrm>
              <a:off x="0" y="0"/>
              <a:ext cx="2139524" cy="1604643"/>
              <a:chOff x="0" y="0"/>
              <a:chExt cx="2139523" cy="1604642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2139524" cy="1604643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2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35212" y="559751"/>
                <a:ext cx="2069099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26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Server</a:t>
                </a:r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2374871" y="566973"/>
              <a:ext cx="470696" cy="47069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82" name="Group 182"/>
            <p:cNvGrpSpPr/>
            <p:nvPr/>
          </p:nvGrpSpPr>
          <p:grpSpPr>
            <a:xfrm>
              <a:off x="3080914" y="0"/>
              <a:ext cx="2139524" cy="1604643"/>
              <a:chOff x="0" y="0"/>
              <a:chExt cx="2139523" cy="1604642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0"/>
                <a:ext cx="2139524" cy="1604643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2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5212" y="559751"/>
                <a:ext cx="2069099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26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Response</a:t>
                </a:r>
              </a:p>
            </p:txBody>
          </p:sp>
        </p:grpSp>
        <p:sp>
          <p:nvSpPr>
            <p:cNvPr id="183" name="Shape 183"/>
            <p:cNvSpPr/>
            <p:nvPr/>
          </p:nvSpPr>
          <p:spPr>
            <a:xfrm>
              <a:off x="5455785" y="566973"/>
              <a:ext cx="470696" cy="47069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86" name="Group 186"/>
            <p:cNvGrpSpPr/>
            <p:nvPr/>
          </p:nvGrpSpPr>
          <p:grpSpPr>
            <a:xfrm>
              <a:off x="6161828" y="0"/>
              <a:ext cx="2139525" cy="1604643"/>
              <a:chOff x="0" y="0"/>
              <a:chExt cx="2139523" cy="1604642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0" y="0"/>
                <a:ext cx="2139524" cy="1604643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2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35212" y="559751"/>
                <a:ext cx="2069099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26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Browser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