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70" r:id="rId11"/>
    <p:sldId id="271" r:id="rId12"/>
    <p:sldId id="265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Writing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3848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and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r>
              <a:rPr lang="en-US" dirty="0"/>
              <a:t> – inserting variables into a string</a:t>
            </a:r>
          </a:p>
          <a:p>
            <a:r>
              <a:rPr lang="en-US" dirty="0"/>
              <a:t>Strings with single quotes ('') do not interpolate</a:t>
            </a:r>
          </a:p>
          <a:p>
            <a:r>
              <a:rPr lang="en-US" dirty="0"/>
              <a:t>Strings with double quotes ("") interpolate</a:t>
            </a:r>
          </a:p>
          <a:p>
            <a:r>
              <a:rPr lang="en-US" b="1" dirty="0"/>
              <a:t>Escaping</a:t>
            </a:r>
            <a:r>
              <a:rPr lang="en-US" dirty="0"/>
              <a:t> – Ignoring a special character in a string</a:t>
            </a:r>
          </a:p>
          <a:p>
            <a:r>
              <a:rPr lang="en-US" dirty="0"/>
              <a:t>Put a \ (backslash) before a quote to make PHP ignore it</a:t>
            </a:r>
          </a:p>
        </p:txBody>
      </p:sp>
    </p:spTree>
    <p:extLst>
      <p:ext uri="{BB962C8B-B14F-4D97-AF65-F5344CB8AC3E}">
        <p14:creationId xmlns:p14="http://schemas.microsoft.com/office/powerpoint/2010/main" val="259612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"abc123"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 is $foobar"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'foobar is $foobar'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'The quote has escaped! \' 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1-2 : String Interpolation and Escaping</a:t>
            </a:r>
          </a:p>
        </p:txBody>
      </p:sp>
    </p:spTree>
    <p:extLst>
      <p:ext uri="{BB962C8B-B14F-4D97-AF65-F5344CB8AC3E}">
        <p14:creationId xmlns:p14="http://schemas.microsoft.com/office/powerpoint/2010/main" val="277359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Operators</a:t>
            </a:r>
            <a:r>
              <a:rPr lang="en-US" dirty="0"/>
              <a:t> operate on data</a:t>
            </a:r>
          </a:p>
          <a:p>
            <a:r>
              <a:rPr lang="en-US" dirty="0"/>
              <a:t>Three types: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bitwise</a:t>
            </a:r>
          </a:p>
          <a:p>
            <a:r>
              <a:rPr lang="en-US" dirty="0"/>
              <a:t>+ (add), - (subtract), * (multiply), / (divide)</a:t>
            </a:r>
          </a:p>
          <a:p>
            <a:r>
              <a:rPr lang="en-US" dirty="0"/>
              <a:t>** is power (NOT ^, that does something different)</a:t>
            </a:r>
          </a:p>
          <a:p>
            <a:r>
              <a:rPr lang="en-US" dirty="0"/>
              <a:t>% is </a:t>
            </a:r>
            <a:r>
              <a:rPr lang="en-US" b="1" dirty="0"/>
              <a:t>modulus</a:t>
            </a:r>
            <a:r>
              <a:rPr lang="en-US" dirty="0"/>
              <a:t>, gives the remainder of division</a:t>
            </a:r>
          </a:p>
          <a:p>
            <a:r>
              <a:rPr lang="en-US" dirty="0"/>
              <a:t>Parentheses and order of operations work just like math class</a:t>
            </a:r>
          </a:p>
          <a:p>
            <a:r>
              <a:rPr lang="en-US" dirty="0"/>
              <a:t>Can use variables, result can be stored in one</a:t>
            </a:r>
          </a:p>
        </p:txBody>
      </p:sp>
    </p:spTree>
    <p:extLst>
      <p:ext uri="{BB962C8B-B14F-4D97-AF65-F5344CB8AC3E}">
        <p14:creationId xmlns:p14="http://schemas.microsoft.com/office/powerpoint/2010/main" val="202305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2 + 2;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$bar = 4;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$foo * $bar;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($bar ** foo) % $foobar;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1-3 :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56365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(</a:t>
            </a:r>
            <a:r>
              <a:rPr lang="en-US" b="1" dirty="0"/>
              <a:t>Increment</a:t>
            </a:r>
            <a:r>
              <a:rPr lang="en-US" dirty="0"/>
              <a:t>) adds one the number before it</a:t>
            </a:r>
          </a:p>
          <a:p>
            <a:r>
              <a:rPr lang="en-US" dirty="0"/>
              <a:t>-- (</a:t>
            </a:r>
            <a:r>
              <a:rPr lang="en-US" b="1" dirty="0"/>
              <a:t>Decrement</a:t>
            </a:r>
            <a:r>
              <a:rPr lang="en-US" dirty="0"/>
              <a:t>) subtracts one instead</a:t>
            </a:r>
          </a:p>
          <a:p>
            <a:r>
              <a:rPr lang="en-US" dirty="0"/>
              <a:t>. (</a:t>
            </a:r>
            <a:r>
              <a:rPr lang="en-US" b="1" dirty="0"/>
              <a:t>Concatenate</a:t>
            </a:r>
            <a:r>
              <a:rPr lang="en-US" dirty="0"/>
              <a:t>) connects two strings</a:t>
            </a:r>
          </a:p>
          <a:p>
            <a:r>
              <a:rPr lang="en-US" b="1" dirty="0"/>
              <a:t>Logical operators </a:t>
            </a:r>
            <a:r>
              <a:rPr lang="en-US" dirty="0"/>
              <a:t>work on Booleans</a:t>
            </a:r>
          </a:p>
          <a:p>
            <a:pPr lvl="1"/>
            <a:r>
              <a:rPr lang="en-US" dirty="0"/>
              <a:t>&amp;&amp; (</a:t>
            </a:r>
            <a:r>
              <a:rPr lang="en-US" b="1" dirty="0"/>
              <a:t>and</a:t>
            </a:r>
            <a:r>
              <a:rPr lang="en-US" dirty="0"/>
              <a:t>) is true if both inputs are true</a:t>
            </a:r>
          </a:p>
          <a:p>
            <a:pPr lvl="1"/>
            <a:r>
              <a:rPr lang="en-US" dirty="0"/>
              <a:t>|| (</a:t>
            </a:r>
            <a:r>
              <a:rPr lang="en-US" b="1" dirty="0"/>
              <a:t>or</a:t>
            </a:r>
            <a:r>
              <a:rPr lang="en-US" dirty="0"/>
              <a:t>) is true if one or both inputs are true</a:t>
            </a:r>
          </a:p>
          <a:p>
            <a:pPr lvl="1"/>
            <a:r>
              <a:rPr lang="en-US" dirty="0"/>
              <a:t>! (</a:t>
            </a:r>
            <a:r>
              <a:rPr lang="en-US" b="1" dirty="0"/>
              <a:t>not</a:t>
            </a:r>
            <a:r>
              <a:rPr lang="en-US" dirty="0"/>
              <a:t>) goes in front of a </a:t>
            </a:r>
            <a:r>
              <a:rPr lang="en-US" dirty="0" err="1"/>
              <a:t>boolean</a:t>
            </a:r>
            <a:r>
              <a:rPr lang="en-US" dirty="0"/>
              <a:t> and flips it</a:t>
            </a:r>
          </a:p>
        </p:txBody>
      </p:sp>
    </p:spTree>
    <p:extLst>
      <p:ext uri="{BB962C8B-B14F-4D97-AF65-F5344CB8AC3E}">
        <p14:creationId xmlns:p14="http://schemas.microsoft.com/office/powerpoint/2010/main" val="42159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"Hello,"</a:t>
            </a:r>
            <a:r>
              <a:rPr lang="en-US" sz="2400" dirty="0">
                <a:latin typeface="Consolas" panose="020B0609020204030204" pitchFamily="49" charset="0"/>
              </a:rPr>
              <a:t> .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world!"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!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1-4 : 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254380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239372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 – A named block of code that can be reused</a:t>
            </a:r>
          </a:p>
          <a:p>
            <a:r>
              <a:rPr lang="en-US" dirty="0"/>
              <a:t>Function names work like variable names, but no $</a:t>
            </a:r>
          </a:p>
          <a:p>
            <a:r>
              <a:rPr lang="en-US" dirty="0"/>
              <a:t>Functions are </a:t>
            </a:r>
            <a:r>
              <a:rPr lang="en-US" b="1" dirty="0"/>
              <a:t>called</a:t>
            </a:r>
            <a:r>
              <a:rPr lang="en-US" dirty="0"/>
              <a:t> (run) using parentheses</a:t>
            </a:r>
          </a:p>
          <a:p>
            <a:r>
              <a:rPr lang="en-US" b="1" dirty="0"/>
              <a:t>Arguments</a:t>
            </a:r>
            <a:r>
              <a:rPr lang="en-US" dirty="0"/>
              <a:t> (data used by the function) go inside the parentheses</a:t>
            </a:r>
          </a:p>
          <a:p>
            <a:r>
              <a:rPr lang="en-US" dirty="0"/>
              <a:t>Data comes out of the function via a </a:t>
            </a:r>
            <a:r>
              <a:rPr lang="en-US" b="1" dirty="0"/>
              <a:t>return value</a:t>
            </a:r>
          </a:p>
          <a:p>
            <a:r>
              <a:rPr lang="en-US" dirty="0"/>
              <a:t>Return values can be used like any other piece of data</a:t>
            </a:r>
          </a:p>
          <a:p>
            <a:pPr lvl="1"/>
            <a:r>
              <a:rPr lang="en-US" dirty="0"/>
              <a:t>Put it in a variable, use an operator on it, use it as a function argument, etc.</a:t>
            </a:r>
          </a:p>
        </p:txBody>
      </p:sp>
    </p:spTree>
    <p:extLst>
      <p:ext uri="{BB962C8B-B14F-4D97-AF65-F5344CB8AC3E}">
        <p14:creationId xmlns:p14="http://schemas.microsoft.com/office/powerpoint/2010/main" val="398035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"I'm using a function!"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$sine = sin(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$sine;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sin(cos(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2-1 :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2391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created, or </a:t>
            </a:r>
            <a:r>
              <a:rPr lang="en-US" b="1" dirty="0"/>
              <a:t>declared</a:t>
            </a:r>
            <a:r>
              <a:rPr lang="en-US" dirty="0"/>
              <a:t>, with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keyword</a:t>
            </a:r>
          </a:p>
          <a:p>
            <a:r>
              <a:rPr lang="en-US" dirty="0"/>
              <a:t>Code for the function is contained in braces </a:t>
            </a:r>
            <a:r>
              <a:rPr lang="en-US" sz="2400" dirty="0">
                <a:latin typeface="Consolas" panose="020B0609020204030204" pitchFamily="49" charset="0"/>
              </a:rPr>
              <a:t>{}</a:t>
            </a:r>
          </a:p>
          <a:p>
            <a:r>
              <a:rPr lang="en-US" dirty="0"/>
              <a:t>Function declarations can go (almost) anywhere</a:t>
            </a:r>
          </a:p>
          <a:p>
            <a:pPr lvl="1"/>
            <a:r>
              <a:rPr lang="en-US" dirty="0"/>
              <a:t>Don’t put them inside anything or you will probably break things</a:t>
            </a:r>
          </a:p>
          <a:p>
            <a:r>
              <a:rPr lang="en-US" dirty="0"/>
              <a:t>Any code can go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13200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817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foobar()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foobar();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2-2 : Declaring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547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given to your function through variables</a:t>
            </a:r>
          </a:p>
          <a:p>
            <a:r>
              <a:rPr lang="en-US" dirty="0"/>
              <a:t>Names for the arguments go in the parentheses in the declaration</a:t>
            </a:r>
          </a:p>
          <a:p>
            <a:r>
              <a:rPr lang="en-US" dirty="0"/>
              <a:t>Values are returned using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is used like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</a:p>
          <a:p>
            <a:r>
              <a:rPr lang="en-US" dirty="0"/>
              <a:t>Code after 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is not run</a:t>
            </a:r>
          </a:p>
        </p:txBody>
      </p:sp>
    </p:spTree>
    <p:extLst>
      <p:ext uri="{BB962C8B-B14F-4D97-AF65-F5344CB8AC3E}">
        <p14:creationId xmlns:p14="http://schemas.microsoft.com/office/powerpoint/2010/main" val="171328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($num1, $num2, $num3)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$num1 + $num2 + $num3;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addthree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2-3 : Arguments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197101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9238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list of variables within a variable</a:t>
            </a:r>
          </a:p>
          <a:p>
            <a:r>
              <a:rPr lang="en-US" b="1" dirty="0"/>
              <a:t>Elements</a:t>
            </a:r>
            <a:r>
              <a:rPr lang="en-US" dirty="0"/>
              <a:t> (variables) in an array can be anything, even another array</a:t>
            </a:r>
            <a:endParaRPr lang="en-US" b="1" dirty="0"/>
          </a:p>
          <a:p>
            <a:r>
              <a:rPr lang="en-US" dirty="0"/>
              <a:t>Each element</a:t>
            </a:r>
            <a:r>
              <a:rPr lang="en-US" b="1" dirty="0"/>
              <a:t> </a:t>
            </a:r>
            <a:r>
              <a:rPr lang="en-US" dirty="0"/>
              <a:t>in an array has a </a:t>
            </a:r>
            <a:r>
              <a:rPr lang="en-US" b="1" dirty="0"/>
              <a:t>key </a:t>
            </a:r>
            <a:r>
              <a:rPr lang="en-US" dirty="0"/>
              <a:t>(name) and a value</a:t>
            </a:r>
          </a:p>
          <a:p>
            <a:r>
              <a:rPr lang="en-US" dirty="0"/>
              <a:t>Keys can be integers or strings</a:t>
            </a:r>
          </a:p>
        </p:txBody>
      </p:sp>
    </p:spTree>
    <p:extLst>
      <p:ext uri="{BB962C8B-B14F-4D97-AF65-F5344CB8AC3E}">
        <p14:creationId xmlns:p14="http://schemas.microsoft.com/office/powerpoint/2010/main" val="110759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created using brackets</a:t>
            </a:r>
          </a:p>
          <a:p>
            <a:r>
              <a:rPr lang="en-US" dirty="0"/>
              <a:t>Elements can be listed inside the brackets</a:t>
            </a:r>
          </a:p>
          <a:p>
            <a:r>
              <a:rPr lang="en-US" dirty="0"/>
              <a:t>Elements follow the format </a:t>
            </a:r>
            <a:r>
              <a:rPr lang="en-US" sz="2400" dirty="0">
                <a:latin typeface="Consolas" panose="020B0609020204030204" pitchFamily="49" charset="0"/>
              </a:rPr>
              <a:t>key =&gt; value,</a:t>
            </a:r>
          </a:p>
          <a:p>
            <a:r>
              <a:rPr lang="en-US" dirty="0"/>
              <a:t>Arrays can be stored to a variable using =</a:t>
            </a:r>
          </a:p>
          <a:p>
            <a:r>
              <a:rPr lang="en-US" dirty="0"/>
              <a:t>Elements are accessed by putting the key in brackets: </a:t>
            </a:r>
            <a:r>
              <a:rPr lang="en-US" sz="2400" dirty="0"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7279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"foobar" </a:t>
            </a:r>
            <a:r>
              <a:rPr lang="en-US" sz="2400" dirty="0"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3-1 : Basic Arrays</a:t>
            </a:r>
          </a:p>
        </p:txBody>
      </p:sp>
    </p:spTree>
    <p:extLst>
      <p:ext uri="{BB962C8B-B14F-4D97-AF65-F5344CB8AC3E}">
        <p14:creationId xmlns:p14="http://schemas.microsoft.com/office/powerpoint/2010/main" val="68552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set using =</a:t>
            </a:r>
          </a:p>
          <a:p>
            <a:r>
              <a:rPr lang="en-US" dirty="0"/>
              <a:t>= will create elements which do not exist</a:t>
            </a:r>
          </a:p>
          <a:p>
            <a:r>
              <a:rPr lang="en-US" dirty="0"/>
              <a:t>Elements can be removed using </a:t>
            </a:r>
            <a:r>
              <a:rPr lang="en-US" sz="2400" dirty="0">
                <a:latin typeface="Consolas" panose="020B0609020204030204" pitchFamily="49" charset="0"/>
              </a:rPr>
              <a:t>unset()</a:t>
            </a:r>
          </a:p>
        </p:txBody>
      </p:sp>
    </p:spTree>
    <p:extLst>
      <p:ext uri="{BB962C8B-B14F-4D97-AF65-F5344CB8AC3E}">
        <p14:creationId xmlns:p14="http://schemas.microsoft.com/office/powerpoint/2010/main" val="12130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unset($array[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]);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3-2 :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380742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can automatically assign </a:t>
            </a:r>
            <a:r>
              <a:rPr lang="en-US" b="1" dirty="0"/>
              <a:t>numeric indexes </a:t>
            </a:r>
            <a:r>
              <a:rPr lang="en-US" dirty="0"/>
              <a:t>(integer keys)</a:t>
            </a:r>
            <a:endParaRPr lang="en-US" b="1" dirty="0"/>
          </a:p>
          <a:p>
            <a:r>
              <a:rPr lang="en-US" dirty="0"/>
              <a:t>Arrays created without keys will be given numeric indexes</a:t>
            </a:r>
          </a:p>
          <a:p>
            <a:r>
              <a:rPr lang="en-US" dirty="0"/>
              <a:t>New elements can be given numeric indexes using empty brackets</a:t>
            </a:r>
          </a:p>
        </p:txBody>
      </p:sp>
    </p:spTree>
    <p:extLst>
      <p:ext uri="{BB962C8B-B14F-4D97-AF65-F5344CB8AC3E}">
        <p14:creationId xmlns:p14="http://schemas.microsoft.com/office/powerpoint/2010/main" val="633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code, exactly?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– written instructions for computers</a:t>
            </a:r>
          </a:p>
          <a:p>
            <a:r>
              <a:rPr lang="en-US" dirty="0"/>
              <a:t>Computers use binary, humans don’t</a:t>
            </a:r>
          </a:p>
          <a:p>
            <a:r>
              <a:rPr lang="en-US" dirty="0"/>
              <a:t>PHP is a programming language</a:t>
            </a:r>
          </a:p>
          <a:p>
            <a:r>
              <a:rPr lang="en-US" b="1" dirty="0"/>
              <a:t>Programming languages</a:t>
            </a:r>
            <a:r>
              <a:rPr lang="en-US" dirty="0"/>
              <a:t> are readable by humans and machines</a:t>
            </a:r>
          </a:p>
          <a:p>
            <a:r>
              <a:rPr lang="en-US" dirty="0"/>
              <a:t>Your code eventually becomes binary</a:t>
            </a:r>
          </a:p>
        </p:txBody>
      </p:sp>
    </p:spTree>
    <p:extLst>
      <p:ext uri="{BB962C8B-B14F-4D97-AF65-F5344CB8AC3E}">
        <p14:creationId xmlns:p14="http://schemas.microsoft.com/office/powerpoint/2010/main" val="397912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 = [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"foo"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"bar"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$array[]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asdf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var_dump</a:t>
            </a:r>
            <a:r>
              <a:rPr lang="en-US" sz="2400" dirty="0">
                <a:latin typeface="Consolas" panose="020B0609020204030204" pitchFamily="49" charset="0"/>
              </a:rPr>
              <a:t>($array);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3-3 : Numeric Indexes</a:t>
            </a:r>
          </a:p>
        </p:txBody>
      </p:sp>
    </p:spTree>
    <p:extLst>
      <p:ext uri="{BB962C8B-B14F-4D97-AF65-F5344CB8AC3E}">
        <p14:creationId xmlns:p14="http://schemas.microsoft.com/office/powerpoint/2010/main" val="18973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 list of </a:t>
            </a:r>
            <a:r>
              <a:rPr lang="en-US" b="1" dirty="0"/>
              <a:t>statements </a:t>
            </a:r>
            <a:r>
              <a:rPr lang="en-US" dirty="0"/>
              <a:t>(instructions for the computer)</a:t>
            </a:r>
            <a:endParaRPr lang="en-US" b="1" dirty="0"/>
          </a:p>
          <a:p>
            <a:r>
              <a:rPr lang="en-US" dirty="0"/>
              <a:t>Each statement tells the computer to do something</a:t>
            </a:r>
          </a:p>
          <a:p>
            <a:r>
              <a:rPr lang="en-US" dirty="0"/>
              <a:t>Statements are followed in order</a:t>
            </a:r>
          </a:p>
          <a:p>
            <a:r>
              <a:rPr lang="en-US" dirty="0"/>
              <a:t>In PHP, statements end with a semicolon (;)</a:t>
            </a:r>
          </a:p>
        </p:txBody>
      </p:sp>
    </p:spTree>
    <p:extLst>
      <p:ext uri="{BB962C8B-B14F-4D97-AF65-F5344CB8AC3E}">
        <p14:creationId xmlns:p14="http://schemas.microsoft.com/office/powerpoint/2010/main" val="71833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88" y="583973"/>
            <a:ext cx="11256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Say hello!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0: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2913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3573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has a type</a:t>
            </a:r>
          </a:p>
          <a:p>
            <a:r>
              <a:rPr lang="en-US" b="1" dirty="0"/>
              <a:t>Type</a:t>
            </a:r>
            <a:r>
              <a:rPr lang="en-US" dirty="0"/>
              <a:t> is determined by the data</a:t>
            </a:r>
          </a:p>
          <a:p>
            <a:r>
              <a:rPr lang="en-US" dirty="0"/>
              <a:t>PHP can and will change the type if necessary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 – Text, enclosed with </a:t>
            </a:r>
            <a:r>
              <a:rPr lang="en-US" sz="2400" dirty="0">
                <a:latin typeface="Consolas" panose="020B0609020204030204" pitchFamily="49" charset="0"/>
              </a:rPr>
              <a:t>""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''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Number without a decimal, can be positive or negative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 – Like integer, but with a decimal point (sort of)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nothing else</a:t>
            </a:r>
          </a:p>
          <a:p>
            <a:pPr lvl="1"/>
            <a:r>
              <a:rPr lang="en-US" b="1" dirty="0"/>
              <a:t>Null</a:t>
            </a:r>
            <a:r>
              <a:rPr lang="en-US" dirty="0"/>
              <a:t> – Doesn’t really exist, indicates lack of a value</a:t>
            </a:r>
          </a:p>
        </p:txBody>
      </p:sp>
    </p:spTree>
    <p:extLst>
      <p:ext uri="{BB962C8B-B14F-4D97-AF65-F5344CB8AC3E}">
        <p14:creationId xmlns:p14="http://schemas.microsoft.com/office/powerpoint/2010/main" val="24078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 - Named container for storing data</a:t>
            </a:r>
          </a:p>
          <a:p>
            <a:r>
              <a:rPr lang="en-US" dirty="0"/>
              <a:t>Name starts with $ followed by letter or underscore</a:t>
            </a:r>
          </a:p>
          <a:p>
            <a:r>
              <a:rPr lang="en-US" dirty="0"/>
              <a:t>Rest of name is letters, numbers, and underscores</a:t>
            </a:r>
          </a:p>
          <a:p>
            <a:r>
              <a:rPr lang="en-US" b="1" dirty="0"/>
              <a:t>Assign</a:t>
            </a:r>
            <a:r>
              <a:rPr lang="en-US" dirty="0"/>
              <a:t> a value to a variable (put something in it) with =</a:t>
            </a:r>
          </a:p>
          <a:p>
            <a:r>
              <a:rPr lang="en-US" dirty="0"/>
              <a:t>Variable name goes before =, thing to put in it goes after</a:t>
            </a:r>
          </a:p>
          <a:p>
            <a:r>
              <a:rPr lang="en-US" dirty="0"/>
              <a:t>= will create a variable if it doesn’t exist</a:t>
            </a:r>
          </a:p>
          <a:p>
            <a:r>
              <a:rPr lang="en-US" dirty="0"/>
              <a:t>= puts anything in a variable, even the contents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4674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 = $foobar;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1-1 : Variables</a:t>
            </a:r>
          </a:p>
        </p:txBody>
      </p:sp>
    </p:spTree>
    <p:extLst>
      <p:ext uri="{BB962C8B-B14F-4D97-AF65-F5344CB8AC3E}">
        <p14:creationId xmlns:p14="http://schemas.microsoft.com/office/powerpoint/2010/main" val="32142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Basic Programming</vt:lpstr>
      <vt:lpstr>Introduction</vt:lpstr>
      <vt:lpstr>So, what is code, exactly?</vt:lpstr>
      <vt:lpstr>How do we write it?</vt:lpstr>
      <vt:lpstr>Example 0: Hello, World!</vt:lpstr>
      <vt:lpstr>Basic Concepts</vt:lpstr>
      <vt:lpstr>Data Types</vt:lpstr>
      <vt:lpstr>Variables</vt:lpstr>
      <vt:lpstr>Example 1-1 : Variables</vt:lpstr>
      <vt:lpstr>String Interpolation and Escaping</vt:lpstr>
      <vt:lpstr>Example 1-2 : String Interpolation and Escaping</vt:lpstr>
      <vt:lpstr>Basic Operators</vt:lpstr>
      <vt:lpstr>Example 1-3 : Basic Operators</vt:lpstr>
      <vt:lpstr>Advanced Operators</vt:lpstr>
      <vt:lpstr>Example 1-4 : Advanced Operators</vt:lpstr>
      <vt:lpstr>Functions</vt:lpstr>
      <vt:lpstr>What is a function?</vt:lpstr>
      <vt:lpstr>Example 2-1 : Using Functions</vt:lpstr>
      <vt:lpstr>Declaring a function</vt:lpstr>
      <vt:lpstr>Example 2-2 : Declaring Functions</vt:lpstr>
      <vt:lpstr>Arguments and return values</vt:lpstr>
      <vt:lpstr>Example 2-3 : Arguments and Return Values</vt:lpstr>
      <vt:lpstr>Arrays</vt:lpstr>
      <vt:lpstr>What is an array?</vt:lpstr>
      <vt:lpstr>Creating arrays</vt:lpstr>
      <vt:lpstr>Example 3-1 : Basic Arrays</vt:lpstr>
      <vt:lpstr>Adding and Removing Elements</vt:lpstr>
      <vt:lpstr>Example 3-2 : Adding and Removing Elements</vt:lpstr>
      <vt:lpstr>Numeric Indexes</vt:lpstr>
      <vt:lpstr>Example 3-3 : Numeric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cp:revision>5</cp:revision>
  <dcterms:modified xsi:type="dcterms:W3CDTF">2016-03-29T15:23:10Z</dcterms:modified>
</cp:coreProperties>
</file>