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sldIdLst>
    <p:sldId id="258" r:id="rId2"/>
    <p:sldId id="262" r:id="rId3"/>
    <p:sldId id="266" r:id="rId4"/>
    <p:sldId id="263" r:id="rId5"/>
    <p:sldId id="264" r:id="rId6"/>
    <p:sldId id="270" r:id="rId7"/>
    <p:sldId id="271" r:id="rId8"/>
    <p:sldId id="311" r:id="rId9"/>
    <p:sldId id="265" r:id="rId10"/>
    <p:sldId id="267" r:id="rId11"/>
    <p:sldId id="268" r:id="rId12"/>
    <p:sldId id="269" r:id="rId13"/>
    <p:sldId id="303" r:id="rId14"/>
    <p:sldId id="304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306" r:id="rId23"/>
    <p:sldId id="279" r:id="rId24"/>
    <p:sldId id="280" r:id="rId25"/>
    <p:sldId id="281" r:id="rId26"/>
    <p:sldId id="282" r:id="rId27"/>
    <p:sldId id="284" r:id="rId28"/>
    <p:sldId id="285" r:id="rId29"/>
    <p:sldId id="283" r:id="rId30"/>
    <p:sldId id="286" r:id="rId31"/>
    <p:sldId id="287" r:id="rId32"/>
    <p:sldId id="288" r:id="rId33"/>
    <p:sldId id="289" r:id="rId34"/>
    <p:sldId id="292" r:id="rId35"/>
    <p:sldId id="293" r:id="rId36"/>
    <p:sldId id="296" r:id="rId37"/>
    <p:sldId id="297" r:id="rId38"/>
    <p:sldId id="319" r:id="rId39"/>
    <p:sldId id="298" r:id="rId40"/>
    <p:sldId id="299" r:id="rId41"/>
    <p:sldId id="300" r:id="rId42"/>
    <p:sldId id="301" r:id="rId43"/>
    <p:sldId id="302" r:id="rId44"/>
    <p:sldId id="305" r:id="rId45"/>
    <p:sldId id="308" r:id="rId46"/>
    <p:sldId id="309" r:id="rId47"/>
    <p:sldId id="307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28" r:id="rId63"/>
    <p:sldId id="330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0A440-69D7-4478-B10E-1BFBF6E74C92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3D625-5A43-4569-B5BD-5B8E1E7C1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95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3D625-5A43-4569-B5BD-5B8E1E7C17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29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3D625-5A43-4569-B5BD-5B8E1E7C17E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78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01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6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83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74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5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99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9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6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5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11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0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82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Writing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PHP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from scratch</a:t>
            </a:r>
          </a:p>
        </p:txBody>
      </p:sp>
    </p:spTree>
    <p:extLst>
      <p:ext uri="{BB962C8B-B14F-4D97-AF65-F5344CB8AC3E}">
        <p14:creationId xmlns:p14="http://schemas.microsoft.com/office/powerpoint/2010/main" val="3848410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</a:t>
            </a:r>
            <a:r>
              <a:rPr lang="en-US" sz="2400">
                <a:solidFill>
                  <a:srgbClr val="7030A0"/>
                </a:solidFill>
                <a:latin typeface="Consolas" panose="020B0609020204030204" pitchFamily="49" charset="0"/>
              </a:rPr>
              <a:t>php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2 + 2;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$foo = 3;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$bar = 4;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$foobar = $foo * $bar;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($bar ** foo) % $foobar;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2-1 : Basic Operators</a:t>
            </a:r>
          </a:p>
        </p:txBody>
      </p:sp>
    </p:spTree>
    <p:extLst>
      <p:ext uri="{BB962C8B-B14F-4D97-AF65-F5344CB8AC3E}">
        <p14:creationId xmlns:p14="http://schemas.microsoft.com/office/powerpoint/2010/main" val="563659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++ (</a:t>
            </a:r>
            <a:r>
              <a:rPr lang="en-US" b="1" dirty="0"/>
              <a:t>Increment</a:t>
            </a:r>
            <a:r>
              <a:rPr lang="en-US" dirty="0"/>
              <a:t>) adds one to the number before it</a:t>
            </a:r>
          </a:p>
          <a:p>
            <a:r>
              <a:rPr lang="en-US" dirty="0"/>
              <a:t>-- (</a:t>
            </a:r>
            <a:r>
              <a:rPr lang="en-US" b="1" dirty="0"/>
              <a:t>Decrement</a:t>
            </a:r>
            <a:r>
              <a:rPr lang="en-US" dirty="0"/>
              <a:t>) subtracts one instead</a:t>
            </a:r>
          </a:p>
          <a:p>
            <a:r>
              <a:rPr lang="en-US" dirty="0"/>
              <a:t>. (</a:t>
            </a:r>
            <a:r>
              <a:rPr lang="en-US" b="1" dirty="0"/>
              <a:t>Concatenate</a:t>
            </a:r>
            <a:r>
              <a:rPr lang="en-US" dirty="0"/>
              <a:t>) connects two strings</a:t>
            </a:r>
          </a:p>
          <a:p>
            <a:r>
              <a:rPr lang="en-US" b="1" dirty="0"/>
              <a:t>Logical operators </a:t>
            </a:r>
            <a:r>
              <a:rPr lang="en-US" dirty="0"/>
              <a:t>work on Booleans</a:t>
            </a:r>
          </a:p>
          <a:p>
            <a:pPr lvl="1"/>
            <a:r>
              <a:rPr lang="en-US" dirty="0"/>
              <a:t>&amp;&amp; (</a:t>
            </a:r>
            <a:r>
              <a:rPr lang="en-US" b="1" dirty="0"/>
              <a:t>and</a:t>
            </a:r>
            <a:r>
              <a:rPr lang="en-US" dirty="0"/>
              <a:t>) returns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if both inputs are true</a:t>
            </a:r>
          </a:p>
          <a:p>
            <a:pPr lvl="1"/>
            <a:r>
              <a:rPr lang="en-US" dirty="0"/>
              <a:t>|| (</a:t>
            </a:r>
            <a:r>
              <a:rPr lang="en-US" b="1" dirty="0"/>
              <a:t>or</a:t>
            </a:r>
            <a:r>
              <a:rPr lang="en-US" dirty="0"/>
              <a:t>) returns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if one or both inputs are true</a:t>
            </a:r>
          </a:p>
          <a:p>
            <a:pPr lvl="1"/>
            <a:r>
              <a:rPr lang="en-US" dirty="0"/>
              <a:t>! (</a:t>
            </a:r>
            <a:r>
              <a:rPr lang="en-US" b="1" dirty="0"/>
              <a:t>not</a:t>
            </a:r>
            <a:r>
              <a:rPr lang="en-US" dirty="0"/>
              <a:t>) goes in front of a Boolean and flips it</a:t>
            </a:r>
          </a:p>
        </p:txBody>
      </p:sp>
    </p:spTree>
    <p:extLst>
      <p:ext uri="{BB962C8B-B14F-4D97-AF65-F5344CB8AC3E}">
        <p14:creationId xmlns:p14="http://schemas.microsoft.com/office/powerpoint/2010/main" val="421594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</a:t>
            </a:r>
            <a:r>
              <a:rPr lang="en-US" sz="2400">
                <a:solidFill>
                  <a:srgbClr val="7030A0"/>
                </a:solidFill>
                <a:latin typeface="Consolas" panose="020B0609020204030204" pitchFamily="49" charset="0"/>
              </a:rPr>
              <a:t>php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$foobar =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$foobar;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"Hello,"</a:t>
            </a:r>
            <a:r>
              <a:rPr lang="en-US" sz="2400" dirty="0">
                <a:latin typeface="Consolas" panose="020B0609020204030204" pitchFamily="49" charset="0"/>
              </a:rPr>
              <a:t> .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 world!"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 &amp;&amp;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 ||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 &amp;&amp; !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2-2 : Advanced Operators</a:t>
            </a:r>
          </a:p>
        </p:txBody>
      </p:sp>
    </p:spTree>
    <p:extLst>
      <p:ext uri="{BB962C8B-B14F-4D97-AF65-F5344CB8AC3E}">
        <p14:creationId xmlns:p14="http://schemas.microsoft.com/office/powerpoint/2010/main" val="2543802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operators work on anything, but return a Boolean</a:t>
            </a:r>
          </a:p>
          <a:p>
            <a:r>
              <a:rPr lang="en-US" dirty="0"/>
              <a:t>== (equal) returns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if both values are the same</a:t>
            </a:r>
          </a:p>
          <a:p>
            <a:r>
              <a:rPr lang="en-US" dirty="0"/>
              <a:t>!= (not equal) returns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if the values are different</a:t>
            </a:r>
          </a:p>
          <a:p>
            <a:r>
              <a:rPr lang="en-US" dirty="0"/>
              <a:t>=== (identical) returns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if the values match and are the same type</a:t>
            </a:r>
          </a:p>
          <a:p>
            <a:r>
              <a:rPr lang="en-US" dirty="0"/>
              <a:t>Some comparison operators only work on numbers:</a:t>
            </a:r>
          </a:p>
          <a:p>
            <a:pPr lvl="1"/>
            <a:r>
              <a:rPr lang="en-US" dirty="0"/>
              <a:t>&gt; (greater than)</a:t>
            </a:r>
          </a:p>
          <a:p>
            <a:pPr lvl="1"/>
            <a:r>
              <a:rPr lang="en-US" dirty="0"/>
              <a:t>&lt; (less than)</a:t>
            </a:r>
          </a:p>
          <a:p>
            <a:pPr lvl="1"/>
            <a:r>
              <a:rPr lang="en-US" dirty="0"/>
              <a:t>&gt;= (greater than or equal to)</a:t>
            </a:r>
          </a:p>
          <a:p>
            <a:pPr lvl="1"/>
            <a:r>
              <a:rPr lang="en-US" dirty="0"/>
              <a:t>&lt;= (less than or equal to)</a:t>
            </a:r>
          </a:p>
        </p:txBody>
      </p:sp>
    </p:spTree>
    <p:extLst>
      <p:ext uri="{BB962C8B-B14F-4D97-AF65-F5344CB8AC3E}">
        <p14:creationId xmlns:p14="http://schemas.microsoft.com/office/powerpoint/2010/main" val="1178760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&lt;?php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"10"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===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"10"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"foobar" </a:t>
            </a:r>
            <a:r>
              <a:rPr lang="en-US" sz="2400" dirty="0">
                <a:latin typeface="Consolas" panose="020B0609020204030204" pitchFamily="49" charset="0"/>
              </a:rPr>
              <a:t>!=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"foobar"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latin typeface="Consolas" panose="020B0609020204030204" pitchFamily="49" charset="0"/>
              </a:rPr>
              <a:t> &gt;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latin typeface="Consolas" panose="020B0609020204030204" pitchFamily="49" charset="0"/>
              </a:rPr>
              <a:t> &lt;=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2-3 : Comparison Operators</a:t>
            </a:r>
          </a:p>
        </p:txBody>
      </p:sp>
    </p:spTree>
    <p:extLst>
      <p:ext uri="{BB962C8B-B14F-4D97-AF65-F5344CB8AC3E}">
        <p14:creationId xmlns:p14="http://schemas.microsoft.com/office/powerpoint/2010/main" val="1208156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22902"/>
            <a:ext cx="10515600" cy="939573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1850" y="3143704"/>
            <a:ext cx="10515600" cy="479198"/>
          </a:xfrm>
        </p:spPr>
        <p:txBody>
          <a:bodyPr anchor="b"/>
          <a:lstStyle/>
          <a:p>
            <a:r>
              <a:rPr lang="en-US" dirty="0"/>
              <a:t>Lesson 3</a:t>
            </a:r>
          </a:p>
        </p:txBody>
      </p:sp>
    </p:spTree>
    <p:extLst>
      <p:ext uri="{BB962C8B-B14F-4D97-AF65-F5344CB8AC3E}">
        <p14:creationId xmlns:p14="http://schemas.microsoft.com/office/powerpoint/2010/main" val="2393728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Basics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Function</a:t>
            </a:r>
            <a:r>
              <a:rPr lang="en-US" dirty="0"/>
              <a:t> – A named block of code that can be reused</a:t>
            </a:r>
          </a:p>
          <a:p>
            <a:r>
              <a:rPr lang="en-US" dirty="0"/>
              <a:t>Function names work like variable names, but no $</a:t>
            </a:r>
          </a:p>
          <a:p>
            <a:r>
              <a:rPr lang="en-US" dirty="0"/>
              <a:t>Functions are </a:t>
            </a:r>
            <a:r>
              <a:rPr lang="en-US" b="1" dirty="0"/>
              <a:t>called</a:t>
            </a:r>
            <a:r>
              <a:rPr lang="en-US" dirty="0"/>
              <a:t> (run) using parentheses</a:t>
            </a:r>
          </a:p>
          <a:p>
            <a:r>
              <a:rPr lang="en-US" b="1" dirty="0"/>
              <a:t>Arguments</a:t>
            </a:r>
            <a:r>
              <a:rPr lang="en-US" dirty="0"/>
              <a:t> (data used by the function) go inside the parentheses</a:t>
            </a:r>
          </a:p>
          <a:p>
            <a:r>
              <a:rPr lang="en-US" dirty="0"/>
              <a:t>Data comes out of the function via a </a:t>
            </a:r>
            <a:r>
              <a:rPr lang="en-US" b="1" dirty="0"/>
              <a:t>return value</a:t>
            </a:r>
          </a:p>
          <a:p>
            <a:r>
              <a:rPr lang="en-US" dirty="0"/>
              <a:t>Return values can be used like any other piece of data</a:t>
            </a:r>
          </a:p>
          <a:p>
            <a:pPr lvl="1"/>
            <a:r>
              <a:rPr lang="en-US" dirty="0"/>
              <a:t>Put it in a variable, use an operator on it, use it as a function argument, etc.</a:t>
            </a:r>
          </a:p>
        </p:txBody>
      </p:sp>
    </p:spTree>
    <p:extLst>
      <p:ext uri="{BB962C8B-B14F-4D97-AF65-F5344CB8AC3E}">
        <p14:creationId xmlns:p14="http://schemas.microsoft.com/office/powerpoint/2010/main" val="3980354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&lt;?php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var_dump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"I'm using a function!"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$sine = sin(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$sine;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sin(cos(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1.5</a:t>
            </a:r>
            <a:r>
              <a:rPr lang="en-US" sz="2400" dirty="0">
                <a:latin typeface="Consolas" panose="020B0609020204030204" pitchFamily="49" charset="0"/>
              </a:rPr>
              <a:t>) +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3-1 : Function Basics</a:t>
            </a:r>
          </a:p>
        </p:txBody>
      </p:sp>
    </p:spTree>
    <p:extLst>
      <p:ext uri="{BB962C8B-B14F-4D97-AF65-F5344CB8AC3E}">
        <p14:creationId xmlns:p14="http://schemas.microsoft.com/office/powerpoint/2010/main" val="2623913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are created, or </a:t>
            </a:r>
            <a:r>
              <a:rPr lang="en-US" b="1" dirty="0"/>
              <a:t>declared</a:t>
            </a:r>
            <a:r>
              <a:rPr lang="en-US" dirty="0"/>
              <a:t>, with the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dirty="0"/>
              <a:t> keyword</a:t>
            </a:r>
          </a:p>
          <a:p>
            <a:r>
              <a:rPr lang="en-US" dirty="0"/>
              <a:t>Code for the function is contained in braces: </a:t>
            </a:r>
            <a:r>
              <a:rPr lang="en-US" sz="2400" dirty="0">
                <a:latin typeface="Consolas" panose="020B0609020204030204" pitchFamily="49" charset="0"/>
              </a:rPr>
              <a:t>{}</a:t>
            </a:r>
          </a:p>
          <a:p>
            <a:r>
              <a:rPr lang="en-US" dirty="0"/>
              <a:t>Function declarations can go (almost) anywhere</a:t>
            </a:r>
          </a:p>
          <a:p>
            <a:pPr lvl="1"/>
            <a:r>
              <a:rPr lang="en-US" dirty="0"/>
              <a:t>Don’t put them inside anything or you will probably break things</a:t>
            </a:r>
          </a:p>
          <a:p>
            <a:r>
              <a:rPr lang="en-US" dirty="0"/>
              <a:t>Any code can go inside a function</a:t>
            </a:r>
          </a:p>
        </p:txBody>
      </p:sp>
    </p:spTree>
    <p:extLst>
      <p:ext uri="{BB962C8B-B14F-4D97-AF65-F5344CB8AC3E}">
        <p14:creationId xmlns:p14="http://schemas.microsoft.com/office/powerpoint/2010/main" val="1320041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&lt;?php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latin typeface="Consolas" panose="020B0609020204030204" pitchFamily="49" charset="0"/>
              </a:rPr>
              <a:t> foobar() {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"foobar"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foobar();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3-2 : Declaring Functions</a:t>
            </a:r>
          </a:p>
        </p:txBody>
      </p:sp>
    </p:spTree>
    <p:extLst>
      <p:ext uri="{BB962C8B-B14F-4D97-AF65-F5344CB8AC3E}">
        <p14:creationId xmlns:p14="http://schemas.microsoft.com/office/powerpoint/2010/main" val="65547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22902"/>
            <a:ext cx="10515600" cy="939573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1850" y="3143704"/>
            <a:ext cx="10515600" cy="479198"/>
          </a:xfrm>
        </p:spPr>
        <p:txBody>
          <a:bodyPr anchor="b"/>
          <a:lstStyle/>
          <a:p>
            <a:r>
              <a:rPr lang="en-US" dirty="0"/>
              <a:t>Lesson 1</a:t>
            </a:r>
          </a:p>
        </p:txBody>
      </p:sp>
    </p:spTree>
    <p:extLst>
      <p:ext uri="{BB962C8B-B14F-4D97-AF65-F5344CB8AC3E}">
        <p14:creationId xmlns:p14="http://schemas.microsoft.com/office/powerpoint/2010/main" val="3357398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 and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Arguments are given to your function through variables</a:t>
            </a:r>
          </a:p>
          <a:p>
            <a:r>
              <a:rPr lang="en-US" dirty="0"/>
              <a:t>Names for the arguments go in the declaration</a:t>
            </a:r>
          </a:p>
          <a:p>
            <a:r>
              <a:rPr lang="en-US" dirty="0"/>
              <a:t>Values are returned using the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/>
              <a:t> keyword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/>
              <a:t> is used like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</a:p>
          <a:p>
            <a:r>
              <a:rPr lang="en-US" dirty="0"/>
              <a:t>Code after the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/>
              <a:t> statement is not run</a:t>
            </a:r>
          </a:p>
        </p:txBody>
      </p:sp>
    </p:spTree>
    <p:extLst>
      <p:ext uri="{BB962C8B-B14F-4D97-AF65-F5344CB8AC3E}">
        <p14:creationId xmlns:p14="http://schemas.microsoft.com/office/powerpoint/2010/main" val="1713286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&lt;?php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addthree</a:t>
            </a:r>
            <a:r>
              <a:rPr lang="en-US" sz="2400" dirty="0">
                <a:latin typeface="Consolas" panose="020B0609020204030204" pitchFamily="49" charset="0"/>
              </a:rPr>
              <a:t>($num1, $num2, $num3) {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$num1 + $num2 + $num3;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addthree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6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3-3 : Arguments and Return Values</a:t>
            </a:r>
          </a:p>
        </p:txBody>
      </p:sp>
    </p:spTree>
    <p:extLst>
      <p:ext uri="{BB962C8B-B14F-4D97-AF65-F5344CB8AC3E}">
        <p14:creationId xmlns:p14="http://schemas.microsoft.com/office/powerpoint/2010/main" val="1971012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the standard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includes a lot of functions</a:t>
            </a:r>
          </a:p>
          <a:p>
            <a:r>
              <a:rPr lang="en-US" dirty="0"/>
              <a:t>These functions are part of the </a:t>
            </a:r>
            <a:r>
              <a:rPr lang="en-US" b="1" dirty="0"/>
              <a:t>standard library</a:t>
            </a:r>
          </a:p>
          <a:p>
            <a:r>
              <a:rPr lang="en-US" dirty="0"/>
              <a:t>Some useful functions from the standard library: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isset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  <a:r>
              <a:rPr lang="en-US" sz="2400" dirty="0"/>
              <a:t> checks if a variable </a:t>
            </a:r>
            <a:r>
              <a:rPr lang="en-US" dirty="0"/>
              <a:t>exists</a:t>
            </a:r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unset()</a:t>
            </a:r>
            <a:r>
              <a:rPr lang="en-US" dirty="0"/>
              <a:t> deletes a variable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var_dump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  <a:r>
              <a:rPr lang="en-US" dirty="0"/>
              <a:t> prints the type and contents of a variable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phpinfo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  <a:r>
              <a:rPr lang="en-US" dirty="0"/>
              <a:t> prints information about your PHP installation</a:t>
            </a:r>
          </a:p>
        </p:txBody>
      </p:sp>
    </p:spTree>
    <p:extLst>
      <p:ext uri="{BB962C8B-B14F-4D97-AF65-F5344CB8AC3E}">
        <p14:creationId xmlns:p14="http://schemas.microsoft.com/office/powerpoint/2010/main" val="3226622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22902"/>
            <a:ext cx="10515600" cy="939573"/>
          </a:xfrm>
        </p:spPr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1850" y="3143704"/>
            <a:ext cx="10515600" cy="479198"/>
          </a:xfrm>
        </p:spPr>
        <p:txBody>
          <a:bodyPr anchor="b"/>
          <a:lstStyle/>
          <a:p>
            <a:r>
              <a:rPr lang="en-US" dirty="0"/>
              <a:t>Lesson 4</a:t>
            </a:r>
          </a:p>
        </p:txBody>
      </p:sp>
    </p:spTree>
    <p:extLst>
      <p:ext uri="{BB962C8B-B14F-4D97-AF65-F5344CB8AC3E}">
        <p14:creationId xmlns:p14="http://schemas.microsoft.com/office/powerpoint/2010/main" val="2923851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is a list of variables within a variable</a:t>
            </a:r>
          </a:p>
          <a:p>
            <a:r>
              <a:rPr lang="en-US" b="1" dirty="0"/>
              <a:t>Elements</a:t>
            </a:r>
            <a:r>
              <a:rPr lang="en-US" dirty="0"/>
              <a:t> (variables) in an array can be anything, even another array</a:t>
            </a:r>
            <a:endParaRPr lang="en-US" b="1" dirty="0"/>
          </a:p>
          <a:p>
            <a:r>
              <a:rPr lang="en-US" dirty="0"/>
              <a:t>Each element</a:t>
            </a:r>
            <a:r>
              <a:rPr lang="en-US" b="1" dirty="0"/>
              <a:t> </a:t>
            </a:r>
            <a:r>
              <a:rPr lang="en-US" dirty="0"/>
              <a:t>in an array has a </a:t>
            </a:r>
            <a:r>
              <a:rPr lang="en-US" b="1" dirty="0"/>
              <a:t>key </a:t>
            </a:r>
            <a:r>
              <a:rPr lang="en-US" dirty="0"/>
              <a:t>(name) and a value</a:t>
            </a:r>
          </a:p>
          <a:p>
            <a:r>
              <a:rPr lang="en-US" dirty="0"/>
              <a:t>Keys can be integers or strings</a:t>
            </a:r>
          </a:p>
        </p:txBody>
      </p:sp>
    </p:spTree>
    <p:extLst>
      <p:ext uri="{BB962C8B-B14F-4D97-AF65-F5344CB8AC3E}">
        <p14:creationId xmlns:p14="http://schemas.microsoft.com/office/powerpoint/2010/main" val="1107590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are created using brackets </a:t>
            </a:r>
            <a:r>
              <a:rPr lang="en-US" sz="2400" dirty="0">
                <a:latin typeface="Consolas" panose="020B0609020204030204" pitchFamily="49" charset="0"/>
              </a:rPr>
              <a:t>[]</a:t>
            </a:r>
            <a:r>
              <a:rPr lang="en-US" dirty="0"/>
              <a:t> </a:t>
            </a:r>
            <a:r>
              <a:rPr lang="en-US"/>
              <a:t>or </a:t>
            </a:r>
            <a:r>
              <a:rPr lang="en-US" sz="2400">
                <a:latin typeface="Consolas" panose="020B0609020204030204" pitchFamily="49" charset="0"/>
              </a:rPr>
              <a:t>array()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dirty="0"/>
              <a:t>Elements can be listed inside the brackets</a:t>
            </a:r>
          </a:p>
          <a:p>
            <a:r>
              <a:rPr lang="en-US" dirty="0"/>
              <a:t>Elements follow the format </a:t>
            </a:r>
            <a:r>
              <a:rPr lang="en-US" sz="2400" dirty="0">
                <a:latin typeface="Consolas" panose="020B0609020204030204" pitchFamily="49" charset="0"/>
              </a:rPr>
              <a:t>key =&gt; value,</a:t>
            </a:r>
          </a:p>
          <a:p>
            <a:r>
              <a:rPr lang="en-US" dirty="0"/>
              <a:t>Arrays can be stored to a variable using =</a:t>
            </a:r>
          </a:p>
          <a:p>
            <a:r>
              <a:rPr lang="en-US" dirty="0"/>
              <a:t>Elements are accessed by putting the key in brackets: </a:t>
            </a:r>
            <a:r>
              <a:rPr lang="en-US" sz="2400" dirty="0">
                <a:latin typeface="Consolas" panose="020B0609020204030204" pitchFamily="49" charset="0"/>
              </a:rPr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1172790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&lt;?php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$array = [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</a:rPr>
              <a:t> =&gt;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"foo"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latin typeface="Consolas" panose="020B0609020204030204" pitchFamily="49" charset="0"/>
              </a:rPr>
              <a:t> =&gt;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"bar"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"foobar" </a:t>
            </a:r>
            <a:r>
              <a:rPr lang="en-US" sz="2400" dirty="0">
                <a:latin typeface="Consolas" panose="020B0609020204030204" pitchFamily="49" charset="0"/>
              </a:rPr>
              <a:t>=&gt;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];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$array[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latin typeface="Consolas" panose="020B0609020204030204" pitchFamily="49" charset="0"/>
              </a:rPr>
              <a:t>];</a:t>
            </a:r>
          </a:p>
          <a:p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var_dump</a:t>
            </a:r>
            <a:r>
              <a:rPr lang="en-US" sz="2400" dirty="0">
                <a:latin typeface="Consolas" panose="020B0609020204030204" pitchFamily="49" charset="0"/>
              </a:rPr>
              <a:t>($array);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4-1 : Creating Arrays</a:t>
            </a:r>
          </a:p>
        </p:txBody>
      </p:sp>
    </p:spTree>
    <p:extLst>
      <p:ext uri="{BB962C8B-B14F-4D97-AF65-F5344CB8AC3E}">
        <p14:creationId xmlns:p14="http://schemas.microsoft.com/office/powerpoint/2010/main" val="685522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and Removing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can be set using =</a:t>
            </a:r>
          </a:p>
          <a:p>
            <a:r>
              <a:rPr lang="en-US" dirty="0"/>
              <a:t>= will create elements which do not exist</a:t>
            </a:r>
          </a:p>
          <a:p>
            <a:r>
              <a:rPr lang="en-US" dirty="0"/>
              <a:t>Elements can be removed using </a:t>
            </a:r>
            <a:r>
              <a:rPr lang="en-US" sz="2400" dirty="0">
                <a:latin typeface="Consolas" panose="020B0609020204030204" pitchFamily="49" charset="0"/>
              </a:rPr>
              <a:t>unset()</a:t>
            </a:r>
          </a:p>
        </p:txBody>
      </p:sp>
    </p:spTree>
    <p:extLst>
      <p:ext uri="{BB962C8B-B14F-4D97-AF65-F5344CB8AC3E}">
        <p14:creationId xmlns:p14="http://schemas.microsoft.com/office/powerpoint/2010/main" val="121302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&lt;?php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$array = [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</a:rPr>
              <a:t> =&gt;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"foo"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latin typeface="Consolas" panose="020B0609020204030204" pitchFamily="49" charset="0"/>
              </a:rPr>
              <a:t> =&gt;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"bar"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];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$array[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asdf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$array[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unset($array[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latin typeface="Consolas" panose="020B0609020204030204" pitchFamily="49" charset="0"/>
              </a:rPr>
              <a:t>]);</a:t>
            </a:r>
          </a:p>
          <a:p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var_dump</a:t>
            </a:r>
            <a:r>
              <a:rPr lang="en-US" sz="2400" dirty="0">
                <a:latin typeface="Consolas" panose="020B0609020204030204" pitchFamily="49" charset="0"/>
              </a:rPr>
              <a:t>($array);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4-2 : Adding and Removing Elements</a:t>
            </a:r>
          </a:p>
        </p:txBody>
      </p:sp>
    </p:spTree>
    <p:extLst>
      <p:ext uri="{BB962C8B-B14F-4D97-AF65-F5344CB8AC3E}">
        <p14:creationId xmlns:p14="http://schemas.microsoft.com/office/powerpoint/2010/main" val="3807429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can automatically assign </a:t>
            </a:r>
            <a:r>
              <a:rPr lang="en-US" b="1" dirty="0"/>
              <a:t>numeric indexes </a:t>
            </a:r>
            <a:r>
              <a:rPr lang="en-US" dirty="0"/>
              <a:t>(integer keys)</a:t>
            </a:r>
            <a:endParaRPr lang="en-US" b="1" dirty="0"/>
          </a:p>
          <a:p>
            <a:r>
              <a:rPr lang="en-US" dirty="0"/>
              <a:t>Arrays created without keys will be given numeric indexes</a:t>
            </a:r>
          </a:p>
          <a:p>
            <a:r>
              <a:rPr lang="en-US" dirty="0"/>
              <a:t>New elements can be given numeric indexes using empty brackets</a:t>
            </a:r>
          </a:p>
          <a:p>
            <a:r>
              <a:rPr lang="en-US" dirty="0"/>
              <a:t>Numeric indexes are assigned in order starting from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unset()</a:t>
            </a:r>
            <a:r>
              <a:rPr lang="en-US" dirty="0"/>
              <a:t> will not reset the next index</a:t>
            </a:r>
          </a:p>
        </p:txBody>
      </p:sp>
    </p:spTree>
    <p:extLst>
      <p:ext uri="{BB962C8B-B14F-4D97-AF65-F5344CB8AC3E}">
        <p14:creationId xmlns:p14="http://schemas.microsoft.com/office/powerpoint/2010/main" val="63355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data has a type</a:t>
            </a:r>
          </a:p>
          <a:p>
            <a:r>
              <a:rPr lang="en-US" dirty="0"/>
              <a:t>Type is determined by the data</a:t>
            </a:r>
          </a:p>
          <a:p>
            <a:r>
              <a:rPr lang="en-US" dirty="0"/>
              <a:t>PHP can and will change the type if necessary</a:t>
            </a:r>
          </a:p>
          <a:p>
            <a:r>
              <a:rPr lang="en-US" dirty="0"/>
              <a:t>Basic types:</a:t>
            </a:r>
          </a:p>
          <a:p>
            <a:pPr lvl="1"/>
            <a:r>
              <a:rPr lang="en-US" b="1" dirty="0"/>
              <a:t>String</a:t>
            </a:r>
            <a:r>
              <a:rPr lang="en-US" dirty="0"/>
              <a:t>  – Text, enclosed with </a:t>
            </a:r>
            <a:r>
              <a:rPr lang="en-US" sz="2400" dirty="0">
                <a:latin typeface="Consolas" panose="020B0609020204030204" pitchFamily="49" charset="0"/>
              </a:rPr>
              <a:t>""</a:t>
            </a:r>
            <a:r>
              <a:rPr lang="en-US" sz="2400" dirty="0"/>
              <a:t> or </a:t>
            </a:r>
            <a:r>
              <a:rPr lang="en-US" sz="2400" dirty="0">
                <a:latin typeface="Consolas" panose="020B0609020204030204" pitchFamily="49" charset="0"/>
              </a:rPr>
              <a:t>''</a:t>
            </a:r>
          </a:p>
          <a:p>
            <a:pPr lvl="1"/>
            <a:r>
              <a:rPr lang="en-US" b="1" dirty="0"/>
              <a:t>Integer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b="1" dirty="0"/>
              <a:t> </a:t>
            </a:r>
            <a:r>
              <a:rPr lang="en-US" dirty="0"/>
              <a:t> – Number without a decimal, can be positive or negative</a:t>
            </a:r>
          </a:p>
          <a:p>
            <a:pPr lvl="1"/>
            <a:r>
              <a:rPr lang="en-US" b="1" dirty="0"/>
              <a:t>Float</a:t>
            </a:r>
            <a:r>
              <a:rPr lang="en-US" dirty="0"/>
              <a:t> – Like </a:t>
            </a:r>
            <a:r>
              <a:rPr lang="en-US" dirty="0" err="1"/>
              <a:t>int</a:t>
            </a:r>
            <a:r>
              <a:rPr lang="en-US" dirty="0"/>
              <a:t>, but with a decimal point (sort of)</a:t>
            </a:r>
          </a:p>
          <a:p>
            <a:pPr lvl="1"/>
            <a:r>
              <a:rPr lang="en-US" b="1" dirty="0"/>
              <a:t>Boolean</a:t>
            </a:r>
            <a:r>
              <a:rPr lang="en-US" dirty="0"/>
              <a:t> (</a:t>
            </a:r>
            <a:r>
              <a:rPr lang="en-US" dirty="0" err="1"/>
              <a:t>bool</a:t>
            </a:r>
            <a:r>
              <a:rPr lang="en-US" dirty="0"/>
              <a:t>) –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or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en-US" dirty="0"/>
              <a:t>, nothing else</a:t>
            </a:r>
          </a:p>
          <a:p>
            <a:pPr lvl="1"/>
            <a:r>
              <a:rPr lang="en-US" b="1" dirty="0"/>
              <a:t>Null</a:t>
            </a:r>
            <a:r>
              <a:rPr lang="en-US" dirty="0"/>
              <a:t> – Indicates lack of a value, does weirdness</a:t>
            </a:r>
          </a:p>
        </p:txBody>
      </p:sp>
    </p:spTree>
    <p:extLst>
      <p:ext uri="{BB962C8B-B14F-4D97-AF65-F5344CB8AC3E}">
        <p14:creationId xmlns:p14="http://schemas.microsoft.com/office/powerpoint/2010/main" val="2407801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&lt;?php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$array = [</a:t>
            </a:r>
          </a:p>
          <a:p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    "foo"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    "bar"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];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$array[] =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asdf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var_dump</a:t>
            </a:r>
            <a:r>
              <a:rPr lang="en-US" sz="2400" dirty="0">
                <a:latin typeface="Consolas" panose="020B0609020204030204" pitchFamily="49" charset="0"/>
              </a:rPr>
              <a:t>($array);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4-3 : Numeric Indexes</a:t>
            </a:r>
          </a:p>
        </p:txBody>
      </p:sp>
    </p:spTree>
    <p:extLst>
      <p:ext uri="{BB962C8B-B14F-4D97-AF65-F5344CB8AC3E}">
        <p14:creationId xmlns:p14="http://schemas.microsoft.com/office/powerpoint/2010/main" val="1897348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22902"/>
            <a:ext cx="10515600" cy="939573"/>
          </a:xfrm>
        </p:spPr>
        <p:txBody>
          <a:bodyPr/>
          <a:lstStyle/>
          <a:p>
            <a:r>
              <a:rPr lang="en-US" dirty="0"/>
              <a:t>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1850" y="3143704"/>
            <a:ext cx="10515600" cy="479198"/>
          </a:xfrm>
        </p:spPr>
        <p:txBody>
          <a:bodyPr anchor="b"/>
          <a:lstStyle/>
          <a:p>
            <a:r>
              <a:rPr lang="en-US" dirty="0"/>
              <a:t>Lesson 5</a:t>
            </a:r>
          </a:p>
        </p:txBody>
      </p:sp>
    </p:spTree>
    <p:extLst>
      <p:ext uri="{BB962C8B-B14F-4D97-AF65-F5344CB8AC3E}">
        <p14:creationId xmlns:p14="http://schemas.microsoft.com/office/powerpoint/2010/main" val="3722391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if, </a:t>
            </a:r>
            <a:r>
              <a:rPr lang="en-US" dirty="0" err="1"/>
              <a:t>elseif</a:t>
            </a:r>
            <a:r>
              <a:rPr lang="en-US" dirty="0"/>
              <a:t>, else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Decides what code to execute using a Boolean</a:t>
            </a:r>
          </a:p>
          <a:p>
            <a:r>
              <a:rPr lang="en-US" dirty="0"/>
              <a:t>Code in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or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elseif</a:t>
            </a:r>
            <a:r>
              <a:rPr lang="en-US" dirty="0"/>
              <a:t> is run if the Boolean is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endParaRPr lang="en-US" sz="2400" dirty="0"/>
          </a:p>
          <a:p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elseif</a:t>
            </a:r>
            <a:r>
              <a:rPr lang="en-US" dirty="0" err="1"/>
              <a:t>s</a:t>
            </a:r>
            <a:r>
              <a:rPr lang="en-US" dirty="0"/>
              <a:t> are optional, next one is checked if the Boolean is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en-US" dirty="0"/>
              <a:t> is optional, run if all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s and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elseif</a:t>
            </a:r>
            <a:r>
              <a:rPr lang="en-US" dirty="0" err="1"/>
              <a:t>s</a:t>
            </a:r>
            <a:r>
              <a:rPr lang="en-US" dirty="0"/>
              <a:t> are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is always first,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en-US" dirty="0"/>
              <a:t> is always last</a:t>
            </a:r>
          </a:p>
        </p:txBody>
      </p:sp>
    </p:spTree>
    <p:extLst>
      <p:ext uri="{BB962C8B-B14F-4D97-AF65-F5344CB8AC3E}">
        <p14:creationId xmlns:p14="http://schemas.microsoft.com/office/powerpoint/2010/main" val="20759991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&lt;?php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$foobar =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($foobar ==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'$foobar is 0'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elseif</a:t>
            </a:r>
            <a:r>
              <a:rPr lang="en-US" sz="2400" dirty="0">
                <a:latin typeface="Consolas" panose="020B0609020204030204" pitchFamily="49" charset="0"/>
              </a:rPr>
              <a:t> ($foobar ==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'$foobar is 1'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'$foobar is not binary!'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5-1 : if, </a:t>
            </a:r>
            <a:r>
              <a:rPr lang="en-US" sz="3600" dirty="0" err="1"/>
              <a:t>elseif</a:t>
            </a:r>
            <a:r>
              <a:rPr lang="en-US" sz="3600" dirty="0"/>
              <a:t>, else</a:t>
            </a:r>
          </a:p>
        </p:txBody>
      </p:sp>
    </p:spTree>
    <p:extLst>
      <p:ext uri="{BB962C8B-B14F-4D97-AF65-F5344CB8AC3E}">
        <p14:creationId xmlns:p14="http://schemas.microsoft.com/office/powerpoint/2010/main" val="37143153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making </a:t>
            </a:r>
            <a:r>
              <a:rPr lang="en-US" b="1" dirty="0"/>
              <a:t>loops</a:t>
            </a:r>
            <a:r>
              <a:rPr lang="en-US" dirty="0"/>
              <a:t>, sections of code which repeat themselves</a:t>
            </a:r>
          </a:p>
          <a:p>
            <a:r>
              <a:rPr lang="en-US" dirty="0"/>
              <a:t>Works like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, but repeats itself if the Boolean is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75520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&lt;?php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$foobar =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($foobar &lt;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$foobar++;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$foobar;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5-2 : while</a:t>
            </a:r>
          </a:p>
        </p:txBody>
      </p:sp>
    </p:spTree>
    <p:extLst>
      <p:ext uri="{BB962C8B-B14F-4D97-AF65-F5344CB8AC3E}">
        <p14:creationId xmlns:p14="http://schemas.microsoft.com/office/powerpoint/2010/main" val="2651980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en-US" dirty="0"/>
              <a:t>, 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go through each element of an array</a:t>
            </a:r>
          </a:p>
          <a:p>
            <a:r>
              <a:rPr lang="en-US" dirty="0"/>
              <a:t>Element is placed in a variable, then code is run</a:t>
            </a:r>
          </a:p>
          <a:p>
            <a:r>
              <a:rPr lang="en-US" dirty="0"/>
              <a:t>Key can optionally be put in another variable</a:t>
            </a:r>
          </a:p>
          <a:p>
            <a:r>
              <a:rPr lang="en-US" dirty="0"/>
              <a:t>Modifying the array during the loop breaks things, don’t do it</a:t>
            </a:r>
          </a:p>
        </p:txBody>
      </p:sp>
    </p:spTree>
    <p:extLst>
      <p:ext uri="{BB962C8B-B14F-4D97-AF65-F5344CB8AC3E}">
        <p14:creationId xmlns:p14="http://schemas.microsoft.com/office/powerpoint/2010/main" val="32117312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&lt;?php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$array = [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'foo'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'bar'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];</a:t>
            </a:r>
          </a:p>
          <a:p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($array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latin typeface="Consolas" panose="020B0609020204030204" pitchFamily="49" charset="0"/>
              </a:rPr>
              <a:t> $key =&gt; $value)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$key;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$value;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5-3 : </a:t>
            </a:r>
            <a:r>
              <a:rPr lang="en-US" sz="3600" dirty="0" err="1"/>
              <a:t>foreach</a:t>
            </a:r>
            <a:r>
              <a:rPr lang="en-US" sz="3600" dirty="0"/>
              <a:t>, as</a:t>
            </a:r>
          </a:p>
        </p:txBody>
      </p:sp>
    </p:spTree>
    <p:extLst>
      <p:ext uri="{BB962C8B-B14F-4D97-AF65-F5344CB8AC3E}">
        <p14:creationId xmlns:p14="http://schemas.microsoft.com/office/powerpoint/2010/main" val="20096919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blocks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Block</a:t>
            </a:r>
            <a:r>
              <a:rPr lang="en-US" dirty="0"/>
              <a:t> – A section of code inside braces (such as a function)</a:t>
            </a:r>
          </a:p>
          <a:p>
            <a:r>
              <a:rPr lang="en-US" b="1" dirty="0"/>
              <a:t>Scope</a:t>
            </a:r>
            <a:r>
              <a:rPr lang="en-US" dirty="0"/>
              <a:t> – The block where a variable was created</a:t>
            </a:r>
          </a:p>
          <a:p>
            <a:r>
              <a:rPr lang="en-US" b="1" dirty="0"/>
              <a:t>Global</a:t>
            </a:r>
            <a:r>
              <a:rPr lang="en-US" dirty="0"/>
              <a:t> – A variable created outside any block</a:t>
            </a:r>
            <a:endParaRPr lang="en-US" b="1" dirty="0"/>
          </a:p>
          <a:p>
            <a:r>
              <a:rPr lang="en-US" dirty="0"/>
              <a:t>Variables created in a block are destroyed at the end of the block</a:t>
            </a:r>
          </a:p>
          <a:p>
            <a:r>
              <a:rPr lang="en-US" dirty="0"/>
              <a:t>Variables created outside a block can be accessed inside the block</a:t>
            </a:r>
          </a:p>
          <a:p>
            <a:r>
              <a:rPr lang="en-US" dirty="0"/>
              <a:t>Blocks can be nested, the rules remain the same</a:t>
            </a:r>
          </a:p>
        </p:txBody>
      </p:sp>
    </p:spTree>
    <p:extLst>
      <p:ext uri="{BB962C8B-B14F-4D97-AF65-F5344CB8AC3E}">
        <p14:creationId xmlns:p14="http://schemas.microsoft.com/office/powerpoint/2010/main" val="2052988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22902"/>
            <a:ext cx="10515600" cy="939573"/>
          </a:xfrm>
        </p:spPr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1850" y="3143704"/>
            <a:ext cx="10515600" cy="479198"/>
          </a:xfrm>
        </p:spPr>
        <p:txBody>
          <a:bodyPr anchor="b"/>
          <a:lstStyle/>
          <a:p>
            <a:r>
              <a:rPr lang="en-US" dirty="0"/>
              <a:t>Lesson 6</a:t>
            </a:r>
          </a:p>
        </p:txBody>
      </p:sp>
    </p:spTree>
    <p:extLst>
      <p:ext uri="{BB962C8B-B14F-4D97-AF65-F5344CB8AC3E}">
        <p14:creationId xmlns:p14="http://schemas.microsoft.com/office/powerpoint/2010/main" val="24745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Variable</a:t>
            </a:r>
            <a:r>
              <a:rPr lang="en-US" dirty="0"/>
              <a:t> - Named container for storing data</a:t>
            </a:r>
          </a:p>
          <a:p>
            <a:r>
              <a:rPr lang="en-US" dirty="0"/>
              <a:t>Name starts with $ followed by letter or underscore</a:t>
            </a:r>
          </a:p>
          <a:p>
            <a:r>
              <a:rPr lang="en-US" dirty="0"/>
              <a:t>Rest of name is letters, numbers, and underscores</a:t>
            </a:r>
          </a:p>
          <a:p>
            <a:r>
              <a:rPr lang="en-US" b="1" dirty="0"/>
              <a:t>Assign</a:t>
            </a:r>
            <a:r>
              <a:rPr lang="en-US" dirty="0"/>
              <a:t> a value to a variable (put something in it) with =</a:t>
            </a:r>
          </a:p>
          <a:p>
            <a:r>
              <a:rPr lang="en-US" dirty="0"/>
              <a:t>Variable name goes before =, thing to put in it goes after</a:t>
            </a:r>
          </a:p>
          <a:p>
            <a:r>
              <a:rPr lang="en-US" dirty="0"/>
              <a:t>= will create a variable if it doesn’t exist</a:t>
            </a:r>
          </a:p>
          <a:p>
            <a:r>
              <a:rPr lang="en-US" dirty="0"/>
              <a:t>= puts anything in a variable, even the contents of another variable</a:t>
            </a:r>
          </a:p>
        </p:txBody>
      </p:sp>
    </p:spTree>
    <p:extLst>
      <p:ext uri="{BB962C8B-B14F-4D97-AF65-F5344CB8AC3E}">
        <p14:creationId xmlns:p14="http://schemas.microsoft.com/office/powerpoint/2010/main" val="24674282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</a:t>
            </a:r>
            <a:r>
              <a:rPr lang="en-US" dirty="0"/>
              <a:t> – A collection of properties and methods</a:t>
            </a:r>
          </a:p>
          <a:p>
            <a:r>
              <a:rPr lang="en-US" b="1" dirty="0"/>
              <a:t>Property</a:t>
            </a:r>
            <a:r>
              <a:rPr lang="en-US" dirty="0"/>
              <a:t> – A variable attached to an object</a:t>
            </a:r>
          </a:p>
          <a:p>
            <a:r>
              <a:rPr lang="en-US" b="1" dirty="0"/>
              <a:t>Method</a:t>
            </a:r>
            <a:r>
              <a:rPr lang="en-US" dirty="0"/>
              <a:t> – A function attached to an object</a:t>
            </a:r>
          </a:p>
          <a:p>
            <a:r>
              <a:rPr lang="en-US" b="1" dirty="0"/>
              <a:t>Class</a:t>
            </a:r>
            <a:r>
              <a:rPr lang="en-US" dirty="0"/>
              <a:t> – A blueprint used to create new objects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124032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Constructor</a:t>
            </a:r>
            <a:r>
              <a:rPr lang="en-US" dirty="0"/>
              <a:t> – A special function that creates a new object</a:t>
            </a:r>
          </a:p>
          <a:p>
            <a:r>
              <a:rPr lang="en-US" dirty="0"/>
              <a:t>Objects are created using the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/>
              <a:t> keyword and a constructor</a:t>
            </a:r>
          </a:p>
          <a:p>
            <a:r>
              <a:rPr lang="en-US" dirty="0"/>
              <a:t>Constructors are named after the class they come from</a:t>
            </a:r>
          </a:p>
          <a:p>
            <a:r>
              <a:rPr lang="en-US" dirty="0"/>
              <a:t>Objects can be “stored” in variables using =</a:t>
            </a:r>
          </a:p>
          <a:p>
            <a:r>
              <a:rPr lang="en-US" dirty="0"/>
              <a:t>The object itself is stored separately, the variable just points to it</a:t>
            </a:r>
          </a:p>
          <a:p>
            <a:r>
              <a:rPr lang="en-US" dirty="0"/>
              <a:t>This pointer to the object is called a </a:t>
            </a:r>
            <a:r>
              <a:rPr lang="en-US" b="1" dirty="0"/>
              <a:t>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5099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&lt;?php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$object 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stdClass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$object1 = $object;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$object2 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stdClass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$object;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$object1;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$object2;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6-1 : Creating objects</a:t>
            </a:r>
          </a:p>
        </p:txBody>
      </p:sp>
    </p:spTree>
    <p:extLst>
      <p:ext uri="{BB962C8B-B14F-4D97-AF65-F5344CB8AC3E}">
        <p14:creationId xmlns:p14="http://schemas.microsoft.com/office/powerpoint/2010/main" val="35815298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and Deleting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= does NOT copy objects, it only copies the reference</a:t>
            </a:r>
          </a:p>
          <a:p>
            <a:r>
              <a:rPr lang="en-US" dirty="0"/>
              <a:t>Objects can be copied using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clone</a:t>
            </a:r>
          </a:p>
          <a:p>
            <a:r>
              <a:rPr lang="en-US" dirty="0"/>
              <a:t>Objects are automatically deleted when all references are gone</a:t>
            </a:r>
          </a:p>
          <a:p>
            <a:r>
              <a:rPr lang="en-US" dirty="0"/>
              <a:t>Object can be deleted by using </a:t>
            </a:r>
            <a:r>
              <a:rPr lang="en-US" sz="2400" dirty="0">
                <a:latin typeface="Consolas" panose="020B0609020204030204" pitchFamily="49" charset="0"/>
              </a:rPr>
              <a:t>unset()</a:t>
            </a:r>
            <a:r>
              <a:rPr lang="en-US" dirty="0"/>
              <a:t> on all references</a:t>
            </a:r>
          </a:p>
        </p:txBody>
      </p:sp>
    </p:spTree>
    <p:extLst>
      <p:ext uri="{BB962C8B-B14F-4D97-AF65-F5344CB8AC3E}">
        <p14:creationId xmlns:p14="http://schemas.microsoft.com/office/powerpoint/2010/main" val="9577204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&lt;?php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$object 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stdClass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$</a:t>
            </a:r>
            <a:r>
              <a:rPr lang="en-US" sz="2400" dirty="0" err="1">
                <a:latin typeface="Consolas" panose="020B0609020204030204" pitchFamily="49" charset="0"/>
              </a:rPr>
              <a:t>objectclone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clone</a:t>
            </a:r>
            <a:r>
              <a:rPr lang="en-US" sz="2400" dirty="0">
                <a:latin typeface="Consolas" panose="020B0609020204030204" pitchFamily="49" charset="0"/>
              </a:rPr>
              <a:t> $object;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var_dump</a:t>
            </a:r>
            <a:r>
              <a:rPr lang="en-US" sz="2400" dirty="0">
                <a:latin typeface="Consolas" panose="020B0609020204030204" pitchFamily="49" charset="0"/>
              </a:rPr>
              <a:t>($object);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var_dump</a:t>
            </a:r>
            <a:r>
              <a:rPr lang="en-US" sz="2400" dirty="0">
                <a:latin typeface="Consolas" panose="020B0609020204030204" pitchFamily="49" charset="0"/>
              </a:rPr>
              <a:t>($</a:t>
            </a:r>
            <a:r>
              <a:rPr lang="en-US" sz="2400" dirty="0" err="1">
                <a:latin typeface="Consolas" panose="020B0609020204030204" pitchFamily="49" charset="0"/>
              </a:rPr>
              <a:t>objectclone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unset($object);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unset($</a:t>
            </a:r>
            <a:r>
              <a:rPr lang="en-US" sz="2400" dirty="0" err="1">
                <a:latin typeface="Consolas" panose="020B0609020204030204" pitchFamily="49" charset="0"/>
              </a:rPr>
              <a:t>objectclone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6-2 : Copying and Deleting Objects</a:t>
            </a:r>
          </a:p>
        </p:txBody>
      </p:sp>
    </p:spTree>
    <p:extLst>
      <p:ext uri="{BB962C8B-B14F-4D97-AF65-F5344CB8AC3E}">
        <p14:creationId xmlns:p14="http://schemas.microsoft.com/office/powerpoint/2010/main" val="10280490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are created using the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keyword</a:t>
            </a:r>
          </a:p>
          <a:p>
            <a:r>
              <a:rPr lang="en-US" dirty="0"/>
              <a:t>Class names follow the same rules as function names</a:t>
            </a:r>
          </a:p>
          <a:p>
            <a:r>
              <a:rPr lang="en-US" dirty="0"/>
              <a:t>Classes should be created before they are used</a:t>
            </a:r>
          </a:p>
        </p:txBody>
      </p:sp>
    </p:spTree>
    <p:extLst>
      <p:ext uri="{BB962C8B-B14F-4D97-AF65-F5344CB8AC3E}">
        <p14:creationId xmlns:p14="http://schemas.microsoft.com/office/powerpoint/2010/main" val="26180163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&lt;?php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</a:rPr>
              <a:t> foobar {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$object 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foobar();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var_dump</a:t>
            </a:r>
            <a:r>
              <a:rPr lang="en-US" sz="2400" dirty="0">
                <a:latin typeface="Consolas" panose="020B0609020204030204" pitchFamily="49" charset="0"/>
              </a:rPr>
              <a:t>($object);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6-3 : Creating Classes</a:t>
            </a:r>
          </a:p>
        </p:txBody>
      </p:sp>
    </p:spTree>
    <p:extLst>
      <p:ext uri="{BB962C8B-B14F-4D97-AF65-F5344CB8AC3E}">
        <p14:creationId xmlns:p14="http://schemas.microsoft.com/office/powerpoint/2010/main" val="36120005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22902"/>
            <a:ext cx="10515600" cy="939573"/>
          </a:xfrm>
        </p:spPr>
        <p:txBody>
          <a:bodyPr/>
          <a:lstStyle/>
          <a:p>
            <a:r>
              <a:rPr lang="en-US" dirty="0"/>
              <a:t>Properties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1850" y="3143704"/>
            <a:ext cx="10515600" cy="479198"/>
          </a:xfrm>
        </p:spPr>
        <p:txBody>
          <a:bodyPr anchor="b"/>
          <a:lstStyle/>
          <a:p>
            <a:r>
              <a:rPr lang="en-US" dirty="0"/>
              <a:t>Lesson 7</a:t>
            </a:r>
          </a:p>
        </p:txBody>
      </p:sp>
    </p:spTree>
    <p:extLst>
      <p:ext uri="{BB962C8B-B14F-4D97-AF65-F5344CB8AC3E}">
        <p14:creationId xmlns:p14="http://schemas.microsoft.com/office/powerpoint/2010/main" val="41367643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visibility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property and method has a visibility</a:t>
            </a:r>
          </a:p>
          <a:p>
            <a:r>
              <a:rPr lang="en-US" dirty="0"/>
              <a:t>Visibility determines where the property/method can be used</a:t>
            </a:r>
          </a:p>
          <a:p>
            <a:r>
              <a:rPr lang="en-US" dirty="0"/>
              <a:t>Visibility can be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dirty="0"/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en-US" dirty="0"/>
              <a:t>, or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protected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dirty="0"/>
              <a:t> – accessible from anywhere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en-US" dirty="0"/>
              <a:t> – only accessible from the object’s methods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protected</a:t>
            </a:r>
            <a:r>
              <a:rPr lang="en-US" dirty="0"/>
              <a:t> – similar to private, preferred because reasons</a:t>
            </a:r>
          </a:p>
        </p:txBody>
      </p:sp>
    </p:spTree>
    <p:extLst>
      <p:ext uri="{BB962C8B-B14F-4D97-AF65-F5344CB8AC3E}">
        <p14:creationId xmlns:p14="http://schemas.microsoft.com/office/powerpoint/2010/main" val="12362636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using a visibility, a name, and optionally a default value</a:t>
            </a:r>
          </a:p>
          <a:p>
            <a:pPr lvl="1"/>
            <a:r>
              <a:rPr lang="en-US" dirty="0"/>
              <a:t>If no value is given, the default is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dirty="0"/>
              <a:t>Naming rules are the same as variables</a:t>
            </a:r>
          </a:p>
          <a:p>
            <a:r>
              <a:rPr lang="en-US" dirty="0"/>
              <a:t>Accessed using the </a:t>
            </a:r>
            <a:r>
              <a:rPr lang="en-US" sz="2400" dirty="0">
                <a:latin typeface="Consolas" panose="020B0609020204030204" pitchFamily="49" charset="0"/>
              </a:rPr>
              <a:t>-&gt;</a:t>
            </a:r>
            <a:r>
              <a:rPr lang="en-US" dirty="0"/>
              <a:t> operator, used just like variables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$</a:t>
            </a:r>
            <a:r>
              <a:rPr lang="en-US" dirty="0"/>
              <a:t> is used for defining, not used for accessing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foreach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  <a:r>
              <a:rPr lang="en-US" dirty="0"/>
              <a:t> can be used to go through an object’s properties</a:t>
            </a:r>
          </a:p>
        </p:txBody>
      </p:sp>
    </p:spTree>
    <p:extLst>
      <p:ext uri="{BB962C8B-B14F-4D97-AF65-F5344CB8AC3E}">
        <p14:creationId xmlns:p14="http://schemas.microsoft.com/office/powerpoint/2010/main" val="2226415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</a:t>
            </a:r>
            <a:r>
              <a:rPr lang="en-US" sz="2400">
                <a:solidFill>
                  <a:srgbClr val="7030A0"/>
                </a:solidFill>
                <a:latin typeface="Consolas" panose="020B0609020204030204" pitchFamily="49" charset="0"/>
              </a:rPr>
              <a:t>php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$foobar =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</a:t>
            </a:r>
            <a:r>
              <a:rPr lang="en-US" sz="2400" dirty="0" err="1">
                <a:latin typeface="Consolas" panose="020B0609020204030204" pitchFamily="49" charset="0"/>
              </a:rPr>
              <a:t>foobar_copy</a:t>
            </a:r>
            <a:r>
              <a:rPr lang="en-US" sz="2400" dirty="0">
                <a:latin typeface="Consolas" panose="020B0609020204030204" pitchFamily="49" charset="0"/>
              </a:rPr>
              <a:t> = $foobar;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$foobar;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$</a:t>
            </a:r>
            <a:r>
              <a:rPr lang="en-US" sz="2400" dirty="0" err="1">
                <a:latin typeface="Consolas" panose="020B0609020204030204" pitchFamily="49" charset="0"/>
              </a:rPr>
              <a:t>foobar_copy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1-1 : Variables</a:t>
            </a:r>
          </a:p>
        </p:txBody>
      </p:sp>
    </p:spTree>
    <p:extLst>
      <p:ext uri="{BB962C8B-B14F-4D97-AF65-F5344CB8AC3E}">
        <p14:creationId xmlns:p14="http://schemas.microsoft.com/office/powerpoint/2010/main" val="32142170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&lt;?php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</a:rPr>
              <a:t> foobar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$property;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$</a:t>
            </a:r>
            <a:r>
              <a:rPr lang="en-US" sz="2400" dirty="0" err="1">
                <a:latin typeface="Consolas" panose="020B0609020204030204" pitchFamily="49" charset="0"/>
              </a:rPr>
              <a:t>abc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"def"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$object 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foobar();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$object-&gt;property =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"Properties are fun!"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var_dump</a:t>
            </a:r>
            <a:r>
              <a:rPr lang="en-US" sz="2400" dirty="0">
                <a:latin typeface="Consolas" panose="020B0609020204030204" pitchFamily="49" charset="0"/>
              </a:rPr>
              <a:t>($object);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7-1 : Properties</a:t>
            </a:r>
          </a:p>
        </p:txBody>
      </p:sp>
    </p:spTree>
    <p:extLst>
      <p:ext uri="{BB962C8B-B14F-4D97-AF65-F5344CB8AC3E}">
        <p14:creationId xmlns:p14="http://schemas.microsoft.com/office/powerpoint/2010/main" val="39328714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just like a function, but with a visibility</a:t>
            </a:r>
          </a:p>
          <a:p>
            <a:r>
              <a:rPr lang="en-US" dirty="0"/>
              <a:t>Naming rules are the same as functions</a:t>
            </a:r>
          </a:p>
          <a:p>
            <a:r>
              <a:rPr lang="en-US" dirty="0"/>
              <a:t>Called using the </a:t>
            </a:r>
            <a:r>
              <a:rPr lang="en-US" sz="2400" dirty="0">
                <a:latin typeface="Consolas" panose="020B0609020204030204" pitchFamily="49" charset="0"/>
              </a:rPr>
              <a:t>-&gt;</a:t>
            </a:r>
            <a:r>
              <a:rPr lang="en-US" dirty="0"/>
              <a:t> operator, used just like functions</a:t>
            </a:r>
          </a:p>
          <a:p>
            <a:r>
              <a:rPr lang="en-US" dirty="0"/>
              <a:t>Constructor must be named __construct, cannot return anything</a:t>
            </a:r>
          </a:p>
        </p:txBody>
      </p:sp>
    </p:spTree>
    <p:extLst>
      <p:ext uri="{BB962C8B-B14F-4D97-AF65-F5344CB8AC3E}">
        <p14:creationId xmlns:p14="http://schemas.microsoft.com/office/powerpoint/2010/main" val="18982381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&lt;?php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</a:rPr>
              <a:t> foobar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function method()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"</a:t>
            </a:r>
            <a:r>
              <a:rPr lang="en-US" sz="2400" dirty="0" err="1">
                <a:latin typeface="Consolas" panose="020B0609020204030204" pitchFamily="49" charset="0"/>
              </a:rPr>
              <a:t>abcdef</a:t>
            </a:r>
            <a:r>
              <a:rPr lang="en-US" sz="2400" dirty="0">
                <a:latin typeface="Consolas" panose="020B0609020204030204" pitchFamily="49" charset="0"/>
              </a:rPr>
              <a:t>";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$object 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foobar();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$object-&gt;method();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7-2 : Methods</a:t>
            </a:r>
          </a:p>
        </p:txBody>
      </p:sp>
    </p:spTree>
    <p:extLst>
      <p:ext uri="{BB962C8B-B14F-4D97-AF65-F5344CB8AC3E}">
        <p14:creationId xmlns:p14="http://schemas.microsoft.com/office/powerpoint/2010/main" val="24544207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have access to a special variable: </a:t>
            </a:r>
            <a:r>
              <a:rPr lang="en-US" sz="2400" dirty="0">
                <a:latin typeface="Consolas" panose="020B0609020204030204" pitchFamily="49" charset="0"/>
              </a:rPr>
              <a:t>$this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$this</a:t>
            </a:r>
            <a:r>
              <a:rPr lang="en-US" dirty="0"/>
              <a:t> is used to access the current object</a:t>
            </a:r>
          </a:p>
          <a:p>
            <a:r>
              <a:rPr lang="en-US" dirty="0"/>
              <a:t>Can be used with </a:t>
            </a:r>
            <a:r>
              <a:rPr lang="en-US" sz="2400" dirty="0">
                <a:latin typeface="Consolas" panose="020B0609020204030204" pitchFamily="49" charset="0"/>
              </a:rPr>
              <a:t>-&gt;</a:t>
            </a:r>
            <a:r>
              <a:rPr lang="en-US" dirty="0"/>
              <a:t> to access other methods and properties</a:t>
            </a:r>
          </a:p>
        </p:txBody>
      </p:sp>
    </p:spTree>
    <p:extLst>
      <p:ext uri="{BB962C8B-B14F-4D97-AF65-F5344CB8AC3E}">
        <p14:creationId xmlns:p14="http://schemas.microsoft.com/office/powerpoint/2010/main" val="18997246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&lt;?php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</a:rPr>
              <a:t> foobar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protected</a:t>
            </a:r>
            <a:r>
              <a:rPr lang="en-US" sz="2400" dirty="0">
                <a:latin typeface="Consolas" panose="020B0609020204030204" pitchFamily="49" charset="0"/>
              </a:rPr>
              <a:t> $property =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abcdef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function method()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$this-&gt;property;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$object 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foobar();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$object-&gt;method();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7-3 : $this</a:t>
            </a:r>
          </a:p>
        </p:txBody>
      </p:sp>
    </p:spTree>
    <p:extLst>
      <p:ext uri="{BB962C8B-B14F-4D97-AF65-F5344CB8AC3E}">
        <p14:creationId xmlns:p14="http://schemas.microsoft.com/office/powerpoint/2010/main" val="34389812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22902"/>
            <a:ext cx="10515600" cy="939573"/>
          </a:xfrm>
        </p:spPr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1850" y="3143704"/>
            <a:ext cx="10515600" cy="479198"/>
          </a:xfrm>
        </p:spPr>
        <p:txBody>
          <a:bodyPr anchor="b"/>
          <a:lstStyle/>
          <a:p>
            <a:r>
              <a:rPr lang="en-US" dirty="0"/>
              <a:t>Lesson 8</a:t>
            </a:r>
          </a:p>
        </p:txBody>
      </p:sp>
    </p:spTree>
    <p:extLst>
      <p:ext uri="{BB962C8B-B14F-4D97-AF65-F5344CB8AC3E}">
        <p14:creationId xmlns:p14="http://schemas.microsoft.com/office/powerpoint/2010/main" val="26006163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include and require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include</a:t>
            </a:r>
            <a:r>
              <a:rPr lang="en-US" dirty="0"/>
              <a:t> and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require</a:t>
            </a:r>
            <a:r>
              <a:rPr lang="en-US" dirty="0"/>
              <a:t> allow you to use multiple PHP files</a:t>
            </a:r>
          </a:p>
          <a:p>
            <a:r>
              <a:rPr lang="en-US" dirty="0"/>
              <a:t>Including or requiring a file makes all of its contents accessible</a:t>
            </a:r>
          </a:p>
          <a:p>
            <a:pPr lvl="1"/>
            <a:r>
              <a:rPr lang="en-US" dirty="0"/>
              <a:t>This includes functions, classes, variables, and other stuff</a:t>
            </a:r>
          </a:p>
          <a:p>
            <a:r>
              <a:rPr lang="en-US" dirty="0"/>
              <a:t>If there’s an error in an included file, PHP prints a warning</a:t>
            </a:r>
          </a:p>
          <a:p>
            <a:r>
              <a:rPr lang="en-US" dirty="0"/>
              <a:t>If there’s an error in a required file, PHP stops running</a:t>
            </a:r>
          </a:p>
        </p:txBody>
      </p:sp>
    </p:spTree>
    <p:extLst>
      <p:ext uri="{BB962C8B-B14F-4D97-AF65-F5344CB8AC3E}">
        <p14:creationId xmlns:p14="http://schemas.microsoft.com/office/powerpoint/2010/main" val="27663345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file_put_contents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Writes a string to a file</a:t>
            </a:r>
          </a:p>
          <a:p>
            <a:r>
              <a:rPr lang="en-US" dirty="0"/>
              <a:t>Two arguments: the name of the file and the string to write</a:t>
            </a:r>
          </a:p>
          <a:p>
            <a:r>
              <a:rPr lang="en-US" dirty="0"/>
              <a:t>Returns the size of the written file if the write succeeded</a:t>
            </a:r>
          </a:p>
          <a:p>
            <a:r>
              <a:rPr lang="en-US" dirty="0"/>
              <a:t>Returns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en-US" dirty="0"/>
              <a:t> if the write failed</a:t>
            </a:r>
          </a:p>
        </p:txBody>
      </p:sp>
    </p:spTree>
    <p:extLst>
      <p:ext uri="{BB962C8B-B14F-4D97-AF65-F5344CB8AC3E}">
        <p14:creationId xmlns:p14="http://schemas.microsoft.com/office/powerpoint/2010/main" val="3627459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file_get_contents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get the contents of a file as a string</a:t>
            </a:r>
          </a:p>
          <a:p>
            <a:r>
              <a:rPr lang="en-US" dirty="0"/>
              <a:t>One argument: the name of the file to read</a:t>
            </a:r>
          </a:p>
          <a:p>
            <a:r>
              <a:rPr lang="en-US" dirty="0"/>
              <a:t>Returns the file’s contents if the read succeeded</a:t>
            </a:r>
          </a:p>
          <a:p>
            <a:r>
              <a:rPr lang="en-US" dirty="0"/>
              <a:t>Returns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en-US" dirty="0"/>
              <a:t> if the read failed</a:t>
            </a:r>
          </a:p>
        </p:txBody>
      </p:sp>
    </p:spTree>
    <p:extLst>
      <p:ext uri="{BB962C8B-B14F-4D97-AF65-F5344CB8AC3E}">
        <p14:creationId xmlns:p14="http://schemas.microsoft.com/office/powerpoint/2010/main" val="30884604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&lt;?php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file_put_contents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"file.txt"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"foobar"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 </a:t>
            </a:r>
            <a:r>
              <a:rPr lang="en-US" sz="2400" dirty="0" err="1">
                <a:latin typeface="Consolas" panose="020B0609020204030204" pitchFamily="49" charset="0"/>
              </a:rPr>
              <a:t>file_get_contents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"file.txt"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8-1: </a:t>
            </a:r>
            <a:r>
              <a:rPr lang="en-US" sz="3600" dirty="0" err="1"/>
              <a:t>file_put_contents</a:t>
            </a:r>
            <a:r>
              <a:rPr lang="en-US" sz="3600" dirty="0"/>
              <a:t>()/</a:t>
            </a:r>
            <a:r>
              <a:rPr lang="en-US" sz="3600" dirty="0" err="1"/>
              <a:t>file_read_contents</a:t>
            </a:r>
            <a:r>
              <a:rPr lang="en-US" sz="3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66890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 and Escaping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Interpolation</a:t>
            </a:r>
            <a:r>
              <a:rPr lang="en-US" dirty="0"/>
              <a:t> – inserting variables into a string</a:t>
            </a:r>
          </a:p>
          <a:p>
            <a:r>
              <a:rPr lang="en-US" dirty="0"/>
              <a:t>Strings with single quotes ('') do not interpolate</a:t>
            </a:r>
          </a:p>
          <a:p>
            <a:r>
              <a:rPr lang="en-US" dirty="0"/>
              <a:t>Strings with double quotes ("") interpolate</a:t>
            </a:r>
          </a:p>
          <a:p>
            <a:r>
              <a:rPr lang="en-US" b="1" dirty="0"/>
              <a:t>Escaping</a:t>
            </a:r>
            <a:r>
              <a:rPr lang="en-US" dirty="0"/>
              <a:t> – Ignoring a special character in a string</a:t>
            </a:r>
          </a:p>
          <a:p>
            <a:r>
              <a:rPr lang="en-US" dirty="0"/>
              <a:t>Put a \ (backslash) before a quote to make PHP ignore it</a:t>
            </a:r>
          </a:p>
        </p:txBody>
      </p:sp>
    </p:spTree>
    <p:extLst>
      <p:ext uri="{BB962C8B-B14F-4D97-AF65-F5344CB8AC3E}">
        <p14:creationId xmlns:p14="http://schemas.microsoft.com/office/powerpoint/2010/main" val="25961292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file_exists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check if a file exists</a:t>
            </a:r>
          </a:p>
          <a:p>
            <a:r>
              <a:rPr lang="en-US" dirty="0"/>
              <a:t>One argument: the name of the file to look for</a:t>
            </a:r>
          </a:p>
          <a:p>
            <a:r>
              <a:rPr lang="en-US" dirty="0"/>
              <a:t>Returns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if the file exists</a:t>
            </a:r>
          </a:p>
          <a:p>
            <a:r>
              <a:rPr lang="en-US" dirty="0"/>
              <a:t>Returns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en-US" dirty="0"/>
              <a:t> if the file does not exist</a:t>
            </a:r>
          </a:p>
        </p:txBody>
      </p:sp>
    </p:spTree>
    <p:extLst>
      <p:ext uri="{BB962C8B-B14F-4D97-AF65-F5344CB8AC3E}">
        <p14:creationId xmlns:p14="http://schemas.microsoft.com/office/powerpoint/2010/main" val="13018750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unlink()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delete a file</a:t>
            </a:r>
          </a:p>
          <a:p>
            <a:r>
              <a:rPr lang="en-US" dirty="0"/>
              <a:t>One argument: the name of the file to delete</a:t>
            </a:r>
          </a:p>
          <a:p>
            <a:r>
              <a:rPr lang="en-US" dirty="0"/>
              <a:t>Returns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if the file was deleted</a:t>
            </a:r>
          </a:p>
          <a:p>
            <a:r>
              <a:rPr lang="en-US" dirty="0"/>
              <a:t>Returns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en-US" dirty="0"/>
              <a:t> if the file was not deleted or did not exist</a:t>
            </a:r>
          </a:p>
        </p:txBody>
      </p:sp>
    </p:spTree>
    <p:extLst>
      <p:ext uri="{BB962C8B-B14F-4D97-AF65-F5344CB8AC3E}">
        <p14:creationId xmlns:p14="http://schemas.microsoft.com/office/powerpoint/2010/main" val="31084324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&lt;?php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file_put_contents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"file.txt"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"foobar"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 </a:t>
            </a:r>
            <a:r>
              <a:rPr lang="en-US" sz="2400" dirty="0" err="1">
                <a:latin typeface="Consolas" panose="020B0609020204030204" pitchFamily="49" charset="0"/>
              </a:rPr>
              <a:t>file_exists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"file.txt"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unlink(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"file.txt"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 </a:t>
            </a:r>
            <a:r>
              <a:rPr lang="en-US" sz="2400" dirty="0" err="1">
                <a:latin typeface="Consolas" panose="020B0609020204030204" pitchFamily="49" charset="0"/>
              </a:rPr>
              <a:t>file_exists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"file.txt"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8-2: </a:t>
            </a:r>
            <a:r>
              <a:rPr lang="en-US" sz="3600" dirty="0" err="1"/>
              <a:t>file_exists</a:t>
            </a:r>
            <a:r>
              <a:rPr lang="en-US" sz="3600" dirty="0"/>
              <a:t>()/unlink()</a:t>
            </a:r>
          </a:p>
        </p:txBody>
      </p:sp>
    </p:spTree>
    <p:extLst>
      <p:ext uri="{BB962C8B-B14F-4D97-AF65-F5344CB8AC3E}">
        <p14:creationId xmlns:p14="http://schemas.microsoft.com/office/powerpoint/2010/main" val="30964708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PHP website: php.net</a:t>
            </a:r>
          </a:p>
          <a:p>
            <a:r>
              <a:rPr lang="en-US" dirty="0"/>
              <a:t>The PHP manual: php.net/manual/</a:t>
            </a:r>
            <a:r>
              <a:rPr lang="en-US" dirty="0" err="1"/>
              <a:t>en</a:t>
            </a:r>
            <a:endParaRPr lang="en-US" dirty="0"/>
          </a:p>
          <a:p>
            <a:r>
              <a:rPr lang="en-US" dirty="0"/>
              <a:t>Simple online PHP interpreter: 3v4l.org</a:t>
            </a:r>
          </a:p>
          <a:p>
            <a:r>
              <a:rPr lang="en-US" dirty="0"/>
              <a:t>Every programmer’s best friend: google.com</a:t>
            </a:r>
          </a:p>
          <a:p>
            <a:r>
              <a:rPr lang="en-US" dirty="0"/>
              <a:t>Our website: github.com/</a:t>
            </a:r>
            <a:r>
              <a:rPr lang="en-US" dirty="0" err="1"/>
              <a:t>phpembark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619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</a:t>
            </a:r>
            <a:r>
              <a:rPr lang="en-US" sz="2400">
                <a:solidFill>
                  <a:srgbClr val="7030A0"/>
                </a:solidFill>
                <a:latin typeface="Consolas" panose="020B0609020204030204" pitchFamily="49" charset="0"/>
              </a:rPr>
              <a:t>php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$foobar =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"abc123"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"foobar is $foobar"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'foobar is $foobar'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'The quote has escaped! \' ';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1-2 : String Interpolation and Escaping</a:t>
            </a:r>
          </a:p>
        </p:txBody>
      </p:sp>
    </p:spTree>
    <p:extLst>
      <p:ext uri="{BB962C8B-B14F-4D97-AF65-F5344CB8AC3E}">
        <p14:creationId xmlns:p14="http://schemas.microsoft.com/office/powerpoint/2010/main" val="2773596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22902"/>
            <a:ext cx="10515600" cy="939573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1850" y="3143704"/>
            <a:ext cx="10515600" cy="479198"/>
          </a:xfrm>
        </p:spPr>
        <p:txBody>
          <a:bodyPr anchor="b"/>
          <a:lstStyle/>
          <a:p>
            <a:r>
              <a:rPr lang="en-US" dirty="0"/>
              <a:t>Lesson 2</a:t>
            </a:r>
          </a:p>
        </p:txBody>
      </p:sp>
    </p:spTree>
    <p:extLst>
      <p:ext uri="{BB962C8B-B14F-4D97-AF65-F5344CB8AC3E}">
        <p14:creationId xmlns:p14="http://schemas.microsoft.com/office/powerpoint/2010/main" val="534821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Operators</a:t>
            </a:r>
            <a:r>
              <a:rPr lang="en-US" dirty="0"/>
              <a:t> operate on data</a:t>
            </a:r>
          </a:p>
          <a:p>
            <a:r>
              <a:rPr lang="en-US" dirty="0"/>
              <a:t>Three types: </a:t>
            </a:r>
            <a:r>
              <a:rPr lang="en-US" b="1" dirty="0"/>
              <a:t>math</a:t>
            </a:r>
            <a:r>
              <a:rPr lang="en-US" dirty="0"/>
              <a:t>, </a:t>
            </a:r>
            <a:r>
              <a:rPr lang="en-US" b="1" dirty="0"/>
              <a:t>logical</a:t>
            </a:r>
            <a:r>
              <a:rPr lang="en-US" dirty="0"/>
              <a:t>, </a:t>
            </a:r>
            <a:r>
              <a:rPr lang="en-US" b="1" dirty="0"/>
              <a:t>bitwise</a:t>
            </a:r>
          </a:p>
          <a:p>
            <a:r>
              <a:rPr lang="en-US" dirty="0"/>
              <a:t>+ (add), - (subtract), * (multiply), / (divide)</a:t>
            </a:r>
          </a:p>
          <a:p>
            <a:r>
              <a:rPr lang="en-US" dirty="0"/>
              <a:t>** is power (NOT ^, that does something different)</a:t>
            </a:r>
          </a:p>
          <a:p>
            <a:r>
              <a:rPr lang="en-US" dirty="0"/>
              <a:t>% is </a:t>
            </a:r>
            <a:r>
              <a:rPr lang="en-US" b="1" dirty="0"/>
              <a:t>modulus</a:t>
            </a:r>
            <a:r>
              <a:rPr lang="en-US" dirty="0"/>
              <a:t>, gives the remainder of division</a:t>
            </a:r>
          </a:p>
          <a:p>
            <a:r>
              <a:rPr lang="en-US" dirty="0"/>
              <a:t>Parentheses and order of operations work just like math class</a:t>
            </a:r>
          </a:p>
          <a:p>
            <a:r>
              <a:rPr lang="en-US" dirty="0"/>
              <a:t>Can use variables, result can be stored in one</a:t>
            </a:r>
          </a:p>
        </p:txBody>
      </p:sp>
    </p:spTree>
    <p:extLst>
      <p:ext uri="{BB962C8B-B14F-4D97-AF65-F5344CB8AC3E}">
        <p14:creationId xmlns:p14="http://schemas.microsoft.com/office/powerpoint/2010/main" val="2023057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63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Office Theme</vt:lpstr>
      <vt:lpstr>Basic Programming</vt:lpstr>
      <vt:lpstr>Data</vt:lpstr>
      <vt:lpstr>A note on types</vt:lpstr>
      <vt:lpstr>Variables</vt:lpstr>
      <vt:lpstr>Example 1-1 : Variables</vt:lpstr>
      <vt:lpstr>String Interpolation and Escaping</vt:lpstr>
      <vt:lpstr>Example 1-2 : String Interpolation and Escaping</vt:lpstr>
      <vt:lpstr>Operators</vt:lpstr>
      <vt:lpstr>Basic Operators</vt:lpstr>
      <vt:lpstr>Example 2-1 : Basic Operators</vt:lpstr>
      <vt:lpstr>Advanced Operators</vt:lpstr>
      <vt:lpstr>Example 2-2 : Advanced Operators</vt:lpstr>
      <vt:lpstr>Comparison Operators</vt:lpstr>
      <vt:lpstr>Example 2-3 : Comparison Operators</vt:lpstr>
      <vt:lpstr>Functions</vt:lpstr>
      <vt:lpstr>Function Basics</vt:lpstr>
      <vt:lpstr>Example 3-1 : Function Basics</vt:lpstr>
      <vt:lpstr>Declaring Functions</vt:lpstr>
      <vt:lpstr>Example 3-2 : Declaring Functions</vt:lpstr>
      <vt:lpstr>Arguments and Return Values</vt:lpstr>
      <vt:lpstr>Example 3-3 : Arguments and Return Values</vt:lpstr>
      <vt:lpstr>A note on the standard library</vt:lpstr>
      <vt:lpstr>Arrays</vt:lpstr>
      <vt:lpstr>What is an array?</vt:lpstr>
      <vt:lpstr>Creating Arrays</vt:lpstr>
      <vt:lpstr>Example 4-1 : Creating Arrays</vt:lpstr>
      <vt:lpstr>Adding and Removing Elements</vt:lpstr>
      <vt:lpstr>Example 4-2 : Adding and Removing Elements</vt:lpstr>
      <vt:lpstr>Numeric Indexes</vt:lpstr>
      <vt:lpstr>Example 4-3 : Numeric Indexes</vt:lpstr>
      <vt:lpstr>Control Structures</vt:lpstr>
      <vt:lpstr>if, elseif, else</vt:lpstr>
      <vt:lpstr>Example 5-1 : if, elseif, else</vt:lpstr>
      <vt:lpstr>while</vt:lpstr>
      <vt:lpstr>Example 5-2 : while</vt:lpstr>
      <vt:lpstr>foreach, as</vt:lpstr>
      <vt:lpstr>Example 5-3 : foreach, as</vt:lpstr>
      <vt:lpstr>A note on blocks and scope</vt:lpstr>
      <vt:lpstr>Classes and Objects</vt:lpstr>
      <vt:lpstr>What is an object?</vt:lpstr>
      <vt:lpstr>Creating Objects</vt:lpstr>
      <vt:lpstr>Example 6-1 : Creating objects</vt:lpstr>
      <vt:lpstr>Copying and Deleting Objects</vt:lpstr>
      <vt:lpstr>Example 6-2 : Copying and Deleting Objects</vt:lpstr>
      <vt:lpstr>Creating Classes</vt:lpstr>
      <vt:lpstr>Example 6-3 : Creating Classes</vt:lpstr>
      <vt:lpstr>Properties and Methods</vt:lpstr>
      <vt:lpstr>A note on visibility</vt:lpstr>
      <vt:lpstr>Properties</vt:lpstr>
      <vt:lpstr>Example 7-1 : Properties</vt:lpstr>
      <vt:lpstr>Methods</vt:lpstr>
      <vt:lpstr>Example 7-2 : Methods</vt:lpstr>
      <vt:lpstr>$this</vt:lpstr>
      <vt:lpstr>Example 7-3 : $this</vt:lpstr>
      <vt:lpstr>Files</vt:lpstr>
      <vt:lpstr>A note on include and require</vt:lpstr>
      <vt:lpstr>file_put_contents()</vt:lpstr>
      <vt:lpstr>file_get_contents()</vt:lpstr>
      <vt:lpstr>Example 8-1: file_put_contents()/file_read_contents()</vt:lpstr>
      <vt:lpstr>file_exists()</vt:lpstr>
      <vt:lpstr>unlink()</vt:lpstr>
      <vt:lpstr>Example 8-2: file_exists()/unlink()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Programming</dc:title>
  <cp:revision>14</cp:revision>
  <dcterms:modified xsi:type="dcterms:W3CDTF">2016-04-07T15:27:03Z</dcterms:modified>
</cp:coreProperties>
</file>