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</p:sldIdLst>
  <p:sldSz cx="13004800" cy="9753600"/>
  <p:notesSz cx="6858000" cy="9144000"/>
  <p:defaultTextStyle>
    <a:lvl1pPr algn="ctr" defTabSz="584200">
      <a:defRPr sz="2400">
        <a:solidFill>
          <a:srgbClr val="323E48"/>
        </a:solidFill>
        <a:uFill>
          <a:solidFill>
            <a:srgbClr val="323E48"/>
          </a:solidFill>
        </a:uFill>
        <a:latin typeface="+mn-lt"/>
        <a:ea typeface="+mn-ea"/>
        <a:cs typeface="+mn-cs"/>
        <a:sym typeface="Helvetica"/>
      </a:defRPr>
    </a:lvl1pPr>
    <a:lvl2pPr indent="228600" algn="ctr" defTabSz="584200">
      <a:defRPr sz="2400">
        <a:solidFill>
          <a:srgbClr val="323E48"/>
        </a:solidFill>
        <a:uFill>
          <a:solidFill>
            <a:srgbClr val="323E48"/>
          </a:solidFill>
        </a:uFill>
        <a:latin typeface="+mn-lt"/>
        <a:ea typeface="+mn-ea"/>
        <a:cs typeface="+mn-cs"/>
        <a:sym typeface="Helvetica"/>
      </a:defRPr>
    </a:lvl2pPr>
    <a:lvl3pPr indent="457200" algn="ctr" defTabSz="584200">
      <a:defRPr sz="2400">
        <a:solidFill>
          <a:srgbClr val="323E48"/>
        </a:solidFill>
        <a:uFill>
          <a:solidFill>
            <a:srgbClr val="323E48"/>
          </a:solidFill>
        </a:uFill>
        <a:latin typeface="+mn-lt"/>
        <a:ea typeface="+mn-ea"/>
        <a:cs typeface="+mn-cs"/>
        <a:sym typeface="Helvetica"/>
      </a:defRPr>
    </a:lvl3pPr>
    <a:lvl4pPr indent="685800" algn="ctr" defTabSz="584200">
      <a:defRPr sz="2400">
        <a:solidFill>
          <a:srgbClr val="323E48"/>
        </a:solidFill>
        <a:uFill>
          <a:solidFill>
            <a:srgbClr val="323E48"/>
          </a:solidFill>
        </a:uFill>
        <a:latin typeface="+mn-lt"/>
        <a:ea typeface="+mn-ea"/>
        <a:cs typeface="+mn-cs"/>
        <a:sym typeface="Helvetica"/>
      </a:defRPr>
    </a:lvl4pPr>
    <a:lvl5pPr indent="914400" algn="ctr" defTabSz="584200">
      <a:defRPr sz="2400">
        <a:solidFill>
          <a:srgbClr val="323E48"/>
        </a:solidFill>
        <a:uFill>
          <a:solidFill>
            <a:srgbClr val="323E48"/>
          </a:solidFill>
        </a:uFill>
        <a:latin typeface="+mn-lt"/>
        <a:ea typeface="+mn-ea"/>
        <a:cs typeface="+mn-cs"/>
        <a:sym typeface="Helvetica"/>
      </a:defRPr>
    </a:lvl5pPr>
    <a:lvl6pPr indent="2286000" algn="ctr" defTabSz="584200">
      <a:defRPr sz="2400">
        <a:solidFill>
          <a:srgbClr val="323E48"/>
        </a:solidFill>
        <a:uFill>
          <a:solidFill>
            <a:srgbClr val="323E48"/>
          </a:solidFill>
        </a:uFill>
        <a:latin typeface="+mn-lt"/>
        <a:ea typeface="+mn-ea"/>
        <a:cs typeface="+mn-cs"/>
        <a:sym typeface="Helvetica"/>
      </a:defRPr>
    </a:lvl6pPr>
    <a:lvl7pPr indent="2743200" algn="ctr" defTabSz="584200">
      <a:defRPr sz="2400">
        <a:solidFill>
          <a:srgbClr val="323E48"/>
        </a:solidFill>
        <a:uFill>
          <a:solidFill>
            <a:srgbClr val="323E48"/>
          </a:solidFill>
        </a:uFill>
        <a:latin typeface="+mn-lt"/>
        <a:ea typeface="+mn-ea"/>
        <a:cs typeface="+mn-cs"/>
        <a:sym typeface="Helvetica"/>
      </a:defRPr>
    </a:lvl7pPr>
    <a:lvl8pPr indent="3200400" algn="ctr" defTabSz="584200">
      <a:defRPr sz="2400">
        <a:solidFill>
          <a:srgbClr val="323E48"/>
        </a:solidFill>
        <a:uFill>
          <a:solidFill>
            <a:srgbClr val="323E48"/>
          </a:solidFill>
        </a:uFill>
        <a:latin typeface="+mn-lt"/>
        <a:ea typeface="+mn-ea"/>
        <a:cs typeface="+mn-cs"/>
        <a:sym typeface="Helvetica"/>
      </a:defRPr>
    </a:lvl8pPr>
    <a:lvl9pPr indent="3657600" algn="ctr" defTabSz="584200">
      <a:defRPr sz="2400">
        <a:solidFill>
          <a:srgbClr val="323E48"/>
        </a:solidFill>
        <a:uFill>
          <a:solidFill>
            <a:srgbClr val="323E48"/>
          </a:solidFill>
        </a:uFill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F9DAD8"/>
          </a:solidFill>
        </a:fill>
      </a:tcStyle>
    </a:wholeTbl>
    <a:band2H>
      <a:tcTxStyle b="def" i="def"/>
      <a:tcStyle>
        <a:tcBdr/>
        <a:fill>
          <a:solidFill>
            <a:srgbClr val="FCEDEC"/>
          </a:solidFill>
        </a:fill>
      </a:tcStyle>
    </a:band2H>
    <a:firstCol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F08E84"/>
          </a:solidFill>
        </a:fill>
      </a:tcStyle>
    </a:firstCol>
    <a:lastRow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381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F08E84"/>
          </a:solidFill>
        </a:fill>
      </a:tcStyle>
    </a:lastRow>
    <a:firstRow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381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F08E84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DDF4F1"/>
          </a:solidFill>
        </a:fill>
      </a:tcStyle>
    </a:wholeTbl>
    <a:band2H>
      <a:tcTxStyle b="def" i="def"/>
      <a:tcStyle>
        <a:tcBdr/>
        <a:fill>
          <a:solidFill>
            <a:srgbClr val="EFFAF8"/>
          </a:solidFill>
        </a:fill>
      </a:tcStyle>
    </a:band2H>
    <a:firstCol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99E3DA"/>
          </a:solidFill>
        </a:fill>
      </a:tcStyle>
    </a:firstCol>
    <a:lastRow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381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99E3DA"/>
          </a:solidFill>
        </a:fill>
      </a:tcStyle>
    </a:lastRow>
    <a:firstRow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381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99E3DA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E4CACB"/>
          </a:solidFill>
        </a:fill>
      </a:tcStyle>
    </a:wholeTbl>
    <a:band2H>
      <a:tcTxStyle b="def" i="def"/>
      <a:tcStyle>
        <a:tcBdr/>
        <a:fill>
          <a:solidFill>
            <a:srgbClr val="F2E6E7"/>
          </a:solidFill>
        </a:fill>
      </a:tcStyle>
    </a:band2H>
    <a:firstCol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B1111C"/>
          </a:solidFill>
        </a:fill>
      </a:tcStyle>
    </a:firstCol>
    <a:lastRow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381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B1111C"/>
          </a:solidFill>
        </a:fill>
      </a:tcStyle>
    </a:lastRow>
    <a:firstRow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381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B1111C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 b="def" i="def"/>
      <a:tcStyle>
        <a:tcBdr/>
        <a:fill>
          <a:solidFill>
            <a:srgbClr val="E92429"/>
          </a:solidFill>
        </a:fill>
      </a:tcStyle>
    </a:band2H>
    <a:firstCol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8E84"/>
          </a:solidFill>
        </a:fill>
      </a:tcStyle>
    </a:firstCol>
    <a:lastRow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23E48"/>
              </a:solidFill>
              <a:prstDash val="solid"/>
              <a:round/>
            </a:ln>
          </a:top>
          <a:bottom>
            <a:ln w="25400" cap="flat">
              <a:solidFill>
                <a:srgbClr val="323E4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2429"/>
          </a:solidFill>
        </a:fill>
      </a:tcStyle>
    </a:lastRow>
    <a:firstRow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23E48"/>
              </a:solidFill>
              <a:prstDash val="solid"/>
              <a:round/>
            </a:ln>
          </a:top>
          <a:bottom>
            <a:ln w="25400" cap="flat">
              <a:solidFill>
                <a:srgbClr val="323E4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8E84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CCCDCE"/>
          </a:solidFill>
        </a:fill>
      </a:tcStyle>
    </a:wholeTbl>
    <a:band2H>
      <a:tcTxStyle b="def" i="def"/>
      <a:tcStyle>
        <a:tcBdr/>
        <a:fill>
          <a:solidFill>
            <a:srgbClr val="E7E8E8"/>
          </a:solidFill>
        </a:fill>
      </a:tcStyle>
    </a:band2H>
    <a:firstCol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323E48"/>
          </a:solidFill>
        </a:fill>
      </a:tcStyle>
    </a:firstCol>
    <a:lastRow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38100" cap="flat">
              <a:solidFill>
                <a:srgbClr val="E92429"/>
              </a:solidFill>
              <a:prstDash val="solid"/>
              <a:round/>
            </a:ln>
          </a:top>
          <a:bottom>
            <a:ln w="127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323E48"/>
          </a:solidFill>
        </a:fill>
      </a:tcStyle>
    </a:lastRow>
    <a:firstRow>
      <a:tcTxStyle b="on" i="on">
        <a:fontRef idx="minor">
          <a:srgbClr val="E92429"/>
        </a:fontRef>
        <a:srgbClr val="E92429"/>
      </a:tcTxStyle>
      <a:tcStyle>
        <a:tcBdr>
          <a:left>
            <a:ln w="12700" cap="flat">
              <a:solidFill>
                <a:srgbClr val="E92429"/>
              </a:solidFill>
              <a:prstDash val="solid"/>
              <a:round/>
            </a:ln>
          </a:left>
          <a:right>
            <a:ln w="12700" cap="flat">
              <a:solidFill>
                <a:srgbClr val="E92429"/>
              </a:solidFill>
              <a:prstDash val="solid"/>
              <a:round/>
            </a:ln>
          </a:right>
          <a:top>
            <a:ln w="12700" cap="flat">
              <a:solidFill>
                <a:srgbClr val="E92429"/>
              </a:solidFill>
              <a:prstDash val="solid"/>
              <a:round/>
            </a:ln>
          </a:top>
          <a:bottom>
            <a:ln w="38100" cap="flat">
              <a:solidFill>
                <a:srgbClr val="E92429"/>
              </a:solidFill>
              <a:prstDash val="solid"/>
              <a:round/>
            </a:ln>
          </a:bottom>
          <a:insideH>
            <a:ln w="12700" cap="flat">
              <a:solidFill>
                <a:srgbClr val="E92429"/>
              </a:solidFill>
              <a:prstDash val="solid"/>
              <a:round/>
            </a:ln>
          </a:insideH>
          <a:insideV>
            <a:ln w="12700" cap="flat">
              <a:solidFill>
                <a:srgbClr val="E92429"/>
              </a:solidFill>
              <a:prstDash val="solid"/>
              <a:round/>
            </a:ln>
          </a:insideV>
        </a:tcBdr>
        <a:fill>
          <a:solidFill>
            <a:srgbClr val="323E48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solidFill>
                <a:srgbClr val="323E48"/>
              </a:solidFill>
              <a:prstDash val="solid"/>
              <a:round/>
            </a:ln>
          </a:left>
          <a:right>
            <a:ln w="12700" cap="flat">
              <a:solidFill>
                <a:srgbClr val="323E48"/>
              </a:solidFill>
              <a:prstDash val="solid"/>
              <a:round/>
            </a:ln>
          </a:right>
          <a:top>
            <a:ln w="12700" cap="flat">
              <a:solidFill>
                <a:srgbClr val="323E48"/>
              </a:solidFill>
              <a:prstDash val="solid"/>
              <a:round/>
            </a:ln>
          </a:top>
          <a:bottom>
            <a:ln w="12700" cap="flat">
              <a:solidFill>
                <a:srgbClr val="323E48"/>
              </a:solidFill>
              <a:prstDash val="solid"/>
              <a:round/>
            </a:ln>
          </a:bottom>
          <a:insideH>
            <a:ln w="12700" cap="flat">
              <a:solidFill>
                <a:srgbClr val="323E48"/>
              </a:solidFill>
              <a:prstDash val="solid"/>
              <a:round/>
            </a:ln>
          </a:insideH>
          <a:insideV>
            <a:ln w="12700" cap="flat">
              <a:solidFill>
                <a:srgbClr val="323E48"/>
              </a:solidFill>
              <a:prstDash val="solid"/>
              <a:round/>
            </a:ln>
          </a:insideV>
        </a:tcBdr>
        <a:fill>
          <a:solidFill>
            <a:srgbClr val="323E4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solidFill>
                <a:srgbClr val="323E48"/>
              </a:solidFill>
              <a:prstDash val="solid"/>
              <a:round/>
            </a:ln>
          </a:left>
          <a:right>
            <a:ln w="12700" cap="flat">
              <a:solidFill>
                <a:srgbClr val="323E48"/>
              </a:solidFill>
              <a:prstDash val="solid"/>
              <a:round/>
            </a:ln>
          </a:right>
          <a:top>
            <a:ln w="12700" cap="flat">
              <a:solidFill>
                <a:srgbClr val="323E48"/>
              </a:solidFill>
              <a:prstDash val="solid"/>
              <a:round/>
            </a:ln>
          </a:top>
          <a:bottom>
            <a:ln w="12700" cap="flat">
              <a:solidFill>
                <a:srgbClr val="323E48"/>
              </a:solidFill>
              <a:prstDash val="solid"/>
              <a:round/>
            </a:ln>
          </a:bottom>
          <a:insideH>
            <a:ln w="12700" cap="flat">
              <a:solidFill>
                <a:srgbClr val="323E48"/>
              </a:solidFill>
              <a:prstDash val="solid"/>
              <a:round/>
            </a:ln>
          </a:insideH>
          <a:insideV>
            <a:ln w="12700" cap="flat">
              <a:solidFill>
                <a:srgbClr val="323E48"/>
              </a:solidFill>
              <a:prstDash val="solid"/>
              <a:round/>
            </a:ln>
          </a:insideV>
        </a:tcBdr>
        <a:fill>
          <a:solidFill>
            <a:srgbClr val="323E48">
              <a:alpha val="20000"/>
            </a:srgbClr>
          </a:solidFill>
        </a:fill>
      </a:tcStyle>
    </a:firstCol>
    <a:lastRow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solidFill>
                <a:srgbClr val="323E48"/>
              </a:solidFill>
              <a:prstDash val="solid"/>
              <a:round/>
            </a:ln>
          </a:left>
          <a:right>
            <a:ln w="12700" cap="flat">
              <a:solidFill>
                <a:srgbClr val="323E48"/>
              </a:solidFill>
              <a:prstDash val="solid"/>
              <a:round/>
            </a:ln>
          </a:right>
          <a:top>
            <a:ln w="50800" cap="flat">
              <a:solidFill>
                <a:srgbClr val="323E48"/>
              </a:solidFill>
              <a:prstDash val="solid"/>
              <a:round/>
            </a:ln>
          </a:top>
          <a:bottom>
            <a:ln w="12700" cap="flat">
              <a:solidFill>
                <a:srgbClr val="323E48"/>
              </a:solidFill>
              <a:prstDash val="solid"/>
              <a:round/>
            </a:ln>
          </a:bottom>
          <a:insideH>
            <a:ln w="12700" cap="flat">
              <a:solidFill>
                <a:srgbClr val="323E48"/>
              </a:solidFill>
              <a:prstDash val="solid"/>
              <a:round/>
            </a:ln>
          </a:insideH>
          <a:insideV>
            <a:ln w="12700" cap="flat">
              <a:solidFill>
                <a:srgbClr val="323E4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323E48"/>
        </a:fontRef>
        <a:srgbClr val="323E48"/>
      </a:tcTxStyle>
      <a:tcStyle>
        <a:tcBdr>
          <a:left>
            <a:ln w="12700" cap="flat">
              <a:solidFill>
                <a:srgbClr val="323E48"/>
              </a:solidFill>
              <a:prstDash val="solid"/>
              <a:round/>
            </a:ln>
          </a:left>
          <a:right>
            <a:ln w="12700" cap="flat">
              <a:solidFill>
                <a:srgbClr val="323E48"/>
              </a:solidFill>
              <a:prstDash val="solid"/>
              <a:round/>
            </a:ln>
          </a:right>
          <a:top>
            <a:ln w="12700" cap="flat">
              <a:solidFill>
                <a:srgbClr val="323E48"/>
              </a:solidFill>
              <a:prstDash val="solid"/>
              <a:round/>
            </a:ln>
          </a:top>
          <a:bottom>
            <a:ln w="25400" cap="flat">
              <a:solidFill>
                <a:srgbClr val="323E48"/>
              </a:solidFill>
              <a:prstDash val="solid"/>
              <a:round/>
            </a:ln>
          </a:bottom>
          <a:insideH>
            <a:ln w="12700" cap="flat">
              <a:solidFill>
                <a:srgbClr val="323E48"/>
              </a:solidFill>
              <a:prstDash val="solid"/>
              <a:round/>
            </a:ln>
          </a:insideH>
          <a:insideV>
            <a:ln w="12700" cap="flat">
              <a:solidFill>
                <a:srgbClr val="323E48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8E84"/>
          </a:solidFill>
        </a:fill>
      </a:tcStyle>
    </a:wholeTbl>
    <a:band2H>
      <a:tcTxStyle b="def" i="def"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2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2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2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- Make sure to explain NULL fully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defRPr sz="1800"/>
            </a:pPr>
            <a:r>
              <a:rPr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- NOT NULL option</a:t>
            </a:r>
            <a:endParaRPr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defRPr sz="1800"/>
            </a:pPr>
            <a:r>
              <a:rPr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- Have to use UNIQUE INDEX to get a UNIQUE constraint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http://daveyshafik.com/slides" TargetMode="Externa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body" idx="1"/>
          </p:nvPr>
        </p:nvSpPr>
        <p:spPr>
          <a:xfrm>
            <a:off x="558798" y="7718425"/>
            <a:ext cx="11887202" cy="20351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000"/>
            </a:lvl1pPr>
            <a:lvl2pPr marL="0" indent="22860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000"/>
            </a:lvl2pPr>
            <a:lvl3pPr marL="0" indent="45720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000"/>
            </a:lvl3pPr>
            <a:lvl4pPr marL="0" indent="68580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000"/>
            </a:lvl4pPr>
            <a:lvl5pPr marL="0" indent="91440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One</a:t>
            </a:r>
            <a:endParaRPr sz="20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Two</a:t>
            </a:r>
            <a:endParaRPr sz="20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  <a:endParaRPr sz="20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  <a:endParaRPr sz="20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558800" y="2781300"/>
            <a:ext cx="11887200" cy="352653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584200">
              <a:spcBef>
                <a:spcPts val="1200"/>
              </a:spcBef>
              <a:defRPr sz="8800">
                <a:solidFill>
                  <a:srgbClr val="0A1A2A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>
                <a:solidFill>
                  <a:srgbClr val="0A1A2A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584200">
              <a:spcBef>
                <a:spcPts val="1600"/>
              </a:spcBef>
              <a:defRPr sz="3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sz="2400"/>
            </a:lvl1pPr>
            <a:lvl2pPr marL="0" indent="45720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sz="2400"/>
            </a:lvl2pPr>
            <a:lvl3pPr marL="0" indent="91440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sz="2400"/>
            </a:lvl3pPr>
            <a:lvl4pPr marL="0" indent="137160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sz="2400"/>
            </a:lvl4pPr>
            <a:lvl5pPr marL="0" indent="182880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  <a:endParaRPr sz="2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  <a:endParaRPr sz="2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  <a:endParaRPr sz="2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558800" y="0"/>
            <a:ext cx="11887200" cy="180975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defTabSz="584200">
              <a:spcBef>
                <a:spcPts val="1600"/>
              </a:spcBef>
              <a:def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9313863"/>
            <a:ext cx="13004800" cy="457201"/>
          </a:xfrm>
          <a:prstGeom prst="rect">
            <a:avLst/>
          </a:prstGeom>
          <a:solidFill>
            <a:srgbClr val="E92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42" name="image5.png" descr="EY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9451975"/>
            <a:ext cx="1111250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5349913" y="9398000"/>
            <a:ext cx="2308149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Proprietary and Confidential</a:t>
            </a:r>
          </a:p>
        </p:txBody>
      </p:sp>
      <p:pic>
        <p:nvPicPr>
          <p:cNvPr id="44" name="image6.png" descr="train-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0" y="9313863"/>
            <a:ext cx="13004800" cy="457201"/>
          </a:xfrm>
          <a:prstGeom prst="rect">
            <a:avLst/>
          </a:prstGeom>
          <a:solidFill>
            <a:srgbClr val="E92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46" name="image5.png" descr="EY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9451975"/>
            <a:ext cx="1111250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6.png" descr="train-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2851150" y="891398"/>
            <a:ext cx="7302500" cy="3328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 algn="l">
              <a:lnSpc>
                <a:spcPct val="95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rPr>
              <a:t>Feedback &amp; Questions: </a:t>
            </a:r>
            <a:br>
              <a: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rPr>
            </a:br>
            <a:endParaRPr sz="3600">
              <a:solidFill>
                <a:srgbClr val="E92429"/>
              </a:solidFill>
              <a:uFill>
                <a:solidFill>
                  <a:srgbClr val="E92429"/>
                </a:solidFill>
              </a:uFill>
            </a:endParaRPr>
          </a:p>
          <a:p>
            <a:pPr lvl="0" algn="l">
              <a:lnSpc>
                <a:spcPct val="110000"/>
              </a:lnSpc>
              <a:spcBef>
                <a:spcPts val="600"/>
              </a:spcBef>
              <a:buClr>
                <a:srgbClr val="C01B37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rPr>
              <a:t>Feedback: https://joind.in/</a:t>
            </a:r>
            <a:br>
              <a: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rPr>
            </a:br>
            <a:r>
              <a: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rPr>
              <a:t>Twitter: @dshafik</a:t>
            </a:r>
            <a:endParaRPr sz="2800">
              <a:solidFill>
                <a:srgbClr val="444444"/>
              </a:solidFill>
              <a:uFill>
                <a:solidFill>
                  <a:srgbClr val="444444"/>
                </a:solidFill>
              </a:uFill>
            </a:endParaRPr>
          </a:p>
          <a:p>
            <a:pPr lvl="0" algn="l">
              <a:lnSpc>
                <a:spcPct val="110000"/>
              </a:lnSpc>
              <a:spcBef>
                <a:spcPts val="600"/>
              </a:spcBef>
              <a:buClr>
                <a:srgbClr val="C01B37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rPr>
              <a:t>Email: davey@engineyard.com</a:t>
            </a:r>
            <a:endParaRPr sz="2800">
              <a:solidFill>
                <a:srgbClr val="444444"/>
              </a:solidFill>
              <a:uFill>
                <a:solidFill>
                  <a:srgbClr val="444444"/>
                </a:solidFill>
              </a:uFill>
            </a:endParaRPr>
          </a:p>
          <a:p>
            <a:pPr lvl="0" algn="l">
              <a:lnSpc>
                <a:spcPct val="110000"/>
              </a:lnSpc>
              <a:spcBef>
                <a:spcPts val="600"/>
              </a:spcBef>
              <a:buClr>
                <a:srgbClr val="C01B37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rPr>
              <a:t>Slides: </a:t>
            </a:r>
            <a:r>
              <a:rPr sz="2800" u="sng">
                <a:solidFill>
                  <a:srgbClr val="40BADC"/>
                </a:solidFill>
                <a:uFill>
                  <a:solidFill>
                    <a:srgbClr val="40BADC"/>
                  </a:solidFill>
                </a:uFill>
                <a:hlinkClick r:id="rId4" invalidUrl="" action="" tgtFrame="" tooltip="" history="1" highlightClick="0" endSnd="0"/>
              </a:rPr>
              <a:t>http://daveyshafik.com/slides</a:t>
            </a:r>
          </a:p>
        </p:txBody>
      </p:sp>
      <p:sp>
        <p:nvSpPr>
          <p:cNvPr id="49" name="Shape 49"/>
          <p:cNvSpPr/>
          <p:nvPr>
            <p:ph type="obj" idx="3"/>
          </p:nvPr>
        </p:nvSpPr>
        <p:spPr>
          <a:xfrm>
            <a:off x="4056078" y="4790704"/>
            <a:ext cx="4892644" cy="42736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290513" indent="-290513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defRPr sz="2800"/>
            </a:pP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losing Slide Sans Joind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9313863"/>
            <a:ext cx="13004800" cy="457201"/>
          </a:xfrm>
          <a:prstGeom prst="rect">
            <a:avLst/>
          </a:prstGeom>
          <a:solidFill>
            <a:srgbClr val="E92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52" name="image5.png" descr="EY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9451975"/>
            <a:ext cx="1111250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5349913" y="9398000"/>
            <a:ext cx="2308149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Proprietary and Confidential</a:t>
            </a:r>
          </a:p>
        </p:txBody>
      </p:sp>
      <p:pic>
        <p:nvPicPr>
          <p:cNvPr id="54" name="image6.png" descr="train-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0" y="9313863"/>
            <a:ext cx="13004800" cy="457201"/>
          </a:xfrm>
          <a:prstGeom prst="rect">
            <a:avLst/>
          </a:prstGeom>
          <a:solidFill>
            <a:srgbClr val="E92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56" name="image5.png" descr="EY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9451975"/>
            <a:ext cx="1111250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6.png" descr="train-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2851150" y="1536041"/>
            <a:ext cx="7302500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 algn="l">
              <a:lnSpc>
                <a:spcPct val="95000"/>
              </a:lnSpc>
              <a:spcBef>
                <a:spcPts val="1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rPr>
              <a:t>Feedback &amp; Questions: </a:t>
            </a:r>
            <a:endParaRPr sz="3600">
              <a:solidFill>
                <a:srgbClr val="E92429"/>
              </a:solidFill>
              <a:uFill>
                <a:solidFill>
                  <a:srgbClr val="E92429"/>
                </a:solidFill>
              </a:uFill>
            </a:endParaRPr>
          </a:p>
          <a:p>
            <a:pPr lvl="0" algn="l">
              <a:lnSpc>
                <a:spcPct val="110000"/>
              </a:lnSpc>
              <a:spcBef>
                <a:spcPts val="600"/>
              </a:spcBef>
              <a:buClr>
                <a:srgbClr val="C01B37"/>
              </a:buClr>
              <a:defRPr sz="1800">
                <a:solidFill>
                  <a:srgbClr val="000000"/>
                </a:solidFill>
                <a:uFillTx/>
              </a:defRPr>
            </a:pPr>
            <a:br>
              <a: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rPr>
            </a:br>
            <a:r>
              <a: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rPr>
              <a:t>Twitter: @dshafik</a:t>
            </a:r>
            <a:endParaRPr sz="2800">
              <a:solidFill>
                <a:srgbClr val="444444"/>
              </a:solidFill>
              <a:uFill>
                <a:solidFill>
                  <a:srgbClr val="444444"/>
                </a:solidFill>
              </a:uFill>
            </a:endParaRPr>
          </a:p>
          <a:p>
            <a:pPr lvl="0" algn="l">
              <a:lnSpc>
                <a:spcPct val="110000"/>
              </a:lnSpc>
              <a:spcBef>
                <a:spcPts val="600"/>
              </a:spcBef>
              <a:buClr>
                <a:srgbClr val="C01B37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rPr>
              <a:t>Email: davey@engineyard.com</a:t>
            </a:r>
            <a:endParaRPr sz="2800">
              <a:solidFill>
                <a:srgbClr val="444444"/>
              </a:solidFill>
              <a:uFill>
                <a:solidFill>
                  <a:srgbClr val="444444"/>
                </a:solidFill>
              </a:uFill>
            </a:endParaRPr>
          </a:p>
          <a:p>
            <a:pPr lvl="0" algn="l">
              <a:lnSpc>
                <a:spcPct val="110000"/>
              </a:lnSpc>
              <a:spcBef>
                <a:spcPts val="600"/>
              </a:spcBef>
              <a:buClr>
                <a:srgbClr val="C01B37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</a:rPr>
              <a:t>Slides: http://daveyshafik.com/slides</a:t>
            </a:r>
          </a:p>
        </p:txBody>
      </p:sp>
      <p:sp>
        <p:nvSpPr>
          <p:cNvPr id="59" name="Shape 59"/>
          <p:cNvSpPr/>
          <p:nvPr>
            <p:ph type="obj" idx="3"/>
          </p:nvPr>
        </p:nvSpPr>
        <p:spPr>
          <a:xfrm>
            <a:off x="4056078" y="4790704"/>
            <a:ext cx="4892644" cy="42736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290513" indent="-290513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defRPr sz="2800"/>
            </a:pP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onclusion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3048000"/>
            <a:ext cx="13004800" cy="1981200"/>
          </a:xfrm>
          <a:prstGeom prst="rect">
            <a:avLst/>
          </a:prstGeom>
          <a:solidFill>
            <a:srgbClr val="0D21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558800" y="3702050"/>
            <a:ext cx="59436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5000"/>
              </a:lnSpc>
              <a:defRPr sz="4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Thank you</a:t>
            </a:r>
          </a:p>
        </p:txBody>
      </p:sp>
      <p:pic>
        <p:nvPicPr>
          <p:cNvPr id="63" name="image3.png" descr="EY_Train_x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056" y="8915400"/>
            <a:ext cx="762001" cy="55403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body" idx="1"/>
          </p:nvPr>
        </p:nvSpPr>
        <p:spPr>
          <a:xfrm>
            <a:off x="558800" y="5628368"/>
            <a:ext cx="11887200" cy="39370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22860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45720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68580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914400" defTabSz="584200">
              <a:lnSpc>
                <a:spcPct val="95000"/>
              </a:lnSpc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One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  <a:endParaRPr sz="2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  <a:endParaRPr sz="2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  <a:endParaRPr sz="2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3048000"/>
            <a:ext cx="13004800" cy="1981200"/>
          </a:xfrm>
          <a:prstGeom prst="rect">
            <a:avLst/>
          </a:prstGeom>
          <a:solidFill>
            <a:srgbClr val="0D21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414141"/>
                </a:solidFill>
                <a:uFill>
                  <a:solidFill>
                    <a:srgbClr val="414141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558800" y="3702050"/>
            <a:ext cx="59436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5000"/>
              </a:lnSpc>
              <a:defRPr sz="4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Thank you</a:t>
            </a:r>
          </a:p>
        </p:txBody>
      </p:sp>
      <p:pic>
        <p:nvPicPr>
          <p:cNvPr id="67" name="image3.png" descr="EY_Train_x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056" y="8915400"/>
            <a:ext cx="762001" cy="55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457200">
              <a:lnSpc>
                <a:spcPct val="100000"/>
              </a:lnSpc>
              <a:defRPr sz="62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 lIns="65023" tIns="65023" rIns="65023" bIns="65023"/>
          <a:lstStyle>
            <a:lvl1pPr marL="0" indent="0" algn="ctr" defTabSz="457200">
              <a:spcBef>
                <a:spcPts val="700"/>
              </a:spcBef>
              <a:buClrTx/>
              <a:buSzTx/>
              <a:buFont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457200">
              <a:spcBef>
                <a:spcPts val="700"/>
              </a:spcBef>
              <a:buClrTx/>
              <a:buSzTx/>
              <a:buFont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457200">
              <a:spcBef>
                <a:spcPts val="700"/>
              </a:spcBef>
              <a:buClrTx/>
              <a:buSzTx/>
              <a:buFont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457200">
              <a:spcBef>
                <a:spcPts val="700"/>
              </a:spcBef>
              <a:buClrTx/>
              <a:buSzTx/>
              <a:buFont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457200">
              <a:spcBef>
                <a:spcPts val="700"/>
              </a:spcBef>
              <a:buClrTx/>
              <a:buSzTx/>
              <a:buFontTx/>
              <a:buNone/>
              <a:defRPr sz="44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One</a:t>
            </a:r>
            <a:endParaRPr sz="4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Two</a:t>
            </a:r>
            <a:endParaRPr sz="4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Three</a:t>
            </a:r>
            <a:endParaRPr sz="4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Four</a:t>
            </a:r>
            <a:endParaRPr sz="4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>
            <a:miter lim="400000"/>
          </a:ln>
        </p:spPr>
        <p:txBody>
          <a:bodyPr wrap="square" lIns="65023" tIns="65023" rIns="65023" bIns="65023">
            <a:spAutoFit/>
          </a:bodyPr>
          <a:lstStyle>
            <a:lvl1pPr defTabSz="457200">
              <a:defRPr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1.png"/>
          <p:cNvPicPr/>
          <p:nvPr/>
        </p:nvPicPr>
        <p:blipFill>
          <a:blip r:embed="rId2">
            <a:extLst/>
          </a:blip>
          <a:srcRect l="0" t="0" r="0" b="47828"/>
          <a:stretch>
            <a:fillRect/>
          </a:stretch>
        </p:blipFill>
        <p:spPr>
          <a:xfrm>
            <a:off x="0" y="-25400"/>
            <a:ext cx="13004800" cy="1566621"/>
          </a:xfrm>
          <a:prstGeom prst="rect">
            <a:avLst/>
          </a:prstGeom>
          <a:ln w="12700">
            <a:round/>
          </a:ln>
        </p:spPr>
      </p:pic>
      <p:sp>
        <p:nvSpPr>
          <p:cNvPr id="74" name="Shape 74"/>
          <p:cNvSpPr/>
          <p:nvPr>
            <p:ph type="title"/>
          </p:nvPr>
        </p:nvSpPr>
        <p:spPr>
          <a:xfrm>
            <a:off x="350636" y="927926"/>
            <a:ext cx="12293601" cy="4533901"/>
          </a:xfrm>
          <a:prstGeom prst="rect">
            <a:avLst/>
          </a:prstGeom>
        </p:spPr>
        <p:txBody>
          <a:bodyPr/>
          <a:lstStyle>
            <a:lvl1pPr algn="ctr">
              <a:defRPr i="1" sz="6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i="0" sz="1800">
                <a:uFillTx/>
              </a:defRPr>
            </a:pPr>
            <a:r>
              <a:rPr i="1" sz="6800">
                <a:uFill>
                  <a:solidFill/>
                </a:uFill>
              </a:rPr>
              <a:t>Title Text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350636" y="5746766"/>
            <a:ext cx="12293601" cy="12065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900"/>
              </a:spcBef>
              <a:buSzTx/>
              <a:buFontTx/>
              <a:buNone/>
              <a:defRPr sz="3800">
                <a:solidFill>
                  <a:srgbClr val="C01B37"/>
                </a:solidFill>
                <a:uFill>
                  <a:solidFill>
                    <a:srgbClr val="C01B37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47700" indent="0" algn="ctr">
              <a:lnSpc>
                <a:spcPct val="110000"/>
              </a:lnSpc>
              <a:spcBef>
                <a:spcPts val="600"/>
              </a:spcBef>
              <a:buSzTx/>
              <a:buFont typeface="Helvetica"/>
              <a:buNone/>
              <a:defRPr sz="2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1295400" indent="0" algn="ctr">
              <a:lnSpc>
                <a:spcPct val="110000"/>
              </a:lnSpc>
              <a:spcBef>
                <a:spcPts val="600"/>
              </a:spcBef>
              <a:buSzTx/>
              <a:buFont typeface="Helvetica"/>
              <a:buNone/>
              <a:defRPr sz="24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955800" indent="0" algn="ctr">
              <a:lnSpc>
                <a:spcPct val="110000"/>
              </a:lnSpc>
              <a:spcBef>
                <a:spcPts val="500"/>
              </a:spcBef>
              <a:buSzTx/>
              <a:buFont typeface="Helvetica"/>
              <a:buNone/>
              <a:defRPr sz="22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2603500" indent="0" algn="ctr">
              <a:lnSpc>
                <a:spcPct val="110000"/>
              </a:lnSpc>
              <a:spcBef>
                <a:spcPts val="400"/>
              </a:spcBef>
              <a:buSzTx/>
              <a:buFont typeface="Helvetica"/>
              <a:buNone/>
              <a:defRPr sz="1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800">
                <a:solidFill>
                  <a:srgbClr val="C01B37"/>
                </a:solidFill>
                <a:uFill>
                  <a:solidFill>
                    <a:srgbClr val="C01B37"/>
                  </a:solidFill>
                </a:uFill>
              </a:rPr>
              <a:t>Body Level One</a:t>
            </a:r>
            <a:endParaRPr sz="3800">
              <a:solidFill>
                <a:srgbClr val="C01B37"/>
              </a:solidFill>
              <a:uFill>
                <a:solidFill>
                  <a:srgbClr val="C01B37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Two</a:t>
            </a:r>
            <a:endParaRPr sz="2800">
              <a:solidFill>
                <a:srgbClr val="9A9A9A"/>
              </a:solidFill>
              <a:uFill>
                <a:solidFill>
                  <a:srgbClr val="9A9A9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Three</a:t>
            </a:r>
            <a:endParaRPr sz="2400">
              <a:solidFill>
                <a:srgbClr val="9A9A9A"/>
              </a:solidFill>
              <a:uFill>
                <a:solidFill>
                  <a:srgbClr val="9A9A9A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Four</a:t>
            </a:r>
            <a:endParaRPr sz="2200">
              <a:solidFill>
                <a:srgbClr val="9A9A9A"/>
              </a:solidFill>
              <a:uFill>
                <a:solidFill>
                  <a:srgbClr val="9A9A9A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36575" indent="-249238">
              <a:lnSpc>
                <a:spcPct val="110000"/>
              </a:lnSpc>
              <a:spcBef>
                <a:spcPts val="600"/>
              </a:spcBef>
              <a:defRPr sz="2800"/>
            </a:lvl2pPr>
            <a:lvl3pPr marL="827087" indent="-249237">
              <a:lnSpc>
                <a:spcPct val="110000"/>
              </a:lnSpc>
              <a:spcBef>
                <a:spcPts val="600"/>
              </a:spcBef>
              <a:defRPr sz="2400"/>
            </a:lvl3pPr>
            <a:lvl4pPr marL="1111250" indent="-249237">
              <a:lnSpc>
                <a:spcPct val="110000"/>
              </a:lnSpc>
              <a:spcBef>
                <a:spcPts val="500"/>
              </a:spcBef>
              <a:defRPr sz="2200"/>
            </a:lvl4pPr>
            <a:lvl5pPr marL="1454150" indent="-249237">
              <a:lnSpc>
                <a:spcPct val="110000"/>
              </a:lnSpc>
              <a:spcBef>
                <a:spcPts val="400"/>
              </a:spcBef>
              <a:defRPr sz="1800"/>
            </a:lvl5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One</a:t>
            </a:r>
            <a:endParaRPr sz="3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  <a:endParaRPr sz="2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Body Level Four</a:t>
            </a:r>
            <a:endParaRPr sz="2200">
              <a:uFill>
                <a:solidFill/>
              </a:uFill>
            </a:endParaRPr>
          </a:p>
          <a:p>
            <a:pPr lvl="4">
              <a:defRPr>
                <a:uFillTx/>
              </a:defRPr>
            </a:pPr>
            <a:r>
              <a:rPr>
                <a:uFill>
                  <a:solidFill/>
                </a:uFill>
              </a:rPr>
              <a:t>Body Level Five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685800" y="0"/>
            <a:ext cx="11963400" cy="8963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647700" y="2273300"/>
            <a:ext cx="11709400" cy="748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>
              <a:buSzTx/>
              <a:buNone/>
            </a:lvl1pPr>
            <a:lvl2pPr marL="0" indent="0">
              <a:lnSpc>
                <a:spcPct val="110000"/>
              </a:lnSpc>
              <a:spcBef>
                <a:spcPts val="600"/>
              </a:spcBef>
              <a:buSzTx/>
              <a:buNone/>
              <a:defRPr sz="2800"/>
            </a:lvl2pPr>
            <a:lvl3pPr marL="0" indent="0">
              <a:lnSpc>
                <a:spcPct val="110000"/>
              </a:lnSpc>
              <a:spcBef>
                <a:spcPts val="600"/>
              </a:spcBef>
              <a:buSzTx/>
              <a:buNone/>
              <a:defRPr sz="2400"/>
            </a:lvl3pPr>
            <a:lvl4pPr marL="0" indent="0">
              <a:lnSpc>
                <a:spcPct val="110000"/>
              </a:lnSpc>
              <a:spcBef>
                <a:spcPts val="500"/>
              </a:spcBef>
              <a:buSzTx/>
              <a:buNone/>
              <a:defRPr sz="2200"/>
            </a:lvl4pPr>
            <a:lvl5pPr marL="0" indent="0">
              <a:lnSpc>
                <a:spcPct val="110000"/>
              </a:lnSpc>
              <a:spcBef>
                <a:spcPts val="400"/>
              </a:spcBef>
              <a:buSzTx/>
              <a:buNone/>
              <a:defRPr sz="1800"/>
            </a:lvl5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One</a:t>
            </a:r>
            <a:endParaRPr sz="3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  <a:endParaRPr sz="2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Body Level Four</a:t>
            </a:r>
            <a:endParaRPr sz="2200">
              <a:uFill>
                <a:solidFill/>
              </a:uFill>
            </a:endParaRPr>
          </a:p>
          <a:p>
            <a:pPr lvl="4">
              <a:defRPr>
                <a:uFillTx/>
              </a:defRPr>
            </a:pPr>
            <a:r>
              <a:rPr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xfrm>
            <a:off x="558800" y="5413828"/>
            <a:ext cx="11887200" cy="4339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5137" indent="-465137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buAutoNum type="arabicPeriod" startAt="1"/>
              <a:defRPr sz="3200"/>
            </a:lvl1pPr>
            <a:lvl2pPr marL="1064154" indent="-599017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buAutoNum type="arabicPeriod" startAt="1"/>
              <a:defRPr sz="3200"/>
            </a:lvl2pPr>
            <a:lvl3pPr marL="1564639" indent="-650239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buAutoNum type="arabicPeriod" startAt="1"/>
              <a:defRPr sz="3200"/>
            </a:lvl3pPr>
            <a:lvl4pPr marL="1948180" indent="-627380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buAutoNum type="arabicPeriod" startAt="1"/>
              <a:defRPr sz="3200"/>
            </a:lvl4pPr>
            <a:lvl5pPr marL="2363153" indent="-650239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buAutoNum type="arabicPeriod" startAt="1"/>
              <a:defRPr sz="32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2" name="Shape 12"/>
          <p:cNvSpPr/>
          <p:nvPr/>
        </p:nvSpPr>
        <p:spPr>
          <a:xfrm>
            <a:off x="558800" y="3702050"/>
            <a:ext cx="59436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5000"/>
              </a:lnSpc>
              <a:defRPr sz="4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Agenda</a:t>
            </a: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650240" y="2835204"/>
            <a:ext cx="11704320" cy="240679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defTabSz="584200">
              <a:spcBef>
                <a:spcPts val="1200"/>
              </a:spcBef>
              <a:defRPr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502929" y="2835204"/>
            <a:ext cx="11704321" cy="240679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defTabSz="584200">
              <a:spcBef>
                <a:spcPts val="1600"/>
              </a:spcBef>
              <a:defRPr>
                <a:uFill>
                  <a:solidFill>
                    <a:srgbClr val="E9242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body" idx="1"/>
          </p:nvPr>
        </p:nvSpPr>
        <p:spPr>
          <a:xfrm>
            <a:off x="558800" y="1794554"/>
            <a:ext cx="11887200" cy="72687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90513" indent="-290513" defTabSz="584200">
              <a:lnSpc>
                <a:spcPct val="95000"/>
              </a:lnSpc>
              <a:spcBef>
                <a:spcPts val="1800"/>
              </a:spcBef>
              <a:buClr>
                <a:srgbClr val="000000"/>
              </a:buClr>
              <a:buFontTx/>
              <a:defRPr sz="2800"/>
            </a:lvl1pPr>
            <a:lvl2pPr marL="747977" indent="-457465" defTabSz="584200">
              <a:lnSpc>
                <a:spcPct val="95000"/>
              </a:lnSpc>
              <a:spcBef>
                <a:spcPts val="1800"/>
              </a:spcBef>
              <a:buClr>
                <a:srgbClr val="000000"/>
              </a:buClr>
              <a:buFontTx/>
              <a:buChar char="–"/>
              <a:defRPr sz="2800"/>
            </a:lvl2pPr>
            <a:lvl3pPr marL="1089343" indent="-406718" defTabSz="584200">
              <a:lnSpc>
                <a:spcPct val="95000"/>
              </a:lnSpc>
              <a:spcBef>
                <a:spcPts val="1800"/>
              </a:spcBef>
              <a:buClr>
                <a:srgbClr val="000000"/>
              </a:buClr>
              <a:buFontTx/>
              <a:buChar char="»"/>
              <a:defRPr sz="2800"/>
            </a:lvl3pPr>
            <a:lvl4pPr marL="1542097" indent="-568959" defTabSz="584200">
              <a:lnSpc>
                <a:spcPct val="95000"/>
              </a:lnSpc>
              <a:spcBef>
                <a:spcPts val="1800"/>
              </a:spcBef>
              <a:buClr>
                <a:srgbClr val="000000"/>
              </a:buClr>
              <a:buFontTx/>
              <a:buChar char="o"/>
              <a:defRPr sz="2800"/>
            </a:lvl4pPr>
            <a:lvl5pPr marL="1846263" indent="-466725" defTabSz="584200">
              <a:lnSpc>
                <a:spcPct val="95000"/>
              </a:lnSpc>
              <a:spcBef>
                <a:spcPts val="1800"/>
              </a:spcBef>
              <a:buClr>
                <a:srgbClr val="000000"/>
              </a:buClr>
              <a:buFontTx/>
              <a:buChar char="–"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  <a:endParaRPr sz="28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8" name="Shape 18"/>
          <p:cNvSpPr/>
          <p:nvPr/>
        </p:nvSpPr>
        <p:spPr>
          <a:xfrm>
            <a:off x="5349913" y="9398000"/>
            <a:ext cx="2308149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Proprietary and Confidential</a:t>
            </a:r>
          </a:p>
        </p:txBody>
      </p:sp>
      <p:pic>
        <p:nvPicPr>
          <p:cNvPr id="19" name="image6.png" descr="train-whi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defTabSz="584200">
              <a:spcBef>
                <a:spcPts val="1600"/>
              </a:spcBef>
              <a:def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Title Text</a:t>
            </a:r>
          </a:p>
        </p:txBody>
      </p:sp>
      <p:pic>
        <p:nvPicPr>
          <p:cNvPr id="21" name="image6.png" descr="train-whi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0" y="9388475"/>
            <a:ext cx="393700" cy="29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body" idx="1"/>
          </p:nvPr>
        </p:nvSpPr>
        <p:spPr>
          <a:xfrm>
            <a:off x="558800" y="1794554"/>
            <a:ext cx="11887200" cy="72687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584200">
              <a:lnSpc>
                <a:spcPct val="95000"/>
              </a:lnSpc>
              <a:spcBef>
                <a:spcPts val="1800"/>
              </a:spcBef>
              <a:buClrTx/>
              <a:buSzTx/>
              <a:buFontTx/>
              <a:buNone/>
              <a:defRPr sz="2800"/>
            </a:lvl1pPr>
            <a:lvl2pPr marL="0" indent="228600" defTabSz="584200">
              <a:lnSpc>
                <a:spcPct val="95000"/>
              </a:lnSpc>
              <a:spcBef>
                <a:spcPts val="1800"/>
              </a:spcBef>
              <a:buClrTx/>
              <a:buSzTx/>
              <a:buFontTx/>
              <a:buNone/>
              <a:defRPr sz="2800"/>
            </a:lvl2pPr>
            <a:lvl3pPr marL="0" indent="457200" defTabSz="584200">
              <a:lnSpc>
                <a:spcPct val="95000"/>
              </a:lnSpc>
              <a:spcBef>
                <a:spcPts val="1800"/>
              </a:spcBef>
              <a:buClrTx/>
              <a:buSzTx/>
              <a:buFontTx/>
              <a:buNone/>
              <a:defRPr sz="2800"/>
            </a:lvl3pPr>
            <a:lvl4pPr marL="0" indent="685800" defTabSz="584200">
              <a:lnSpc>
                <a:spcPct val="95000"/>
              </a:lnSpc>
              <a:spcBef>
                <a:spcPts val="1800"/>
              </a:spcBef>
              <a:buClrTx/>
              <a:buSzTx/>
              <a:buFontTx/>
              <a:buNone/>
              <a:defRPr sz="2800"/>
            </a:lvl4pPr>
            <a:lvl5pPr marL="0" indent="914400" defTabSz="584200">
              <a:lnSpc>
                <a:spcPct val="95000"/>
              </a:lnSpc>
              <a:spcBef>
                <a:spcPts val="18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  <a:endParaRPr sz="28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58800" y="15195"/>
            <a:ext cx="11887200" cy="1779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defTabSz="584200">
              <a:spcBef>
                <a:spcPts val="1600"/>
              </a:spcBef>
              <a:def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Single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558800" y="2214549"/>
            <a:ext cx="11887200" cy="36512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sz="4400"/>
            </a:lvl1pPr>
            <a:lvl2pPr marL="1009385" indent="-718873" defTabSz="584200">
              <a:lnSpc>
                <a:spcPct val="95000"/>
              </a:lnSpc>
              <a:spcBef>
                <a:spcPts val="1200"/>
              </a:spcBef>
              <a:buClrTx/>
              <a:buFontTx/>
              <a:buChar char="–"/>
              <a:defRPr sz="4400"/>
            </a:lvl2pPr>
            <a:lvl3pPr marL="1321753" indent="-639128" defTabSz="584200">
              <a:lnSpc>
                <a:spcPct val="95000"/>
              </a:lnSpc>
              <a:spcBef>
                <a:spcPts val="1200"/>
              </a:spcBef>
              <a:buClrTx/>
              <a:buFontTx/>
              <a:buChar char="»"/>
              <a:defRPr sz="4400"/>
            </a:lvl3pPr>
            <a:lvl4pPr marL="1867218" indent="-894080" defTabSz="584200">
              <a:lnSpc>
                <a:spcPct val="95000"/>
              </a:lnSpc>
              <a:spcBef>
                <a:spcPts val="1200"/>
              </a:spcBef>
              <a:buClrTx/>
              <a:buFontTx/>
              <a:buChar char="o"/>
              <a:defRPr sz="4400"/>
            </a:lvl4pPr>
            <a:lvl5pPr marL="2112963" indent="-733425" defTabSz="584200">
              <a:lnSpc>
                <a:spcPct val="95000"/>
              </a:lnSpc>
              <a:spcBef>
                <a:spcPts val="1200"/>
              </a:spcBef>
              <a:buClrTx/>
              <a:buFontTx/>
              <a:buChar char="–"/>
              <a:defRPr sz="4400"/>
            </a:lvl5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One</a:t>
            </a:r>
            <a:endParaRPr sz="4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Two</a:t>
            </a:r>
            <a:endParaRPr sz="4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Three</a:t>
            </a:r>
            <a:endParaRPr sz="4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Four</a:t>
            </a:r>
            <a:endParaRPr sz="4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558800" y="1663075"/>
            <a:ext cx="5745163" cy="97455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b="1" sz="2400"/>
            </a:lvl1pPr>
            <a:lvl2pPr marL="0" indent="45720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b="1" sz="2400"/>
            </a:lvl2pPr>
            <a:lvl3pPr marL="0" indent="91440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b="1" sz="2400"/>
            </a:lvl3pPr>
            <a:lvl4pPr marL="0" indent="137160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b="1" sz="2400"/>
            </a:lvl4pPr>
            <a:lvl5pPr marL="0" indent="1828800" defTabSz="584200">
              <a:lnSpc>
                <a:spcPct val="95000"/>
              </a:lnSpc>
              <a:spcBef>
                <a:spcPts val="1200"/>
              </a:spcBef>
              <a:buClrTx/>
              <a:buSzTx/>
              <a:buFontTx/>
              <a:buNone/>
              <a:defRPr b="1" sz="2400"/>
            </a:lvl5pPr>
          </a:lstStyle>
          <a:p>
            <a:pPr lvl="0">
              <a:defRPr b="0" sz="1800">
                <a:uFillTx/>
              </a:defRPr>
            </a:pPr>
            <a:r>
              <a:rPr b="1" sz="2400">
                <a:uFill>
                  <a:solidFill/>
                </a:uFill>
              </a:rPr>
              <a:t>Body Level One</a:t>
            </a:r>
            <a:endParaRPr b="1" sz="2400">
              <a:uFill>
                <a:solidFill/>
              </a:uFill>
            </a:endParaRPr>
          </a:p>
          <a:p>
            <a:pPr lvl="1">
              <a:defRPr b="0" sz="1800">
                <a:uFillTx/>
              </a:defRPr>
            </a:pPr>
            <a:r>
              <a:rPr b="1" sz="2400">
                <a:uFill>
                  <a:solidFill/>
                </a:uFill>
              </a:rPr>
              <a:t>Body Level Two</a:t>
            </a:r>
            <a:endParaRPr b="1" sz="2400">
              <a:uFill>
                <a:solidFill/>
              </a:uFill>
            </a:endParaRPr>
          </a:p>
          <a:p>
            <a:pPr lvl="2">
              <a:defRPr b="0" sz="1800">
                <a:uFillTx/>
              </a:defRPr>
            </a:pPr>
            <a:r>
              <a:rPr b="1" sz="2400">
                <a:uFill>
                  <a:solidFill/>
                </a:uFill>
              </a:rPr>
              <a:t>Body Level Three</a:t>
            </a:r>
            <a:endParaRPr b="1" sz="2400">
              <a:uFill>
                <a:solidFill/>
              </a:uFill>
            </a:endParaRPr>
          </a:p>
          <a:p>
            <a:pPr lvl="3">
              <a:defRPr b="0" sz="1800">
                <a:uFillTx/>
              </a:defRPr>
            </a:pPr>
            <a:r>
              <a:rPr b="1" sz="2400">
                <a:uFill>
                  <a:solidFill/>
                </a:uFill>
              </a:rPr>
              <a:t>Body Level Four</a:t>
            </a:r>
            <a:endParaRPr b="1" sz="2400">
              <a:uFill>
                <a:solidFill/>
              </a:uFill>
            </a:endParaRPr>
          </a:p>
          <a:p>
            <a:pPr lvl="4">
              <a:defRPr b="0" sz="1800">
                <a:uFillTx/>
              </a:defRPr>
            </a:pPr>
            <a:r>
              <a:rPr b="1"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558800" y="146674"/>
            <a:ext cx="11887200" cy="15164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defTabSz="584200">
              <a:spcBef>
                <a:spcPts val="1600"/>
              </a:spcBef>
              <a:def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558800" y="0"/>
            <a:ext cx="4278313" cy="23752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584200">
              <a:spcBef>
                <a:spcPts val="1600"/>
              </a:spcBef>
              <a:defRPr sz="3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167041" y="1223962"/>
            <a:ext cx="7269163" cy="85296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90513" indent="-290513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defRPr sz="3200"/>
            </a:lvl1pPr>
            <a:lvl2pPr marL="738641" indent="-448129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buChar char="–"/>
              <a:defRPr sz="3200"/>
            </a:lvl2pPr>
            <a:lvl3pPr marL="1069975" indent="-387350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buChar char="»"/>
              <a:defRPr sz="3200"/>
            </a:lvl3pPr>
            <a:lvl4pPr marL="1623378" indent="-650240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buChar char="o"/>
              <a:defRPr sz="3200"/>
            </a:lvl4pPr>
            <a:lvl5pPr marL="1912938" indent="-533400" defTabSz="58420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Tx/>
              <a:buChar char="–"/>
              <a:defRPr sz="32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rcRect l="0" t="16766" r="0" b="47706"/>
          <a:stretch>
            <a:fillRect/>
          </a:stretch>
        </p:blipFill>
        <p:spPr>
          <a:xfrm>
            <a:off x="0" y="977900"/>
            <a:ext cx="13004800" cy="1066800"/>
          </a:xfrm>
          <a:prstGeom prst="rect">
            <a:avLst/>
          </a:prstGeom>
          <a:ln w="12700">
            <a:round/>
          </a:ln>
        </p:spPr>
      </p:pic>
      <p:pic>
        <p:nvPicPr>
          <p:cNvPr id="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" y="762000"/>
            <a:ext cx="523805" cy="8572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736600" y="0"/>
            <a:ext cx="11557000" cy="907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774700" y="2006600"/>
            <a:ext cx="11557000" cy="774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>
            <a:lvl2pPr marL="536575" indent="-249238">
              <a:lnSpc>
                <a:spcPct val="110000"/>
              </a:lnSpc>
              <a:spcBef>
                <a:spcPts val="600"/>
              </a:spcBef>
              <a:defRPr sz="2800"/>
            </a:lvl2pPr>
            <a:lvl3pPr marL="827087" indent="-249237">
              <a:lnSpc>
                <a:spcPct val="110000"/>
              </a:lnSpc>
              <a:spcBef>
                <a:spcPts val="600"/>
              </a:spcBef>
              <a:defRPr sz="2400"/>
            </a:lvl3pPr>
            <a:lvl4pPr marL="1111250" indent="-249237">
              <a:lnSpc>
                <a:spcPct val="110000"/>
              </a:lnSpc>
              <a:spcBef>
                <a:spcPts val="500"/>
              </a:spcBef>
              <a:defRPr sz="2200"/>
            </a:lvl4pPr>
            <a:lvl5pPr marL="1454150" indent="-249237">
              <a:lnSpc>
                <a:spcPct val="110000"/>
              </a:lnSpc>
              <a:spcBef>
                <a:spcPts val="400"/>
              </a:spcBef>
              <a:defRPr sz="1800"/>
            </a:lvl5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One</a:t>
            </a:r>
            <a:endParaRPr sz="3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  <a:endParaRPr sz="2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Body Level Four</a:t>
            </a:r>
            <a:endParaRPr sz="2200">
              <a:uFill>
                <a:solidFill/>
              </a:uFill>
            </a:endParaRPr>
          </a:p>
          <a:p>
            <a:pPr lvl="4">
              <a:defRPr>
                <a:uFillTx/>
              </a:defRPr>
            </a:pPr>
            <a:r>
              <a:rPr>
                <a:uFill>
                  <a:solidFill/>
                </a:u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684703" y="9246469"/>
            <a:ext cx="283973" cy="311812"/>
          </a:xfrm>
          <a:prstGeom prst="rect">
            <a:avLst/>
          </a:prstGeom>
          <a:ln w="12700">
            <a:round/>
          </a:ln>
        </p:spPr>
        <p:txBody>
          <a:bodyPr wrap="none" lIns="38100" tIns="38100" rIns="38100" bIns="38100" anchor="ctr">
            <a:normAutofit fontScale="100000" lnSpcReduction="0"/>
          </a:bodyPr>
          <a:lstStyle>
            <a:lvl1pPr algn="r" defTabSz="1295400">
              <a:defRPr sz="16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transition spd="med" advClick="1"/>
  <p:txStyles>
    <p:titleStyle>
      <a:lvl1pPr defTabSz="1295400">
        <a:lnSpc>
          <a:spcPct val="95000"/>
        </a:lnSpc>
        <a:defRPr sz="4400">
          <a:uFill>
            <a:solidFill/>
          </a:uFill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indent="228600" defTabSz="1295400">
        <a:lnSpc>
          <a:spcPct val="95000"/>
        </a:lnSpc>
        <a:defRPr sz="4400">
          <a:uFill>
            <a:solidFill/>
          </a:uFill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indent="457200" defTabSz="1295400">
        <a:lnSpc>
          <a:spcPct val="95000"/>
        </a:lnSpc>
        <a:defRPr sz="4400">
          <a:uFill>
            <a:solidFill/>
          </a:uFill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indent="685800" defTabSz="1295400">
        <a:lnSpc>
          <a:spcPct val="95000"/>
        </a:lnSpc>
        <a:defRPr sz="4400">
          <a:uFill>
            <a:solidFill/>
          </a:uFill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indent="914400" defTabSz="1295400">
        <a:lnSpc>
          <a:spcPct val="95000"/>
        </a:lnSpc>
        <a:defRPr sz="4400">
          <a:uFill>
            <a:solidFill/>
          </a:uFill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indent="1143000" defTabSz="1295400">
        <a:lnSpc>
          <a:spcPct val="95000"/>
        </a:lnSpc>
        <a:defRPr sz="4400">
          <a:uFill>
            <a:solidFill/>
          </a:uFill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indent="1371600" defTabSz="1295400">
        <a:lnSpc>
          <a:spcPct val="95000"/>
        </a:lnSpc>
        <a:defRPr sz="4400">
          <a:uFill>
            <a:solidFill/>
          </a:uFill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indent="1600200" defTabSz="1295400">
        <a:lnSpc>
          <a:spcPct val="95000"/>
        </a:lnSpc>
        <a:defRPr sz="4400">
          <a:uFill>
            <a:solidFill/>
          </a:uFill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indent="1828800" defTabSz="1295400">
        <a:lnSpc>
          <a:spcPct val="95000"/>
        </a:lnSpc>
        <a:defRPr sz="4400">
          <a:uFill>
            <a:solidFill/>
          </a:uFill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titleStyle>
    <p:bodyStyle>
      <a:lvl1pPr marL="249238" indent="-249238" defTabSz="1295400">
        <a:spcBef>
          <a:spcPts val="800"/>
        </a:spcBef>
        <a:buClr>
          <a:srgbClr val="C01B37"/>
        </a:buClr>
        <a:buSzPct val="100000"/>
        <a:buFont typeface="Time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"/>
        </a:defRPr>
      </a:lvl1pPr>
      <a:lvl2pPr marL="589983" indent="-302646" defTabSz="1295400">
        <a:spcBef>
          <a:spcPts val="800"/>
        </a:spcBef>
        <a:buClr>
          <a:srgbClr val="C01B37"/>
        </a:buClr>
        <a:buSzPct val="100000"/>
        <a:buFont typeface="Time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"/>
        </a:defRPr>
      </a:lvl2pPr>
      <a:lvl3pPr marL="930937" indent="-353087" defTabSz="1295400">
        <a:spcBef>
          <a:spcPts val="800"/>
        </a:spcBef>
        <a:buClr>
          <a:srgbClr val="C01B37"/>
        </a:buClr>
        <a:buSzPct val="100000"/>
        <a:buFont typeface="Time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"/>
        </a:defRPr>
      </a:lvl3pPr>
      <a:lvl4pPr marL="1247198" indent="-385185" defTabSz="1295400">
        <a:spcBef>
          <a:spcPts val="800"/>
        </a:spcBef>
        <a:buClr>
          <a:srgbClr val="C01B37"/>
        </a:buClr>
        <a:buSzPct val="100000"/>
        <a:buFont typeface="Time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"/>
        </a:defRPr>
      </a:lvl4pPr>
      <a:lvl5pPr marL="1675695" indent="-470782" defTabSz="1295400">
        <a:spcBef>
          <a:spcPts val="800"/>
        </a:spcBef>
        <a:buClr>
          <a:srgbClr val="C01B37"/>
        </a:buClr>
        <a:buSzPct val="100000"/>
        <a:buFont typeface="Time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"/>
        </a:defRPr>
      </a:lvl5pPr>
      <a:lvl6pPr marL="2921882" indent="-470782" defTabSz="1295400">
        <a:spcBef>
          <a:spcPts val="800"/>
        </a:spcBef>
        <a:buClr>
          <a:srgbClr val="C01B37"/>
        </a:buClr>
        <a:buSzPct val="171000"/>
        <a:buFont typeface="Time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"/>
        </a:defRPr>
      </a:lvl6pPr>
      <a:lvl7pPr marL="3277482" indent="-470782" defTabSz="1295400">
        <a:spcBef>
          <a:spcPts val="800"/>
        </a:spcBef>
        <a:buClr>
          <a:srgbClr val="C01B37"/>
        </a:buClr>
        <a:buSzPct val="171000"/>
        <a:buFont typeface="Time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"/>
        </a:defRPr>
      </a:lvl7pPr>
      <a:lvl8pPr marL="3633082" indent="-470782" defTabSz="1295400">
        <a:spcBef>
          <a:spcPts val="800"/>
        </a:spcBef>
        <a:buClr>
          <a:srgbClr val="C01B37"/>
        </a:buClr>
        <a:buSzPct val="171000"/>
        <a:buFont typeface="Time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"/>
        </a:defRPr>
      </a:lvl8pPr>
      <a:lvl9pPr marL="3988682" indent="-470782" defTabSz="1295400">
        <a:spcBef>
          <a:spcPts val="800"/>
        </a:spcBef>
        <a:buClr>
          <a:srgbClr val="C01B37"/>
        </a:buClr>
        <a:buSzPct val="171000"/>
        <a:buFont typeface="Time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"/>
        </a:defRPr>
      </a:lvl9pPr>
    </p:bodyStyle>
    <p:otherStyle>
      <a:lvl1pPr algn="r" defTabSz="1295400">
        <a:defRPr sz="1600"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1pPr>
      <a:lvl2pPr algn="r" defTabSz="1295400">
        <a:defRPr sz="1600"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2pPr>
      <a:lvl3pPr algn="r" defTabSz="1295400">
        <a:defRPr sz="1600"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3pPr>
      <a:lvl4pPr algn="r" defTabSz="1295400">
        <a:defRPr sz="1600"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4pPr>
      <a:lvl5pPr algn="r" defTabSz="1295400">
        <a:defRPr sz="1600"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5pPr>
      <a:lvl6pPr algn="r" defTabSz="1295400">
        <a:defRPr sz="1600"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6pPr>
      <a:lvl7pPr algn="r" defTabSz="1295400">
        <a:defRPr sz="1600"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7pPr>
      <a:lvl8pPr algn="r" defTabSz="1295400">
        <a:defRPr sz="1600"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8pPr>
      <a:lvl9pPr algn="r" defTabSz="1295400">
        <a:defRPr sz="1600">
          <a:solidFill>
            <a:schemeClr val="tx1"/>
          </a:solidFill>
          <a:uFill>
            <a:solidFill>
              <a:srgbClr val="941100"/>
            </a:solidFill>
          </a:uFill>
          <a:latin typeface="+mn-lt"/>
          <a:ea typeface="+mn-ea"/>
          <a:cs typeface="+mn-cs"/>
          <a:sym typeface="Helvetica Neue Bold Condense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>
                <a:solidFill>
                  <a:srgbClr val="0A1A2A"/>
                </a:solidFill>
                <a:uFill>
                  <a:solidFill>
                    <a:srgbClr val="FFFFFF"/>
                  </a:solidFill>
                </a:uFill>
              </a:rPr>
              <a:t>Introduction to Databases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Sometimes called </a:t>
            </a:r>
            <a:r>
              <a:rPr sz="2800"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</a:rPr>
              <a:t>“</a:t>
            </a:r>
            <a:r>
              <a:rPr b="1" sz="2800">
                <a:uFill>
                  <a:solidFill/>
                </a:uFill>
              </a:rPr>
              <a:t>Not Only SQL</a:t>
            </a:r>
            <a:r>
              <a:rPr sz="2800"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</a:rPr>
              <a:t>”</a:t>
            </a:r>
            <a:r>
              <a:rPr sz="2800">
                <a:uFill>
                  <a:solidFill/>
                </a:uFill>
              </a:rPr>
              <a:t> because some NoSQL DBs have a SQL-like query language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Not always non-relational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Always unstructured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Intended to provide higher scalability and higher availability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Looser consistency models</a:t>
            </a:r>
          </a:p>
        </p:txBody>
      </p:sp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NoSQL (Document/Key-Value/Graph)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Non-Relational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lnSpc>
                <a:spcPct val="150000"/>
              </a:lnSpc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NoSQL is non-relational</a:t>
            </a:r>
            <a:endParaRPr sz="2300">
              <a:uFill>
                <a:solidFill/>
              </a:uFill>
            </a:endParaRPr>
          </a:p>
          <a:p>
            <a:pPr lvl="1" marL="539750" indent="-249238">
              <a:lnSpc>
                <a:spcPct val="150000"/>
              </a:lnSpc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Document Stores</a:t>
            </a:r>
            <a:endParaRPr sz="23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Centers around the concept of a document, and it’s related meta-data</a:t>
            </a:r>
            <a:endParaRPr sz="23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Collections of documents</a:t>
            </a:r>
            <a:endParaRPr sz="23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Hierarchies of documents</a:t>
            </a:r>
            <a:endParaRPr sz="23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Examples: Couchbase Server, CouchDB, MongoDB, Amazon SimpleDB, Oracle NoSQL DB</a:t>
            </a:r>
            <a:endParaRPr sz="2300">
              <a:uFill>
                <a:solidFill/>
              </a:uFill>
            </a:endParaRPr>
          </a:p>
          <a:p>
            <a:pPr lvl="1" marL="539750" indent="-249238">
              <a:lnSpc>
                <a:spcPct val="150000"/>
              </a:lnSpc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Key-Value Stores</a:t>
            </a:r>
            <a:endParaRPr sz="23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Data stored and accessible directly by a unique key</a:t>
            </a:r>
            <a:endParaRPr sz="23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Examples: Memcache, MongoDB, Couchbase Server, Cassandra, Riak, Amazon DynamoDB, Redis, Oracle NoSQL DB</a:t>
            </a:r>
          </a:p>
        </p:txBody>
      </p:sp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NoSQL (Document/Key-Value/Graph)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Relational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NoSQL is relational (say what?!)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Graph Databases</a:t>
            </a:r>
            <a:endParaRPr sz="28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All data is related to N other data</a:t>
            </a:r>
            <a:endParaRPr sz="28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Relationships are in the data, not indexes</a:t>
            </a:r>
            <a:endParaRPr sz="28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Examples: Neo4J, OQGraph for MySQL</a:t>
            </a:r>
            <a:endParaRPr sz="2800">
              <a:uFill>
                <a:solidFill/>
              </a:uFill>
            </a:endParaRPr>
          </a:p>
          <a:p>
            <a:pPr lvl="2" marL="973402" indent="-290777">
              <a:lnSpc>
                <a:spcPct val="15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Example Implementation: Facebook’s Graph API</a:t>
            </a:r>
          </a:p>
        </p:txBody>
      </p:sp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NoSQL (Document/Key-Value/Graph)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A Note about MySQL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spcBef>
                <a:spcPts val="5100"/>
              </a:spcBef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MySQL supports multiple drivers (called engines) for it’s tables.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spcBef>
                <a:spcPts val="5100"/>
              </a:spcBef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These engine provide different features.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spcBef>
                <a:spcPts val="5100"/>
              </a:spcBef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The two most common are InnoDB (default since MySQL 5.5) and MyISAM (previously the default).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spcBef>
                <a:spcPts val="5100"/>
              </a:spcBef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InnoDB has far more features, and is recommended for almost all situations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spcBef>
                <a:spcPts val="5100"/>
              </a:spcBef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We will assume InnoDB for all MySQL examples</a:t>
            </a:r>
          </a:p>
        </p:txBody>
      </p:sp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A Note on MySQL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Relational Concepts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Schema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Tables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Indexes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Relationships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Stored Procedures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Triggers</a:t>
            </a:r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Relational Concepts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Data Types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About These Slides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Table 134"/>
          <p:cNvGraphicFramePr/>
          <p:nvPr/>
        </p:nvGraphicFramePr>
        <p:xfrm>
          <a:off x="228600" y="783398"/>
          <a:ext cx="12560300" cy="8199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{BBFC77FB-9ED0-4EC9-95AA-A1379042E648}</a:tableStyleId>
              </a:tblPr>
              <a:tblGrid>
                <a:gridCol w="2753142"/>
                <a:gridCol w="9794456"/>
              </a:tblGrid>
              <a:tr h="132307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What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23075">
                <a:tc>
                  <a:txBody>
                    <a:bodyPr/>
                    <a:lstStyle/>
                    <a:p>
                      <a:pPr lvl="0"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exact whole numbers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23075">
                <a:tc>
                  <a:txBody>
                    <a:bodyPr/>
                    <a:lstStyle/>
                    <a:p>
                      <a:pPr lvl="0"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decimal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exact decimal numbers (fixed length)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1426">
                <a:tc>
                  <a:txBody>
                    <a:bodyPr/>
                    <a:lstStyle/>
                    <a:p>
                      <a:pPr lvl="0"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74724">
                <a:tc>
                  <a:txBody>
                    <a:bodyPr/>
                    <a:lstStyle/>
                    <a:p>
                      <a:pPr lvl="0"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blob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binary data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1426">
                <a:tc>
                  <a:txBody>
                    <a:bodyPr/>
                    <a:lstStyle/>
                    <a:p>
                      <a:pPr lvl="0" algn="ctr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Null values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Create a Users Table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Unique Identifier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Username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Password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Email Address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Name </a:t>
            </a:r>
            <a:r>
              <a:rPr b="1" sz="2800">
                <a:uFill>
                  <a:solidFill/>
                </a:uFill>
              </a:rPr>
              <a:t>or</a:t>
            </a:r>
            <a:r>
              <a:rPr sz="2800">
                <a:uFill>
                  <a:solidFill/>
                </a:uFill>
              </a:rPr>
              <a:t> First Name/Last Name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Column Names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Column Types</a:t>
            </a:r>
          </a:p>
        </p:txBody>
      </p:sp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Users Table</a:t>
            </a:r>
          </a:p>
        </p:txBody>
      </p:sp>
      <p:sp>
        <p:nvSpPr>
          <p:cNvPr id="142" name="Shape 142"/>
          <p:cNvSpPr/>
          <p:nvPr/>
        </p:nvSpPr>
        <p:spPr>
          <a:xfrm>
            <a:off x="495300" y="5235914"/>
            <a:ext cx="23669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lnSpc>
                <a:spcPct val="95000"/>
              </a:lnSpc>
              <a:spcBef>
                <a:spcPts val="1600"/>
              </a:spcBef>
              <a:buClr>
                <a:srgbClr val="000000"/>
              </a:buClr>
              <a:def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rPr>
              <a:t>Consider: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p" bldLvl="1" animBg="1" rev="0" advAuto="0" spid="14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User Table</a:t>
            </a:r>
          </a:p>
        </p:txBody>
      </p:sp>
      <p:graphicFrame>
        <p:nvGraphicFramePr>
          <p:cNvPr id="145" name="Table 145"/>
          <p:cNvGraphicFramePr/>
          <p:nvPr/>
        </p:nvGraphicFramePr>
        <p:xfrm>
          <a:off x="2705100" y="2527300"/>
          <a:ext cx="7848600" cy="5232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{BBFC77FB-9ED0-4EC9-95AA-A1379042E648}</a:tableStyleId>
              </a:tblPr>
              <a:tblGrid>
                <a:gridCol w="3924300"/>
                <a:gridCol w="3924300"/>
              </a:tblGrid>
              <a:tr h="747485">
                <a:tc gridSpan="2"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User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username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password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first_name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last_name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 1: Create a User Table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9242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rPr>
              <a:t>User Table</a:t>
            </a:r>
          </a:p>
        </p:txBody>
      </p:sp>
      <p:graphicFrame>
        <p:nvGraphicFramePr>
          <p:cNvPr id="150" name="Table 150"/>
          <p:cNvGraphicFramePr/>
          <p:nvPr/>
        </p:nvGraphicFramePr>
        <p:xfrm>
          <a:off x="2705100" y="2527300"/>
          <a:ext cx="7848600" cy="5232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{BBFC77FB-9ED0-4EC9-95AA-A1379042E648}</a:tableStyleId>
              </a:tblPr>
              <a:tblGrid>
                <a:gridCol w="3924300"/>
                <a:gridCol w="3924300"/>
              </a:tblGrid>
              <a:tr h="747485">
                <a:tc gridSpan="2"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User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username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password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first_name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last_name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1" name="Shape 151"/>
          <p:cNvSpPr/>
          <p:nvPr/>
        </p:nvSpPr>
        <p:spPr>
          <a:xfrm>
            <a:off x="419100" y="1555750"/>
            <a:ext cx="46863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5000">
                <a:latin typeface="Source Code Pro"/>
                <a:ea typeface="Source Code Pro"/>
                <a:cs typeface="Source Code Pro"/>
                <a:sym typeface="Source Code Pro"/>
              </a:rPr>
              <a:t>CREATE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50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</a:p>
        </p:txBody>
      </p:sp>
      <p:sp>
        <p:nvSpPr>
          <p:cNvPr id="152" name="Shape 152"/>
          <p:cNvSpPr/>
          <p:nvPr/>
        </p:nvSpPr>
        <p:spPr>
          <a:xfrm>
            <a:off x="10604500" y="2368550"/>
            <a:ext cx="4953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b="0" sz="1800"/>
            </a:pPr>
            <a:r>
              <a:rPr b="1" sz="5000"/>
              <a:t>(</a:t>
            </a:r>
          </a:p>
        </p:txBody>
      </p:sp>
      <p:sp>
        <p:nvSpPr>
          <p:cNvPr id="153" name="Shape 153"/>
          <p:cNvSpPr/>
          <p:nvPr/>
        </p:nvSpPr>
        <p:spPr>
          <a:xfrm>
            <a:off x="10464800" y="3206750"/>
            <a:ext cx="4953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b="0" sz="1800"/>
            </a:pPr>
            <a:r>
              <a:rPr b="1" sz="5000"/>
              <a:t>,</a:t>
            </a:r>
          </a:p>
        </p:txBody>
      </p:sp>
      <p:sp>
        <p:nvSpPr>
          <p:cNvPr id="154" name="Shape 154"/>
          <p:cNvSpPr/>
          <p:nvPr/>
        </p:nvSpPr>
        <p:spPr>
          <a:xfrm>
            <a:off x="10464800" y="4000500"/>
            <a:ext cx="4953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b="0" sz="1800"/>
            </a:pPr>
            <a:r>
              <a:rPr b="1" sz="5000"/>
              <a:t>,</a:t>
            </a:r>
          </a:p>
        </p:txBody>
      </p:sp>
      <p:sp>
        <p:nvSpPr>
          <p:cNvPr id="155" name="Shape 155"/>
          <p:cNvSpPr/>
          <p:nvPr/>
        </p:nvSpPr>
        <p:spPr>
          <a:xfrm>
            <a:off x="10464800" y="4686723"/>
            <a:ext cx="4953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b="0" sz="1800"/>
            </a:pPr>
            <a:r>
              <a:rPr b="1" sz="5000"/>
              <a:t>,</a:t>
            </a:r>
          </a:p>
        </p:txBody>
      </p:sp>
      <p:sp>
        <p:nvSpPr>
          <p:cNvPr id="156" name="Shape 156"/>
          <p:cNvSpPr/>
          <p:nvPr/>
        </p:nvSpPr>
        <p:spPr>
          <a:xfrm>
            <a:off x="10464800" y="5429250"/>
            <a:ext cx="4953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b="0" sz="1800"/>
            </a:pPr>
            <a:r>
              <a:rPr b="1" sz="5000"/>
              <a:t>,</a:t>
            </a:r>
          </a:p>
        </p:txBody>
      </p:sp>
      <p:sp>
        <p:nvSpPr>
          <p:cNvPr id="157" name="Shape 157"/>
          <p:cNvSpPr/>
          <p:nvPr/>
        </p:nvSpPr>
        <p:spPr>
          <a:xfrm>
            <a:off x="10464800" y="6166696"/>
            <a:ext cx="4953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b="0" sz="1800"/>
            </a:pPr>
            <a:r>
              <a:rPr b="1" sz="5000"/>
              <a:t>,</a:t>
            </a:r>
          </a:p>
        </p:txBody>
      </p:sp>
      <p:sp>
        <p:nvSpPr>
          <p:cNvPr id="158" name="Shape 158"/>
          <p:cNvSpPr/>
          <p:nvPr/>
        </p:nvSpPr>
        <p:spPr>
          <a:xfrm>
            <a:off x="508000" y="7829550"/>
            <a:ext cx="8763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5000">
                <a:solidFill>
                  <a:srgbClr val="000000"/>
                </a:solidFill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b="0" sz="1800"/>
            </a:pPr>
            <a:r>
              <a:rPr b="1" sz="5000"/>
              <a:t>);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7"/>
      <p:bldP build="p" bldLvl="5" animBg="1" rev="0" advAuto="0" spid="151" grpId="1"/>
      <p:bldP build="p" bldLvl="5" animBg="1" rev="0" advAuto="0" spid="155" grpId="5"/>
      <p:bldP build="p" bldLvl="5" animBg="1" rev="0" advAuto="0" spid="154" grpId="4"/>
      <p:bldP build="p" bldLvl="5" animBg="1" rev="0" advAuto="0" spid="153" grpId="3"/>
      <p:bldP build="p" bldLvl="5" animBg="1" rev="0" advAuto="0" spid="156" grpId="6"/>
      <p:bldP build="p" bldLvl="5" animBg="1" rev="0" advAuto="0" spid="158" grpId="8"/>
      <p:bldP build="p" bldLvl="5" animBg="1" rev="0" advAuto="0" spid="152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"/>
          </p:nvPr>
        </p:nvSpPr>
        <p:spPr>
          <a:xfrm>
            <a:off x="469900" y="1591354"/>
            <a:ext cx="11887200" cy="7268788"/>
          </a:xfrm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5000">
                <a:latin typeface="Source Code Pro"/>
                <a:ea typeface="Source Code Pro"/>
                <a:cs typeface="Source Code Pro"/>
                <a:sym typeface="Source Code Pro"/>
              </a:rPr>
              <a:t>CREATE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50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5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5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5000">
                <a:solidFill>
                  <a:srgbClr val="0086B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5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username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5000">
                <a:solidFill>
                  <a:srgbClr val="0086B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5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5000">
                <a:solidFill>
                  <a:srgbClr val="0086B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5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5000">
                <a:solidFill>
                  <a:srgbClr val="0086B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5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first_name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5000">
                <a:solidFill>
                  <a:srgbClr val="0086B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5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last_name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5000">
                <a:solidFill>
                  <a:srgbClr val="0086B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</a:t>
            </a: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50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Users Table (Schema)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SQL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idx="1"/>
          </p:nvPr>
        </p:nvSpPr>
        <p:spPr>
          <a:xfrm>
            <a:off x="558800" y="1919815"/>
            <a:ext cx="11887200" cy="72687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 — Create Data</a:t>
            </a:r>
            <a:endParaRPr sz="28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UPDATE — Update Existing Data</a:t>
            </a:r>
            <a:endParaRPr sz="28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 — Fetch Data</a:t>
            </a:r>
            <a:endParaRPr sz="28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DELETE — Delete Data</a:t>
            </a:r>
          </a:p>
        </p:txBody>
      </p:sp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SQL: Four Main Queries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CRUD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Two slides per “slide”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Slide (for when I’m talking)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Details slide (for later)</a:t>
            </a:r>
            <a:endParaRPr sz="28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Nobody likes it when you can read the slide just as well as the speaker can</a:t>
            </a:r>
            <a:endParaRPr sz="28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 like slides that are useful</a:t>
            </a:r>
          </a:p>
        </p:txBody>
      </p:sp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About These Slides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CRUD</a:t>
            </a:r>
          </a:p>
        </p:txBody>
      </p:sp>
      <p:graphicFrame>
        <p:nvGraphicFramePr>
          <p:cNvPr id="171" name="Table 171"/>
          <p:cNvGraphicFramePr/>
          <p:nvPr/>
        </p:nvGraphicFramePr>
        <p:xfrm>
          <a:off x="2571750" y="1384300"/>
          <a:ext cx="8259217" cy="7226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{BBFC77FB-9ED0-4EC9-95AA-A1379042E648}</a:tableStyleId>
              </a:tblPr>
              <a:tblGrid>
                <a:gridCol w="507870"/>
                <a:gridCol w="4243318"/>
                <a:gridCol w="3508027"/>
              </a:tblGrid>
              <a:tr h="180657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b="1" sz="4800">
                          <a:uFill>
                            <a:solidFill/>
                          </a:uFill>
                          <a:sym typeface="Helvetica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reate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INSERT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0657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b="1" sz="4800">
                          <a:uFill>
                            <a:solidFill/>
                          </a:uFill>
                          <a:sym typeface="Helvetica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etrieve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SELECT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0657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b="1" sz="4800">
                          <a:uFill>
                            <a:solidFill/>
                          </a:uFill>
                          <a:sym typeface="Helvetica"/>
                        </a:rPr>
                        <a:t>U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pdate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UPDATE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0657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b="1" sz="4800">
                          <a:uFill>
                            <a:solidFill/>
                          </a:uFill>
                          <a:sym typeface="Helvetica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elete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DELETE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 flipV="1">
            <a:off x="5047307" y="1377950"/>
            <a:ext cx="1" cy="7239000"/>
          </a:xfrm>
          <a:prstGeom prst="line">
            <a:avLst/>
          </a:prstGeom>
          <a:ln w="25400">
            <a:solidFill>
              <a:srgbClr val="0D2134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uFillTx/>
              </a:defRPr>
            </a:pP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Conditions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Used with: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UDPATE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DELETE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JOINs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Preceded by the </a:t>
            </a:r>
            <a:r>
              <a:rPr b="1" sz="2800">
                <a:uFill>
                  <a:solidFill/>
                </a:uFill>
              </a:rPr>
              <a:t>WHERE</a:t>
            </a:r>
            <a:r>
              <a:rPr sz="2800">
                <a:uFill>
                  <a:solidFill/>
                </a:uFill>
              </a:rPr>
              <a:t>, </a:t>
            </a:r>
            <a:r>
              <a:rPr b="1" sz="2800">
                <a:uFill>
                  <a:solidFill/>
                </a:uFill>
              </a:rPr>
              <a:t>ON</a:t>
            </a:r>
            <a:r>
              <a:rPr sz="2800">
                <a:uFill>
                  <a:solidFill/>
                </a:uFill>
              </a:rPr>
              <a:t>, </a:t>
            </a:r>
            <a:r>
              <a:rPr b="1" sz="2800">
                <a:uFill>
                  <a:solidFill/>
                </a:uFill>
              </a:rPr>
              <a:t>USING</a:t>
            </a:r>
            <a:r>
              <a:rPr sz="2800">
                <a:uFill>
                  <a:solidFill/>
                </a:uFill>
              </a:rPr>
              <a:t>, or </a:t>
            </a:r>
            <a:r>
              <a:rPr b="1" sz="2800">
                <a:uFill>
                  <a:solidFill/>
                </a:uFill>
              </a:rPr>
              <a:t>HAVING</a:t>
            </a:r>
            <a:r>
              <a:rPr sz="2800">
                <a:uFill>
                  <a:solidFill/>
                </a:uFill>
              </a:rPr>
              <a:t> keyword</a:t>
            </a:r>
          </a:p>
        </p:txBody>
      </p:sp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Conditions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Operators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2578100" y="1619249"/>
          <a:ext cx="7848600" cy="65151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{BBFC77FB-9ED0-4EC9-95AA-A1379042E648}</a:tableStyleId>
              </a:tblPr>
              <a:tblGrid>
                <a:gridCol w="3924300"/>
                <a:gridCol w="3924300"/>
              </a:tblGrid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240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&lt;&gt;, !=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Inequality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Less Than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&lt;=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Less Than or Equal To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Greater Than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&gt;=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Greater Than or Equal To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IS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NULL 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IS 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NULL Inequality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Boolean 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Boolean 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BETWEEN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Range Equality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INSERT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800"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4800">
                <a:latin typeface="Source Code Pro"/>
                <a:ea typeface="Source Code Pro"/>
                <a:cs typeface="Source Code Pro"/>
                <a:sym typeface="Source Code Pro"/>
              </a:rPr>
              <a:t>INTO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 name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4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4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4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columns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sz="4800">
                <a:latin typeface="Source Code Pro"/>
                <a:ea typeface="Source Code Pro"/>
                <a:cs typeface="Source Code Pro"/>
                <a:sym typeface="Source Code Pro"/>
              </a:rPr>
              <a:t>VALUES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values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INSERT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 2: Insert a User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"/>
          </p:nvPr>
        </p:nvSpPr>
        <p:spPr>
          <a:xfrm>
            <a:off x="558800" y="1210354"/>
            <a:ext cx="11887200" cy="8792937"/>
          </a:xfrm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3300"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300">
                <a:latin typeface="Source Code Pro"/>
                <a:ea typeface="Source Code Pro"/>
                <a:cs typeface="Source Code Pro"/>
                <a:sym typeface="Source Code Pro"/>
              </a:rPr>
              <a:t>INTO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username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first_name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last_name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sz="3300">
                <a:latin typeface="Source Code Pro"/>
                <a:ea typeface="Source Code Pro"/>
                <a:cs typeface="Source Code Pro"/>
                <a:sym typeface="Source Code Pro"/>
              </a:rPr>
              <a:t>VALUES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spcBef>
                <a:spcPts val="0"/>
              </a:spcBef>
              <a:defRPr sz="1800">
                <a:uFillTx/>
              </a:defRPr>
            </a:pPr>
            <a:r>
              <a:rPr sz="3300">
                <a:solidFill>
                  <a:srgbClr val="991C73"/>
                </a:solidFill>
              </a:rPr>
              <a:t> </a:t>
            </a:r>
            <a:r>
              <a:rPr sz="3300"/>
              <a:t>   </a:t>
            </a:r>
            <a:r>
              <a:rPr sz="3300">
                <a:solidFill>
                  <a:srgbClr val="991C73"/>
                </a:solidFill>
              </a:rPr>
              <a:t>1</a:t>
            </a:r>
            <a:r>
              <a:rPr sz="3300"/>
              <a:t>,</a:t>
            </a:r>
            <a:endParaRPr sz="3300">
              <a:solidFill>
                <a:srgbClr val="991C73"/>
              </a:solidFill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"dshafik"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22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$2y$10$Ol/KS4/Bhs5ENUh7OpIDL.Gs1SIWDG.rPaBkPAjjQ2UTITI60YDmG</a:t>
            </a:r>
            <a:r>
              <a:rPr sz="33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"davey@engineyard.com"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"Davey"</a:t>
            </a: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3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"Shafik"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xfrm>
            <a:off x="558800" y="-162605"/>
            <a:ext cx="11887200" cy="177936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INSERT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UPDATE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800">
                <a:latin typeface="Source Code Pro"/>
                <a:ea typeface="Source Code Pro"/>
                <a:cs typeface="Source Code Pro"/>
                <a:sym typeface="Source Code Pro"/>
              </a:rPr>
              <a:t>UPDATE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 name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800">
                <a:latin typeface="Source Code Pro"/>
                <a:ea typeface="Source Code Pro"/>
                <a:cs typeface="Source Code Pro"/>
                <a:sym typeface="Source Code Pro"/>
              </a:rPr>
              <a:t>SET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4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4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sz="4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UPDATE</a:t>
            </a:r>
          </a:p>
        </p:txBody>
      </p:sp>
      <p:sp>
        <p:nvSpPr>
          <p:cNvPr id="196" name="Shape 196"/>
          <p:cNvSpPr/>
          <p:nvPr/>
        </p:nvSpPr>
        <p:spPr>
          <a:xfrm>
            <a:off x="495300" y="5715000"/>
            <a:ext cx="11709400" cy="16002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48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 condition</a:t>
            </a:r>
            <a:r>
              <a:rPr sz="4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What is a Database?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212725" y="198438"/>
            <a:ext cx="7802564" cy="1163688"/>
          </a:xfrm>
          <a:prstGeom prst="rect">
            <a:avLst/>
          </a:prstGeom>
        </p:spPr>
        <p:txBody>
          <a:bodyPr anchor="ctr"/>
          <a:lstStyle>
            <a:lvl1pPr>
              <a:defRPr sz="4600">
                <a:solidFill>
                  <a:srgbClr val="E9242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rPr>
              <a:t>WARNING: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2601118" y="4294956"/>
            <a:ext cx="7802564" cy="1163688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uFillTx/>
              </a:defRPr>
            </a:pPr>
            <a:r>
              <a:rPr b="1" sz="2400">
                <a:uFill>
                  <a:solidFill/>
                </a:uFill>
              </a:rPr>
              <a:t>Don’t forget your conditions!</a:t>
            </a:r>
            <a:endParaRPr b="1" sz="2400">
              <a:uFill>
                <a:solidFill/>
              </a:uFill>
            </a:endParaRPr>
          </a:p>
          <a:p>
            <a:pPr lvl="0" algn="ctr">
              <a:defRPr sz="1800">
                <a:uFillTx/>
              </a:defRPr>
            </a:pPr>
            <a:r>
              <a:rPr b="1" sz="2400">
                <a:uFill>
                  <a:solidFill/>
                </a:uFill>
              </a:rPr>
              <a:t>Otherwise you update every row in the table!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 3: Update a User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700">
                <a:latin typeface="Source Code Pro"/>
                <a:ea typeface="Source Code Pro"/>
                <a:cs typeface="Source Code Pro"/>
                <a:sym typeface="Source Code Pro"/>
              </a:rPr>
              <a:t>UPDATE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7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700">
                <a:latin typeface="Source Code Pro"/>
                <a:ea typeface="Source Code Pro"/>
                <a:cs typeface="Source Code Pro"/>
                <a:sym typeface="Source Code Pro"/>
              </a:rPr>
              <a:t>SET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7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username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47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7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"davey"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4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7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47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7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"davey@engineyard.com"</a:t>
            </a:r>
            <a:endParaRPr sz="4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7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4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7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47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7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sz="47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UPDATE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SELECT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SELECT</a:t>
            </a:r>
          </a:p>
        </p:txBody>
      </p:sp>
      <p:sp>
        <p:nvSpPr>
          <p:cNvPr id="209" name="Shape 209"/>
          <p:cNvSpPr/>
          <p:nvPr/>
        </p:nvSpPr>
        <p:spPr>
          <a:xfrm>
            <a:off x="596900" y="1346200"/>
            <a:ext cx="12255500" cy="351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b="1"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of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b="1"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columns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</a:p>
        </p:txBody>
      </p:sp>
      <p:sp>
        <p:nvSpPr>
          <p:cNvPr id="210" name="Shape 210"/>
          <p:cNvSpPr/>
          <p:nvPr/>
        </p:nvSpPr>
        <p:spPr>
          <a:xfrm>
            <a:off x="584200" y="4940300"/>
            <a:ext cx="11557000" cy="23622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3600">
              <a:solidFill>
                <a:srgbClr val="991C7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other_column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 value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</a:p>
        </p:txBody>
      </p:sp>
      <p:sp>
        <p:nvSpPr>
          <p:cNvPr id="211" name="Shape 211"/>
          <p:cNvSpPr/>
          <p:nvPr/>
        </p:nvSpPr>
        <p:spPr>
          <a:xfrm>
            <a:off x="584200" y="7378700"/>
            <a:ext cx="11569700" cy="6477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ORDER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BY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ASC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columns DESC</a:t>
            </a:r>
          </a:p>
        </p:txBody>
      </p:sp>
      <p:sp>
        <p:nvSpPr>
          <p:cNvPr id="212" name="Shape 212"/>
          <p:cNvSpPr/>
          <p:nvPr/>
        </p:nvSpPr>
        <p:spPr>
          <a:xfrm>
            <a:off x="595213" y="8102600"/>
            <a:ext cx="11557001" cy="64770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LIMIT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9DFE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start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sz="36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9DFE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offset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3"/>
      <p:bldP build="whole" bldLvl="1" animBg="1" rev="0" advAuto="0" spid="211" grpId="2"/>
      <p:bldP build="whole" bldLvl="1" animBg="1" rev="0" advAuto="0" spid="21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 4: Select one User with a given username and password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9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SELECT</a:t>
            </a:r>
            <a:endParaRPr sz="4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*</a:t>
            </a:r>
            <a:endParaRPr sz="4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9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FROM</a:t>
            </a:r>
            <a:endParaRPr sz="4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endParaRPr sz="4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9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WHERE</a:t>
            </a:r>
            <a:endParaRPr sz="4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username</a:t>
            </a: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"davey"</a:t>
            </a:r>
            <a:endParaRPr sz="4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AND</a:t>
            </a: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</a:t>
            </a: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"$2y$10$Ol..."</a:t>
            </a:r>
            <a:endParaRPr sz="4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9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LIMIT</a:t>
            </a: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9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sz="49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SELECT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 5: Select the First 10 Users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first_name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last_name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ORDER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BY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first_name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last_name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LIMIT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0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40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SELECT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 6: Select the Next 10 Users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00150" y="2518867"/>
            <a:ext cx="10502900" cy="417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0" algn="l" defTabSz="1295400">
              <a:lnSpc>
                <a:spcPct val="150000"/>
              </a:lnSpc>
              <a:spcBef>
                <a:spcPts val="800"/>
              </a:spcBef>
              <a:buClr>
                <a:srgbClr val="C01B37"/>
              </a:buClr>
              <a:buFont typeface="Times"/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uFill>
                  <a:solidFill/>
                </a:uFill>
              </a:rPr>
              <a:t>A database is </a:t>
            </a:r>
            <a:r>
              <a:rPr b="1" sz="3600">
                <a:uFill>
                  <a:solidFill/>
                </a:uFill>
              </a:rPr>
              <a:t>an organized collection of data</a:t>
            </a:r>
            <a:r>
              <a:rPr sz="3600">
                <a:uFill>
                  <a:solidFill/>
                </a:uFill>
              </a:rPr>
              <a:t>. The data is typically organized to </a:t>
            </a:r>
            <a:r>
              <a:rPr i="1" sz="3600">
                <a:uFill>
                  <a:solidFill/>
                </a:uFill>
              </a:rPr>
              <a:t>model</a:t>
            </a:r>
            <a:r>
              <a:rPr sz="3600">
                <a:uFill>
                  <a:solidFill/>
                </a:uFill>
              </a:rPr>
              <a:t> relevant aspects of reality, in a way that </a:t>
            </a:r>
            <a:r>
              <a:rPr b="1" sz="3600">
                <a:uFill>
                  <a:solidFill/>
                </a:uFill>
              </a:rPr>
              <a:t>supports processes requiring this information</a:t>
            </a:r>
            <a:r>
              <a:rPr sz="3600">
                <a:uFill>
                  <a:solidFill/>
                </a:uFill>
              </a:rPr>
              <a:t>.</a:t>
            </a:r>
            <a:r>
              <a:rPr sz="3600"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</a:rPr>
              <a:t> </a:t>
            </a:r>
          </a:p>
        </p:txBody>
      </p:sp>
      <p:sp>
        <p:nvSpPr>
          <p:cNvPr id="96" name="Shape 96"/>
          <p:cNvSpPr/>
          <p:nvPr/>
        </p:nvSpPr>
        <p:spPr>
          <a:xfrm>
            <a:off x="654050" y="2201367"/>
            <a:ext cx="653390" cy="15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9600"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</a:rPr>
              <a:t>“</a:t>
            </a:r>
          </a:p>
        </p:txBody>
      </p:sp>
      <p:sp>
        <p:nvSpPr>
          <p:cNvPr id="97" name="Shape 97"/>
          <p:cNvSpPr/>
          <p:nvPr/>
        </p:nvSpPr>
        <p:spPr>
          <a:xfrm>
            <a:off x="9620249" y="4550867"/>
            <a:ext cx="653391" cy="15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9600"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BC180C"/>
                </a:solidFill>
                <a:uFill>
                  <a:solidFill>
                    <a:srgbClr val="BC180C"/>
                  </a:solidFill>
                </a:uFill>
              </a:rPr>
              <a:t>”</a:t>
            </a:r>
          </a:p>
        </p:txBody>
      </p:sp>
      <p:sp>
        <p:nvSpPr>
          <p:cNvPr id="98" name="Shape 98"/>
          <p:cNvSpPr/>
          <p:nvPr/>
        </p:nvSpPr>
        <p:spPr>
          <a:xfrm>
            <a:off x="9683750" y="6747967"/>
            <a:ext cx="2667000" cy="80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1295400">
              <a:buClr>
                <a:srgbClr val="000000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Source: Wikipedia</a:t>
            </a:r>
            <a:endParaRPr sz="2400">
              <a:uFill>
                <a:solidFill/>
              </a:uFill>
              <a:latin typeface="Helvetica Neue Bold Condensed"/>
              <a:ea typeface="Helvetica Neue Bold Condensed"/>
              <a:cs typeface="Helvetica Neue Bold Condensed"/>
              <a:sym typeface="Helvetica Neue Bold Condensed"/>
            </a:endParaRPr>
          </a:p>
          <a:p>
            <a:pPr lvl="0" algn="l" defTabSz="1295400">
              <a:buClr>
                <a:srgbClr val="000000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(Emphasis Mine)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first_name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last_name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ORDER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BY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first_name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4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last_name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4000">
                <a:latin typeface="Source Code Pro"/>
                <a:ea typeface="Source Code Pro"/>
                <a:cs typeface="Source Code Pro"/>
                <a:sym typeface="Source Code Pro"/>
              </a:rPr>
              <a:t>LIMIT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40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40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sz="40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SELECT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DELETE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pPr>
          </a:p>
        </p:txBody>
      </p:sp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DELETE</a:t>
            </a:r>
          </a:p>
        </p:txBody>
      </p:sp>
      <p:sp>
        <p:nvSpPr>
          <p:cNvPr id="233" name="Shape 233"/>
          <p:cNvSpPr/>
          <p:nvPr/>
        </p:nvSpPr>
        <p:spPr>
          <a:xfrm>
            <a:off x="723900" y="2514600"/>
            <a:ext cx="11557000" cy="179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DELETE</a:t>
            </a:r>
            <a:endParaRPr b="1"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</a:p>
        </p:txBody>
      </p:sp>
      <p:sp>
        <p:nvSpPr>
          <p:cNvPr id="234" name="Shape 234"/>
          <p:cNvSpPr/>
          <p:nvPr/>
        </p:nvSpPr>
        <p:spPr>
          <a:xfrm>
            <a:off x="723900" y="4508500"/>
            <a:ext cx="11557000" cy="23622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3600">
              <a:solidFill>
                <a:srgbClr val="991C7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other_column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 value</a:t>
            </a:r>
            <a:r>
              <a:rPr sz="36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</a:p>
        </p:txBody>
      </p:sp>
      <p:sp>
        <p:nvSpPr>
          <p:cNvPr id="235" name="Shape 235"/>
          <p:cNvSpPr/>
          <p:nvPr/>
        </p:nvSpPr>
        <p:spPr>
          <a:xfrm>
            <a:off x="711200" y="7137400"/>
            <a:ext cx="11569700" cy="6477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ORDER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BY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 ASC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columns DESC</a:t>
            </a:r>
          </a:p>
        </p:txBody>
      </p:sp>
      <p:sp>
        <p:nvSpPr>
          <p:cNvPr id="236" name="Shape 236"/>
          <p:cNvSpPr/>
          <p:nvPr/>
        </p:nvSpPr>
        <p:spPr>
          <a:xfrm>
            <a:off x="722213" y="8064500"/>
            <a:ext cx="11557001" cy="64770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LIMIT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9DFE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2"/>
      <p:bldP build="whole" bldLvl="1" animBg="1" rev="0" advAuto="0" spid="234" grpId="1"/>
      <p:bldP build="whole" bldLvl="1" animBg="1" rev="0" advAuto="0" spid="236" grpId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0"/>
              </a:spcBef>
              <a:defRPr sz="4000">
                <a:uFillTx/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sz="1800"/>
            </a:pPr>
            <a:r>
              <a:rPr sz="4000"/>
              <a:t>DELETE FROM users;</a:t>
            </a:r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DELETE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QfAD4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1562100"/>
            <a:ext cx="11798300" cy="6630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 7: Delete a User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6000">
                <a:latin typeface="Source Code Pro"/>
                <a:ea typeface="Source Code Pro"/>
                <a:cs typeface="Source Code Pro"/>
                <a:sym typeface="Source Code Pro"/>
              </a:rPr>
              <a:t>DELETE</a:t>
            </a:r>
            <a:r>
              <a:rPr sz="6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6000"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endParaRPr sz="6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6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6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r>
              <a:rPr sz="6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6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60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6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6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60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sz="6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60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6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60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sz="60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DELETE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Constraints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IDs should be </a:t>
            </a:r>
            <a:r>
              <a:rPr b="1" sz="2800">
                <a:uFill>
                  <a:solidFill/>
                </a:uFill>
              </a:rPr>
              <a:t>unique</a:t>
            </a:r>
            <a:endParaRPr b="1"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Usernames should be </a:t>
            </a:r>
            <a:r>
              <a:rPr b="1" sz="2800">
                <a:uFill>
                  <a:solidFill/>
                </a:uFill>
              </a:rPr>
              <a:t>unique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Passwords </a:t>
            </a:r>
            <a:r>
              <a:rPr b="1" sz="2800">
                <a:uFill>
                  <a:solidFill/>
                </a:uFill>
              </a:rPr>
              <a:t>should not be</a:t>
            </a:r>
            <a:r>
              <a:rPr sz="2800">
                <a:uFill>
                  <a:solidFill/>
                </a:uFill>
              </a:rPr>
              <a:t> unique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Email Address should be </a:t>
            </a:r>
            <a:r>
              <a:rPr b="1" sz="2800">
                <a:uFill>
                  <a:solidFill/>
                </a:uFill>
              </a:rPr>
              <a:t>unique</a:t>
            </a:r>
            <a:endParaRPr b="1"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First Name </a:t>
            </a:r>
            <a:r>
              <a:rPr b="1" sz="2800">
                <a:uFill>
                  <a:solidFill/>
                </a:uFill>
              </a:rPr>
              <a:t>should not be</a:t>
            </a:r>
            <a:r>
              <a:rPr sz="2800">
                <a:uFill>
                  <a:solidFill/>
                </a:uFill>
              </a:rPr>
              <a:t> unique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Last Name </a:t>
            </a:r>
            <a:r>
              <a:rPr b="1" sz="2800">
                <a:uFill>
                  <a:solidFill/>
                </a:uFill>
              </a:rPr>
              <a:t>should not be </a:t>
            </a:r>
            <a:r>
              <a:rPr sz="2800">
                <a:uFill>
                  <a:solidFill/>
                </a:uFill>
              </a:rPr>
              <a:t>unique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All column </a:t>
            </a:r>
            <a:r>
              <a:rPr b="1" sz="2800">
                <a:uFill>
                  <a:solidFill/>
                </a:uFill>
              </a:rPr>
              <a:t>should not be</a:t>
            </a:r>
            <a:r>
              <a:rPr sz="2800">
                <a:uFill>
                  <a:solidFill/>
                </a:uFill>
              </a:rPr>
              <a:t> </a:t>
            </a:r>
            <a:r>
              <a:rPr b="1" sz="2800">
                <a:uFill>
                  <a:solidFill/>
                </a:uFill>
              </a:rPr>
              <a:t>NULL</a:t>
            </a:r>
          </a:p>
        </p:txBody>
      </p:sp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Constraints: Users Table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Constraints: Users Table</a:t>
            </a:r>
          </a:p>
        </p:txBody>
      </p:sp>
      <p:graphicFrame>
        <p:nvGraphicFramePr>
          <p:cNvPr id="254" name="Table 254"/>
          <p:cNvGraphicFramePr/>
          <p:nvPr/>
        </p:nvGraphicFramePr>
        <p:xfrm>
          <a:off x="254000" y="2895600"/>
          <a:ext cx="12509501" cy="5232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{BBFC77FB-9ED0-4EC9-95AA-A1379042E648}</a:tableStyleId>
              </a:tblPr>
              <a:tblGrid>
                <a:gridCol w="2948285"/>
                <a:gridCol w="3621249"/>
                <a:gridCol w="5939965"/>
              </a:tblGrid>
              <a:tr h="747485">
                <a:tc gridSpan="2"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Users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not null, 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username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not null, 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password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not null, 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first_name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7485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last_name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Types of Database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body" idx="1"/>
          </p:nvPr>
        </p:nvSpPr>
        <p:spPr>
          <a:xfrm>
            <a:off x="558800" y="1794554"/>
            <a:ext cx="12132734" cy="7268788"/>
          </a:xfrm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DROP TABLE user;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CREATE TABLE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user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(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id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INT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username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password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email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first_name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last_name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);</a:t>
            </a:r>
          </a:p>
        </p:txBody>
      </p:sp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Constraints: Users Table Schema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Auto Increment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ID should be </a:t>
            </a:r>
            <a:r>
              <a:rPr b="1" sz="2800">
                <a:uFill>
                  <a:solidFill/>
                </a:uFill>
              </a:rPr>
              <a:t>auto increment</a:t>
            </a:r>
            <a:endParaRPr sz="28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ID should be the </a:t>
            </a:r>
            <a:r>
              <a:rPr b="1" sz="2800">
                <a:uFill>
                  <a:solidFill/>
                </a:uFill>
              </a:rPr>
              <a:t>Primary Key</a:t>
            </a:r>
          </a:p>
        </p:txBody>
      </p:sp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Users Table: Auto Increment</a:t>
            </a: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body" idx="1"/>
          </p:nvPr>
        </p:nvSpPr>
        <p:spPr>
          <a:xfrm>
            <a:off x="558800" y="1794554"/>
            <a:ext cx="12096949" cy="7268788"/>
          </a:xfrm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CREATE TABLE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users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(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id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INTEGER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PRIMARY KEY AUTOINCREMENT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username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password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email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 UNIQUE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first_name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last_name</a:t>
            </a: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6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NOT NULL</a:t>
            </a:r>
            <a:endParaRPr sz="36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 Light"/>
                <a:ea typeface="Source Code Pro Light"/>
                <a:cs typeface="Source Code Pro Light"/>
                <a:sym typeface="Source Code Pro Light"/>
              </a:rPr>
              <a:t>);</a:t>
            </a:r>
          </a:p>
        </p:txBody>
      </p:sp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Features: Users Table Schema</a:t>
            </a: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Entries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Unique Identifier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Article</a:t>
            </a:r>
            <a:br>
              <a:rPr sz="2800">
                <a:uFill>
                  <a:solidFill/>
                </a:uFill>
              </a:rPr>
            </a:br>
            <a:br>
              <a:rPr sz="2800">
                <a:uFill>
                  <a:solidFill/>
                </a:uFill>
              </a:rPr>
            </a:br>
            <a:br>
              <a:rPr sz="2800">
                <a:uFill>
                  <a:solidFill/>
                </a:uFill>
              </a:rPr>
            </a:b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Must link to the Users table</a:t>
            </a:r>
          </a:p>
        </p:txBody>
      </p:sp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Entry Table</a:t>
            </a:r>
          </a:p>
        </p:txBody>
      </p:sp>
      <p:sp>
        <p:nvSpPr>
          <p:cNvPr id="273" name="Shape 273"/>
          <p:cNvSpPr/>
          <p:nvPr/>
        </p:nvSpPr>
        <p:spPr>
          <a:xfrm>
            <a:off x="469900" y="4635500"/>
            <a:ext cx="2366938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lnSpc>
                <a:spcPct val="95000"/>
              </a:lnSpc>
              <a:spcBef>
                <a:spcPts val="1600"/>
              </a:spcBef>
              <a:buClr>
                <a:srgbClr val="000000"/>
              </a:buClr>
              <a:def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E92429"/>
                </a:solidFill>
                <a:uFill>
                  <a:solidFill>
                    <a:srgbClr val="E92429"/>
                  </a:solidFill>
                </a:uFill>
              </a:rPr>
              <a:t>Consider: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3" grpId="2"/>
      <p:bldP build="p" bldLvl="5" animBg="1" rev="0" advAuto="0" spid="271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Entry Table</a:t>
            </a:r>
          </a:p>
        </p:txBody>
      </p:sp>
      <p:graphicFrame>
        <p:nvGraphicFramePr>
          <p:cNvPr id="276" name="Table 276"/>
          <p:cNvGraphicFramePr/>
          <p:nvPr/>
        </p:nvGraphicFramePr>
        <p:xfrm>
          <a:off x="247650" y="2260600"/>
          <a:ext cx="12509500" cy="55796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{BBFC77FB-9ED0-4EC9-95AA-A1379042E648}</a:tableStyleId>
              </a:tblPr>
              <a:tblGrid>
                <a:gridCol w="6223064"/>
                <a:gridCol w="6286435"/>
              </a:tblGrid>
              <a:tr h="762168">
                <a:tc gridSpan="2"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Entry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420536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int PRIMARY KEY AUTOINCREMENT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04019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users_id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66761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26179"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article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647700">
                        <a:tabLst>
                          <a:tab pos="1295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body" idx="1"/>
          </p:nvPr>
        </p:nvSpPr>
        <p:spPr>
          <a:xfrm>
            <a:off x="558800" y="1988871"/>
            <a:ext cx="11887200" cy="7268788"/>
          </a:xfrm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CREATE TABLE </a:t>
            </a:r>
            <a:r>
              <a:rPr sz="32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entry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2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id</a:t>
            </a:r>
            <a:r>
              <a:rPr sz="32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2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INT</a:t>
            </a:r>
            <a:r>
              <a:rPr sz="32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NOT NULL PRIMARY KEY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AUTO_INCREMENT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  </a:t>
            </a:r>
            <a:r>
              <a:rPr sz="3200">
                <a:solidFill>
                  <a:srgbClr val="323333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users_id</a:t>
            </a:r>
            <a:r>
              <a:rPr sz="3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 </a:t>
            </a:r>
            <a:r>
              <a:rPr sz="3200">
                <a:solidFill>
                  <a:srgbClr val="0086B3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INT</a:t>
            </a:r>
            <a:r>
              <a:rPr sz="3200">
                <a:latin typeface="Source Code Pro Black"/>
                <a:ea typeface="Source Code Pro Black"/>
                <a:cs typeface="Source Code Pro Black"/>
                <a:sym typeface="Source Code Pro Black"/>
              </a:rPr>
              <a:t> NOT NULL,</a:t>
            </a:r>
            <a:endParaRPr sz="32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2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title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NOT NULL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200">
                <a:solidFill>
                  <a:srgbClr val="32333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article</a:t>
            </a:r>
            <a:r>
              <a:rPr sz="32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r>
              <a:rPr sz="3200">
                <a:solidFill>
                  <a:srgbClr val="0086B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TEXT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Light"/>
                <a:ea typeface="Source Code Pro Light"/>
                <a:cs typeface="Source Code Pro Light"/>
                <a:sym typeface="Source Code Pro Light"/>
              </a:rPr>
              <a:t>);</a:t>
            </a:r>
          </a:p>
        </p:txBody>
      </p:sp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Entry Table Schema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INTO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users_id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VALUES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8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"How to Write SQL"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800">
              <a:solidFill>
                <a:srgbClr val="991C7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800">
                <a:solidFill>
                  <a:srgbClr val="991C7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"Writing SQL in PHP is fun and easy!"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INSERT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JOINs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SQL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Used to JOIN multiple tables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INNER JOIN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LEFT or RIGHT OUTER JOIN</a:t>
            </a:r>
          </a:p>
        </p:txBody>
      </p:sp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JOINs</a:t>
            </a: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INNER JOIN</a:t>
            </a:r>
          </a:p>
        </p:txBody>
      </p:sp>
      <p:pic>
        <p:nvPicPr>
          <p:cNvPr id="290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9958" y="1453845"/>
            <a:ext cx="9684884" cy="601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3115240" y="4158944"/>
            <a:ext cx="1048361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Users</a:t>
            </a:r>
          </a:p>
        </p:txBody>
      </p:sp>
      <p:sp>
        <p:nvSpPr>
          <p:cNvPr id="292" name="Shape 292"/>
          <p:cNvSpPr/>
          <p:nvPr/>
        </p:nvSpPr>
        <p:spPr>
          <a:xfrm>
            <a:off x="8436540" y="4158944"/>
            <a:ext cx="1391187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Entries</a:t>
            </a:r>
          </a:p>
        </p:txBody>
      </p:sp>
      <p:sp>
        <p:nvSpPr>
          <p:cNvPr id="293" name="Shape 293"/>
          <p:cNvSpPr/>
          <p:nvPr/>
        </p:nvSpPr>
        <p:spPr>
          <a:xfrm>
            <a:off x="4842440" y="7702245"/>
            <a:ext cx="3309203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Users with Entries</a:t>
            </a:r>
          </a:p>
        </p:txBody>
      </p:sp>
      <p:sp>
        <p:nvSpPr>
          <p:cNvPr id="294" name="Shape 294"/>
          <p:cNvSpPr/>
          <p:nvPr/>
        </p:nvSpPr>
        <p:spPr>
          <a:xfrm flipH="1">
            <a:off x="6442944" y="4677665"/>
            <a:ext cx="1" cy="2933362"/>
          </a:xfrm>
          <a:prstGeom prst="line">
            <a:avLst/>
          </a:prstGeom>
          <a:ln w="1016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uFillTx/>
              </a:defRPr>
            </a:pPr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OUTER JOIN</a:t>
            </a:r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LEFT OUTER JOIN</a:t>
            </a:r>
          </a:p>
        </p:txBody>
      </p:sp>
      <p:pic>
        <p:nvPicPr>
          <p:cNvPr id="299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1674330"/>
            <a:ext cx="9347200" cy="584553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/>
        </p:nvSpPr>
        <p:spPr>
          <a:xfrm>
            <a:off x="3162300" y="4294059"/>
            <a:ext cx="1048360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Users</a:t>
            </a:r>
          </a:p>
        </p:txBody>
      </p:sp>
      <p:sp>
        <p:nvSpPr>
          <p:cNvPr id="301" name="Shape 301"/>
          <p:cNvSpPr/>
          <p:nvPr/>
        </p:nvSpPr>
        <p:spPr>
          <a:xfrm>
            <a:off x="4673600" y="7481760"/>
            <a:ext cx="3309202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Users with Entries</a:t>
            </a:r>
          </a:p>
        </p:txBody>
      </p:sp>
      <p:sp>
        <p:nvSpPr>
          <p:cNvPr id="302" name="Shape 302"/>
          <p:cNvSpPr/>
          <p:nvPr/>
        </p:nvSpPr>
        <p:spPr>
          <a:xfrm flipH="1">
            <a:off x="6274103" y="4457180"/>
            <a:ext cx="1" cy="2933362"/>
          </a:xfrm>
          <a:prstGeom prst="line">
            <a:avLst/>
          </a:prstGeom>
          <a:ln w="1016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uFillTx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8750300" y="4294059"/>
            <a:ext cx="1391186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Entries</a:t>
            </a:r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50" y="1586812"/>
            <a:ext cx="9690100" cy="6059974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RIGHT OUTER JOIN</a:t>
            </a:r>
          </a:p>
        </p:txBody>
      </p:sp>
      <p:sp>
        <p:nvSpPr>
          <p:cNvPr id="307" name="Shape 307"/>
          <p:cNvSpPr/>
          <p:nvPr/>
        </p:nvSpPr>
        <p:spPr>
          <a:xfrm>
            <a:off x="2696777" y="4318000"/>
            <a:ext cx="1048360" cy="5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Users</a:t>
            </a:r>
          </a:p>
        </p:txBody>
      </p:sp>
      <p:sp>
        <p:nvSpPr>
          <p:cNvPr id="308" name="Shape 308"/>
          <p:cNvSpPr/>
          <p:nvPr/>
        </p:nvSpPr>
        <p:spPr>
          <a:xfrm>
            <a:off x="4314290" y="8636917"/>
            <a:ext cx="4899153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Entries with Users (Authors)</a:t>
            </a:r>
          </a:p>
        </p:txBody>
      </p:sp>
      <p:sp>
        <p:nvSpPr>
          <p:cNvPr id="309" name="Shape 309"/>
          <p:cNvSpPr/>
          <p:nvPr/>
        </p:nvSpPr>
        <p:spPr>
          <a:xfrm>
            <a:off x="6636053" y="5624120"/>
            <a:ext cx="1" cy="2933362"/>
          </a:xfrm>
          <a:prstGeom prst="line">
            <a:avLst/>
          </a:prstGeom>
          <a:ln w="1016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uFillTx/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8348277" y="4318000"/>
            <a:ext cx="1391186" cy="5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Entries</a:t>
            </a:r>
          </a:p>
        </p:txBody>
      </p:sp>
      <p:sp>
        <p:nvSpPr>
          <p:cNvPr id="311" name="Shape 311"/>
          <p:cNvSpPr/>
          <p:nvPr/>
        </p:nvSpPr>
        <p:spPr>
          <a:xfrm>
            <a:off x="9566186" y="5793470"/>
            <a:ext cx="1113887" cy="1830435"/>
          </a:xfrm>
          <a:prstGeom prst="line">
            <a:avLst/>
          </a:prstGeom>
          <a:ln w="1016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uFillTx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8146482" y="7664145"/>
            <a:ext cx="4252317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1295400">
              <a:buClr>
                <a:srgbClr val="000000"/>
              </a:buCl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Entries by Deleted Users</a:t>
            </a:r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 8: Get a User and all their Entries</a:t>
            </a:r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* FROM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INNER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ON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user_id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sz="3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entry.title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LIKE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8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'%PHPEmbark%'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ORDER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BY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sz="3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entry.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 ASC;</a:t>
            </a:r>
          </a:p>
        </p:txBody>
      </p:sp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SELECT... INNER JOIN</a:t>
            </a:r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Exercise9: Get Users who may or may not have Entries</a:t>
            </a:r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OUTER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ON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entry.user_id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3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sz="38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800">
                <a:solidFill>
                  <a:srgbClr val="00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sz="3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SELECT... LEFT OUTER JOIN</a:t>
            </a:r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Exercise 10: Get a User, who might have posts, or have stuff tagged with ‘PHP’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body" idx="1"/>
          </p:nvPr>
        </p:nvSpPr>
        <p:spPr>
          <a:xfrm>
            <a:off x="558800" y="1350054"/>
            <a:ext cx="11887200" cy="7894759"/>
          </a:xfrm>
          <a:prstGeom prst="rect">
            <a:avLst/>
          </a:prstGeom>
        </p:spPr>
        <p:txBody>
          <a:bodyPr/>
          <a:lstStyle/>
          <a:p>
            <a:pPr lvl="0" marL="205254" indent="-205254">
              <a:lnSpc>
                <a:spcPct val="13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Highly Structured Data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lnSpc>
                <a:spcPct val="13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Using Tables, Columns and Rows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lnSpc>
                <a:spcPct val="13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One or more relationships exist between datas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lnSpc>
                <a:spcPct val="13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Constraints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lnSpc>
                <a:spcPct val="13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Primary Keys (a unique row identifier)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lnSpc>
                <a:spcPct val="13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Unique Keys (one or more columns that must have unique values, either individually, or as a group)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lnSpc>
                <a:spcPct val="13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Foreign Keys (a column value that must be derived from a column value in another table)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lnSpc>
                <a:spcPct val="13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Indexes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lnSpc>
                <a:spcPct val="130000"/>
              </a:lnSpc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 lookup for one, or multiple columns aggregate data</a:t>
            </a:r>
          </a:p>
        </p:txBody>
      </p:sp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SQL (Relational)</a:t>
            </a:r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SELECT... RIGHT OUTER JOIN</a:t>
            </a:r>
          </a:p>
        </p:txBody>
      </p:sp>
      <p:sp>
        <p:nvSpPr>
          <p:cNvPr id="327" name="Shape 327"/>
          <p:cNvSpPr/>
          <p:nvPr>
            <p:ph type="body" idx="1"/>
          </p:nvPr>
        </p:nvSpPr>
        <p:spPr>
          <a:xfrm>
            <a:off x="469900" y="2166671"/>
            <a:ext cx="11887200" cy="6946128"/>
          </a:xfrm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endParaRPr sz="36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</a:t>
            </a:r>
            <a:endParaRPr sz="36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ON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user_id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br>
              <a:rPr sz="3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OUTER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JOIN tag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ON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.tag_id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tag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6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tag.name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3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6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'PHP'</a:t>
            </a:r>
            <a:r>
              <a:rPr sz="36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Databases and PHP</a:t>
            </a:r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Connecting to Databases</a:t>
            </a:r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PDO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MySQL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PostgreSQL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MSSQL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Oracle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SQLite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ODBC and DB2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Firebird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DSN — Data Source Name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Driver Name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Hostname &amp; Port</a:t>
            </a:r>
            <a:endParaRPr sz="2800">
              <a:uFill>
                <a:solidFill/>
              </a:uFill>
            </a:endParaRPr>
          </a:p>
          <a:p>
            <a:pPr lvl="2" marL="973402" indent="-290777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or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Unix Socket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Username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Password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Database Name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Charset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Connecting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new PDO()</a:t>
            </a:r>
            <a:endParaRPr sz="2800">
              <a:uFill>
                <a:solidFill/>
              </a:uFill>
            </a:endParaRPr>
          </a:p>
          <a:p>
            <a:pPr lvl="0" marL="205254" indent="-20525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Disconnecting</a:t>
            </a:r>
            <a:endParaRPr sz="2800">
              <a:uFill>
                <a:solidFill/>
              </a:uFill>
            </a:endParaRPr>
          </a:p>
          <a:p>
            <a:pPr lvl="1" marL="539750" indent="-249238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PDO::__destruct()</a:t>
            </a:r>
          </a:p>
        </p:txBody>
      </p:sp>
      <p:sp>
        <p:nvSpPr>
          <p:cNvPr id="334" name="Shape 3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Connecting to Databases</a:t>
            </a:r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solidFill>
                  <a:srgbClr val="99999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&lt;?php</a:t>
            </a:r>
            <a:endParaRPr sz="33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try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33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sz="33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$pdo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3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3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new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\PDO(</a:t>
            </a:r>
            <a:r>
              <a:rPr sz="3300">
                <a:solidFill>
                  <a:srgbClr val="DF212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"sqlite:/path/to/db.sqlite"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33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sz="33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catch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(\PDOException </a:t>
            </a:r>
            <a:r>
              <a:rPr sz="33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$ex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33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sz="3300">
                <a:solidFill>
                  <a:srgbClr val="0086B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error_log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sz="33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$ex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sz="33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r>
              <a:rPr sz="33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getMessage</a:t>
            </a: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());</a:t>
            </a:r>
            <a:endParaRPr sz="33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3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300">
                <a:solidFill>
                  <a:srgbClr val="99999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?&gt;</a:t>
            </a:r>
          </a:p>
        </p:txBody>
      </p:sp>
      <p:sp>
        <p:nvSpPr>
          <p:cNvPr id="337" name="Shape 3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Connecting to SQLite</a:t>
            </a:r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Querying Data</a:t>
            </a:r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try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$pdo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new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\PDO(…);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$pdo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prepare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sz="3200">
                <a:solidFill>
                  <a:srgbClr val="DF5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"SELECT * FROM user WHERE id = :id"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);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$conditions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array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sz="3200">
                <a:solidFill>
                  <a:srgbClr val="DF5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':id'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=&gt;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94527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);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$result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$conditions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catch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(\PDOException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$ex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sz="3200">
                <a:solidFill>
                  <a:srgbClr val="0086B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error_log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$ex</a:t>
            </a:r>
            <a:r>
              <a:rPr sz="3200">
                <a:solidFill>
                  <a:srgbClr val="32333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getMessage</a:t>
            </a: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());</a:t>
            </a:r>
            <a:endParaRPr sz="3200">
              <a:solidFill>
                <a:srgbClr val="32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342" name="Shape 3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Executing Queries</a:t>
            </a:r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Handling Results</a:t>
            </a:r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99999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&lt;?php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 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$result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$conditions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 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$result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sz="3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echo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"Results Found: "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rowCount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while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fetch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()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echo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"&lt;a href='/edit/"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'id'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"'&gt;"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'first_name'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 '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'last_name'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'&lt;/a&gt;'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99999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?&gt;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Handling Results</a:t>
            </a:r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99999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&lt;?php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 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$result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$conditions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 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$result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spcBef>
                <a:spcPts val="0"/>
              </a:spcBef>
              <a:defRPr sz="1800">
                <a:uFillTx/>
              </a:defRPr>
            </a:pPr>
            <a:r>
              <a:rPr sz="3200"/>
              <a:t>  </a:t>
            </a:r>
            <a:r>
              <a:rPr b="1" sz="3200"/>
              <a:t>echo</a:t>
            </a:r>
            <a:r>
              <a:rPr sz="3200"/>
              <a:t> </a:t>
            </a:r>
            <a:r>
              <a:rPr sz="3200">
                <a:solidFill>
                  <a:srgbClr val="DD2244"/>
                </a:solidFill>
              </a:rPr>
              <a:t>"Results Found: "</a:t>
            </a:r>
            <a:r>
              <a:rPr sz="3200"/>
              <a:t> </a:t>
            </a:r>
            <a:r>
              <a:rPr b="1" sz="3200"/>
              <a:t>.</a:t>
            </a:r>
            <a:r>
              <a:rPr sz="3200">
                <a:solidFill>
                  <a:srgbClr val="008080"/>
                </a:solidFill>
              </a:rPr>
              <a:t>$query</a:t>
            </a:r>
            <a:r>
              <a:rPr b="1" sz="3200"/>
              <a:t>-&gt;</a:t>
            </a:r>
            <a:r>
              <a:rPr sz="3200">
                <a:solidFill>
                  <a:srgbClr val="008080"/>
                </a:solidFill>
              </a:rPr>
              <a:t>rowCount</a:t>
            </a:r>
            <a:r>
              <a:rPr sz="3200"/>
              <a:t>();</a:t>
            </a:r>
            <a:endParaRPr sz="3200"/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while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fetchObject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()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echo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"&lt;a href='/edit/"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"'&gt;"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first_name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 '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last_name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'&lt;/a&gt;'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solidFill>
                  <a:srgbClr val="99999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?&gt;</a:t>
            </a:r>
          </a:p>
        </p:txBody>
      </p:sp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Handling Results as Objects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>
                    <a:srgbClr val="E92429"/>
                  </a:solidFill>
                </a:uFill>
              </a:rPr>
              <a:t>NoSQL</a:t>
            </a:r>
          </a:p>
        </p:txBody>
      </p:sp>
    </p:spTree>
  </p:cSld>
  <p:clrMapOvr>
    <a:masterClrMapping/>
  </p:clrMapOvr>
  <p:transition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body" idx="1"/>
          </p:nvPr>
        </p:nvSpPr>
        <p:spPr>
          <a:xfrm>
            <a:off x="558800" y="1559906"/>
            <a:ext cx="11887200" cy="7700141"/>
          </a:xfrm>
          <a:prstGeom prst="rect">
            <a:avLst/>
          </a:prstGeo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class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45558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User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{ 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function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99120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getName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return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first_name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 '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last_name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}  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 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$result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echo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"Results Found: "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rowCount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while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$query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fetchObject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sz="3200">
                <a:solidFill>
                  <a:srgbClr val="DD224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"User"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echo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"&lt;a href='/edit/"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"'&gt;"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r>
              <a:rPr sz="3200">
                <a:solidFill>
                  <a:srgbClr val="0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$row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-&gt;</a:t>
            </a:r>
            <a:r>
              <a:rPr sz="3200">
                <a:solidFill>
                  <a:srgbClr val="0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getName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sz="3200">
                <a:solidFill>
                  <a:srgbClr val="DD22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'&lt;/a&gt;'</a:t>
            </a: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 sz="1800">
                <a:uFillTx/>
              </a:defRPr>
            </a:pPr>
            <a:r>
              <a:rPr sz="3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Shape 3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600">
                <a:solidFill>
                  <a:srgbClr val="0A1A2A"/>
                </a:solidFill>
                <a:uFill>
                  <a:solidFill>
                    <a:srgbClr val="E92429"/>
                  </a:solidFill>
                </a:uFill>
              </a:rPr>
              <a:t>Handling Results as Custom Objects</a:t>
            </a:r>
          </a:p>
        </p:txBody>
      </p:sp>
    </p:spTree>
  </p:cSld>
  <p:clrMapOvr>
    <a:masterClrMapping/>
  </p:clrMapOvr>
  <p:transition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23E48"/>
      </a:dk1>
      <a:lt1>
        <a:srgbClr val="FFFFFF"/>
      </a:lt1>
      <a:dk2>
        <a:srgbClr val="A7A7A7"/>
      </a:dk2>
      <a:lt2>
        <a:srgbClr val="535353"/>
      </a:lt2>
      <a:accent1>
        <a:srgbClr val="F08E84"/>
      </a:accent1>
      <a:accent2>
        <a:srgbClr val="9FB6CE"/>
      </a:accent2>
      <a:accent3>
        <a:srgbClr val="99E3DA"/>
      </a:accent3>
      <a:accent4>
        <a:srgbClr val="B5ECA3"/>
      </a:accent4>
      <a:accent5>
        <a:srgbClr val="0D2134"/>
      </a:accent5>
      <a:accent6>
        <a:srgbClr val="B1111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2429"/>
        </a:solidFill>
        <a:ln w="25400" cap="flat">
          <a:solidFill>
            <a:srgbClr val="F08E84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23E48"/>
            </a:solidFill>
            <a:effectLst/>
            <a:uFill>
              <a:solidFill>
                <a:srgbClr val="323E48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08E84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23E48"/>
            </a:solidFill>
            <a:effectLst/>
            <a:uFill>
              <a:solidFill>
                <a:srgbClr val="323E48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8E84"/>
      </a:accent1>
      <a:accent2>
        <a:srgbClr val="9FB6CE"/>
      </a:accent2>
      <a:accent3>
        <a:srgbClr val="99E3DA"/>
      </a:accent3>
      <a:accent4>
        <a:srgbClr val="B5ECA3"/>
      </a:accent4>
      <a:accent5>
        <a:srgbClr val="0D2134"/>
      </a:accent5>
      <a:accent6>
        <a:srgbClr val="B1111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2429"/>
        </a:solidFill>
        <a:ln w="25400" cap="flat">
          <a:solidFill>
            <a:srgbClr val="F08E84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23E48"/>
            </a:solidFill>
            <a:effectLst/>
            <a:uFill>
              <a:solidFill>
                <a:srgbClr val="323E48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08E84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23E48"/>
            </a:solidFill>
            <a:effectLst/>
            <a:uFill>
              <a:solidFill>
                <a:srgbClr val="323E48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