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23E48"/>
        </a:solidFill>
        <a:effectLst/>
        <a:uFill>
          <a:solidFill>
            <a:srgbClr val="323E48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23E48"/>
        </a:fontRef>
        <a:srgbClr val="323E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AD8"/>
          </a:solidFill>
        </a:fill>
      </a:tcStyle>
    </a:wholeTbl>
    <a:band2H>
      <a:tcTxStyle b="def" i="def"/>
      <a:tcStyle>
        <a:tcBdr/>
        <a:fill>
          <a:solidFill>
            <a:srgbClr val="FCED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23E48"/>
        </a:fontRef>
        <a:srgbClr val="323E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F4F1"/>
          </a:solidFill>
        </a:fill>
      </a:tcStyle>
    </a:wholeTbl>
    <a:band2H>
      <a:tcTxStyle b="def" i="def"/>
      <a:tcStyle>
        <a:tcBdr/>
        <a:fill>
          <a:solidFill>
            <a:srgbClr val="EFFA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23E48"/>
        </a:fontRef>
        <a:srgbClr val="323E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CB"/>
          </a:solidFill>
        </a:fill>
      </a:tcStyle>
    </a:wholeTbl>
    <a:band2H>
      <a:tcTxStyle b="def" i="def"/>
      <a:tcStyle>
        <a:tcBdr/>
        <a:fill>
          <a:solidFill>
            <a:srgbClr val="F2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23E48"/>
        </a:fontRef>
        <a:srgbClr val="323E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23E48"/>
        </a:fontRef>
        <a:srgbClr val="323E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23E48"/>
              </a:solidFill>
              <a:prstDash val="solid"/>
              <a:round/>
            </a:ln>
          </a:top>
          <a:bottom>
            <a:ln w="254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23E48"/>
              </a:solidFill>
              <a:prstDash val="solid"/>
              <a:round/>
            </a:ln>
          </a:top>
          <a:bottom>
            <a:ln w="254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23E48"/>
        </a:fontRef>
        <a:srgbClr val="323E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E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300"/>
              </a:spcBef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 Make sure to explain NULL fully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300"/>
              </a:spcBef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- NOT NULL option</a:t>
            </a:r>
          </a:p>
          <a:p>
            <a:pPr defTabSz="914400">
              <a:lnSpc>
                <a:spcPct val="90000"/>
              </a:lnSpc>
              <a:spcBef>
                <a:spcPts val="300"/>
              </a:spcBef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- Have to use UNIQUE INDEX to get a UNIQUE constraint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daveyshafik.com/slides" TargetMode="Externa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github.com/phpembark/phpembark" TargetMode="Externa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sz="quarter" idx="1"/>
          </p:nvPr>
        </p:nvSpPr>
        <p:spPr>
          <a:xfrm>
            <a:off x="558798" y="7718425"/>
            <a:ext cx="11887203" cy="2035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2000"/>
            </a:lvl1pPr>
            <a:lvl2pPr marL="0" indent="0">
              <a:spcBef>
                <a:spcPts val="600"/>
              </a:spcBef>
              <a:buClrTx/>
              <a:buSzTx/>
              <a:buNone/>
              <a:defRPr sz="2000"/>
            </a:lvl2pPr>
            <a:lvl3pPr marL="0" indent="0">
              <a:spcBef>
                <a:spcPts val="600"/>
              </a:spcBef>
              <a:buClrTx/>
              <a:buSzTx/>
              <a:buNone/>
              <a:defRPr sz="2000"/>
            </a:lvl3pPr>
            <a:lvl4pPr marL="0" indent="0">
              <a:spcBef>
                <a:spcPts val="600"/>
              </a:spcBef>
              <a:buClrTx/>
              <a:buSzTx/>
              <a:buNone/>
              <a:defRPr sz="2000"/>
            </a:lvl4pPr>
            <a:lvl5pPr marL="0" indent="0">
              <a:spcBef>
                <a:spcPts val="6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558800" y="2781300"/>
            <a:ext cx="11887200" cy="352653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200"/>
              </a:spcBef>
              <a:defRPr sz="88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2549525" y="4389437"/>
            <a:ext cx="7802565" cy="324485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2549525" y="7634288"/>
            <a:ext cx="7802565" cy="211931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None/>
              <a:defRPr sz="2400"/>
            </a:lvl1pPr>
            <a:lvl2pPr marL="0" indent="0">
              <a:spcBef>
                <a:spcPts val="1200"/>
              </a:spcBef>
              <a:buClrTx/>
              <a:buSzTx/>
              <a:buNone/>
              <a:defRPr sz="2400"/>
            </a:lvl2pPr>
            <a:lvl3pPr marL="0" indent="0">
              <a:spcBef>
                <a:spcPts val="1200"/>
              </a:spcBef>
              <a:buClrTx/>
              <a:buSzTx/>
              <a:buNone/>
              <a:defRPr sz="2400"/>
            </a:lvl3pPr>
            <a:lvl4pPr marL="0" indent="0">
              <a:spcBef>
                <a:spcPts val="1200"/>
              </a:spcBef>
              <a:buClrTx/>
              <a:buSzTx/>
              <a:buNone/>
              <a:defRPr sz="2400"/>
            </a:lvl4pPr>
            <a:lvl5pPr marL="0" indent="0">
              <a:spcBef>
                <a:spcPts val="1200"/>
              </a:spcBef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558800" y="0"/>
            <a:ext cx="11887200" cy="18097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9313863"/>
            <a:ext cx="13004800" cy="457202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117" name="image4.png" descr="EY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5395633" y="9397999"/>
            <a:ext cx="22167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Proprietary and Confidential</a:t>
            </a:r>
          </a:p>
        </p:txBody>
      </p:sp>
      <p:pic>
        <p:nvPicPr>
          <p:cNvPr id="119" name="image3.png" descr="train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0" y="9313863"/>
            <a:ext cx="13004800" cy="457202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121" name="image4.png" descr="EY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3.png" descr="train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851150" y="891398"/>
            <a:ext cx="7302500" cy="322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95000"/>
              </a:lnSpc>
              <a:spcBef>
                <a:spcPts val="1600"/>
              </a:spcBef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pPr>
            <a:r>
              <a:t>Feedback &amp; Questions: </a:t>
            </a:r>
            <a:br/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r>
              <a:t>Feedback: https://joind.in/</a:t>
            </a:r>
            <a:br/>
            <a:r>
              <a:t>Twitter: @dshafik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r>
              <a:t>Email: davey@engineyard.com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r>
              <a:t>Slides: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http://daveyshafik.com/slides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4056078" y="4790704"/>
            <a:ext cx="4892644" cy="4273635"/>
          </a:xfrm>
          <a:prstGeom prst="rect">
            <a:avLst/>
          </a:prstGeom>
        </p:spPr>
        <p:txBody>
          <a:bodyPr/>
          <a:lstStyle>
            <a:lvl1pPr marL="249238" indent="-249238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buChar char="–"/>
              <a:defRPr sz="3400"/>
            </a:lvl1pPr>
          </a:lstStyle>
          <a:p>
            <a:pPr/>
            <a:r>
              <a:t>Object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Slide Sans Joind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9313863"/>
            <a:ext cx="13004800" cy="457202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133" name="image4.png" descr="EY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5395633" y="9397999"/>
            <a:ext cx="22167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Proprietary and Confidential</a:t>
            </a:r>
          </a:p>
        </p:txBody>
      </p:sp>
      <p:pic>
        <p:nvPicPr>
          <p:cNvPr id="135" name="image3.png" descr="train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0" y="9313863"/>
            <a:ext cx="13004800" cy="457202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137" name="image4.png" descr="EY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3.png" descr="train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2571845" y="1536041"/>
            <a:ext cx="7861110" cy="28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95000"/>
              </a:lnSpc>
              <a:spcBef>
                <a:spcPts val="1600"/>
              </a:spcBef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pPr>
            <a:r>
              <a:t>Feedback &amp; Questions: 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b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</a:br>
            <a:r>
              <a:t>Twitter: @elazar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r>
              <a:t>Email: me@matthewturland.com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def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defRPr>
            </a:pPr>
            <a:r>
              <a:t>Slides: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http://github.com/phpembark/phpembark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nclusion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048000"/>
            <a:ext cx="13004800" cy="19812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558800" y="3702049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149" name="image5.png" descr="EY_Train_x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56" y="8915400"/>
            <a:ext cx="762002" cy="55403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body" sz="half" idx="1"/>
          </p:nvPr>
        </p:nvSpPr>
        <p:spPr>
          <a:xfrm>
            <a:off x="558800" y="5628368"/>
            <a:ext cx="11887200" cy="3937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2400"/>
            </a:lvl1pPr>
            <a:lvl2pPr marL="0" indent="0">
              <a:spcBef>
                <a:spcPts val="600"/>
              </a:spcBef>
              <a:buClrTx/>
              <a:buSzTx/>
              <a:buNone/>
              <a:defRPr sz="2400"/>
            </a:lvl2pPr>
            <a:lvl3pPr marL="0" indent="0">
              <a:spcBef>
                <a:spcPts val="600"/>
              </a:spcBef>
              <a:buClrTx/>
              <a:buSzTx/>
              <a:buNone/>
              <a:defRPr sz="2400"/>
            </a:lvl3pPr>
            <a:lvl4pPr marL="0" indent="0">
              <a:spcBef>
                <a:spcPts val="600"/>
              </a:spcBef>
              <a:buClrTx/>
              <a:buSzTx/>
              <a:buNone/>
              <a:defRPr sz="2400"/>
            </a:lvl4pPr>
            <a:lvl5pPr marL="0" indent="0">
              <a:spcBef>
                <a:spcPts val="600"/>
              </a:spcBef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/>
          <p:nvPr/>
        </p:nvSpPr>
        <p:spPr>
          <a:xfrm>
            <a:off x="0" y="3048000"/>
            <a:ext cx="13004800" cy="19812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58800" y="3702049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153" name="image5.png" descr="EY_Train_x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56" y="8915400"/>
            <a:ext cx="762002" cy="55403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975358" y="2623536"/>
            <a:ext cx="11054083" cy="2903504"/>
          </a:xfrm>
          <a:prstGeom prst="rect">
            <a:avLst/>
          </a:prstGeom>
        </p:spPr>
        <p:txBody>
          <a:bodyPr lIns="65022" tIns="65022" rIns="65022" bIns="65022"/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6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Shape 162"/>
          <p:cNvSpPr/>
          <p:nvPr>
            <p:ph type="body" sz="half" idx="1"/>
          </p:nvPr>
        </p:nvSpPr>
        <p:spPr>
          <a:xfrm>
            <a:off x="1950718" y="5527040"/>
            <a:ext cx="9103362" cy="4226562"/>
          </a:xfrm>
          <a:prstGeom prst="rect">
            <a:avLst/>
          </a:prstGeom>
        </p:spPr>
        <p:txBody>
          <a:bodyPr lIns="65022" tIns="65022" rIns="65022" bIns="65022"/>
          <a:lstStyle>
            <a:lvl1pPr marL="0" indent="0" algn="ctr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11998693" y="9114113"/>
            <a:ext cx="355869" cy="371347"/>
          </a:xfrm>
          <a:prstGeom prst="rect">
            <a:avLst/>
          </a:prstGeom>
        </p:spPr>
        <p:txBody>
          <a:bodyPr lIns="65022" tIns="65022" rIns="65022" bIns="65022">
            <a:spAutoFit/>
          </a:bodyPr>
          <a:lstStyle>
            <a:lvl1pPr defTabSz="457200">
              <a:defRPr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7828"/>
          <a:stretch>
            <a:fillRect/>
          </a:stretch>
        </p:blipFill>
        <p:spPr>
          <a:xfrm>
            <a:off x="0" y="-25400"/>
            <a:ext cx="13004800" cy="156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title"/>
          </p:nvPr>
        </p:nvSpPr>
        <p:spPr>
          <a:xfrm>
            <a:off x="350636" y="927926"/>
            <a:ext cx="12293601" cy="4533902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1295400">
              <a:spcBef>
                <a:spcPts val="0"/>
              </a:spcBef>
              <a:defRPr i="1" sz="6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350636" y="5746765"/>
            <a:ext cx="12293601" cy="120650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12954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647700" algn="ctr" defTabSz="12954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1295400" algn="ctr" defTabSz="12954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955800" algn="ctr" defTabSz="12954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2603500" algn="ctr" defTabSz="12954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.png"/>
          <p:cNvPicPr>
            <a:picLocks noChangeAspect="1"/>
          </p:cNvPicPr>
          <p:nvPr/>
        </p:nvPicPr>
        <p:blipFill>
          <a:blip r:embed="rId2">
            <a:extLst/>
          </a:blip>
          <a:srcRect l="0" t="16766" r="0" b="47705"/>
          <a:stretch>
            <a:fillRect/>
          </a:stretch>
        </p:blipFill>
        <p:spPr>
          <a:xfrm>
            <a:off x="0" y="977899"/>
            <a:ext cx="13004800" cy="1066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" y="762000"/>
            <a:ext cx="523805" cy="85723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736600" y="0"/>
            <a:ext cx="11557000" cy="907627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1295400">
              <a:spcBef>
                <a:spcPts val="0"/>
              </a:spcBef>
              <a:defRPr sz="4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774700" y="2006600"/>
            <a:ext cx="11557000" cy="7747000"/>
          </a:xfrm>
          <a:prstGeom prst="rect">
            <a:avLst/>
          </a:prstGeom>
        </p:spPr>
        <p:txBody>
          <a:bodyPr lIns="38100" tIns="38100" rIns="38100" bIns="38100"/>
          <a:lstStyle>
            <a:lvl1pPr marL="249238" indent="-249238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buChar char="–"/>
              <a:defRPr sz="3400"/>
            </a:lvl1pPr>
            <a:lvl2pPr marL="589983" indent="-302646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defRPr sz="3400"/>
            </a:lvl2pPr>
            <a:lvl3pPr marL="930935" indent="-353085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defRPr sz="3400"/>
            </a:lvl3pPr>
            <a:lvl4pPr marL="1247197" indent="-385184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defRPr sz="3400"/>
            </a:lvl4pPr>
            <a:lvl5pPr marL="1675694" indent="-470781" defTabSz="1295400">
              <a:lnSpc>
                <a:spcPct val="100000"/>
              </a:lnSpc>
              <a:spcBef>
                <a:spcPts val="800"/>
              </a:spcBef>
              <a:buClr>
                <a:srgbClr val="C01B37"/>
              </a:buClr>
              <a:buFont typeface="Times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12684704" y="9246469"/>
            <a:ext cx="283973" cy="31181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rcRect l="0" t="16766" r="0" b="47705"/>
          <a:stretch>
            <a:fillRect/>
          </a:stretch>
        </p:blipFill>
        <p:spPr>
          <a:xfrm>
            <a:off x="0" y="977899"/>
            <a:ext cx="13004800" cy="1066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" y="762000"/>
            <a:ext cx="523805" cy="85723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title"/>
          </p:nvPr>
        </p:nvSpPr>
        <p:spPr>
          <a:xfrm>
            <a:off x="685800" y="0"/>
            <a:ext cx="11963400" cy="896339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1295400">
              <a:spcBef>
                <a:spcPts val="0"/>
              </a:spcBef>
              <a:defRPr sz="4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1295400">
              <a:lnSpc>
                <a:spcPct val="100000"/>
              </a:lnSpc>
              <a:spcBef>
                <a:spcPts val="800"/>
              </a:spcBef>
              <a:buClrTx/>
              <a:buSzTx/>
              <a:buNone/>
              <a:defRPr sz="3400"/>
            </a:lvl1pPr>
            <a:lvl2pPr marL="0" indent="0" defTabSz="1295400">
              <a:lnSpc>
                <a:spcPct val="100000"/>
              </a:lnSpc>
              <a:spcBef>
                <a:spcPts val="800"/>
              </a:spcBef>
              <a:buClrTx/>
              <a:buSzTx/>
              <a:buNone/>
              <a:defRPr sz="3400"/>
            </a:lvl2pPr>
            <a:lvl3pPr marL="0" indent="0" defTabSz="1295400">
              <a:lnSpc>
                <a:spcPct val="100000"/>
              </a:lnSpc>
              <a:spcBef>
                <a:spcPts val="800"/>
              </a:spcBef>
              <a:buClrTx/>
              <a:buSzTx/>
              <a:buNone/>
              <a:defRPr sz="3400"/>
            </a:lvl3pPr>
            <a:lvl4pPr marL="0" indent="0" defTabSz="1295400">
              <a:lnSpc>
                <a:spcPct val="100000"/>
              </a:lnSpc>
              <a:spcBef>
                <a:spcPts val="800"/>
              </a:spcBef>
              <a:buClrTx/>
              <a:buSzTx/>
              <a:buNone/>
              <a:defRPr sz="3400"/>
            </a:lvl4pPr>
            <a:lvl5pPr marL="0" indent="0" defTabSz="1295400">
              <a:lnSpc>
                <a:spcPct val="100000"/>
              </a:lnSpc>
              <a:spcBef>
                <a:spcPts val="800"/>
              </a:spcBef>
              <a:buClrTx/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558800" y="5413828"/>
            <a:ext cx="11887200" cy="4339774"/>
          </a:xfrm>
          <a:prstGeom prst="rect">
            <a:avLst/>
          </a:prstGeom>
        </p:spPr>
        <p:txBody>
          <a:bodyPr/>
          <a:lstStyle>
            <a:lvl1pPr marL="465137" indent="-465137">
              <a:spcBef>
                <a:spcPts val="1200"/>
              </a:spcBef>
              <a:buAutoNum type="arabicPeriod" startAt="1"/>
              <a:defRPr sz="3200"/>
            </a:lvl1pPr>
            <a:lvl2pPr marL="1064154" indent="-599017">
              <a:spcBef>
                <a:spcPts val="1200"/>
              </a:spcBef>
              <a:buAutoNum type="arabicPeriod" startAt="1"/>
              <a:defRPr sz="3200"/>
            </a:lvl2pPr>
            <a:lvl3pPr marL="1564638" indent="-650238">
              <a:spcBef>
                <a:spcPts val="1200"/>
              </a:spcBef>
              <a:buAutoNum type="arabicPeriod" startAt="1"/>
              <a:defRPr sz="3200"/>
            </a:lvl3pPr>
            <a:lvl4pPr marL="1948179" indent="-627380">
              <a:spcBef>
                <a:spcPts val="1200"/>
              </a:spcBef>
              <a:buAutoNum type="arabicPeriod" startAt="1"/>
              <a:defRPr sz="3200"/>
            </a:lvl4pPr>
            <a:lvl5pPr marL="2363153" indent="-650238">
              <a:spcBef>
                <a:spcPts val="1200"/>
              </a:spcBef>
              <a:buAutoNum type="arabicPeriod" startAt="1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/>
        </p:nvSpPr>
        <p:spPr>
          <a:xfrm>
            <a:off x="558800" y="3702049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650240" y="2835204"/>
            <a:ext cx="11704320" cy="240679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44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2928" y="2835204"/>
            <a:ext cx="11704323" cy="2406793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0">
              <a:buClrTx/>
              <a:buSzTx/>
              <a:buNone/>
            </a:lvl2pPr>
            <a:lvl3pPr marL="0" indent="0">
              <a:buClrTx/>
              <a:buSzTx/>
              <a:buNone/>
            </a:lvl3pPr>
            <a:lvl4pPr marL="0" indent="0">
              <a:buClrTx/>
              <a:buSzTx/>
              <a:buNone/>
            </a:lvl4pPr>
            <a:lvl5pPr marL="0" indent="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ingl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sz="half" idx="1"/>
          </p:nvPr>
        </p:nvSpPr>
        <p:spPr>
          <a:xfrm>
            <a:off x="558800" y="2214548"/>
            <a:ext cx="11887200" cy="36512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ClrTx/>
              <a:buSzTx/>
              <a:buNone/>
              <a:defRPr sz="4400"/>
            </a:lvl1pPr>
            <a:lvl2pPr marL="1009384" indent="-718872">
              <a:spcBef>
                <a:spcPts val="1200"/>
              </a:spcBef>
              <a:buClrTx/>
              <a:defRPr sz="4400"/>
            </a:lvl2pPr>
            <a:lvl3pPr marL="1321753" indent="-639127">
              <a:spcBef>
                <a:spcPts val="1200"/>
              </a:spcBef>
              <a:buClrTx/>
              <a:defRPr sz="4400"/>
            </a:lvl3pPr>
            <a:lvl4pPr marL="1867218" indent="-894080">
              <a:spcBef>
                <a:spcPts val="1200"/>
              </a:spcBef>
              <a:buClrTx/>
              <a:defRPr sz="4400"/>
            </a:lvl4pPr>
            <a:lvl5pPr marL="2112963" indent="-733425">
              <a:spcBef>
                <a:spcPts val="1200"/>
              </a:spcBef>
              <a:buClrTx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sz="quarter" idx="1"/>
          </p:nvPr>
        </p:nvSpPr>
        <p:spPr>
          <a:xfrm>
            <a:off x="558800" y="1663075"/>
            <a:ext cx="5745163" cy="9745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200"/>
              </a:spcBef>
              <a:buClrTx/>
              <a:buSzTx/>
              <a:buNone/>
              <a:defRPr b="1" sz="2400"/>
            </a:lvl1pPr>
            <a:lvl2pPr marL="0" indent="0">
              <a:spcBef>
                <a:spcPts val="1200"/>
              </a:spcBef>
              <a:buClrTx/>
              <a:buSzTx/>
              <a:buNone/>
              <a:defRPr b="1" sz="2400"/>
            </a:lvl2pPr>
            <a:lvl3pPr marL="0" indent="0">
              <a:spcBef>
                <a:spcPts val="1200"/>
              </a:spcBef>
              <a:buClrTx/>
              <a:buSzTx/>
              <a:buNone/>
              <a:defRPr b="1" sz="2400"/>
            </a:lvl3pPr>
            <a:lvl4pPr marL="0" indent="0">
              <a:spcBef>
                <a:spcPts val="1200"/>
              </a:spcBef>
              <a:buClrTx/>
              <a:buSzTx/>
              <a:buNone/>
              <a:defRPr b="1" sz="2400"/>
            </a:lvl4pPr>
            <a:lvl5pPr marL="0" indent="0">
              <a:spcBef>
                <a:spcPts val="12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558800" y="146674"/>
            <a:ext cx="11887200" cy="151640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58800" y="0"/>
            <a:ext cx="4278313" cy="237521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167040" y="1223962"/>
            <a:ext cx="7269165" cy="8529639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3200"/>
            </a:lvl1pPr>
            <a:lvl2pPr marL="738641" indent="-448128">
              <a:spcBef>
                <a:spcPts val="1200"/>
              </a:spcBef>
              <a:defRPr sz="3200"/>
            </a:lvl2pPr>
            <a:lvl3pPr marL="1069975" indent="-387350">
              <a:spcBef>
                <a:spcPts val="1200"/>
              </a:spcBef>
              <a:defRPr sz="3200"/>
            </a:lvl3pPr>
            <a:lvl4pPr marL="1623378" indent="-650239">
              <a:spcBef>
                <a:spcPts val="1200"/>
              </a:spcBef>
              <a:defRPr sz="3200"/>
            </a:lvl4pPr>
            <a:lvl5pPr marL="1912938" indent="-533400">
              <a:spcBef>
                <a:spcPts val="12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558800" y="1794554"/>
            <a:ext cx="11887200" cy="726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/>
        </p:nvSpPr>
        <p:spPr>
          <a:xfrm>
            <a:off x="5349912" y="9397999"/>
            <a:ext cx="230814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Proprietary and Confidential</a:t>
            </a:r>
          </a:p>
        </p:txBody>
      </p:sp>
      <p:pic>
        <p:nvPicPr>
          <p:cNvPr id="4" name="image3.png" descr="train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558800" y="15194"/>
            <a:ext cx="11887200" cy="17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6" name="image3.png" descr="train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normAutofit fontScale="100000" lnSpcReduction="0"/>
          </a:bodyPr>
          <a:lstStyle>
            <a:lvl1pPr algn="r" defTabSz="1295400">
              <a:defRPr sz="16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0" algn="l" defTabSz="584200" rtl="0" latinLnBrk="0">
        <a:lnSpc>
          <a:spcPct val="9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chemeClr val="accent5">
              <a:lumOff val="-2549"/>
            </a:schemeClr>
          </a:solidFill>
          <a:uFill>
            <a:solidFill>
              <a:srgbClr val="E92429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290513" marR="0" indent="-290513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1pPr>
      <a:lvl2pPr marL="747977" marR="0" indent="-457465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2pPr>
      <a:lvl3pPr marL="1089343" marR="0" indent="-406718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3pPr>
      <a:lvl4pPr marL="1542096" marR="0" indent="-568959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o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4pPr>
      <a:lvl5pPr marL="1846263" marR="0" indent="-466725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5pPr>
      <a:lvl6pPr marL="2838802" marR="0" indent="-387702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6pPr>
      <a:lvl7pPr marL="3194402" marR="0" indent="-387702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7pPr>
      <a:lvl8pPr marL="3550003" marR="0" indent="-387703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8pPr>
      <a:lvl9pPr marL="3905603" marR="0" indent="-387703" algn="l" defTabSz="584200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1pPr>
      <a:lvl2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2pPr>
      <a:lvl3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3pPr>
      <a:lvl4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4pPr>
      <a:lvl5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5pPr>
      <a:lvl6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6pPr>
      <a:lvl7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7pPr>
      <a:lvl8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8pPr>
      <a:lvl9pPr marL="0" marR="0" indent="0" algn="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dev.mysql.com/doc/refman/5.7/en/mysql-tips.html#safe-updates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og.codinghorror.com/a-visual-explanation-of-sql-joins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ctrTitle"/>
          </p:nvPr>
        </p:nvSpPr>
        <p:spPr>
          <a:xfrm>
            <a:off x="558800" y="2781300"/>
            <a:ext cx="11887200" cy="3526536"/>
          </a:xfrm>
          <a:prstGeom prst="rect">
            <a:avLst/>
          </a:prstGeom>
        </p:spPr>
        <p:txBody>
          <a:bodyPr/>
          <a:lstStyle/>
          <a:p>
            <a:pPr/>
            <a:r>
              <a:t>Introduction to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/>
            <a:r>
              <a:t> Schema</a:t>
            </a:r>
          </a:p>
          <a:p>
            <a:pPr lvl="1" marL="539750" indent="-249238"/>
            <a:r>
              <a:t> Tables</a:t>
            </a:r>
          </a:p>
          <a:p>
            <a:pPr lvl="1" marL="539750" indent="-249238"/>
            <a:r>
              <a:t> Indexes</a:t>
            </a:r>
          </a:p>
          <a:p>
            <a:pPr lvl="1" marL="539750" indent="-249238"/>
            <a:r>
              <a:t> Relationships</a:t>
            </a:r>
          </a:p>
          <a:p>
            <a:pPr marL="205253" indent="-205253"/>
            <a:r>
              <a:t> Stored Procedures</a:t>
            </a:r>
          </a:p>
          <a:p>
            <a:pPr marL="205253" indent="-205253"/>
            <a:r>
              <a:t> Triggers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Relational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 233"/>
          <p:cNvGraphicFramePr/>
          <p:nvPr/>
        </p:nvGraphicFramePr>
        <p:xfrm>
          <a:off x="228600" y="783398"/>
          <a:ext cx="12547598" cy="81868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53142"/>
                <a:gridCol w="9794456"/>
              </a:tblGrid>
              <a:tr h="132307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What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23075">
                <a:tc>
                  <a:txBody>
                    <a:bodyPr/>
                    <a:lstStyle/>
                    <a:p>
                      <a:pPr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exact whole numbers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23075">
                <a:tc>
                  <a:txBody>
                    <a:bodyPr/>
                    <a:lstStyle/>
                    <a:p>
                      <a:pPr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decimal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exact decimal numbers (fixed length)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1426">
                <a:tc>
                  <a:txBody>
                    <a:bodyPr/>
                    <a:lstStyle/>
                    <a:p>
                      <a:pPr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724">
                <a:tc>
                  <a:txBody>
                    <a:bodyPr/>
                    <a:lstStyle/>
                    <a:p>
                      <a:pPr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blob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binary data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1426">
                <a:tc>
                  <a:txBody>
                    <a:bodyPr/>
                    <a:lstStyle/>
                    <a:p>
                      <a:pPr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Null values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/>
            <a:r>
              <a:t>Unique Identifier</a:t>
            </a:r>
          </a:p>
          <a:p>
            <a:pPr marL="205253" indent="-205253"/>
            <a:r>
              <a:t>Username</a:t>
            </a:r>
          </a:p>
          <a:p>
            <a:pPr marL="205253" indent="-205253"/>
            <a:r>
              <a:t>Password</a:t>
            </a:r>
          </a:p>
          <a:p>
            <a:pPr marL="205253" indent="-205253"/>
            <a:r>
              <a:t>Email Address</a:t>
            </a:r>
          </a:p>
          <a:p>
            <a:pPr marL="205253" indent="-205253"/>
            <a:r>
              <a:t>Name </a:t>
            </a:r>
            <a:r>
              <a:rPr b="1"/>
              <a:t>or</a:t>
            </a:r>
            <a:r>
              <a:t> First Name/Last Name</a:t>
            </a:r>
          </a:p>
          <a:p>
            <a:pPr marL="205253" indent="-205253"/>
          </a:p>
          <a:p>
            <a:pPr marL="205253" indent="-205253"/>
          </a:p>
          <a:p>
            <a:pPr marL="205253" indent="-205253"/>
            <a:r>
              <a:t>Column Names</a:t>
            </a:r>
          </a:p>
          <a:p>
            <a:pPr marL="205253" indent="-205253"/>
            <a:r>
              <a:t>Column Types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Users Table</a:t>
            </a:r>
          </a:p>
        </p:txBody>
      </p:sp>
      <p:sp>
        <p:nvSpPr>
          <p:cNvPr id="239" name="Shape 239"/>
          <p:cNvSpPr/>
          <p:nvPr/>
        </p:nvSpPr>
        <p:spPr>
          <a:xfrm>
            <a:off x="495299" y="5235914"/>
            <a:ext cx="20456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lnSpc>
                <a:spcPct val="95000"/>
              </a:lnSpc>
              <a:spcBef>
                <a:spcPts val="1600"/>
              </a:spcBef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lvl1pPr>
          </a:lstStyle>
          <a:p>
            <a:pPr/>
            <a:r>
              <a:t>Consider: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2"/>
      <p:bldP build="p" bldLvl="5" animBg="1" rev="0" advAuto="0" spid="23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Table</a:t>
            </a:r>
          </a:p>
        </p:txBody>
      </p:sp>
      <p:graphicFrame>
        <p:nvGraphicFramePr>
          <p:cNvPr id="242" name="Table 242"/>
          <p:cNvGraphicFramePr/>
          <p:nvPr/>
        </p:nvGraphicFramePr>
        <p:xfrm>
          <a:off x="2705100" y="2527300"/>
          <a:ext cx="7848600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924300"/>
                <a:gridCol w="3924300"/>
              </a:tblGrid>
              <a:tr h="747485">
                <a:tc gridSpan="2"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1:</a:t>
            </a:r>
          </a:p>
          <a:p>
            <a:pPr/>
          </a:p>
          <a:p>
            <a:pPr/>
            <a:r>
              <a:t>Create a user table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92429"/>
                </a:solidFill>
              </a:defRPr>
            </a:lvl1pPr>
          </a:lstStyle>
          <a:p>
            <a:pPr/>
            <a:r>
              <a:t>User Table</a:t>
            </a:r>
          </a:p>
        </p:txBody>
      </p:sp>
      <p:graphicFrame>
        <p:nvGraphicFramePr>
          <p:cNvPr id="247" name="Table 247"/>
          <p:cNvGraphicFramePr/>
          <p:nvPr/>
        </p:nvGraphicFramePr>
        <p:xfrm>
          <a:off x="2705100" y="2527300"/>
          <a:ext cx="7848600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924300"/>
                <a:gridCol w="3924300"/>
              </a:tblGrid>
              <a:tr h="747485">
                <a:tc gridSpan="2"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419100" y="1574800"/>
            <a:ext cx="49242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CREATE</a:t>
            </a:r>
            <a:r>
              <a:rPr b="0"/>
              <a:t> </a:t>
            </a:r>
            <a:r>
              <a:t>TABLE</a:t>
            </a:r>
          </a:p>
        </p:txBody>
      </p:sp>
      <p:sp>
        <p:nvSpPr>
          <p:cNvPr id="249" name="Shape 249"/>
          <p:cNvSpPr/>
          <p:nvPr/>
        </p:nvSpPr>
        <p:spPr>
          <a:xfrm>
            <a:off x="10604500" y="2387600"/>
            <a:ext cx="32576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250" name="Shape 250"/>
          <p:cNvSpPr/>
          <p:nvPr/>
        </p:nvSpPr>
        <p:spPr>
          <a:xfrm>
            <a:off x="10464800" y="3225800"/>
            <a:ext cx="290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51" name="Shape 251"/>
          <p:cNvSpPr/>
          <p:nvPr/>
        </p:nvSpPr>
        <p:spPr>
          <a:xfrm>
            <a:off x="10464800" y="4019550"/>
            <a:ext cx="290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52" name="Shape 252"/>
          <p:cNvSpPr/>
          <p:nvPr/>
        </p:nvSpPr>
        <p:spPr>
          <a:xfrm>
            <a:off x="10464800" y="4705773"/>
            <a:ext cx="290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53" name="Shape 253"/>
          <p:cNvSpPr/>
          <p:nvPr/>
        </p:nvSpPr>
        <p:spPr>
          <a:xfrm>
            <a:off x="10464800" y="5448300"/>
            <a:ext cx="290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54" name="Shape 254"/>
          <p:cNvSpPr/>
          <p:nvPr/>
        </p:nvSpPr>
        <p:spPr>
          <a:xfrm>
            <a:off x="10464800" y="6185746"/>
            <a:ext cx="290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55" name="Shape 255"/>
          <p:cNvSpPr/>
          <p:nvPr/>
        </p:nvSpPr>
        <p:spPr>
          <a:xfrm>
            <a:off x="508000" y="7848600"/>
            <a:ext cx="5372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2" grpId="5"/>
      <p:bldP build="p" bldLvl="5" animBg="1" rev="0" advAuto="0" spid="250" grpId="3"/>
      <p:bldP build="p" bldLvl="5" animBg="1" rev="0" advAuto="0" spid="249" grpId="2"/>
      <p:bldP build="p" bldLvl="5" animBg="1" rev="0" advAuto="0" spid="255" grpId="8"/>
      <p:bldP build="p" bldLvl="5" animBg="1" rev="0" advAuto="0" spid="254" grpId="7"/>
      <p:bldP build="p" bldLvl="5" animBg="1" rev="0" advAuto="0" spid="248" grpId="1"/>
      <p:bldP build="p" bldLvl="5" animBg="1" rev="0" advAuto="0" spid="253" grpId="6"/>
      <p:bldP build="p" bldLvl="5" animBg="1" rev="0" advAuto="0" spid="251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body" idx="1"/>
          </p:nvPr>
        </p:nvSpPr>
        <p:spPr>
          <a:xfrm>
            <a:off x="469900" y="15913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CREATE</a:t>
            </a:r>
            <a:r>
              <a:rPr b="0"/>
              <a:t> </a:t>
            </a:r>
            <a:r>
              <a:t>TABLE</a:t>
            </a:r>
            <a:r>
              <a:rPr b="0"/>
              <a:t> </a:t>
            </a:r>
            <a:r>
              <a:rPr b="0">
                <a:solidFill>
                  <a:srgbClr val="323333"/>
                </a:solidFill>
              </a:rPr>
              <a:t>user</a:t>
            </a:r>
            <a:r>
              <a:rPr b="0"/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id</a:t>
            </a:r>
            <a:r>
              <a:t> </a:t>
            </a:r>
            <a:r>
              <a:rPr>
                <a:solidFill>
                  <a:srgbClr val="0086B3"/>
                </a:solidFill>
              </a:rPr>
              <a:t>INTEGER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username</a:t>
            </a:r>
            <a:r>
              <a:t> </a:t>
            </a:r>
            <a:r>
              <a:rPr>
                <a:solidFill>
                  <a:srgbClr val="0086B3"/>
                </a:solidFill>
              </a:rPr>
              <a:t>TEXT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password</a:t>
            </a:r>
            <a:r>
              <a:t> </a:t>
            </a:r>
            <a:r>
              <a:rPr>
                <a:solidFill>
                  <a:srgbClr val="0086B3"/>
                </a:solidFill>
              </a:rPr>
              <a:t>TEXT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email</a:t>
            </a:r>
            <a:r>
              <a:t> </a:t>
            </a:r>
            <a:r>
              <a:rPr>
                <a:solidFill>
                  <a:srgbClr val="0086B3"/>
                </a:solidFill>
              </a:rPr>
              <a:t>TEXT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first_name</a:t>
            </a:r>
            <a:r>
              <a:t> </a:t>
            </a:r>
            <a:r>
              <a:rPr>
                <a:solidFill>
                  <a:srgbClr val="0086B3"/>
                </a:solidFill>
              </a:rPr>
              <a:t>TEXT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last_name</a:t>
            </a:r>
            <a:r>
              <a:t> </a:t>
            </a:r>
            <a:r>
              <a:rPr>
                <a:solidFill>
                  <a:srgbClr val="0086B3"/>
                </a:solidFill>
              </a:rPr>
              <a:t>TEXT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);</a:t>
            </a:r>
          </a:p>
        </p:txBody>
      </p:sp>
      <p:sp>
        <p:nvSpPr>
          <p:cNvPr id="258" name="Shape 25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Users Table (Schema)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body" idx="1"/>
          </p:nvPr>
        </p:nvSpPr>
        <p:spPr>
          <a:xfrm>
            <a:off x="558800" y="1919814"/>
            <a:ext cx="11887200" cy="7268790"/>
          </a:xfrm>
          <a:prstGeom prst="rect">
            <a:avLst/>
          </a:prstGeom>
        </p:spPr>
        <p:txBody>
          <a:bodyPr/>
          <a:lstStyle/>
          <a:p>
            <a:pPr/>
            <a:r>
              <a:t>INSERT — Create Data</a:t>
            </a:r>
          </a:p>
          <a:p>
            <a:pPr/>
            <a:r>
              <a:t>UPDATE — Update Existing Data</a:t>
            </a:r>
          </a:p>
          <a:p>
            <a:pPr/>
            <a:r>
              <a:t>SELECT — Fetch Data</a:t>
            </a:r>
          </a:p>
          <a:p>
            <a:pPr/>
            <a:r>
              <a:t>DELETE — Delete Data</a:t>
            </a:r>
          </a:p>
        </p:txBody>
      </p:sp>
      <p:sp>
        <p:nvSpPr>
          <p:cNvPr id="261" name="Shape 26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SQL: Four Main Queries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</a:t>
            </a:r>
          </a:p>
        </p:txBody>
      </p:sp>
      <p:graphicFrame>
        <p:nvGraphicFramePr>
          <p:cNvPr id="264" name="Table 264"/>
          <p:cNvGraphicFramePr/>
          <p:nvPr/>
        </p:nvGraphicFramePr>
        <p:xfrm>
          <a:off x="2571750" y="1384300"/>
          <a:ext cx="8259217" cy="7226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07870"/>
                <a:gridCol w="4243318"/>
                <a:gridCol w="3508027"/>
              </a:tblGrid>
              <a:tr h="180657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reate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INSERT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etrieve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SELECT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pdate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UPDATE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elete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5" name="Shape 265"/>
          <p:cNvSpPr/>
          <p:nvPr/>
        </p:nvSpPr>
        <p:spPr>
          <a:xfrm flipV="1">
            <a:off x="5047307" y="1377949"/>
            <a:ext cx="2" cy="7239001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/>
            <a:r>
              <a:t>Used with:</a:t>
            </a:r>
          </a:p>
          <a:p>
            <a:pPr lvl="1" marL="539750" indent="-249238"/>
            <a:r>
              <a:t>SELECT</a:t>
            </a:r>
          </a:p>
          <a:p>
            <a:pPr lvl="1" marL="539750" indent="-249238"/>
            <a:r>
              <a:t>UPDATE</a:t>
            </a:r>
          </a:p>
          <a:p>
            <a:pPr lvl="1" marL="539750" indent="-249238"/>
            <a:r>
              <a:t>DELETE</a:t>
            </a:r>
          </a:p>
          <a:p>
            <a:pPr lvl="1" marL="539750" indent="-249238"/>
            <a:r>
              <a:t>JOINs</a:t>
            </a:r>
          </a:p>
          <a:p>
            <a:pPr marL="205253" indent="-205253"/>
            <a:r>
              <a:t>Preceded by the </a:t>
            </a:r>
            <a:r>
              <a:rPr b="1"/>
              <a:t>WHERE</a:t>
            </a:r>
            <a:r>
              <a:t>, </a:t>
            </a:r>
            <a:r>
              <a:rPr b="1"/>
              <a:t>ON</a:t>
            </a:r>
            <a:r>
              <a:t>, </a:t>
            </a:r>
            <a:r>
              <a:rPr b="1"/>
              <a:t>USING</a:t>
            </a:r>
            <a:r>
              <a:t>, or </a:t>
            </a:r>
            <a:r>
              <a:rPr b="1"/>
              <a:t>HAVING</a:t>
            </a:r>
            <a:r>
              <a:t> keyword</a:t>
            </a:r>
          </a:p>
        </p:txBody>
      </p:sp>
      <p:sp>
        <p:nvSpPr>
          <p:cNvPr id="268" name="Shape 26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502928" y="2835204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What is a Database?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graphicFrame>
        <p:nvGraphicFramePr>
          <p:cNvPr id="271" name="Table 271"/>
          <p:cNvGraphicFramePr/>
          <p:nvPr/>
        </p:nvGraphicFramePr>
        <p:xfrm>
          <a:off x="2578100" y="1619249"/>
          <a:ext cx="7848600" cy="65151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924300"/>
                <a:gridCol w="3924300"/>
              </a:tblGrid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240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&lt;&gt;, !=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Less Than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Less Than or Equal 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Greater Than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Greater Than or Equal 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IS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NULL 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IS 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NULL Inequality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Boolean 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Boolean 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BETWEEN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Range 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INSERT</a:t>
            </a:r>
            <a:r>
              <a:rPr b="0"/>
              <a:t> </a:t>
            </a:r>
            <a:r>
              <a:t>INTO</a:t>
            </a:r>
            <a:r>
              <a:rPr b="0"/>
              <a:t> </a:t>
            </a:r>
            <a:r>
              <a:rPr b="0">
                <a:solidFill>
                  <a:srgbClr val="323333"/>
                </a:solidFill>
              </a:rPr>
              <a:t>table name</a:t>
            </a:r>
            <a:r>
              <a:rPr b="0"/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list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of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columns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 </a:t>
            </a:r>
            <a:r>
              <a:rPr b="1"/>
              <a:t>VALUES</a:t>
            </a:r>
            <a:r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"list"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"of"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"values"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);</a:t>
            </a:r>
          </a:p>
        </p:txBody>
      </p:sp>
      <p:sp>
        <p:nvSpPr>
          <p:cNvPr id="274" name="Shape 274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2:</a:t>
            </a:r>
          </a:p>
          <a:p>
            <a:pPr/>
          </a:p>
          <a:p>
            <a:pPr/>
            <a:r>
              <a:t>Insert a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body" idx="1"/>
          </p:nvPr>
        </p:nvSpPr>
        <p:spPr>
          <a:xfrm>
            <a:off x="558800" y="1210354"/>
            <a:ext cx="11887200" cy="8792937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INSERT</a:t>
            </a:r>
            <a:r>
              <a:rPr b="0"/>
              <a:t> </a:t>
            </a:r>
            <a:r>
              <a:t>INTO</a:t>
            </a:r>
            <a:r>
              <a:rPr b="0"/>
              <a:t> </a:t>
            </a:r>
            <a:r>
              <a:rPr b="0">
                <a:solidFill>
                  <a:srgbClr val="323333"/>
                </a:solidFill>
              </a:rPr>
              <a:t>user</a:t>
            </a:r>
            <a:r>
              <a:rPr b="0"/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id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username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password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email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first_name</a:t>
            </a:r>
            <a:r>
              <a:t>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last_name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 </a:t>
            </a:r>
            <a:r>
              <a:rPr b="1"/>
              <a:t>VALUES</a:t>
            </a:r>
            <a:r>
              <a:t> (</a:t>
            </a:r>
          </a:p>
          <a:p>
            <a:pPr defTabSz="457200">
              <a:spcBef>
                <a:spcPts val="0"/>
              </a:spcBef>
              <a:defRPr sz="3300">
                <a:solidFill>
                  <a:srgbClr val="991C73"/>
                </a:solidFill>
                <a:uFillTx/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   </a:t>
            </a:r>
            <a:r>
              <a:t>1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"dshafik"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</a:t>
            </a:r>
            <a:r>
              <a:rPr sz="2200">
                <a:solidFill>
                  <a:srgbClr val="991C73"/>
                </a:solidFill>
              </a:rPr>
              <a:t>$2y$10$Ol/KS4/Bhs5ENUh7OpIDL.Gs1SIWDG.rPaBkPAjjQ2UTITI60YDmG</a:t>
            </a:r>
            <a:r>
              <a:rPr>
                <a:solidFill>
                  <a:srgbClr val="991C73"/>
                </a:solidFill>
              </a:rPr>
              <a:t>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"davey@engineyard.com"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"Davey"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"Shafik"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);</a:t>
            </a:r>
          </a:p>
        </p:txBody>
      </p:sp>
      <p:sp>
        <p:nvSpPr>
          <p:cNvPr id="279" name="Shape 279"/>
          <p:cNvSpPr/>
          <p:nvPr>
            <p:ph type="title"/>
          </p:nvPr>
        </p:nvSpPr>
        <p:spPr>
          <a:xfrm>
            <a:off x="558800" y="-16260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UPDATE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table name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SET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column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"some"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name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"value"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</p:txBody>
      </p:sp>
      <p:sp>
        <p:nvSpPr>
          <p:cNvPr id="283" name="Shape 283"/>
          <p:cNvSpPr/>
          <p:nvPr/>
        </p:nvSpPr>
        <p:spPr>
          <a:xfrm>
            <a:off x="495300" y="5003800"/>
            <a:ext cx="11709400" cy="12954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4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WHERE</a:t>
            </a:r>
          </a:p>
          <a:p>
            <a:pPr algn="l" defTabSz="457200">
              <a:defRPr sz="4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some condition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212724" y="198438"/>
            <a:ext cx="7802566" cy="1163688"/>
          </a:xfrm>
          <a:prstGeom prst="rect">
            <a:avLst/>
          </a:prstGeom>
        </p:spPr>
        <p:txBody>
          <a:bodyPr anchor="ctr"/>
          <a:lstStyle>
            <a:lvl1pPr>
              <a:defRPr sz="4600">
                <a:solidFill>
                  <a:srgbClr val="E92429"/>
                </a:solidFill>
              </a:defRPr>
            </a:lvl1pPr>
          </a:lstStyle>
          <a:p>
            <a:pPr/>
            <a:r>
              <a:t>WARNING:</a:t>
            </a:r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2601117" y="3776190"/>
            <a:ext cx="7802565" cy="2201220"/>
          </a:xfrm>
          <a:prstGeom prst="rect">
            <a:avLst/>
          </a:prstGeom>
        </p:spPr>
        <p:txBody>
          <a:bodyPr/>
          <a:lstStyle/>
          <a:p>
            <a:pPr algn="ctr" defTabSz="578358">
              <a:spcBef>
                <a:spcPts val="1100"/>
              </a:spcBef>
              <a:defRPr b="1" sz="2673"/>
            </a:pPr>
            <a:r>
              <a:t>Don’t forget your conditions!</a:t>
            </a:r>
          </a:p>
          <a:p>
            <a:pPr algn="ctr" defTabSz="578358">
              <a:spcBef>
                <a:spcPts val="1100"/>
              </a:spcBef>
              <a:defRPr b="1" sz="2673"/>
            </a:pPr>
            <a:r>
              <a:t>Otherwise you update every row in the table!</a:t>
            </a:r>
          </a:p>
          <a:p>
            <a:pPr algn="ctr" defTabSz="578358">
              <a:spcBef>
                <a:spcPts val="1100"/>
              </a:spcBef>
              <a:defRPr b="1" sz="2673"/>
            </a:pPr>
          </a:p>
          <a:p>
            <a:pPr algn="ctr" defTabSz="578358">
              <a:spcBef>
                <a:spcPts val="1100"/>
              </a:spcBef>
              <a:defRPr sz="2673"/>
            </a:pPr>
            <a:r>
              <a:t>Additionally, consider using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safe-updates option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3:</a:t>
            </a:r>
          </a:p>
          <a:p>
            <a:pPr/>
          </a:p>
          <a:p>
            <a:pPr/>
            <a:r>
              <a:t>Update a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UPDATE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SET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username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"davey"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email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"davey@engineyard.com"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WHERE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id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009999"/>
                </a:solidFill>
              </a:rPr>
              <a:t>1</a:t>
            </a:r>
            <a:r>
              <a:t>;</a:t>
            </a:r>
          </a:p>
        </p:txBody>
      </p:sp>
      <p:sp>
        <p:nvSpPr>
          <p:cNvPr id="291" name="Shape 29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</p:txBody>
      </p:sp>
      <p:sp>
        <p:nvSpPr>
          <p:cNvPr id="294" name="Shape 294"/>
          <p:cNvSpPr/>
          <p:nvPr/>
        </p:nvSpPr>
        <p:spPr>
          <a:xfrm>
            <a:off x="596900" y="1511300"/>
            <a:ext cx="12255500" cy="226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t>list,</a:t>
            </a:r>
            <a:r>
              <a:t> </a:t>
            </a:r>
            <a:r>
              <a:t>of,</a:t>
            </a:r>
            <a:r>
              <a:t> </a:t>
            </a:r>
            <a:r>
              <a:t>columns</a:t>
            </a:r>
          </a:p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table</a:t>
            </a:r>
          </a:p>
        </p:txBody>
      </p:sp>
      <p:sp>
        <p:nvSpPr>
          <p:cNvPr id="295" name="Shape 295"/>
          <p:cNvSpPr/>
          <p:nvPr/>
        </p:nvSpPr>
        <p:spPr>
          <a:xfrm>
            <a:off x="584200" y="3898900"/>
            <a:ext cx="11557000" cy="22606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WHERE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column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"some"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/>
              <a:t>AND</a:t>
            </a:r>
            <a:r>
              <a:t> </a:t>
            </a:r>
            <a:r>
              <a:rPr>
                <a:solidFill>
                  <a:srgbClr val="323333"/>
                </a:solidFill>
              </a:rPr>
              <a:t>name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"value"</a:t>
            </a:r>
            <a:endParaRPr>
              <a:solidFill>
                <a:srgbClr val="991C73"/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/>
              <a:t>OR</a:t>
            </a:r>
            <a:r>
              <a:t> </a:t>
            </a:r>
            <a:r>
              <a:rPr>
                <a:solidFill>
                  <a:srgbClr val="323333"/>
                </a:solidFill>
              </a:rPr>
              <a:t>other_column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"other value"</a:t>
            </a:r>
          </a:p>
        </p:txBody>
      </p:sp>
      <p:sp>
        <p:nvSpPr>
          <p:cNvPr id="296" name="Shape 296"/>
          <p:cNvSpPr/>
          <p:nvPr/>
        </p:nvSpPr>
        <p:spPr>
          <a:xfrm>
            <a:off x="588863" y="6286499"/>
            <a:ext cx="11569701" cy="1168401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ORDER</a:t>
            </a:r>
            <a:r>
              <a:rPr b="0"/>
              <a:t> </a:t>
            </a:r>
            <a:r>
              <a:t>BY</a:t>
            </a:r>
            <a:endParaRPr b="0"/>
          </a:p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323333"/>
                </a:solidFill>
              </a:rPr>
              <a:t>some ASC</a:t>
            </a:r>
            <a:r>
              <a:rPr b="0"/>
              <a:t>, </a:t>
            </a:r>
            <a:r>
              <a:rPr b="0">
                <a:solidFill>
                  <a:srgbClr val="323333"/>
                </a:solidFill>
              </a:rPr>
              <a:t>columns DESC</a:t>
            </a:r>
          </a:p>
        </p:txBody>
      </p:sp>
      <p:sp>
        <p:nvSpPr>
          <p:cNvPr id="297" name="Shape 297"/>
          <p:cNvSpPr/>
          <p:nvPr/>
        </p:nvSpPr>
        <p:spPr>
          <a:xfrm>
            <a:off x="595212" y="7581899"/>
            <a:ext cx="11557003" cy="11684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LIMIT</a:t>
            </a:r>
            <a:endParaRPr b="0"/>
          </a:p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9DFEFF"/>
                </a:solidFill>
              </a:rPr>
              <a:t>start</a:t>
            </a:r>
            <a:r>
              <a:rPr b="0"/>
              <a:t>,</a:t>
            </a:r>
            <a:r>
              <a:rPr b="0">
                <a:solidFill>
                  <a:srgbClr val="009999"/>
                </a:solidFill>
              </a:rPr>
              <a:t> </a:t>
            </a:r>
            <a:r>
              <a:rPr b="0">
                <a:solidFill>
                  <a:srgbClr val="9DFEFF"/>
                </a:solidFill>
              </a:rPr>
              <a:t>offset</a:t>
            </a:r>
            <a:r>
              <a:rPr b="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7" grpId="3"/>
      <p:bldP build="whole" bldLvl="1" animBg="1" rev="0" advAuto="0" spid="29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502928" y="2970964"/>
            <a:ext cx="11704323" cy="3811672"/>
          </a:xfrm>
          <a:prstGeom prst="rect">
            <a:avLst/>
          </a:prstGeom>
        </p:spPr>
        <p:txBody>
          <a:bodyPr/>
          <a:lstStyle/>
          <a:p>
            <a:pPr/>
            <a:r>
              <a:t>Exercise 4:</a:t>
            </a:r>
          </a:p>
          <a:p>
            <a:pPr/>
          </a:p>
          <a:p>
            <a:pPr/>
            <a:r>
              <a:t>Select one user</a:t>
            </a:r>
          </a:p>
          <a:p>
            <a:pPr/>
            <a:r>
              <a:t>with a given username and password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00150" y="2518866"/>
            <a:ext cx="10502900" cy="31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95400">
              <a:lnSpc>
                <a:spcPct val="150000"/>
              </a:lnSpc>
              <a:spcBef>
                <a:spcPts val="800"/>
              </a:spcBef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A database is </a:t>
            </a:r>
            <a:r>
              <a:rPr b="1"/>
              <a:t>an organized collection of data</a:t>
            </a:r>
            <a:r>
              <a:t>. The data is typically organized to </a:t>
            </a:r>
            <a:r>
              <a:rPr i="1"/>
              <a:t>model</a:t>
            </a:r>
            <a:r>
              <a:t> relevant aspects of reality, in a way that </a:t>
            </a:r>
            <a:r>
              <a:rPr b="1"/>
              <a:t>supports processes requiring this information</a:t>
            </a:r>
            <a:r>
              <a:t>.</a:t>
            </a:r>
            <a:r>
              <a:rPr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654049" y="2201366"/>
            <a:ext cx="653391" cy="151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10" name="Shape 210"/>
          <p:cNvSpPr/>
          <p:nvPr/>
        </p:nvSpPr>
        <p:spPr>
          <a:xfrm>
            <a:off x="9620249" y="4550867"/>
            <a:ext cx="653390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11" name="Shape 211"/>
          <p:cNvSpPr/>
          <p:nvPr/>
        </p:nvSpPr>
        <p:spPr>
          <a:xfrm>
            <a:off x="9683750" y="6747967"/>
            <a:ext cx="2667000" cy="80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12954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Source: Wikipedia</a:t>
            </a:r>
          </a:p>
          <a:p>
            <a:pPr algn="l" defTabSz="12954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(Emphasis Mine)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SELECT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*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FROM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WHERE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username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"davey"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AND</a:t>
            </a:r>
            <a:r>
              <a:t> </a:t>
            </a:r>
            <a:r>
              <a:rPr>
                <a:solidFill>
                  <a:srgbClr val="323333"/>
                </a:solidFill>
              </a:rPr>
              <a:t>password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"$2y$10$Ol..."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LIMIT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502928" y="3565711"/>
            <a:ext cx="11704323" cy="2622177"/>
          </a:xfrm>
          <a:prstGeom prst="rect">
            <a:avLst/>
          </a:prstGeom>
        </p:spPr>
        <p:txBody>
          <a:bodyPr/>
          <a:lstStyle/>
          <a:p>
            <a:pPr/>
            <a:r>
              <a:t>Exercise 5:</a:t>
            </a:r>
          </a:p>
          <a:p>
            <a:pPr/>
          </a:p>
          <a:p>
            <a:pPr/>
            <a:r>
              <a:t>Select the first 10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first_name</a:t>
            </a:r>
            <a:r>
              <a:t>, </a:t>
            </a:r>
            <a:r>
              <a:rPr>
                <a:solidFill>
                  <a:srgbClr val="323333"/>
                </a:solidFill>
              </a:rPr>
              <a:t>last_name</a:t>
            </a:r>
            <a:r>
              <a:t>, </a:t>
            </a:r>
            <a:r>
              <a:rPr>
                <a:solidFill>
                  <a:srgbClr val="323333"/>
                </a:solidFill>
              </a:rPr>
              <a:t>email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ORDER</a:t>
            </a:r>
            <a:r>
              <a:rPr b="0"/>
              <a:t> </a:t>
            </a:r>
            <a:r>
              <a:t>BY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323333"/>
                </a:solidFill>
              </a:rPr>
              <a:t>first_name</a:t>
            </a:r>
            <a:r>
              <a:rPr b="0"/>
              <a:t>, </a:t>
            </a:r>
            <a:r>
              <a:rPr b="0">
                <a:solidFill>
                  <a:srgbClr val="323333"/>
                </a:solidFill>
              </a:rPr>
              <a:t>last_name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LIMIT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009999"/>
                </a:solidFill>
              </a:rPr>
              <a:t>0</a:t>
            </a:r>
            <a:r>
              <a:rPr b="0"/>
              <a:t>, </a:t>
            </a:r>
            <a:r>
              <a:rPr b="0">
                <a:solidFill>
                  <a:srgbClr val="009999"/>
                </a:solidFill>
              </a:rPr>
              <a:t>10</a:t>
            </a:r>
            <a:r>
              <a:rPr b="0"/>
              <a:t>;</a:t>
            </a:r>
          </a:p>
        </p:txBody>
      </p:sp>
      <p:sp>
        <p:nvSpPr>
          <p:cNvPr id="307" name="Shape 307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6:</a:t>
            </a:r>
          </a:p>
          <a:p>
            <a:pPr/>
          </a:p>
          <a:p>
            <a:pPr/>
            <a:r>
              <a:t>Select the second 10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first_name</a:t>
            </a:r>
            <a:r>
              <a:t>, </a:t>
            </a:r>
            <a:r>
              <a:rPr>
                <a:solidFill>
                  <a:srgbClr val="323333"/>
                </a:solidFill>
              </a:rPr>
              <a:t>last_name</a:t>
            </a:r>
            <a:r>
              <a:t>, </a:t>
            </a:r>
            <a:r>
              <a:rPr>
                <a:solidFill>
                  <a:srgbClr val="323333"/>
                </a:solidFill>
              </a:rPr>
              <a:t>email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ORDER</a:t>
            </a:r>
            <a:r>
              <a:rPr b="0"/>
              <a:t> </a:t>
            </a:r>
            <a:r>
              <a:t>BY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323333"/>
                </a:solidFill>
              </a:rPr>
              <a:t>first_name</a:t>
            </a:r>
            <a:r>
              <a:rPr b="0"/>
              <a:t>, </a:t>
            </a:r>
            <a:r>
              <a:rPr b="0">
                <a:solidFill>
                  <a:srgbClr val="323333"/>
                </a:solidFill>
              </a:rPr>
              <a:t>last_name</a:t>
            </a:r>
            <a:r>
              <a:rPr b="0"/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LIMIT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009999"/>
                </a:solidFill>
              </a:rPr>
              <a:t>10</a:t>
            </a:r>
            <a:r>
              <a:rPr b="0"/>
              <a:t>, </a:t>
            </a:r>
            <a:r>
              <a:rPr b="0">
                <a:solidFill>
                  <a:srgbClr val="009999"/>
                </a:solidFill>
              </a:rPr>
              <a:t>10</a:t>
            </a:r>
            <a:r>
              <a:rPr b="0"/>
              <a:t>;</a:t>
            </a:r>
          </a:p>
        </p:txBody>
      </p:sp>
      <p:sp>
        <p:nvSpPr>
          <p:cNvPr id="312" name="Shape 31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DELETE</a:t>
            </a:r>
          </a:p>
        </p:txBody>
      </p:sp>
      <p:sp>
        <p:nvSpPr>
          <p:cNvPr id="315" name="Shape 315"/>
          <p:cNvSpPr/>
          <p:nvPr/>
        </p:nvSpPr>
        <p:spPr>
          <a:xfrm>
            <a:off x="622300" y="1651000"/>
            <a:ext cx="115570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DELETE FROM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table</a:t>
            </a:r>
          </a:p>
        </p:txBody>
      </p:sp>
      <p:sp>
        <p:nvSpPr>
          <p:cNvPr id="316" name="Shape 316"/>
          <p:cNvSpPr/>
          <p:nvPr/>
        </p:nvSpPr>
        <p:spPr>
          <a:xfrm>
            <a:off x="628650" y="2870200"/>
            <a:ext cx="11557000" cy="22606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WHERE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column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"some"</a:t>
            </a: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/>
              <a:t>AND</a:t>
            </a:r>
            <a:r>
              <a:t> </a:t>
            </a:r>
            <a:r>
              <a:rPr>
                <a:solidFill>
                  <a:srgbClr val="323333"/>
                </a:solidFill>
              </a:rPr>
              <a:t>name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"value"</a:t>
            </a:r>
            <a:endParaRPr>
              <a:solidFill>
                <a:srgbClr val="991C73"/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/>
              <a:t>OR</a:t>
            </a:r>
            <a:r>
              <a:t> </a:t>
            </a:r>
            <a:r>
              <a:rPr>
                <a:solidFill>
                  <a:srgbClr val="323333"/>
                </a:solidFill>
              </a:rPr>
              <a:t>other_column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991C73"/>
                </a:solidFill>
              </a:rPr>
              <a:t>"other value"</a:t>
            </a:r>
          </a:p>
        </p:txBody>
      </p:sp>
      <p:sp>
        <p:nvSpPr>
          <p:cNvPr id="317" name="Shape 317"/>
          <p:cNvSpPr/>
          <p:nvPr/>
        </p:nvSpPr>
        <p:spPr>
          <a:xfrm>
            <a:off x="615950" y="5295900"/>
            <a:ext cx="11569700" cy="11684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ORDER</a:t>
            </a:r>
            <a:r>
              <a:rPr b="0"/>
              <a:t> </a:t>
            </a:r>
            <a:r>
              <a:t>BY</a:t>
            </a:r>
            <a:endParaRPr b="0"/>
          </a:p>
          <a:p>
            <a:pPr lvl="1"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323333"/>
                </a:solidFill>
              </a:rPr>
              <a:t>some ASC</a:t>
            </a:r>
            <a:r>
              <a:rPr b="0"/>
              <a:t>, </a:t>
            </a:r>
            <a:r>
              <a:rPr b="0">
                <a:solidFill>
                  <a:srgbClr val="323333"/>
                </a:solidFill>
              </a:rPr>
              <a:t>columns DESC</a:t>
            </a:r>
          </a:p>
        </p:txBody>
      </p:sp>
      <p:sp>
        <p:nvSpPr>
          <p:cNvPr id="318" name="Shape 318"/>
          <p:cNvSpPr/>
          <p:nvPr/>
        </p:nvSpPr>
        <p:spPr>
          <a:xfrm>
            <a:off x="626962" y="6616700"/>
            <a:ext cx="11557003" cy="116840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LIMIT</a:t>
            </a:r>
            <a:endParaRPr b="0"/>
          </a:p>
          <a:p>
            <a:pPr algn="l" defTabSz="457200">
              <a:defRPr b="1" sz="36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rPr b="0">
                <a:solidFill>
                  <a:srgbClr val="9DFEFF"/>
                </a:solidFill>
              </a:rPr>
              <a:t>number</a:t>
            </a:r>
            <a:r>
              <a:rPr b="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2"/>
      <p:bldP build="whole" bldLvl="1" animBg="1" rev="0" advAuto="0" spid="316" grpId="1"/>
      <p:bldP build="whole" bldLvl="1" animBg="1" rev="0" advAuto="0" spid="318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body" sz="half" idx="1"/>
          </p:nvPr>
        </p:nvSpPr>
        <p:spPr>
          <a:xfrm>
            <a:off x="558800" y="1794553"/>
            <a:ext cx="10846892" cy="240464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DELETE 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user;</a:t>
            </a:r>
          </a:p>
        </p:txBody>
      </p:sp>
      <p:sp>
        <p:nvSpPr>
          <p:cNvPr id="321" name="Shape 32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1562100"/>
            <a:ext cx="11798300" cy="663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7:</a:t>
            </a:r>
          </a:p>
          <a:p>
            <a:pPr/>
          </a:p>
          <a:p>
            <a:pPr/>
            <a:r>
              <a:t>Delete one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DELETE</a:t>
            </a:r>
            <a:r>
              <a:rPr b="0"/>
              <a:t> </a:t>
            </a:r>
            <a:r>
              <a:t>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user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WHERE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id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009999"/>
                </a:solidFill>
              </a:rPr>
              <a:t>1</a:t>
            </a:r>
            <a:r>
              <a:t>;</a:t>
            </a:r>
          </a:p>
        </p:txBody>
      </p:sp>
      <p:sp>
        <p:nvSpPr>
          <p:cNvPr id="328" name="Shape 32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502928" y="2835204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Types of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/>
            <a:r>
              <a:t>IDs should be </a:t>
            </a:r>
            <a:r>
              <a:rPr b="1"/>
              <a:t>unique</a:t>
            </a:r>
            <a:endParaRPr b="1"/>
          </a:p>
          <a:p>
            <a:pPr marL="205253" indent="-205253"/>
            <a:r>
              <a:t>Usernames should be </a:t>
            </a:r>
            <a:r>
              <a:rPr b="1"/>
              <a:t>unique</a:t>
            </a:r>
            <a:endParaRPr b="1"/>
          </a:p>
          <a:p>
            <a:pPr marL="205253" indent="-205253"/>
            <a:r>
              <a:t>Passwords </a:t>
            </a:r>
            <a:r>
              <a:rPr b="1"/>
              <a:t>should not be</a:t>
            </a:r>
            <a:r>
              <a:t> unique</a:t>
            </a:r>
          </a:p>
          <a:p>
            <a:pPr marL="205253" indent="-205253"/>
            <a:r>
              <a:t>Email Address should be </a:t>
            </a:r>
            <a:r>
              <a:rPr b="1"/>
              <a:t>unique</a:t>
            </a:r>
            <a:endParaRPr b="1"/>
          </a:p>
          <a:p>
            <a:pPr marL="205253" indent="-205253"/>
            <a:r>
              <a:t>First Name </a:t>
            </a:r>
            <a:r>
              <a:rPr b="1"/>
              <a:t>should not be</a:t>
            </a:r>
            <a:r>
              <a:t> unique</a:t>
            </a:r>
          </a:p>
          <a:p>
            <a:pPr marL="205253" indent="-205253"/>
            <a:r>
              <a:t>Last Name </a:t>
            </a:r>
            <a:r>
              <a:rPr b="1"/>
              <a:t>should not be </a:t>
            </a:r>
            <a:r>
              <a:t>unique</a:t>
            </a:r>
          </a:p>
          <a:p>
            <a:pPr marL="205253" indent="-205253"/>
          </a:p>
          <a:p>
            <a:pPr marL="205253" indent="-205253"/>
            <a:r>
              <a:t>All column </a:t>
            </a:r>
            <a:r>
              <a:rPr b="1"/>
              <a:t>should not be</a:t>
            </a:r>
            <a:r>
              <a:t> </a:t>
            </a:r>
            <a:r>
              <a:rPr b="1"/>
              <a:t>null</a:t>
            </a:r>
          </a:p>
        </p:txBody>
      </p:sp>
      <p:sp>
        <p:nvSpPr>
          <p:cNvPr id="331" name="Shape 33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Constraints: Users Table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Constraints: Users Table</a:t>
            </a:r>
          </a:p>
        </p:txBody>
      </p:sp>
      <p:graphicFrame>
        <p:nvGraphicFramePr>
          <p:cNvPr id="334" name="Table 334"/>
          <p:cNvGraphicFramePr/>
          <p:nvPr/>
        </p:nvGraphicFramePr>
        <p:xfrm>
          <a:off x="254000" y="2895600"/>
          <a:ext cx="12509501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8285"/>
                <a:gridCol w="3621249"/>
                <a:gridCol w="5939965"/>
              </a:tblGrid>
              <a:tr h="747485">
                <a:tc gridSpan="2"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body" idx="1"/>
          </p:nvPr>
        </p:nvSpPr>
        <p:spPr>
          <a:xfrm>
            <a:off x="558800" y="1794553"/>
            <a:ext cx="11092376" cy="656314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DROP TABLE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user;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6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CREATE TABLE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>
                <a:latin typeface="Source Code Pro Light"/>
                <a:ea typeface="Source Code Pro Light"/>
                <a:cs typeface="Source Code Pro Light"/>
                <a:sym typeface="Source Code Pro Light"/>
              </a:rPr>
              <a:t>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INTEGER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password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email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first_name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last_name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);</a:t>
            </a:r>
          </a:p>
        </p:txBody>
      </p:sp>
      <p:sp>
        <p:nvSpPr>
          <p:cNvPr id="337" name="Shape 337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Constraints: Users Table Schema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/>
            <a:r>
              <a:t>ID should be </a:t>
            </a:r>
            <a:r>
              <a:rPr b="1"/>
              <a:t>autoincrement</a:t>
            </a:r>
            <a:endParaRPr b="1"/>
          </a:p>
          <a:p>
            <a:pPr/>
            <a:r>
              <a:t>ID should be the </a:t>
            </a:r>
            <a:r>
              <a:rPr b="1"/>
              <a:t>primary key</a:t>
            </a:r>
          </a:p>
        </p:txBody>
      </p:sp>
      <p:sp>
        <p:nvSpPr>
          <p:cNvPr id="342" name="Shape 34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Users Table: AutoIncrement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body" idx="1"/>
          </p:nvPr>
        </p:nvSpPr>
        <p:spPr>
          <a:xfrm>
            <a:off x="558799" y="1794553"/>
            <a:ext cx="12096951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6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CREATE TABLE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>
                <a:latin typeface="Source Code Pro Light"/>
                <a:ea typeface="Source Code Pro Light"/>
                <a:cs typeface="Source Code Pro Light"/>
                <a:sym typeface="Source Code Pro Light"/>
              </a:rPr>
              <a:t>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INTEGER</a:t>
            </a:r>
            <a:r>
              <a:t> PRIMARY KEY AUTOINCREMENT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password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email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first_name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last_name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endParaRPr b="1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);</a:t>
            </a:r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Features: Users Table Schema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/>
            <a:r>
              <a:t>Unique identifier</a:t>
            </a:r>
          </a:p>
          <a:p>
            <a:pPr marL="205253" indent="-205253"/>
            <a:r>
              <a:t>Title</a:t>
            </a:r>
          </a:p>
          <a:p>
            <a:pPr marL="205253" indent="-205253"/>
            <a:r>
              <a:t>Article</a:t>
            </a:r>
            <a:br/>
            <a:br/>
            <a:br/>
          </a:p>
          <a:p>
            <a:pPr marL="205253" indent="-205253"/>
          </a:p>
          <a:p>
            <a:pPr marL="205253" indent="-205253"/>
            <a:r>
              <a:t>Must link to the user table</a:t>
            </a:r>
          </a:p>
        </p:txBody>
      </p:sp>
      <p:sp>
        <p:nvSpPr>
          <p:cNvPr id="348" name="Shape 34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Entry Table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469899" y="4635500"/>
            <a:ext cx="204561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lnSpc>
                <a:spcPct val="95000"/>
              </a:lnSpc>
              <a:spcBef>
                <a:spcPts val="1600"/>
              </a:spcBef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lvl1pPr>
          </a:lstStyle>
          <a:p>
            <a:pPr/>
            <a:r>
              <a:t>Consider: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7" grpId="1"/>
      <p:bldP build="p" bldLvl="5" animBg="1" rev="0" advAuto="0" spid="349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 Table</a:t>
            </a:r>
          </a:p>
        </p:txBody>
      </p:sp>
      <p:graphicFrame>
        <p:nvGraphicFramePr>
          <p:cNvPr id="352" name="Table 352"/>
          <p:cNvGraphicFramePr/>
          <p:nvPr/>
        </p:nvGraphicFramePr>
        <p:xfrm>
          <a:off x="247650" y="2260600"/>
          <a:ext cx="12522200" cy="55923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93288"/>
                <a:gridCol w="3368006"/>
                <a:gridCol w="4448205"/>
              </a:tblGrid>
              <a:tr h="762168">
                <a:tc gridSpan="3"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Entry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420536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primary key, autoincrement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04019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6761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26179"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article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body" idx="1"/>
          </p:nvPr>
        </p:nvSpPr>
        <p:spPr>
          <a:xfrm>
            <a:off x="558800" y="1988870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6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CREATE TABLE </a:t>
            </a:r>
            <a:r>
              <a:rPr b="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entry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INTEGER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NOT NULL PRIMARY KEY</a:t>
            </a:r>
            <a:endParaRPr b="1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AUTOINCREMENT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600">
                <a:uFillTx/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  </a:t>
            </a:r>
            <a:r>
              <a:rPr b="0">
                <a:solidFill>
                  <a:srgbClr val="323333"/>
                </a:solidFill>
              </a:rPr>
              <a:t>user_id</a:t>
            </a:r>
            <a:r>
              <a:rPr b="0"/>
              <a:t> </a:t>
            </a:r>
            <a:r>
              <a:rPr b="0">
                <a:solidFill>
                  <a:srgbClr val="0086B3"/>
                </a:solidFill>
              </a:rPr>
              <a:t>INTEGER</a:t>
            </a:r>
            <a:r>
              <a:t> NOT NULL,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title</a:t>
            </a:r>
            <a: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NOT NULL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article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);</a:t>
            </a:r>
          </a:p>
        </p:txBody>
      </p:sp>
      <p:sp>
        <p:nvSpPr>
          <p:cNvPr id="355" name="Shape 355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Entry Table Schema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INSERT</a:t>
            </a:r>
            <a:r>
              <a:rPr b="0"/>
              <a:t> </a:t>
            </a:r>
            <a:r>
              <a:t>INTO</a:t>
            </a:r>
            <a:r>
              <a:rPr b="0"/>
              <a:t> </a:t>
            </a:r>
            <a:r>
              <a:rPr b="0">
                <a:solidFill>
                  <a:srgbClr val="323333"/>
                </a:solidFill>
              </a:rPr>
              <a:t>entry</a:t>
            </a:r>
            <a:r>
              <a:rPr b="0"/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user_id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title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323333"/>
                </a:solidFill>
              </a:rPr>
              <a:t>entry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 </a:t>
            </a:r>
            <a:r>
              <a:rPr b="1"/>
              <a:t>VALUES</a:t>
            </a:r>
            <a:r>
              <a:t> 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009999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"How to Write SQL"</a:t>
            </a:r>
            <a:r>
              <a:t>,</a:t>
            </a:r>
            <a:endParaRPr>
              <a:solidFill>
                <a:srgbClr val="991C73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>
                <a:solidFill>
                  <a:srgbClr val="991C73"/>
                </a:solidFill>
              </a:rPr>
              <a:t>"Writing SQL in PHP is fun and easy!"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);</a:t>
            </a:r>
          </a:p>
        </p:txBody>
      </p:sp>
      <p:sp>
        <p:nvSpPr>
          <p:cNvPr id="358" name="Shape 35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/>
            <a:r>
              <a:t>Used to JOIN multiple tables</a:t>
            </a:r>
          </a:p>
          <a:p>
            <a:pPr lvl="1"/>
            <a:r>
              <a:t>INNER JOIN</a:t>
            </a:r>
          </a:p>
          <a:p>
            <a:pPr lvl="1"/>
            <a:r>
              <a:t>LEFT or RIGHT OUTER JOIN</a:t>
            </a:r>
          </a:p>
          <a:p>
            <a:pPr marL="457465" indent="-457465">
              <a:buChar char="–"/>
            </a:pPr>
            <a:r>
              <a:t>See: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 Visual Explanation of SQL Joins</a:t>
            </a:r>
          </a:p>
        </p:txBody>
      </p:sp>
      <p:sp>
        <p:nvSpPr>
          <p:cNvPr id="361" name="Shape 361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  <p:sp>
        <p:nvSpPr>
          <p:cNvPr id="362" name="Shape 362"/>
          <p:cNvSpPr/>
          <p:nvPr/>
        </p:nvSpPr>
        <p:spPr>
          <a:xfrm>
            <a:off x="558800" y="5354027"/>
            <a:ext cx="11887200" cy="370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 defTabSz="457200">
              <a:defRPr b="1"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  <a:endParaRPr b="0"/>
          </a:p>
          <a:p>
            <a:pPr algn="l" defTabSz="457200">
              <a:defRPr b="1"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t>*</a:t>
            </a:r>
          </a:p>
          <a:p>
            <a:pPr algn="l" defTabSz="457200">
              <a:defRPr b="1"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algn="l" defTabSz="457200">
              <a:defRPr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table_1</a:t>
            </a:r>
          </a:p>
          <a:p>
            <a:pPr algn="l" defTabSz="457200">
              <a:defRPr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INNER</a:t>
            </a:r>
            <a:r>
              <a:t> </a:t>
            </a:r>
            <a:r>
              <a:rPr b="1"/>
              <a:t>JOIN</a:t>
            </a:r>
            <a:endParaRPr b="1"/>
          </a:p>
          <a:p>
            <a:pPr algn="l" defTabSz="457200">
              <a:defRPr sz="38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  </a:t>
            </a:r>
            <a:r>
              <a:rPr>
                <a:solidFill>
                  <a:srgbClr val="323333"/>
                </a:solidFill>
              </a:rPr>
              <a:t>table_2</a:t>
            </a:r>
            <a:r>
              <a:t> </a:t>
            </a:r>
            <a:r>
              <a:rPr b="1"/>
              <a:t>ON</a:t>
            </a:r>
            <a:r>
              <a:t> (</a:t>
            </a:r>
            <a:r>
              <a:rPr>
                <a:solidFill>
                  <a:srgbClr val="323333"/>
                </a:solidFill>
              </a:rPr>
              <a:t>condition</a:t>
            </a:r>
            <a:r>
              <a:t>)</a:t>
            </a:r>
            <a:r>
              <a:rPr>
                <a:solidFill>
                  <a:srgbClr val="3233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body" idx="1"/>
          </p:nvPr>
        </p:nvSpPr>
        <p:spPr>
          <a:xfrm>
            <a:off x="558800" y="1350053"/>
            <a:ext cx="11887200" cy="7894761"/>
          </a:xfrm>
          <a:prstGeom prst="rect">
            <a:avLst/>
          </a:prstGeom>
        </p:spPr>
        <p:txBody>
          <a:bodyPr/>
          <a:lstStyle/>
          <a:p>
            <a:pPr marL="205253" indent="-205253">
              <a:lnSpc>
                <a:spcPct val="130000"/>
              </a:lnSpc>
            </a:pPr>
            <a:r>
              <a:t>Highly Structured Data</a:t>
            </a:r>
          </a:p>
          <a:p>
            <a:pPr marL="205253" indent="-205253">
              <a:lnSpc>
                <a:spcPct val="130000"/>
              </a:lnSpc>
            </a:pPr>
            <a:r>
              <a:t>Using Tables, Columns and Rows</a:t>
            </a:r>
          </a:p>
          <a:p>
            <a:pPr marL="205253" indent="-205253">
              <a:lnSpc>
                <a:spcPct val="130000"/>
              </a:lnSpc>
            </a:pPr>
            <a:r>
              <a:t>One or more relationships exist within the data</a:t>
            </a:r>
          </a:p>
          <a:p>
            <a:pPr marL="205253" indent="-205253">
              <a:lnSpc>
                <a:spcPct val="130000"/>
              </a:lnSpc>
            </a:pPr>
            <a:r>
              <a:t>Constraints</a:t>
            </a:r>
          </a:p>
          <a:p>
            <a:pPr lvl="1" marL="539750" indent="-249238">
              <a:lnSpc>
                <a:spcPct val="130000"/>
              </a:lnSpc>
            </a:pPr>
            <a:r>
              <a:t>Primary Keys (unique row identifier)</a:t>
            </a:r>
          </a:p>
          <a:p>
            <a:pPr lvl="1" marL="539750" indent="-249238">
              <a:lnSpc>
                <a:spcPct val="130000"/>
              </a:lnSpc>
            </a:pPr>
            <a:r>
              <a:t>Unique Keys (one or more columns must have unique values, either individually or as a group)</a:t>
            </a:r>
          </a:p>
          <a:p>
            <a:pPr lvl="1" marL="539750" indent="-249238">
              <a:lnSpc>
                <a:spcPct val="130000"/>
              </a:lnSpc>
            </a:pPr>
            <a:r>
              <a:t>Foreign Keys (column value must be derived from a column value in another table)</a:t>
            </a:r>
          </a:p>
          <a:p>
            <a:pPr marL="205253" indent="-205253">
              <a:lnSpc>
                <a:spcPct val="130000"/>
              </a:lnSpc>
            </a:pPr>
            <a:r>
              <a:t>Indexes</a:t>
            </a:r>
          </a:p>
          <a:p>
            <a:pPr lvl="1" marL="539750" indent="-249238">
              <a:lnSpc>
                <a:spcPct val="130000"/>
              </a:lnSpc>
            </a:pPr>
            <a:r>
              <a:t>A lookup for rows based on values of one or multiple columns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SQL (Relational)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INNER JOIN</a:t>
            </a:r>
          </a:p>
        </p:txBody>
      </p:sp>
      <p:pic>
        <p:nvPicPr>
          <p:cNvPr id="365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957" y="1453844"/>
            <a:ext cx="9684886" cy="6019803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/>
        </p:nvSpPr>
        <p:spPr>
          <a:xfrm>
            <a:off x="3115240" y="4158943"/>
            <a:ext cx="1048360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</a:t>
            </a:r>
          </a:p>
        </p:txBody>
      </p:sp>
      <p:sp>
        <p:nvSpPr>
          <p:cNvPr id="367" name="Shape 367"/>
          <p:cNvSpPr/>
          <p:nvPr/>
        </p:nvSpPr>
        <p:spPr>
          <a:xfrm>
            <a:off x="8436540" y="4158943"/>
            <a:ext cx="1279373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Entries</a:t>
            </a:r>
          </a:p>
        </p:txBody>
      </p:sp>
      <p:sp>
        <p:nvSpPr>
          <p:cNvPr id="368" name="Shape 368"/>
          <p:cNvSpPr/>
          <p:nvPr/>
        </p:nvSpPr>
        <p:spPr>
          <a:xfrm>
            <a:off x="4842440" y="7702245"/>
            <a:ext cx="3197429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 with Entries</a:t>
            </a:r>
          </a:p>
        </p:txBody>
      </p:sp>
      <p:sp>
        <p:nvSpPr>
          <p:cNvPr id="369" name="Shape 369"/>
          <p:cNvSpPr/>
          <p:nvPr/>
        </p:nvSpPr>
        <p:spPr>
          <a:xfrm flipH="1">
            <a:off x="6442943" y="4677664"/>
            <a:ext cx="2" cy="2933363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 OUTER JOIN</a:t>
            </a:r>
          </a:p>
        </p:txBody>
      </p:sp>
      <p:pic>
        <p:nvPicPr>
          <p:cNvPr id="372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1674329"/>
            <a:ext cx="9347200" cy="584553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3162299" y="4294058"/>
            <a:ext cx="1048361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</a:t>
            </a:r>
          </a:p>
        </p:txBody>
      </p:sp>
      <p:sp>
        <p:nvSpPr>
          <p:cNvPr id="374" name="Shape 374"/>
          <p:cNvSpPr/>
          <p:nvPr/>
        </p:nvSpPr>
        <p:spPr>
          <a:xfrm>
            <a:off x="4673600" y="7481760"/>
            <a:ext cx="3197429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 with Entries</a:t>
            </a:r>
          </a:p>
        </p:txBody>
      </p:sp>
      <p:sp>
        <p:nvSpPr>
          <p:cNvPr id="375" name="Shape 375"/>
          <p:cNvSpPr/>
          <p:nvPr/>
        </p:nvSpPr>
        <p:spPr>
          <a:xfrm flipH="1">
            <a:off x="6274103" y="4457179"/>
            <a:ext cx="2" cy="2933363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6" name="Shape 376"/>
          <p:cNvSpPr/>
          <p:nvPr/>
        </p:nvSpPr>
        <p:spPr>
          <a:xfrm>
            <a:off x="8750299" y="4294058"/>
            <a:ext cx="1279374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Entries</a:t>
            </a:r>
          </a:p>
        </p:txBody>
      </p:sp>
      <p:sp>
        <p:nvSpPr>
          <p:cNvPr id="377" name="Shape 377"/>
          <p:cNvSpPr/>
          <p:nvPr/>
        </p:nvSpPr>
        <p:spPr>
          <a:xfrm flipH="1">
            <a:off x="2124581" y="5590269"/>
            <a:ext cx="757692" cy="1790070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>
            <a:off x="429428" y="7481760"/>
            <a:ext cx="3748406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 without Entries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1586811"/>
            <a:ext cx="9690100" cy="6059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OUTER JOIN</a:t>
            </a:r>
          </a:p>
        </p:txBody>
      </p:sp>
      <p:sp>
        <p:nvSpPr>
          <p:cNvPr id="382" name="Shape 382"/>
          <p:cNvSpPr/>
          <p:nvPr/>
        </p:nvSpPr>
        <p:spPr>
          <a:xfrm>
            <a:off x="2696777" y="4318000"/>
            <a:ext cx="1048360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Users</a:t>
            </a:r>
          </a:p>
        </p:txBody>
      </p:sp>
      <p:sp>
        <p:nvSpPr>
          <p:cNvPr id="383" name="Shape 383"/>
          <p:cNvSpPr/>
          <p:nvPr/>
        </p:nvSpPr>
        <p:spPr>
          <a:xfrm>
            <a:off x="4314290" y="8636916"/>
            <a:ext cx="4899153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Entries with Users (Authors)</a:t>
            </a:r>
          </a:p>
        </p:txBody>
      </p:sp>
      <p:sp>
        <p:nvSpPr>
          <p:cNvPr id="384" name="Shape 384"/>
          <p:cNvSpPr/>
          <p:nvPr/>
        </p:nvSpPr>
        <p:spPr>
          <a:xfrm>
            <a:off x="6636053" y="5624119"/>
            <a:ext cx="2" cy="2933363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Shape 385"/>
          <p:cNvSpPr/>
          <p:nvPr/>
        </p:nvSpPr>
        <p:spPr>
          <a:xfrm>
            <a:off x="8348277" y="4318000"/>
            <a:ext cx="1279373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Entries</a:t>
            </a:r>
          </a:p>
        </p:txBody>
      </p:sp>
      <p:sp>
        <p:nvSpPr>
          <p:cNvPr id="386" name="Shape 386"/>
          <p:cNvSpPr/>
          <p:nvPr/>
        </p:nvSpPr>
        <p:spPr>
          <a:xfrm>
            <a:off x="9566185" y="5793470"/>
            <a:ext cx="1113888" cy="1830436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>
            <a:off x="8146481" y="7664145"/>
            <a:ext cx="4252317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Entries by Deleted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8:</a:t>
            </a:r>
          </a:p>
          <a:p>
            <a:pPr/>
          </a:p>
          <a:p>
            <a:pPr/>
            <a:r>
              <a:t>Select all entries that have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t>*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entry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INNER</a:t>
            </a:r>
            <a:r>
              <a:t> </a:t>
            </a:r>
            <a:r>
              <a:rPr b="1"/>
              <a:t>JOIN</a:t>
            </a:r>
            <a:endParaRPr b="1"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  </a:t>
            </a:r>
            <a:r>
              <a:rPr>
                <a:solidFill>
                  <a:srgbClr val="323333"/>
                </a:solidFill>
              </a:rPr>
              <a:t>user</a:t>
            </a:r>
            <a:r>
              <a:t> </a:t>
            </a:r>
            <a:r>
              <a:rPr b="1"/>
              <a:t>ON</a:t>
            </a:r>
            <a:r>
              <a:t> (</a:t>
            </a:r>
            <a:r>
              <a:rPr>
                <a:solidFill>
                  <a:srgbClr val="323333"/>
                </a:solidFill>
              </a:rPr>
              <a:t>entry</a:t>
            </a:r>
            <a:r>
              <a:t>.</a:t>
            </a:r>
            <a:r>
              <a:rPr>
                <a:solidFill>
                  <a:srgbClr val="323333"/>
                </a:solidFill>
              </a:rPr>
              <a:t>user_id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323333"/>
                </a:solidFill>
              </a:rPr>
              <a:t>user</a:t>
            </a:r>
            <a:r>
              <a:t>.</a:t>
            </a:r>
            <a:r>
              <a:rPr>
                <a:solidFill>
                  <a:srgbClr val="323333"/>
                </a:solidFill>
              </a:rPr>
              <a:t>id</a:t>
            </a:r>
            <a:r>
              <a:t>)</a:t>
            </a:r>
            <a:r>
              <a:rPr>
                <a:solidFill>
                  <a:srgbClr val="323333"/>
                </a:solidFill>
              </a:rPr>
              <a:t>;</a:t>
            </a:r>
          </a:p>
        </p:txBody>
      </p:sp>
      <p:sp>
        <p:nvSpPr>
          <p:cNvPr id="392" name="Shape 39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SELECT... INNER JOIN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502928" y="3673403"/>
            <a:ext cx="11704323" cy="2406794"/>
          </a:xfrm>
          <a:prstGeom prst="rect">
            <a:avLst/>
          </a:prstGeom>
        </p:spPr>
        <p:txBody>
          <a:bodyPr/>
          <a:lstStyle/>
          <a:p>
            <a:pPr/>
            <a:r>
              <a:t>Exercise 9:</a:t>
            </a:r>
          </a:p>
          <a:p>
            <a:pPr/>
          </a:p>
          <a:p>
            <a:pPr/>
            <a:r>
              <a:t>Select all entries, with users where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SELECT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0"/>
              <a:t>  </a:t>
            </a:r>
            <a:r>
              <a:t>*</a:t>
            </a:r>
            <a:endParaRPr b="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FROM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323333"/>
                </a:solidFill>
              </a:rPr>
              <a:t>entry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LEFT</a:t>
            </a:r>
            <a:r>
              <a:t> </a:t>
            </a:r>
            <a:r>
              <a:rPr b="1"/>
              <a:t>OUTER</a:t>
            </a:r>
            <a:r>
              <a:t> </a:t>
            </a:r>
            <a:r>
              <a:rPr b="1"/>
              <a:t>JOIN</a:t>
            </a:r>
            <a:endParaRPr b="1"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  </a:t>
            </a:r>
            <a:r>
              <a:rPr>
                <a:solidFill>
                  <a:srgbClr val="323333"/>
                </a:solidFill>
              </a:rPr>
              <a:t>user</a:t>
            </a:r>
            <a:r>
              <a:t> </a:t>
            </a:r>
            <a:r>
              <a:rPr b="1"/>
              <a:t>ON</a:t>
            </a:r>
            <a:r>
              <a:t> (</a:t>
            </a:r>
            <a:r>
              <a:rPr>
                <a:solidFill>
                  <a:srgbClr val="323333"/>
                </a:solidFill>
              </a:rPr>
              <a:t>entry.user_id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>
                <a:solidFill>
                  <a:srgbClr val="323333"/>
                </a:solidFill>
              </a:rPr>
              <a:t>users</a:t>
            </a:r>
            <a:r>
              <a:t>.</a:t>
            </a:r>
            <a:r>
              <a:rPr>
                <a:solidFill>
                  <a:srgbClr val="323333"/>
                </a:solidFill>
              </a:rPr>
              <a:t>id</a:t>
            </a:r>
            <a:r>
              <a:t>);</a:t>
            </a:r>
          </a:p>
        </p:txBody>
      </p:sp>
      <p:sp>
        <p:nvSpPr>
          <p:cNvPr id="397" name="Shape 397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SELECT... LEFT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141625" indent="-141625" defTabSz="403097">
              <a:spcBef>
                <a:spcPts val="1200"/>
              </a:spcBef>
              <a:defRPr sz="1932"/>
            </a:pPr>
            <a:r>
              <a:t> PDO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SQLite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MySQL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PostgreSQL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MSSQL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Oracle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ODBC and DB2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Firebird</a:t>
            </a:r>
          </a:p>
          <a:p>
            <a:pPr marL="141625" indent="-141625" defTabSz="403097">
              <a:spcBef>
                <a:spcPts val="1200"/>
              </a:spcBef>
              <a:defRPr sz="1932"/>
            </a:pPr>
            <a:r>
              <a:t> DSN — Data Source Name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Driver Name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Hostname &amp; Port or Unix Socket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Username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Password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Database Name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Charset</a:t>
            </a:r>
          </a:p>
          <a:p>
            <a:pPr marL="141625" indent="-141625" defTabSz="403097">
              <a:spcBef>
                <a:spcPts val="1200"/>
              </a:spcBef>
              <a:defRPr sz="1932"/>
            </a:pPr>
            <a:r>
              <a:t> Connecting</a:t>
            </a:r>
          </a:p>
          <a:p>
            <a:pPr lvl="1" marL="372427" indent="-171974" defTabSz="403097">
              <a:spcBef>
                <a:spcPts val="1200"/>
              </a:spcBef>
              <a:defRPr sz="1932"/>
            </a:pPr>
            <a:r>
              <a:t> new PDO()</a:t>
            </a:r>
          </a:p>
        </p:txBody>
      </p:sp>
      <p:sp>
        <p:nvSpPr>
          <p:cNvPr id="400" name="Shape 400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Connecting to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3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&lt;?php</a:t>
            </a:r>
            <a:endParaRPr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300">
                <a:solidFill>
                  <a:srgbClr val="323333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try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080"/>
                </a:solidFill>
              </a:rPr>
              <a:t>$pdo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new</a:t>
            </a:r>
            <a:r>
              <a:t> \PDO(</a:t>
            </a:r>
            <a:r>
              <a:rPr>
                <a:solidFill>
                  <a:srgbClr val="DF212A"/>
                </a:solidFill>
              </a:rPr>
              <a:t>"sqlite:/path/to/db.sqlite"</a:t>
            </a:r>
            <a:r>
              <a:t>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catch</a:t>
            </a:r>
            <a:r>
              <a:t> (\PDOException </a:t>
            </a:r>
            <a:r>
              <a:rPr>
                <a:solidFill>
                  <a:srgbClr val="008080"/>
                </a:solidFill>
              </a:rPr>
              <a:t>$ex</a:t>
            </a:r>
            <a:r>
              <a:t>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6B3"/>
                </a:solidFill>
              </a:rPr>
              <a:t>error_log</a:t>
            </a:r>
            <a:r>
              <a:t>(</a:t>
            </a:r>
            <a:r>
              <a:rPr>
                <a:solidFill>
                  <a:srgbClr val="008080"/>
                </a:solidFill>
              </a:rPr>
              <a:t>$ex</a:t>
            </a:r>
            <a:r>
              <a:t>-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r>
              <a:rPr>
                <a:solidFill>
                  <a:srgbClr val="008080"/>
                </a:solidFill>
              </a:rPr>
              <a:t>getMessage</a:t>
            </a:r>
            <a:r>
              <a:t>());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3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?&gt;</a:t>
            </a:r>
          </a:p>
        </p:txBody>
      </p:sp>
      <p:sp>
        <p:nvSpPr>
          <p:cNvPr id="403" name="Shape 403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Connecting to SQLite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323333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try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080"/>
                </a:solidFill>
              </a:rPr>
              <a:t>$pdo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new</a:t>
            </a:r>
            <a:r>
              <a:t> \PDO(…);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008080"/>
                </a:solidFill>
              </a:rPr>
              <a:t>$pdo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t> </a:t>
            </a:r>
            <a:r>
              <a:rPr>
                <a:solidFill>
                  <a:srgbClr val="008080"/>
                </a:solidFill>
              </a:rPr>
              <a:t>prepare</a:t>
            </a:r>
            <a:r>
              <a:t>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	</a:t>
            </a:r>
            <a:r>
              <a:rPr>
                <a:solidFill>
                  <a:srgbClr val="DF5000"/>
                </a:solidFill>
              </a:rPr>
              <a:t>"SELECT * FROM user WHERE id = :id"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080"/>
                </a:solidFill>
              </a:rPr>
              <a:t>$conditions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array</a:t>
            </a:r>
            <a:r>
              <a:t>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	</a:t>
            </a:r>
            <a:r>
              <a:rPr>
                <a:solidFill>
                  <a:srgbClr val="DF5000"/>
                </a:solidFill>
              </a:rPr>
              <a:t>':id'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=&gt;</a:t>
            </a:r>
            <a:r>
              <a:t> </a:t>
            </a:r>
            <a:r>
              <a:rPr>
                <a:solidFill>
                  <a:srgbClr val="945277"/>
                </a:solidFill>
              </a:rPr>
              <a:t>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080"/>
                </a:solidFill>
              </a:rPr>
              <a:t>$result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execute</a:t>
            </a:r>
            <a:r>
              <a:t>(</a:t>
            </a:r>
            <a:r>
              <a:rPr>
                <a:solidFill>
                  <a:srgbClr val="008080"/>
                </a:solidFill>
              </a:rPr>
              <a:t>$conditions</a:t>
            </a:r>
            <a:r>
              <a:t>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catch</a:t>
            </a:r>
            <a:r>
              <a:t> (\PDOException </a:t>
            </a:r>
            <a:r>
              <a:rPr>
                <a:solidFill>
                  <a:srgbClr val="008080"/>
                </a:solidFill>
              </a:rPr>
              <a:t>$ex</a:t>
            </a:r>
            <a:r>
              <a:t>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	</a:t>
            </a:r>
            <a:r>
              <a:rPr>
                <a:solidFill>
                  <a:srgbClr val="0086B3"/>
                </a:solidFill>
              </a:rPr>
              <a:t>error_log</a:t>
            </a:r>
            <a:r>
              <a:t>(</a:t>
            </a:r>
            <a:r>
              <a:rPr>
                <a:solidFill>
                  <a:srgbClr val="008080"/>
                </a:solidFill>
              </a:rPr>
              <a:t>$ex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getMessage</a:t>
            </a:r>
            <a:r>
              <a:t>());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323333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</p:txBody>
      </p:sp>
      <p:sp>
        <p:nvSpPr>
          <p:cNvPr id="406" name="Shape 406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Executing Queries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>
              <a:lnSpc>
                <a:spcPct val="150000"/>
              </a:lnSpc>
            </a:pPr>
            <a:r>
              <a:t>Sometimes called </a:t>
            </a:r>
            <a:r>
              <a:rPr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“</a:t>
            </a:r>
            <a:r>
              <a:rPr b="1"/>
              <a:t>Not Only SQL</a:t>
            </a:r>
            <a:r>
              <a:rPr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”</a:t>
            </a:r>
            <a:r>
              <a:t> because some NoSQL DBs have a SQL-like query language</a:t>
            </a:r>
          </a:p>
          <a:p>
            <a:pPr marL="205253" indent="-205253">
              <a:lnSpc>
                <a:spcPct val="150000"/>
              </a:lnSpc>
            </a:pPr>
            <a:r>
              <a:t>Not always non-relational</a:t>
            </a:r>
          </a:p>
          <a:p>
            <a:pPr marL="205253" indent="-205253">
              <a:lnSpc>
                <a:spcPct val="150000"/>
              </a:lnSpc>
            </a:pPr>
            <a:r>
              <a:t>Always unstructured</a:t>
            </a:r>
          </a:p>
          <a:p>
            <a:pPr marL="205253" indent="-205253">
              <a:lnSpc>
                <a:spcPct val="150000"/>
              </a:lnSpc>
            </a:pPr>
            <a:r>
              <a:t>Intended to provide higher scalability and higher availability</a:t>
            </a:r>
          </a:p>
          <a:p>
            <a:pPr marL="205253" indent="-205253">
              <a:lnSpc>
                <a:spcPct val="150000"/>
              </a:lnSpc>
            </a:pPr>
            <a:r>
              <a:t>Looser consistency models</a:t>
            </a:r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NoSQL (Document/Key-Value/Graph)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&lt;?php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808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$result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$query</a:t>
            </a:r>
            <a:r>
              <a:rPr b="1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t>execute</a:t>
            </a:r>
            <a:r>
              <a:rPr>
                <a:solidFill>
                  <a:srgbClr val="000000"/>
                </a:solidFill>
              </a:rPr>
              <a:t>(</a:t>
            </a:r>
            <a:r>
              <a:t>$conditions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if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b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t>echo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"Results Found: "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t>. </a:t>
            </a:r>
            <a:r>
              <a:rPr b="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t>-&gt;</a:t>
            </a:r>
            <a:r>
              <a:rPr b="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rowCount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t> (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b="1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</a:t>
            </a:r>
            <a:r>
              <a:t>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t> </a:t>
            </a:r>
            <a:r>
              <a:rPr>
                <a:solidFill>
                  <a:srgbClr val="DD2244"/>
                </a:solidFill>
              </a:rPr>
              <a:t>"&lt;a href='/edit/"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[</a:t>
            </a:r>
            <a:r>
              <a:rPr>
                <a:solidFill>
                  <a:srgbClr val="DD2244"/>
                </a:solidFill>
              </a:rPr>
              <a:t>‘id'</a:t>
            </a:r>
            <a:r>
              <a:t>]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"'&gt;"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[</a:t>
            </a:r>
            <a:r>
              <a:rPr>
                <a:solidFill>
                  <a:srgbClr val="DD2244"/>
                </a:solidFill>
              </a:rPr>
              <a:t>‘first_name'</a:t>
            </a:r>
            <a:r>
              <a:t>]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' '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[</a:t>
            </a:r>
            <a:r>
              <a:rPr>
                <a:solidFill>
                  <a:srgbClr val="DD2244"/>
                </a:solidFill>
              </a:rPr>
              <a:t>'last_name'</a:t>
            </a:r>
            <a:r>
              <a:t>]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DD2244"/>
                </a:solidFill>
              </a:rPr>
              <a:t>'&lt;/a&gt;'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?&gt;</a:t>
            </a:r>
          </a:p>
        </p:txBody>
      </p:sp>
      <p:sp>
        <p:nvSpPr>
          <p:cNvPr id="409" name="Shape 409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Handling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&lt;?php 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808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$result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$query</a:t>
            </a:r>
            <a:r>
              <a:rPr b="1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t>execute</a:t>
            </a:r>
            <a:r>
              <a:rPr>
                <a:solidFill>
                  <a:srgbClr val="000000"/>
                </a:solidFill>
              </a:rPr>
              <a:t>(</a:t>
            </a:r>
            <a:r>
              <a:t>$conditions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b="1"/>
              <a:t>if</a:t>
            </a:r>
            <a:r>
              <a:t> (</a:t>
            </a:r>
            <a:r>
              <a:rPr>
                <a:solidFill>
                  <a:srgbClr val="008080"/>
                </a:solidFill>
              </a:rPr>
              <a:t>$result</a:t>
            </a:r>
            <a:r>
              <a:t>) {</a:t>
            </a:r>
          </a:p>
          <a:p>
            <a:pPr defTabSz="457200">
              <a:spcBef>
                <a:spcPts val="0"/>
              </a:spcBef>
              <a:defRPr sz="3200">
                <a:uFillTx/>
              </a:defRPr>
            </a:pPr>
            <a:r>
              <a:t>  </a:t>
            </a:r>
            <a:r>
              <a:rPr b="1"/>
              <a:t>echo</a:t>
            </a:r>
            <a:r>
              <a:t> </a:t>
            </a:r>
            <a:r>
              <a:rPr>
                <a:solidFill>
                  <a:srgbClr val="DD2244"/>
                </a:solidFill>
              </a:rPr>
              <a:t>"Results Found: "</a:t>
            </a:r>
            <a:r>
              <a:t> </a:t>
            </a:r>
            <a:r>
              <a:rPr b="1"/>
              <a:t>.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/>
              <a:t>-&gt;</a:t>
            </a:r>
            <a:r>
              <a:rPr>
                <a:solidFill>
                  <a:srgbClr val="008080"/>
                </a:solidFill>
              </a:rPr>
              <a:t>rowCount</a:t>
            </a:r>
            <a:r>
              <a:t>();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t> (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b="1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fetchObject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</a:t>
            </a:r>
            <a:r>
              <a:t>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t> </a:t>
            </a:r>
            <a:r>
              <a:rPr>
                <a:solidFill>
                  <a:srgbClr val="DD2244"/>
                </a:solidFill>
              </a:rPr>
              <a:t>"&lt;a href='/edit/"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id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"'&gt;"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first_name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' '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008080"/>
                </a:solidFill>
              </a:rPr>
              <a:t>$row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last_name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DD2244"/>
                </a:solidFill>
              </a:rPr>
              <a:t>'&lt;/a&gt;'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999999"/>
                </a:solidFill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?&gt;</a:t>
            </a:r>
          </a:p>
        </p:txBody>
      </p:sp>
      <p:sp>
        <p:nvSpPr>
          <p:cNvPr id="412" name="Shape 41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Handling Results as Objects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body" idx="1"/>
          </p:nvPr>
        </p:nvSpPr>
        <p:spPr>
          <a:xfrm>
            <a:off x="558800" y="1559906"/>
            <a:ext cx="11887200" cy="77001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class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>
                <a:solidFill>
                  <a:srgbClr val="455588"/>
                </a:solidFill>
              </a:rPr>
              <a:t>User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function</a:t>
            </a:r>
            <a:r>
              <a:t> </a:t>
            </a:r>
            <a:r>
              <a:rPr b="1">
                <a:solidFill>
                  <a:srgbClr val="99120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getName</a:t>
            </a:r>
            <a:r>
              <a:t>()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return</a:t>
            </a:r>
            <a:r>
              <a:t> </a:t>
            </a:r>
            <a:r>
              <a:rPr>
                <a:solidFill>
                  <a:srgbClr val="008080"/>
                </a:solidFill>
              </a:rPr>
              <a:t>$this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first_name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' '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008080"/>
                </a:solidFill>
              </a:rPr>
              <a:t>$this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last_name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 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200">
                <a:uFillTx/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if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b="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t> </a:t>
            </a:r>
            <a:r>
              <a:rPr>
                <a:solidFill>
                  <a:srgbClr val="DD2244"/>
                </a:solidFill>
              </a:rPr>
              <a:t>"Results Found: "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rowCount</a:t>
            </a:r>
            <a:r>
              <a:t>();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t> (</a:t>
            </a:r>
            <a:r>
              <a:rPr>
                <a:solidFill>
                  <a:srgbClr val="008080"/>
                </a:solidFill>
              </a:rPr>
              <a:t>$row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t> </a:t>
            </a:r>
            <a:r>
              <a:rPr>
                <a:solidFill>
                  <a:srgbClr val="008080"/>
                </a:solidFill>
              </a:rPr>
              <a:t>$query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b="1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fetchObject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b="1">
                <a:solidFill>
                  <a:srgbClr val="DD224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"User"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</a:t>
            </a:r>
            <a:r>
              <a:t>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t> </a:t>
            </a:r>
            <a:r>
              <a:rPr>
                <a:solidFill>
                  <a:srgbClr val="DD2244"/>
                </a:solidFill>
              </a:rPr>
              <a:t>"&lt;a href='/edit/"</a:t>
            </a:r>
            <a:r>
              <a:t>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>
                <a:solidFill>
                  <a:srgbClr val="008080"/>
                </a:solidFill>
              </a:rPr>
              <a:t>id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"'&gt;"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r>
              <a:rPr>
                <a:solidFill>
                  <a:srgbClr val="008080"/>
                </a:solidFill>
              </a:rPr>
              <a:t>$row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b="1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getName</a:t>
            </a:r>
            <a:r>
              <a:t>() </a:t>
            </a:r>
            <a:r>
              <a:rPr b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t> </a:t>
            </a:r>
            <a:r>
              <a:rPr>
                <a:solidFill>
                  <a:srgbClr val="DD2244"/>
                </a:solidFill>
              </a:rPr>
              <a:t>'&lt;/a&gt;'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2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</p:txBody>
      </p:sp>
      <p:sp>
        <p:nvSpPr>
          <p:cNvPr id="415" name="Shape 415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Handling Results as Custom Objects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1148" indent="-201148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NoSQL is non-relational</a:t>
            </a:r>
          </a:p>
          <a:p>
            <a:pPr lvl="1" marL="528955" indent="-244253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Document Stores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Centers around the concept of a document, and its related metadata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Collections of documents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Hierarchies of documents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Examples: Couchbase Server, CouchDB, MongoDB, Amazon SimpleDB, Oracle NoSQL DB</a:t>
            </a:r>
          </a:p>
          <a:p>
            <a:pPr lvl="1" marL="528955" indent="-244253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Key-Value Stores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Data stored and accessible directly by a unique key</a:t>
            </a:r>
          </a:p>
          <a:p>
            <a:pPr lvl="2" marL="953934" indent="-284961" defTabSz="572516">
              <a:lnSpc>
                <a:spcPct val="150000"/>
              </a:lnSpc>
              <a:spcBef>
                <a:spcPts val="1700"/>
              </a:spcBef>
              <a:defRPr sz="2254"/>
            </a:pPr>
            <a:r>
              <a:t>Examples: Memcache, MongoDB, Couchbase Server, Cassandra, Riak, Amazon DynamoDB, Redis, Oracle NoSQL DB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NoSQL (Document/Key-Value/Graph)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>
              <a:lnSpc>
                <a:spcPct val="150000"/>
              </a:lnSpc>
            </a:pPr>
            <a:r>
              <a:t>NoSQL is relational (say what?!)</a:t>
            </a:r>
          </a:p>
          <a:p>
            <a:pPr lvl="1" marL="539750" indent="-249238">
              <a:lnSpc>
                <a:spcPct val="150000"/>
              </a:lnSpc>
            </a:pPr>
            <a:r>
              <a:t>Graph Databases</a:t>
            </a:r>
          </a:p>
          <a:p>
            <a:pPr lvl="2" marL="973402" indent="-290777">
              <a:lnSpc>
                <a:spcPct val="150000"/>
              </a:lnSpc>
            </a:pPr>
            <a:r>
              <a:t>All data is related to N other data</a:t>
            </a:r>
          </a:p>
          <a:p>
            <a:pPr lvl="2" marL="973402" indent="-290777">
              <a:lnSpc>
                <a:spcPct val="150000"/>
              </a:lnSpc>
            </a:pPr>
            <a:r>
              <a:t>Relationships are in the data, not indexes</a:t>
            </a:r>
          </a:p>
          <a:p>
            <a:pPr lvl="2" marL="973402" indent="-290777">
              <a:lnSpc>
                <a:spcPct val="150000"/>
              </a:lnSpc>
            </a:pPr>
            <a:r>
              <a:t>Examples: Neo4J, OQGraph for MySQL</a:t>
            </a:r>
          </a:p>
          <a:p>
            <a:pPr lvl="2" marL="973402" indent="-290777">
              <a:lnSpc>
                <a:spcPct val="150000"/>
              </a:lnSpc>
            </a:pPr>
            <a:r>
              <a:t>Example Implementation: Facebook’s Graph API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NoSQL (Document/Key-Value/Graph)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"/>
          </p:nvPr>
        </p:nvSpPr>
        <p:spPr>
          <a:xfrm>
            <a:off x="558800" y="1794553"/>
            <a:ext cx="11887200" cy="7268790"/>
          </a:xfrm>
          <a:prstGeom prst="rect">
            <a:avLst/>
          </a:prstGeom>
        </p:spPr>
        <p:txBody>
          <a:bodyPr/>
          <a:lstStyle/>
          <a:p>
            <a:pPr marL="205253" indent="-205253">
              <a:spcBef>
                <a:spcPts val="5100"/>
              </a:spcBef>
            </a:pPr>
            <a:r>
              <a:t>MySQL supports multiple drivers (called engines) for its tables.</a:t>
            </a:r>
          </a:p>
          <a:p>
            <a:pPr marL="205253" indent="-205253">
              <a:spcBef>
                <a:spcPts val="5100"/>
              </a:spcBef>
            </a:pPr>
            <a:r>
              <a:t>These engine provide different features.</a:t>
            </a:r>
          </a:p>
          <a:p>
            <a:pPr marL="205253" indent="-205253">
              <a:spcBef>
                <a:spcPts val="5100"/>
              </a:spcBef>
            </a:pPr>
            <a:r>
              <a:t>The two most common are InnoDB (default since MySQL 5.5) and MyISAM (previously the default).</a:t>
            </a:r>
          </a:p>
          <a:p>
            <a:pPr marL="205253" indent="-205253">
              <a:spcBef>
                <a:spcPts val="5100"/>
              </a:spcBef>
            </a:pPr>
            <a:r>
              <a:t>InnoDB has far more features, and is recommended for almost all situations</a:t>
            </a:r>
          </a:p>
          <a:p>
            <a:pPr marL="205253" indent="-205253">
              <a:spcBef>
                <a:spcPts val="5100"/>
              </a:spcBef>
            </a:pPr>
            <a:r>
              <a:t>We will assume InnoDB for all MySQL examples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/>
          <a:lstStyle/>
          <a:p>
            <a:pPr/>
            <a:r>
              <a:t>A Note on MySQL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23E48"/>
      </a:dk1>
      <a:lt1>
        <a:srgbClr val="FFFFFF"/>
      </a:lt1>
      <a:dk2>
        <a:srgbClr val="A7A7A7"/>
      </a:dk2>
      <a:lt2>
        <a:srgbClr val="535353"/>
      </a:lt2>
      <a:accent1>
        <a:srgbClr val="F08E84"/>
      </a:accent1>
      <a:accent2>
        <a:srgbClr val="9FB6CE"/>
      </a:accent2>
      <a:accent3>
        <a:srgbClr val="99E3DA"/>
      </a:accent3>
      <a:accent4>
        <a:srgbClr val="B5ECA3"/>
      </a:accent4>
      <a:accent5>
        <a:srgbClr val="0D2134"/>
      </a:accent5>
      <a:accent6>
        <a:srgbClr val="B1111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8E84"/>
      </a:accent1>
      <a:accent2>
        <a:srgbClr val="9FB6CE"/>
      </a:accent2>
      <a:accent3>
        <a:srgbClr val="99E3DA"/>
      </a:accent3>
      <a:accent4>
        <a:srgbClr val="B5ECA3"/>
      </a:accent4>
      <a:accent5>
        <a:srgbClr val="0D2134"/>
      </a:accent5>
      <a:accent6>
        <a:srgbClr val="B1111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