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38450827"/>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54" name="Shape 54"/>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Kate:  </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Good afternoon. My name is Kate Sanders. Today Rob and I will be presenting the results of our summer research project: Bayesian Modeling of CARDIA Data. This project could not have been completed without the guidance of Dr. Natarajan and Nandini or the financial support of the National Science Foundation. </a:t>
            </a:r>
          </a:p>
        </p:txBody>
      </p:sp>
    </p:spTree>
    <p:extLst>
      <p:ext uri="{BB962C8B-B14F-4D97-AF65-F5344CB8AC3E}">
        <p14:creationId xmlns:p14="http://schemas.microsoft.com/office/powerpoint/2010/main" val="424689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59" name="Shape 59"/>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Rob:</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16.5 million Americans currently suffering from Coronary Heart Disease, or CHD. It is the leading cause of death in the United States. In fact, 1 in 7 deaths are directly caused by CHD. The most sudden and deadly cardiovascular event linked to CHD is a Myocardial Infarction, commonly known as a heart attack. Each year, approximately 790,000 heart attacks occur in the US. This means that, on average, a heart attack occurs in America every 40 seconds. </a:t>
            </a:r>
          </a:p>
        </p:txBody>
      </p:sp>
    </p:spTree>
    <p:extLst>
      <p:ext uri="{BB962C8B-B14F-4D97-AF65-F5344CB8AC3E}">
        <p14:creationId xmlns:p14="http://schemas.microsoft.com/office/powerpoint/2010/main" val="16413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65" name="Shape 65"/>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Kate:</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Because of this, many recourses have been put towards studying the causes of CHD. One prominent longitudinal study is called CARDIA. This study started in 1985 with 5115 subjects. Each of the 4 collection sites recruited an approximately even number of men and women; black and white people; people who were between 18 and 24 or 25 and 30; and those who had and had not completed high school. The retention rate was high, with a majority of participants returning each year. In our study, we used data from years 0, 5, 7, 10, 15, and 20 with a strong focus on the last year.</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At each check-in, both clinical and non-clinical data was recorded. Clinical data gauges heath through measurements such as glucose levels, whereas non-clinical questions focus things such as education level and smoking status.  </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Many of the data measurements, such as cholesterol, were continuous. We discretized continuous data from each year by quintiles, 5 even groups based on frequency. We replaced missing values using the mean of that person‘s feature data in all observed years.  The only reasons we excluded a person from our analysis were if a feature hadn’t been observed for any year or if CAC levels were not observed in year 20.</a:t>
            </a:r>
          </a:p>
        </p:txBody>
      </p:sp>
    </p:spTree>
    <p:extLst>
      <p:ext uri="{BB962C8B-B14F-4D97-AF65-F5344CB8AC3E}">
        <p14:creationId xmlns:p14="http://schemas.microsoft.com/office/powerpoint/2010/main" val="58582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70" name="Shape 70"/>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Rob:</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Lots of resources have gone into researching the causes of CHD. Looking at one risk factor at a time doesn’t capture the full picture of CHD development since there are many complex, temporal interactions at play. In order to capture these complex interactions, we created Bayesian Networks using CARDIA data.  We particularly wanted to examine the interaction of risk factors within each time slice, with a focus on year 20 since that is when the most people have observably high CAC levels. CAC, or Coronary Artery Calcification, is a reliable indication that an individual has CHD. </a:t>
            </a:r>
          </a:p>
          <a:p>
            <a:pPr lvl="0" defTabSz="914400">
              <a:lnSpc>
                <a:spcPct val="100000"/>
              </a:lnSpc>
              <a:defRPr sz="1800"/>
            </a:pPr>
            <a:endParaRPr sz="1200">
              <a:latin typeface="Calibri"/>
              <a:ea typeface="Calibri"/>
              <a:cs typeface="Calibri"/>
              <a:sym typeface="Calibri"/>
            </a:endParaRPr>
          </a:p>
        </p:txBody>
      </p:sp>
    </p:spTree>
    <p:extLst>
      <p:ext uri="{BB962C8B-B14F-4D97-AF65-F5344CB8AC3E}">
        <p14:creationId xmlns:p14="http://schemas.microsoft.com/office/powerpoint/2010/main" val="83339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82" name="Shape 82"/>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Kate:</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We used the R package bnlearn to learn the network for each year using three scoring metrics: AIC, BIC, and BDe. The network you can see now is the intersection between the scoring metrics for year 20. One of the most immediately noticeable thing is the lack of edges coming from age. This is because everyone in this time slice is roughly the same age, which makes it a negligible factor. </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Rob:</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These green boxes indicate expected influences. It shouldn’t be a surprise that those who can complete heavy exercise can also complete moderate exercise or that different blood pressure and cholesterol measurements are related. </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Rob:</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The red groupings show more interesting relationships. From this we can see that sex and glucose levels influence the probability of an individual’s CAC levels. We also noticed some other relationships that we would like to explore further, such as the how race and education effect smoker status.</a:t>
            </a:r>
          </a:p>
        </p:txBody>
      </p:sp>
    </p:spTree>
    <p:extLst>
      <p:ext uri="{BB962C8B-B14F-4D97-AF65-F5344CB8AC3E}">
        <p14:creationId xmlns:p14="http://schemas.microsoft.com/office/powerpoint/2010/main" val="2183965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87" name="Shape 87"/>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Kate: </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Since Glucose levels play a large role in CAC presence for year 20, we also wanted to analyze the CPT for glucose. As you can see from the diagonal in both sexes, those with a low BMI are most likely to have a low glucose level and those with a high BMI are most likely to have a high glucose level.  Again, sex plays an important role. Men are generally more likely to have a high glucose level for any BMI. This partially explains the sex difference in CAC levels. At any BMI, men have higher glucose levels, which directly influences CAC levels. </a:t>
            </a:r>
          </a:p>
        </p:txBody>
      </p:sp>
    </p:spTree>
    <p:extLst>
      <p:ext uri="{BB962C8B-B14F-4D97-AF65-F5344CB8AC3E}">
        <p14:creationId xmlns:p14="http://schemas.microsoft.com/office/powerpoint/2010/main" val="193378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93" name="Shape 93"/>
          <p:cNvSpPr>
            <a:spLocks noGrp="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Kate:</a:t>
            </a: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*Conclusion*</a:t>
            </a:r>
          </a:p>
        </p:txBody>
      </p:sp>
    </p:spTree>
    <p:extLst>
      <p:ext uri="{BB962C8B-B14F-4D97-AF65-F5344CB8AC3E}">
        <p14:creationId xmlns:p14="http://schemas.microsoft.com/office/powerpoint/2010/main" val="347941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Title Text</a:t>
            </a:r>
          </a:p>
        </p:txBody>
      </p:sp>
      <p:sp>
        <p:nvSpPr>
          <p:cNvPr id="7" name="Shape 7"/>
          <p:cNvSpPr>
            <a:spLocks noGrp="1"/>
          </p:cNvSpPr>
          <p:nvPr>
            <p:ph type="body" idx="1"/>
          </p:nvPr>
        </p:nvSpPr>
        <p:spPr>
          <a:xfrm>
            <a:off x="1524000" y="3602037"/>
            <a:ext cx="9144000" cy="32559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724900" y="0"/>
            <a:ext cx="2628900" cy="6542088"/>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838200" y="365125"/>
            <a:ext cx="7734300" cy="64928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831850" y="0"/>
            <a:ext cx="10515600" cy="4562475"/>
          </a:xfrm>
          <a:prstGeom prst="rect">
            <a:avLst/>
          </a:prstGeom>
        </p:spPr>
        <p:txBody>
          <a:bodyPr anchor="b"/>
          <a:lstStyle>
            <a:lvl1pPr>
              <a:defRPr sz="6000"/>
            </a:lvl1pPr>
          </a:lstStyle>
          <a:p>
            <a:pPr lvl="0">
              <a:defRPr sz="1800"/>
            </a:pPr>
            <a:r>
              <a:rPr sz="6000"/>
              <a:t>Title Text</a:t>
            </a:r>
          </a:p>
        </p:txBody>
      </p:sp>
      <p:sp>
        <p:nvSpPr>
          <p:cNvPr id="15" name="Shape 15"/>
          <p:cNvSpPr>
            <a:spLocks noGrp="1"/>
          </p:cNvSpPr>
          <p:nvPr>
            <p:ph type="body" idx="1"/>
          </p:nvPr>
        </p:nvSpPr>
        <p:spPr>
          <a:xfrm>
            <a:off x="831850" y="4589462"/>
            <a:ext cx="10515600" cy="226853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lvl="0">
              <a:defRPr sz="1800">
                <a:solidFill>
                  <a:srgbClr val="000000"/>
                </a:solidFill>
              </a:defRPr>
            </a:pPr>
            <a:r>
              <a:rPr sz="2400">
                <a:solidFill>
                  <a:srgbClr val="888888"/>
                </a:solidFill>
              </a:rPr>
              <a:t>Body Level One</a:t>
            </a:r>
          </a:p>
          <a:p>
            <a:pPr lvl="1">
              <a:defRPr sz="1800">
                <a:solidFill>
                  <a:srgbClr val="000000"/>
                </a:solidFill>
              </a:defRPr>
            </a:pPr>
            <a:r>
              <a:rPr sz="2400">
                <a:solidFill>
                  <a:srgbClr val="888888"/>
                </a:solidFill>
              </a:rPr>
              <a:t>Body Level Two</a:t>
            </a:r>
          </a:p>
          <a:p>
            <a:pPr lvl="2">
              <a:defRPr sz="1800">
                <a:solidFill>
                  <a:srgbClr val="000000"/>
                </a:solidFill>
              </a:defRPr>
            </a:pPr>
            <a:r>
              <a:rPr sz="2400">
                <a:solidFill>
                  <a:srgbClr val="888888"/>
                </a:solidFill>
              </a:rPr>
              <a:t>Body Level Three</a:t>
            </a:r>
          </a:p>
          <a:p>
            <a:pPr lvl="3">
              <a:defRPr sz="1800">
                <a:solidFill>
                  <a:srgbClr val="000000"/>
                </a:solidFill>
              </a:defRPr>
            </a:pPr>
            <a:r>
              <a:rPr sz="2400">
                <a:solidFill>
                  <a:srgbClr val="888888"/>
                </a:solidFill>
              </a:rPr>
              <a:t>Body Level Four</a:t>
            </a:r>
          </a:p>
          <a:p>
            <a:pPr lvl="4">
              <a:defRPr sz="1800">
                <a:solidFill>
                  <a:srgbClr val="000000"/>
                </a:solidFill>
              </a:defRPr>
            </a:pPr>
            <a:r>
              <a:rPr sz="24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838200" y="1825625"/>
            <a:ext cx="5181600" cy="50323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839787" y="365125"/>
            <a:ext cx="10515601" cy="1325563"/>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xfrm>
            <a:off x="838200" y="365125"/>
            <a:ext cx="10515600" cy="1325563"/>
          </a:xfrm>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839787" y="0"/>
            <a:ext cx="3932239" cy="2057400"/>
          </a:xfrm>
          <a:prstGeom prst="rect">
            <a:avLst/>
          </a:prstGeom>
        </p:spPr>
        <p:txBody>
          <a:bodyPr anchor="b"/>
          <a:lstStyle>
            <a:lvl1pPr>
              <a:defRPr sz="3200"/>
            </a:lvl1pPr>
          </a:lstStyle>
          <a:p>
            <a:pPr lvl="0">
              <a:defRPr sz="1800"/>
            </a:pPr>
            <a:r>
              <a:rPr sz="3200"/>
              <a:t>Title Text</a:t>
            </a:r>
          </a:p>
        </p:txBody>
      </p:sp>
      <p:sp>
        <p:nvSpPr>
          <p:cNvPr id="32" name="Shape 32"/>
          <p:cNvSpPr>
            <a:spLocks noGrp="1"/>
          </p:cNvSpPr>
          <p:nvPr>
            <p:ph type="body" idx="1"/>
          </p:nvPr>
        </p:nvSpPr>
        <p:spPr>
          <a:xfrm>
            <a:off x="5183187" y="987425"/>
            <a:ext cx="6172201"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839787" y="0"/>
            <a:ext cx="3932239" cy="2057400"/>
          </a:xfrm>
          <a:prstGeom prst="rect">
            <a:avLst/>
          </a:prstGeom>
        </p:spPr>
        <p:txBody>
          <a:bodyPr anchor="b"/>
          <a:lstStyle>
            <a:lvl1pPr>
              <a:defRPr sz="3200"/>
            </a:lvl1pPr>
          </a:lstStyle>
          <a:p>
            <a:pPr lvl="0">
              <a:defRPr sz="1800"/>
            </a:pPr>
            <a:r>
              <a:rPr sz="3200"/>
              <a:t>Title Text</a:t>
            </a:r>
          </a:p>
        </p:txBody>
      </p:sp>
      <p:sp>
        <p:nvSpPr>
          <p:cNvPr id="36" name="Shape 36"/>
          <p:cNvSpPr>
            <a:spLocks noGrp="1"/>
          </p:cNvSpPr>
          <p:nvPr>
            <p:ph type="body" idx="1"/>
          </p:nvPr>
        </p:nvSpPr>
        <p:spPr>
          <a:xfrm>
            <a:off x="839787" y="2057400"/>
            <a:ext cx="3932239" cy="4800600"/>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230187"/>
            <a:ext cx="10515600" cy="159543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 name="Shape 4"/>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nSpc>
          <a:spcPct val="90000"/>
        </a:lnSpc>
        <a:defRPr sz="4400">
          <a:latin typeface="Calibri Light"/>
          <a:ea typeface="Calibri Light"/>
          <a:cs typeface="Calibri Light"/>
          <a:sym typeface="Calibri Light"/>
        </a:defRPr>
      </a:lvl1pPr>
      <a:lvl2pPr>
        <a:lnSpc>
          <a:spcPct val="90000"/>
        </a:lnSpc>
        <a:defRPr sz="4400">
          <a:latin typeface="Calibri Light"/>
          <a:ea typeface="Calibri Light"/>
          <a:cs typeface="Calibri Light"/>
          <a:sym typeface="Calibri Light"/>
        </a:defRPr>
      </a:lvl2pPr>
      <a:lvl3pPr>
        <a:lnSpc>
          <a:spcPct val="90000"/>
        </a:lnSpc>
        <a:defRPr sz="4400">
          <a:latin typeface="Calibri Light"/>
          <a:ea typeface="Calibri Light"/>
          <a:cs typeface="Calibri Light"/>
          <a:sym typeface="Calibri Light"/>
        </a:defRPr>
      </a:lvl3pPr>
      <a:lvl4pPr>
        <a:lnSpc>
          <a:spcPct val="90000"/>
        </a:lnSpc>
        <a:defRPr sz="4400">
          <a:latin typeface="Calibri Light"/>
          <a:ea typeface="Calibri Light"/>
          <a:cs typeface="Calibri Light"/>
          <a:sym typeface="Calibri Light"/>
        </a:defRPr>
      </a:lvl4pPr>
      <a:lvl5pPr>
        <a:lnSpc>
          <a:spcPct val="90000"/>
        </a:lnSpc>
        <a:defRPr sz="4400">
          <a:latin typeface="Calibri Light"/>
          <a:ea typeface="Calibri Light"/>
          <a:cs typeface="Calibri Light"/>
          <a:sym typeface="Calibri Light"/>
        </a:defRPr>
      </a:lvl5pPr>
      <a:lvl6pPr>
        <a:lnSpc>
          <a:spcPct val="90000"/>
        </a:lnSpc>
        <a:defRPr sz="4400">
          <a:latin typeface="Calibri Light"/>
          <a:ea typeface="Calibri Light"/>
          <a:cs typeface="Calibri Light"/>
          <a:sym typeface="Calibri Light"/>
        </a:defRPr>
      </a:lvl6pPr>
      <a:lvl7pPr>
        <a:lnSpc>
          <a:spcPct val="90000"/>
        </a:lnSpc>
        <a:defRPr sz="4400">
          <a:latin typeface="Calibri Light"/>
          <a:ea typeface="Calibri Light"/>
          <a:cs typeface="Calibri Light"/>
          <a:sym typeface="Calibri Light"/>
        </a:defRPr>
      </a:lvl7pPr>
      <a:lvl8pPr>
        <a:lnSpc>
          <a:spcPct val="90000"/>
        </a:lnSpc>
        <a:defRPr sz="4400">
          <a:latin typeface="Calibri Light"/>
          <a:ea typeface="Calibri Light"/>
          <a:cs typeface="Calibri Light"/>
          <a:sym typeface="Calibri Light"/>
        </a:defRPr>
      </a:lvl8pPr>
      <a:lvl9pPr>
        <a:lnSpc>
          <a:spcPct val="90000"/>
        </a:lnSpc>
        <a:defRPr sz="4400">
          <a:latin typeface="Calibri Light"/>
          <a:ea typeface="Calibri Light"/>
          <a:cs typeface="Calibri Light"/>
          <a:sym typeface="Calibri Light"/>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1524000" y="1122362"/>
            <a:ext cx="9144000" cy="2387601"/>
          </a:xfrm>
          <a:prstGeom prst="rect">
            <a:avLst/>
          </a:prstGeom>
        </p:spPr>
        <p:txBody>
          <a:bodyPr/>
          <a:lstStyle>
            <a:lvl1pPr defTabSz="822959">
              <a:defRPr sz="5400"/>
            </a:lvl1pPr>
          </a:lstStyle>
          <a:p>
            <a:pPr lvl="0">
              <a:defRPr sz="1800"/>
            </a:pPr>
            <a:r>
              <a:rPr sz="5400"/>
              <a:t>Learning Probabilistic Models for Cardiovascular Data</a:t>
            </a:r>
          </a:p>
        </p:txBody>
      </p:sp>
      <p:sp>
        <p:nvSpPr>
          <p:cNvPr id="50" name="Shape 50"/>
          <p:cNvSpPr>
            <a:spLocks noGrp="1"/>
          </p:cNvSpPr>
          <p:nvPr>
            <p:ph type="body" idx="1"/>
          </p:nvPr>
        </p:nvSpPr>
        <p:spPr>
          <a:xfrm>
            <a:off x="1132113" y="4070124"/>
            <a:ext cx="9927774" cy="1655761"/>
          </a:xfrm>
          <a:prstGeom prst="rect">
            <a:avLst/>
          </a:prstGeom>
        </p:spPr>
        <p:txBody>
          <a:bodyPr/>
          <a:lstStyle/>
          <a:p>
            <a:pPr lvl="0">
              <a:defRPr sz="1800"/>
            </a:pPr>
            <a:r>
              <a:rPr sz="2400" dirty="0" smtClean="0"/>
              <a:t>Kate </a:t>
            </a:r>
            <a:r>
              <a:rPr sz="2400" dirty="0"/>
              <a:t>Sanders, Robert Long, </a:t>
            </a:r>
            <a:r>
              <a:rPr sz="2400" dirty="0" err="1"/>
              <a:t>Nandini</a:t>
            </a:r>
            <a:r>
              <a:rPr sz="2400" dirty="0"/>
              <a:t> </a:t>
            </a:r>
            <a:r>
              <a:rPr sz="2400" dirty="0" err="1"/>
              <a:t>Ramanan</a:t>
            </a:r>
            <a:r>
              <a:rPr sz="2400" dirty="0"/>
              <a:t>, and Dr. </a:t>
            </a:r>
            <a:r>
              <a:rPr sz="2400" dirty="0" err="1"/>
              <a:t>Sriraam</a:t>
            </a:r>
            <a:r>
              <a:rPr sz="2400" dirty="0"/>
              <a:t> Natarajan</a:t>
            </a:r>
          </a:p>
        </p:txBody>
      </p:sp>
      <p:pic>
        <p:nvPicPr>
          <p:cNvPr id="51" name="image1.jpg"/>
          <p:cNvPicPr/>
          <p:nvPr/>
        </p:nvPicPr>
        <p:blipFill>
          <a:blip r:embed="rId3">
            <a:extLst/>
          </a:blip>
          <a:stretch>
            <a:fillRect/>
          </a:stretch>
        </p:blipFill>
        <p:spPr>
          <a:xfrm>
            <a:off x="1346200" y="5925692"/>
            <a:ext cx="787853" cy="792600"/>
          </a:xfrm>
          <a:prstGeom prst="rect">
            <a:avLst/>
          </a:prstGeom>
          <a:ln w="12700">
            <a:miter lim="400000"/>
          </a:ln>
        </p:spPr>
      </p:pic>
      <p:sp>
        <p:nvSpPr>
          <p:cNvPr id="52" name="Shape 52"/>
          <p:cNvSpPr/>
          <p:nvPr/>
        </p:nvSpPr>
        <p:spPr>
          <a:xfrm>
            <a:off x="2144524" y="6023094"/>
            <a:ext cx="7679702" cy="59779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spAutoFit/>
          </a:bodyPr>
          <a:lstStyle>
            <a:lvl1pPr>
              <a:defRPr sz="1000">
                <a:solidFill>
                  <a:srgbClr val="666666"/>
                </a:solidFill>
                <a:latin typeface="Arial"/>
                <a:ea typeface="Arial"/>
                <a:cs typeface="Arial"/>
                <a:sym typeface="Arial"/>
              </a:defRPr>
            </a:lvl1pPr>
          </a:lstStyle>
          <a:p>
            <a:pPr lvl="0">
              <a:defRPr sz="1800">
                <a:solidFill>
                  <a:srgbClr val="000000"/>
                </a:solidFill>
              </a:defRPr>
            </a:pPr>
            <a:r>
              <a:rPr sz="1000">
                <a:solidFill>
                  <a:srgbClr val="666666"/>
                </a:solidFill>
              </a:rPr>
              <a:t>This material is based upon work supported by the National Science Foundation under Grant No.CNS-1560276. Any opinions, findings, and conclusions or recommendations expressed in this material are those of the author(s) and do not necessarily reflect the views of the National Science Foundation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xfrm>
            <a:off x="173707" y="327480"/>
            <a:ext cx="10515601" cy="1325564"/>
          </a:xfrm>
          <a:prstGeom prst="rect">
            <a:avLst/>
          </a:prstGeom>
        </p:spPr>
        <p:txBody>
          <a:bodyPr/>
          <a:lstStyle>
            <a:lvl1pPr algn="ctr"/>
          </a:lstStyle>
          <a:p>
            <a:pPr lvl="0">
              <a:defRPr sz="1800"/>
            </a:pPr>
            <a:r>
              <a:rPr sz="4400"/>
              <a:t>Glucose CPT</a:t>
            </a:r>
          </a:p>
        </p:txBody>
      </p:sp>
      <p:sp>
        <p:nvSpPr>
          <p:cNvPr id="104" name="Shape 10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10</a:t>
            </a:fld>
            <a:endParaRPr sz="1200">
              <a:solidFill>
                <a:srgbClr val="888888"/>
              </a:solidFill>
            </a:endParaRPr>
          </a:p>
        </p:txBody>
      </p:sp>
      <p:graphicFrame>
        <p:nvGraphicFramePr>
          <p:cNvPr id="105" name="Table 105"/>
          <p:cNvGraphicFramePr/>
          <p:nvPr/>
        </p:nvGraphicFramePr>
        <p:xfrm>
          <a:off x="1331220" y="2273967"/>
          <a:ext cx="8200567" cy="3775890"/>
        </p:xfrm>
        <a:graphic>
          <a:graphicData uri="http://schemas.openxmlformats.org/drawingml/2006/table">
            <a:tbl>
              <a:tblPr>
                <a:tableStyleId>{4C3C2611-4C71-4FC5-86AE-919BDF0F9419}</a:tableStyleId>
              </a:tblPr>
              <a:tblGrid>
                <a:gridCol w="841503"/>
                <a:gridCol w="919883"/>
                <a:gridCol w="919883"/>
                <a:gridCol w="919883"/>
                <a:gridCol w="919883"/>
                <a:gridCol w="919883"/>
                <a:gridCol w="919883"/>
                <a:gridCol w="919883"/>
                <a:gridCol w="919883"/>
              </a:tblGrid>
              <a:tr h="252457">
                <a:tc>
                  <a:txBody>
                    <a:bodyPr/>
                    <a:lstStyle/>
                    <a:p>
                      <a:pPr lvl="0" algn="ctr">
                        <a:defRPr sz="1800" b="0" i="0"/>
                      </a:pPr>
                      <a:r>
                        <a:rPr sz="1100"/>
                        <a:t>BMI</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[ 0, 22. 8 ]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( 22. 8, 25.6 ]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( 25.6, 28.6 ]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( 28.6, 33.2 ]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( 33.2, 154 ]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b="1"/>
                        <a:t>Glu</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b="1"/>
                        <a:t>Sex</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solidFill>
                            <a:srgbClr val="FF0000"/>
                          </a:solidFill>
                        </a:rPr>
                        <a:t>0.337</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0.172</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0.12</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0.049</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0.052</a:t>
                      </a:r>
                    </a:p>
                  </a:txBody>
                  <a:tcPr marL="9525" marR="9525" marT="9525" marB="9525" anchor="b" horzOverflow="overflow">
                    <a:lnL w="12700">
                      <a:solidFill>
                        <a:srgbClr val="000000"/>
                      </a:solidFill>
                    </a:lnL>
                    <a:lnR w="28575">
                      <a:solidFill>
                        <a:srgbClr val="000000"/>
                      </a:solidFill>
                      <a:round/>
                    </a:lnR>
                    <a:lnT w="28575">
                      <a:solidFill>
                        <a:srgbClr val="000000"/>
                      </a:solidFill>
                      <a:round/>
                    </a:lnT>
                    <a:lnB w="12700">
                      <a:solidFill>
                        <a:srgbClr val="000000"/>
                      </a:solidFill>
                    </a:lnB>
                    <a:noFill/>
                  </a:tcPr>
                </a:tc>
                <a:tc>
                  <a:txBody>
                    <a:bodyPr/>
                    <a:lstStyle/>
                    <a:p>
                      <a:pPr lvl="0">
                        <a:defRPr sz="1800" b="0" i="0"/>
                      </a:pPr>
                      <a:r>
                        <a:rPr sz="1100"/>
                        <a:t>[ 0, 82 ]</a:t>
                      </a:r>
                    </a:p>
                  </a:txBody>
                  <a:tcPr marL="9525" marR="9525" marT="9525" marB="9525" anchor="b" horzOverflow="overflow">
                    <a:lnL w="28575">
                      <a:solidFill>
                        <a:srgbClr val="000000"/>
                      </a:solidFill>
                      <a:round/>
                    </a:lnL>
                    <a:lnR w="12700">
                      <a:solidFill>
                        <a:srgbClr val="000000"/>
                      </a:solidFill>
                      <a:round/>
                    </a:lnR>
                    <a:lnT w="28575">
                      <a:solidFill>
                        <a:srgbClr val="000000"/>
                      </a:solidFill>
                      <a:round/>
                    </a:lnT>
                    <a:lnB w="12700">
                      <a:solidFill>
                        <a:srgbClr val="000000"/>
                      </a:solidFill>
                    </a:lnB>
                    <a:noFill/>
                  </a:tcPr>
                </a:tc>
                <a:tc>
                  <a:txBody>
                    <a:bodyPr/>
                    <a:lstStyle/>
                    <a:p>
                      <a:pPr lvl="0" algn="ctr">
                        <a:defRPr sz="1800" b="0" i="0"/>
                      </a:pPr>
                      <a:r>
                        <a:rPr sz="1100"/>
                        <a:t>0</a:t>
                      </a:r>
                    </a:p>
                  </a:txBody>
                  <a:tcPr marL="9525" marR="9525" marT="9525" marB="9525" anchor="b" horzOverflow="overflow">
                    <a:lnL w="12700">
                      <a:solidFill>
                        <a:srgbClr val="000000"/>
                      </a:solidFill>
                      <a:round/>
                    </a:lnL>
                    <a:lnR w="12700">
                      <a:solidFill>
                        <a:srgbClr val="000000"/>
                      </a:solidFill>
                    </a:lnR>
                    <a:lnT w="28575">
                      <a:solidFill>
                        <a:srgbClr val="000000"/>
                      </a:solidFill>
                      <a:round/>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0.294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0.249</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0.175</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0.147</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0.113</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defRPr sz="1800" b="0" i="0"/>
                      </a:pPr>
                      <a:r>
                        <a:rPr sz="1100"/>
                        <a:t>( 82, 88 ]</a:t>
                      </a:r>
                    </a:p>
                  </a:txBody>
                  <a:tcPr marL="9525" marR="9525" marT="9525" marB="9525" anchor="b" horzOverflow="overflow">
                    <a:lnL w="28575">
                      <a:solidFill>
                        <a:srgbClr val="000000"/>
                      </a:solidFill>
                      <a:round/>
                    </a:lnL>
                    <a:lnR w="12700">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0</a:t>
                      </a:r>
                    </a:p>
                  </a:txBody>
                  <a:tcPr marL="9525" marR="9525" marT="9525" marB="9525" anchor="b" horzOverflow="overflow">
                    <a:lnL w="12700">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0.174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0.207</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0.218</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0.184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0.083</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defRPr sz="1800" b="0" i="0"/>
                      </a:pPr>
                      <a:r>
                        <a:rPr sz="1100"/>
                        <a:t>( 88, 93 ]</a:t>
                      </a:r>
                    </a:p>
                  </a:txBody>
                  <a:tcPr marL="9525" marR="9525" marT="9525" marB="9525" anchor="b" horzOverflow="overflow">
                    <a:lnL w="28575">
                      <a:solidFill>
                        <a:srgbClr val="000000"/>
                      </a:solidFill>
                      <a:round/>
                    </a:lnL>
                    <a:lnR w="12700">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0</a:t>
                      </a:r>
                    </a:p>
                  </a:txBody>
                  <a:tcPr marL="9525" marR="9525" marT="9525" marB="9525" anchor="b" horzOverflow="overflow">
                    <a:lnL w="12700">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0.228</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0.244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0.27</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0.236</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defRPr sz="1800" b="0" i="0"/>
                      </a:pPr>
                      <a:r>
                        <a:rPr sz="1100"/>
                        <a:t>( 93, 100 ]</a:t>
                      </a:r>
                    </a:p>
                  </a:txBody>
                  <a:tcPr marL="9525" marR="9525" marT="9525" marB="9525" anchor="b" horzOverflow="overflow">
                    <a:lnL w="28575">
                      <a:solidFill>
                        <a:srgbClr val="000000"/>
                      </a:solidFill>
                      <a:round/>
                    </a:lnL>
                    <a:lnR w="12700">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0</a:t>
                      </a:r>
                    </a:p>
                  </a:txBody>
                  <a:tcPr marL="9525" marR="9525" marT="9525" marB="9525" anchor="b" horzOverflow="overflow">
                    <a:lnL w="12700">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38100">
                      <a:solidFill>
                        <a:srgbClr val="000000"/>
                      </a:solidFill>
                      <a:round/>
                    </a:lnB>
                    <a:noFill/>
                  </a:tcPr>
                </a:tc>
                <a:tc>
                  <a:txBody>
                    <a:bodyPr/>
                    <a:lstStyle/>
                    <a:p>
                      <a:pPr lvl="0" algn="ctr">
                        <a:defRPr sz="1800" b="0" i="0"/>
                      </a:pPr>
                      <a:r>
                        <a:rPr sz="1100"/>
                        <a:t>0.053</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0.141</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0.241</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0.349</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solidFill>
                            <a:srgbClr val="FF0000"/>
                          </a:solidFill>
                        </a:rPr>
                        <a:t>0.513</a:t>
                      </a:r>
                    </a:p>
                  </a:txBody>
                  <a:tcPr marL="9525" marR="9525" marT="9525" marB="9525" anchor="b" horzOverflow="overflow">
                    <a:lnL w="12700">
                      <a:solidFill>
                        <a:srgbClr val="000000"/>
                      </a:solidFill>
                    </a:lnL>
                    <a:lnR w="28575">
                      <a:solidFill>
                        <a:srgbClr val="000000"/>
                      </a:solidFill>
                      <a:round/>
                    </a:lnR>
                    <a:lnT w="12700">
                      <a:solidFill>
                        <a:srgbClr val="000000"/>
                      </a:solidFill>
                    </a:lnT>
                    <a:lnB w="28575">
                      <a:solidFill>
                        <a:srgbClr val="000000"/>
                      </a:solidFill>
                      <a:round/>
                    </a:lnB>
                    <a:noFill/>
                  </a:tcPr>
                </a:tc>
                <a:tc>
                  <a:txBody>
                    <a:bodyPr/>
                    <a:lstStyle/>
                    <a:p>
                      <a:pPr lvl="0">
                        <a:defRPr sz="1800" b="0" i="0"/>
                      </a:pPr>
                      <a:r>
                        <a:rPr sz="1100"/>
                        <a:t>( 100, 448 ]</a:t>
                      </a:r>
                    </a:p>
                  </a:txBody>
                  <a:tcPr marL="9525" marR="9525" marT="9525" marB="9525" anchor="b" horzOverflow="overflow">
                    <a:lnL w="28575">
                      <a:solidFill>
                        <a:srgbClr val="000000"/>
                      </a:solidFill>
                      <a:round/>
                    </a:lnL>
                    <a:lnR w="12700">
                      <a:solidFill>
                        <a:srgbClr val="000000"/>
                      </a:solidFill>
                      <a:round/>
                    </a:lnR>
                    <a:lnT w="12700">
                      <a:solidFill>
                        <a:srgbClr val="000000"/>
                      </a:solidFill>
                    </a:lnT>
                    <a:lnB w="28575">
                      <a:solidFill>
                        <a:srgbClr val="000000"/>
                      </a:solidFill>
                      <a:round/>
                    </a:lnB>
                    <a:noFill/>
                  </a:tcPr>
                </a:tc>
                <a:tc>
                  <a:txBody>
                    <a:bodyPr/>
                    <a:lstStyle/>
                    <a:p>
                      <a:pPr lvl="0" algn="ctr">
                        <a:defRPr sz="1800" b="0" i="0"/>
                      </a:pPr>
                      <a:r>
                        <a:rPr sz="1100"/>
                        <a:t>0</a:t>
                      </a:r>
                    </a:p>
                  </a:txBody>
                  <a:tcPr marL="9525" marR="9525" marT="9525" marB="9525" anchor="b" horzOverflow="overflow">
                    <a:lnL w="12700">
                      <a:solidFill>
                        <a:srgbClr val="000000"/>
                      </a:solidFill>
                      <a:round/>
                    </a:lnL>
                    <a:lnR w="12700">
                      <a:solidFill>
                        <a:srgbClr val="000000"/>
                      </a:solidFill>
                    </a:lnR>
                    <a:lnT w="12700">
                      <a:solidFill>
                        <a:srgbClr val="000000"/>
                      </a:solidFill>
                    </a:lnT>
                    <a:lnB w="28575">
                      <a:solidFill>
                        <a:srgbClr val="000000"/>
                      </a:solidFill>
                      <a:round/>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38100">
                      <a:solidFill>
                        <a:srgbClr val="000000"/>
                      </a:solidFill>
                      <a:round/>
                    </a:lnT>
                    <a:lnB w="12700">
                      <a:solidFill>
                        <a:srgbClr val="000000"/>
                      </a:solidFill>
                    </a:lnB>
                    <a:noFill/>
                  </a:tcPr>
                </a:tc>
                <a:tc>
                  <a:txBody>
                    <a:bodyPr/>
                    <a:lstStyle/>
                    <a:p>
                      <a:pPr lvl="0" algn="ctr">
                        <a:defRPr sz="1800" b="0" i="0"/>
                      </a:pPr>
                      <a:r>
                        <a:rPr sz="1100"/>
                        <a:t>0.406</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0.327</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0.236</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0.176</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0.131</a:t>
                      </a:r>
                    </a:p>
                  </a:txBody>
                  <a:tcPr marL="9525" marR="9525" marT="9525" marB="9525" anchor="b" horzOverflow="overflow">
                    <a:lnL w="12700">
                      <a:solidFill>
                        <a:srgbClr val="000000"/>
                      </a:solidFill>
                    </a:lnL>
                    <a:lnR w="28575">
                      <a:solidFill>
                        <a:srgbClr val="000000"/>
                      </a:solidFill>
                      <a:round/>
                    </a:lnR>
                    <a:lnT w="28575">
                      <a:solidFill>
                        <a:srgbClr val="000000"/>
                      </a:solidFill>
                      <a:round/>
                    </a:lnT>
                    <a:lnB w="12700">
                      <a:solidFill>
                        <a:srgbClr val="000000"/>
                      </a:solidFill>
                    </a:lnB>
                    <a:noFill/>
                  </a:tcPr>
                </a:tc>
                <a:tc>
                  <a:txBody>
                    <a:bodyPr/>
                    <a:lstStyle/>
                    <a:p>
                      <a:pPr lvl="0">
                        <a:defRPr sz="1800" b="0" i="0"/>
                      </a:pPr>
                      <a:r>
                        <a:rPr sz="1100"/>
                        <a:t>[ 0, 82 ]</a:t>
                      </a:r>
                    </a:p>
                  </a:txBody>
                  <a:tcPr marL="9525" marR="9525" marT="9525" marB="9525" anchor="b" horzOverflow="overflow">
                    <a:lnL w="28575">
                      <a:solidFill>
                        <a:srgbClr val="000000"/>
                      </a:solidFill>
                      <a:round/>
                    </a:lnL>
                    <a:lnR w="12700">
                      <a:solidFill>
                        <a:srgbClr val="000000"/>
                      </a:solidFill>
                      <a:round/>
                    </a:lnR>
                    <a:lnT w="28575">
                      <a:solidFill>
                        <a:srgbClr val="000000"/>
                      </a:solidFill>
                      <a:round/>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round/>
                    </a:lnL>
                    <a:lnR w="12700">
                      <a:solidFill>
                        <a:srgbClr val="000000"/>
                      </a:solidFill>
                    </a:lnR>
                    <a:lnT w="28575">
                      <a:solidFill>
                        <a:srgbClr val="000000"/>
                      </a:solidFill>
                      <a:round/>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0.267</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0.281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0.261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0.242</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0.156</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defRPr sz="1800" b="0" i="0"/>
                      </a:pPr>
                      <a:r>
                        <a:rPr sz="1100"/>
                        <a:t>( 82, 88 ]</a:t>
                      </a:r>
                    </a:p>
                  </a:txBody>
                  <a:tcPr marL="9525" marR="9525" marT="9525" marB="9525" anchor="b" horzOverflow="overflow">
                    <a:lnL w="28575">
                      <a:solidFill>
                        <a:srgbClr val="000000"/>
                      </a:solidFill>
                      <a:round/>
                    </a:lnL>
                    <a:lnR w="12700">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0.161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0.191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0.198</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0.214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0.188</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defRPr sz="1800" b="0" i="0"/>
                      </a:pPr>
                      <a:r>
                        <a:rPr sz="1100"/>
                        <a:t>( 88, 93 ]</a:t>
                      </a:r>
                    </a:p>
                  </a:txBody>
                  <a:tcPr marL="9525" marR="9525" marT="9525" marB="9525" anchor="b" horzOverflow="overflow">
                    <a:lnL w="28575">
                      <a:solidFill>
                        <a:srgbClr val="000000"/>
                      </a:solidFill>
                      <a:round/>
                    </a:lnL>
                    <a:lnR w="12700">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0.111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0.131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0.184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0.218</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0.229</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defRPr sz="1800" b="0" i="0"/>
                      </a:pPr>
                      <a:r>
                        <a:rPr sz="1100"/>
                        <a:t>( 93, 100 ]</a:t>
                      </a:r>
                    </a:p>
                  </a:txBody>
                  <a:tcPr marL="9525" marR="9525" marT="9525" marB="9525" anchor="b" horzOverflow="overflow">
                    <a:lnL w="28575">
                      <a:solidFill>
                        <a:srgbClr val="000000"/>
                      </a:solidFill>
                      <a:round/>
                    </a:lnL>
                    <a:lnR w="12700">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8252">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0.052</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0.068</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0.119</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0.15</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0.294</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defRPr sz="1800" b="0" i="0"/>
                      </a:pPr>
                      <a:r>
                        <a:rPr sz="1100"/>
                        <a:t>( 100, 448 ]</a:t>
                      </a:r>
                    </a:p>
                  </a:txBody>
                  <a:tcPr marL="9525" marR="9525" marT="9525" marB="9525" anchor="b" horzOverflow="overflow">
                    <a:lnL w="28575">
                      <a:solidFill>
                        <a:srgbClr val="000000"/>
                      </a:solidFill>
                      <a:round/>
                    </a:lnL>
                    <a:lnR w="12700">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p:nvPr>
        </p:nvSpPr>
        <p:spPr>
          <a:xfrm>
            <a:off x="275905" y="377673"/>
            <a:ext cx="10515601" cy="1325564"/>
          </a:xfrm>
          <a:prstGeom prst="rect">
            <a:avLst/>
          </a:prstGeom>
        </p:spPr>
        <p:txBody>
          <a:bodyPr/>
          <a:lstStyle>
            <a:lvl1pPr algn="ctr"/>
          </a:lstStyle>
          <a:p>
            <a:pPr lvl="0">
              <a:defRPr sz="1800"/>
            </a:pPr>
            <a:r>
              <a:rPr sz="4400"/>
              <a:t>Smoker CPT</a:t>
            </a:r>
          </a:p>
        </p:txBody>
      </p:sp>
      <p:sp>
        <p:nvSpPr>
          <p:cNvPr id="108" name="Shape 1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11</a:t>
            </a:fld>
            <a:endParaRPr sz="1200">
              <a:solidFill>
                <a:srgbClr val="888888"/>
              </a:solidFill>
            </a:endParaRPr>
          </a:p>
        </p:txBody>
      </p:sp>
      <p:graphicFrame>
        <p:nvGraphicFramePr>
          <p:cNvPr id="109" name="Table 109"/>
          <p:cNvGraphicFramePr/>
          <p:nvPr/>
        </p:nvGraphicFramePr>
        <p:xfrm>
          <a:off x="1876105" y="2092582"/>
          <a:ext cx="7315200" cy="2590800"/>
        </p:xfrm>
        <a:graphic>
          <a:graphicData uri="http://schemas.openxmlformats.org/drawingml/2006/table">
            <a:tbl>
              <a:tblPr>
                <a:tableStyleId>{4C3C2611-4C71-4FC5-86AE-919BDF0F9419}</a:tableStyleId>
              </a:tblPr>
              <a:tblGrid>
                <a:gridCol w="812800"/>
                <a:gridCol w="812800"/>
                <a:gridCol w="812800"/>
                <a:gridCol w="812800"/>
                <a:gridCol w="812800"/>
                <a:gridCol w="812800"/>
                <a:gridCol w="812800"/>
                <a:gridCol w="812800"/>
                <a:gridCol w="812800"/>
              </a:tblGrid>
              <a:tr h="365157">
                <a:tc>
                  <a:txBody>
                    <a:bodyPr/>
                    <a:lstStyle/>
                    <a:p>
                      <a:pPr lvl="0">
                        <a:defRPr sz="1800" b="0" i="0"/>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Edu</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[ 0 , 12 ]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(12, 14 ]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(14, 15.3 ]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(15.3, 16 ]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( 16, 40.3 ]</a:t>
                      </a:r>
                    </a:p>
                  </a:txBody>
                  <a:tcPr marL="9525" marR="9525" marT="9525" marB="9525" anchor="b" horzOverflow="overflow">
                    <a:lnL w="12700">
                      <a:solidFill>
                        <a:srgbClr val="000000"/>
                      </a:solidFill>
                    </a:lnL>
                    <a:lnR w="28575">
                      <a:solidFill>
                        <a:srgbClr val="000000"/>
                      </a:solidFill>
                      <a:round/>
                    </a:lnR>
                    <a:lnT w="12700">
                      <a:solidFill>
                        <a:srgbClr val="000000"/>
                      </a:solidFill>
                    </a:lnT>
                    <a:lnB w="28575">
                      <a:solidFill>
                        <a:srgbClr val="000000"/>
                      </a:solidFill>
                      <a:round/>
                    </a:lnB>
                    <a:noFill/>
                  </a:tcPr>
                </a:tc>
                <a:tc>
                  <a:txBody>
                    <a:bodyPr/>
                    <a:lstStyle/>
                    <a:p>
                      <a:pPr lvl="0" algn="ctr">
                        <a:defRPr sz="1800" b="0" i="0"/>
                      </a:pPr>
                      <a:r>
                        <a:rPr sz="1100" b="1"/>
                        <a:t>Smoker</a:t>
                      </a:r>
                    </a:p>
                  </a:txBody>
                  <a:tcPr marL="9525" marR="9525" marT="9525" marB="9525" anchor="b" horzOverflow="overflow">
                    <a:lnL w="28575">
                      <a:solidFill>
                        <a:srgbClr val="000000"/>
                      </a:solidFill>
                      <a:round/>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Race</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r>
              <a:tr h="370840">
                <a:tc>
                  <a:txBody>
                    <a:bodyPr/>
                    <a:lstStyle/>
                    <a:p>
                      <a:pPr lvl="0">
                        <a:defRPr sz="1800" b="0" i="0"/>
                      </a:pPr>
                      <a:endParaRPr/>
                    </a:p>
                  </a:txBody>
                  <a:tcPr marL="45720" marR="45720"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solidFill>
                            <a:srgbClr val="FF0000"/>
                          </a:solidFill>
                        </a:rPr>
                        <a:t>0.412</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0.558</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0.555</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0.758</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solidFill>
                            <a:srgbClr val="FF0000"/>
                          </a:solidFill>
                        </a:rPr>
                        <a:t>0.748</a:t>
                      </a:r>
                    </a:p>
                  </a:txBody>
                  <a:tcPr marL="9525" marR="9525" marT="9525" marB="9525" anchor="b" horzOverflow="overflow">
                    <a:lnL w="12700">
                      <a:solidFill>
                        <a:srgbClr val="000000"/>
                      </a:solidFill>
                    </a:lnL>
                    <a:lnR w="28575">
                      <a:solidFill>
                        <a:srgbClr val="000000"/>
                      </a:solidFill>
                      <a:round/>
                    </a:lnR>
                    <a:lnT w="28575">
                      <a:solidFill>
                        <a:srgbClr val="000000"/>
                      </a:solidFill>
                      <a:round/>
                    </a:lnT>
                    <a:lnB w="12700">
                      <a:solidFill>
                        <a:srgbClr val="000000"/>
                      </a:solidFill>
                    </a:lnB>
                    <a:noFill/>
                  </a:tcPr>
                </a:tc>
                <a:tc>
                  <a:txBody>
                    <a:bodyPr/>
                    <a:lstStyle/>
                    <a:p>
                      <a:pPr lvl="0" algn="ctr">
                        <a:defRPr sz="1800" b="0" i="0"/>
                      </a:pPr>
                      <a:r>
                        <a:rPr sz="1100"/>
                        <a:t>0</a:t>
                      </a:r>
                    </a:p>
                  </a:txBody>
                  <a:tcPr marL="9525" marR="9525" marT="9525" marB="9525" anchor="b" horzOverflow="overflow">
                    <a:lnL w="28575">
                      <a:solidFill>
                        <a:srgbClr val="000000"/>
                      </a:solidFill>
                      <a:round/>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r>
              <a:tr h="370840">
                <a:tc>
                  <a:txBody>
                    <a:bodyPr/>
                    <a:lstStyle/>
                    <a:p>
                      <a:pPr lvl="0">
                        <a:defRPr sz="1800" b="0" i="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0.13</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0.129</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0.177</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0.108</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0.132</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28575">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lvl="0">
                        <a:defRPr sz="1800" b="0" i="0"/>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solidFill>
                            <a:srgbClr val="FF0000"/>
                          </a:solidFill>
                        </a:rPr>
                        <a:t>0.456</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0.312</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0.266</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0.132</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solidFill>
                            <a:srgbClr val="FF0000"/>
                          </a:solidFill>
                        </a:rPr>
                        <a:t>0.118</a:t>
                      </a:r>
                    </a:p>
                  </a:txBody>
                  <a:tcPr marL="9525" marR="9525" marT="9525" marB="9525" anchor="b" horzOverflow="overflow">
                    <a:lnL w="12700">
                      <a:solidFill>
                        <a:srgbClr val="000000"/>
                      </a:solidFill>
                    </a:lnL>
                    <a:lnR w="28575">
                      <a:solidFill>
                        <a:srgbClr val="000000"/>
                      </a:solidFill>
                      <a:round/>
                    </a:lnR>
                    <a:lnT w="12700">
                      <a:solidFill>
                        <a:srgbClr val="000000"/>
                      </a:solidFill>
                    </a:lnT>
                    <a:lnB w="28575">
                      <a:solidFill>
                        <a:srgbClr val="000000"/>
                      </a:solidFill>
                      <a:round/>
                    </a:lnB>
                    <a:noFill/>
                  </a:tcPr>
                </a:tc>
                <a:tc>
                  <a:txBody>
                    <a:bodyPr/>
                    <a:lstStyle/>
                    <a:p>
                      <a:pPr lvl="0" algn="ctr">
                        <a:defRPr sz="1800" b="0" i="0"/>
                      </a:pPr>
                      <a:r>
                        <a:rPr sz="1100"/>
                        <a:t>2</a:t>
                      </a:r>
                    </a:p>
                  </a:txBody>
                  <a:tcPr marL="9525" marR="9525" marT="9525" marB="9525" anchor="b" horzOverflow="overflow">
                    <a:lnL w="28575">
                      <a:solidFill>
                        <a:srgbClr val="000000"/>
                      </a:solidFill>
                      <a:round/>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0</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r>
              <a:tr h="370840">
                <a:tc>
                  <a:txBody>
                    <a:bodyPr/>
                    <a:lstStyle/>
                    <a:p>
                      <a:pPr lvl="0">
                        <a:defRPr sz="1800" b="0" i="0"/>
                      </a:pPr>
                      <a:endParaRPr/>
                    </a:p>
                  </a:txBody>
                  <a:tcPr marL="45720" marR="45720"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solidFill>
                            <a:srgbClr val="FF0000"/>
                          </a:solidFill>
                        </a:rPr>
                        <a:t>0.31</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0.435</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0.46</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0.643</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solidFill>
                            <a:srgbClr val="FF0000"/>
                          </a:solidFill>
                        </a:rPr>
                        <a:t>0.706</a:t>
                      </a:r>
                    </a:p>
                  </a:txBody>
                  <a:tcPr marL="9525" marR="9525" marT="9525" marB="9525" anchor="b" horzOverflow="overflow">
                    <a:lnL w="12700">
                      <a:solidFill>
                        <a:srgbClr val="000000"/>
                      </a:solidFill>
                    </a:lnL>
                    <a:lnR w="28575">
                      <a:solidFill>
                        <a:srgbClr val="000000"/>
                      </a:solidFill>
                      <a:round/>
                    </a:lnR>
                    <a:lnT w="28575">
                      <a:solidFill>
                        <a:srgbClr val="000000"/>
                      </a:solidFill>
                      <a:round/>
                    </a:lnT>
                    <a:lnB w="12700">
                      <a:solidFill>
                        <a:srgbClr val="000000"/>
                      </a:solidFill>
                    </a:lnB>
                    <a:noFill/>
                  </a:tcPr>
                </a:tc>
                <a:tc>
                  <a:txBody>
                    <a:bodyPr/>
                    <a:lstStyle/>
                    <a:p>
                      <a:pPr lvl="0" algn="ctr">
                        <a:defRPr sz="1800" b="0" i="0"/>
                      </a:pPr>
                      <a:r>
                        <a:rPr sz="1100"/>
                        <a:t>0</a:t>
                      </a:r>
                    </a:p>
                  </a:txBody>
                  <a:tcPr marL="9525" marR="9525" marT="9525" marB="9525" anchor="b" horzOverflow="overflow">
                    <a:lnL w="28575">
                      <a:solidFill>
                        <a:srgbClr val="000000"/>
                      </a:solidFill>
                      <a:round/>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r>
              <a:tr h="370840">
                <a:tc>
                  <a:txBody>
                    <a:bodyPr/>
                    <a:lstStyle/>
                    <a:p>
                      <a:pPr lvl="0">
                        <a:defRPr sz="1800" b="0" i="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0.223</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0.244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0.252</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0.241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0.226</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28575">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lvl="0">
                        <a:defRPr sz="1800" b="0" i="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0.465</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0.32</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0.286</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0.114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0.067</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2</a:t>
                      </a:r>
                    </a:p>
                  </a:txBody>
                  <a:tcPr marL="9525" marR="9525" marT="9525" marB="9525" anchor="b" horzOverflow="overflow">
                    <a:lnL w="28575">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title"/>
          </p:nvPr>
        </p:nvSpPr>
        <p:spPr>
          <a:xfrm>
            <a:off x="838200" y="365125"/>
            <a:ext cx="10515600" cy="1325563"/>
          </a:xfrm>
          <a:prstGeom prst="rect">
            <a:avLst/>
          </a:prstGeom>
        </p:spPr>
        <p:txBody>
          <a:bodyPr/>
          <a:lstStyle/>
          <a:p>
            <a:pPr lvl="0">
              <a:defRPr sz="1800"/>
            </a:pPr>
            <a:r>
              <a:rPr sz="4400"/>
              <a:t>Coronary Heart Disease</a:t>
            </a:r>
          </a:p>
        </p:txBody>
      </p:sp>
      <p:sp>
        <p:nvSpPr>
          <p:cNvPr id="57" name="Shape 57"/>
          <p:cNvSpPr>
            <a:spLocks noGrp="1"/>
          </p:cNvSpPr>
          <p:nvPr>
            <p:ph type="body" idx="1"/>
          </p:nvPr>
        </p:nvSpPr>
        <p:spPr>
          <a:xfrm>
            <a:off x="838200" y="1825625"/>
            <a:ext cx="10515600" cy="4351338"/>
          </a:xfrm>
          <a:prstGeom prst="rect">
            <a:avLst/>
          </a:prstGeom>
        </p:spPr>
        <p:txBody>
          <a:bodyPr/>
          <a:lstStyle/>
          <a:p>
            <a:pPr marL="293914" lvl="0" indent="-293914">
              <a:defRPr sz="1800"/>
            </a:pPr>
            <a:r>
              <a:rPr sz="3600"/>
              <a:t>16.5 million - Americans over the age of 20 with CHD</a:t>
            </a:r>
          </a:p>
          <a:p>
            <a:pPr marL="293914" lvl="0" indent="-293914">
              <a:defRPr sz="1800"/>
            </a:pPr>
            <a:r>
              <a:rPr sz="3600"/>
              <a:t>1 in 7  - deaths caused by CHD</a:t>
            </a:r>
          </a:p>
          <a:p>
            <a:pPr marL="293914" lvl="0" indent="-293914">
              <a:defRPr sz="1800"/>
            </a:pPr>
            <a:r>
              <a:rPr sz="3600"/>
              <a:t>790,000 – heart attacks in America every year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title"/>
          </p:nvPr>
        </p:nvSpPr>
        <p:spPr>
          <a:xfrm>
            <a:off x="838200" y="365125"/>
            <a:ext cx="10515600" cy="1325563"/>
          </a:xfrm>
          <a:prstGeom prst="rect">
            <a:avLst/>
          </a:prstGeom>
        </p:spPr>
        <p:txBody>
          <a:bodyPr/>
          <a:lstStyle/>
          <a:p>
            <a:pPr lvl="0">
              <a:defRPr sz="1800"/>
            </a:pPr>
            <a:r>
              <a:rPr sz="4400"/>
              <a:t>CARDIA</a:t>
            </a:r>
          </a:p>
        </p:txBody>
      </p:sp>
      <p:sp>
        <p:nvSpPr>
          <p:cNvPr id="62" name="Shape 62"/>
          <p:cNvSpPr>
            <a:spLocks noGrp="1"/>
          </p:cNvSpPr>
          <p:nvPr>
            <p:ph type="body" idx="1"/>
          </p:nvPr>
        </p:nvSpPr>
        <p:spPr>
          <a:xfrm>
            <a:off x="838200" y="1825625"/>
            <a:ext cx="10515600" cy="4351338"/>
          </a:xfrm>
          <a:prstGeom prst="rect">
            <a:avLst/>
          </a:prstGeom>
        </p:spPr>
        <p:txBody>
          <a:bodyPr/>
          <a:lstStyle/>
          <a:p>
            <a:pPr marL="226313" lvl="0" indent="-226313" defTabSz="905255">
              <a:spcBef>
                <a:spcPts val="900"/>
              </a:spcBef>
              <a:defRPr sz="1800"/>
            </a:pPr>
            <a:r>
              <a:rPr sz="2772"/>
              <a:t>5115 subjects with even distributions for:</a:t>
            </a:r>
          </a:p>
          <a:p>
            <a:pPr marL="678941" lvl="1" indent="-226313" defTabSz="905255">
              <a:spcBef>
                <a:spcPts val="400"/>
              </a:spcBef>
              <a:defRPr sz="1800"/>
            </a:pPr>
            <a:r>
              <a:rPr sz="2376"/>
              <a:t>Sex</a:t>
            </a:r>
          </a:p>
          <a:p>
            <a:pPr marL="678941" lvl="1" indent="-226313" defTabSz="905255">
              <a:spcBef>
                <a:spcPts val="400"/>
              </a:spcBef>
              <a:defRPr sz="1800"/>
            </a:pPr>
            <a:r>
              <a:rPr sz="2376"/>
              <a:t>Race </a:t>
            </a:r>
          </a:p>
          <a:p>
            <a:pPr marL="678941" lvl="1" indent="-226313" defTabSz="905255">
              <a:spcBef>
                <a:spcPts val="400"/>
              </a:spcBef>
              <a:defRPr sz="1800"/>
            </a:pPr>
            <a:r>
              <a:rPr sz="2376"/>
              <a:t>Age</a:t>
            </a:r>
          </a:p>
          <a:p>
            <a:pPr marL="678941" lvl="1" indent="-226313" defTabSz="905255">
              <a:spcBef>
                <a:spcPts val="400"/>
              </a:spcBef>
              <a:defRPr sz="1800"/>
            </a:pPr>
            <a:r>
              <a:rPr sz="2376"/>
              <a:t>Education Level</a:t>
            </a:r>
          </a:p>
          <a:p>
            <a:pPr marL="226313" lvl="0" indent="-226313" defTabSz="905255">
              <a:spcBef>
                <a:spcPts val="900"/>
              </a:spcBef>
              <a:defRPr sz="1800"/>
            </a:pPr>
            <a:r>
              <a:rPr sz="2772"/>
              <a:t>1985-6 until present</a:t>
            </a:r>
          </a:p>
          <a:p>
            <a:pPr marL="678941" lvl="1" indent="-226313" defTabSz="905255">
              <a:spcBef>
                <a:spcPts val="400"/>
              </a:spcBef>
              <a:defRPr sz="1800"/>
            </a:pPr>
            <a:r>
              <a:rPr sz="2376"/>
              <a:t>Years 0, 5, 7, 10, 15, &amp; 20</a:t>
            </a:r>
          </a:p>
          <a:p>
            <a:pPr marL="226313" lvl="0" indent="-226313" defTabSz="905255">
              <a:spcBef>
                <a:spcPts val="900"/>
              </a:spcBef>
              <a:defRPr sz="1800"/>
            </a:pPr>
            <a:r>
              <a:rPr sz="2772"/>
              <a:t>Retention Rate of 72%</a:t>
            </a:r>
            <a:endParaRPr sz="2376"/>
          </a:p>
          <a:p>
            <a:pPr marL="226313" lvl="0" indent="-226313" defTabSz="905255">
              <a:spcBef>
                <a:spcPts val="900"/>
              </a:spcBef>
              <a:defRPr sz="1800"/>
            </a:pPr>
            <a:r>
              <a:rPr sz="2772"/>
              <a:t>4 data collection sites</a:t>
            </a:r>
          </a:p>
          <a:p>
            <a:pPr marL="226313" lvl="0" indent="-226313" defTabSz="905255">
              <a:spcBef>
                <a:spcPts val="900"/>
              </a:spcBef>
              <a:defRPr sz="1800"/>
            </a:pPr>
            <a:r>
              <a:rPr sz="2772"/>
              <a:t>Clinical and Non-Clinical data</a:t>
            </a:r>
          </a:p>
        </p:txBody>
      </p:sp>
      <p:pic>
        <p:nvPicPr>
          <p:cNvPr id="63" name="image1.png"/>
          <p:cNvPicPr/>
          <p:nvPr/>
        </p:nvPicPr>
        <p:blipFill>
          <a:blip r:embed="rId3">
            <a:extLst/>
          </a:blip>
          <a:stretch>
            <a:fillRect/>
          </a:stretch>
        </p:blipFill>
        <p:spPr>
          <a:xfrm>
            <a:off x="7167250" y="5635535"/>
            <a:ext cx="3788141" cy="992494"/>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p>
            <a:pPr lvl="0">
              <a:defRPr sz="1800"/>
            </a:pPr>
            <a:r>
              <a:rPr sz="4400"/>
              <a:t>Methodology </a:t>
            </a:r>
          </a:p>
        </p:txBody>
      </p:sp>
      <p:sp>
        <p:nvSpPr>
          <p:cNvPr id="68" name="Shape 68"/>
          <p:cNvSpPr>
            <a:spLocks noGrp="1"/>
          </p:cNvSpPr>
          <p:nvPr>
            <p:ph type="body" idx="1"/>
          </p:nvPr>
        </p:nvSpPr>
        <p:spPr>
          <a:xfrm>
            <a:off x="838200" y="1825625"/>
            <a:ext cx="10515600" cy="4351338"/>
          </a:xfrm>
          <a:prstGeom prst="rect">
            <a:avLst/>
          </a:prstGeom>
        </p:spPr>
        <p:txBody>
          <a:bodyPr/>
          <a:lstStyle/>
          <a:p>
            <a:pPr lvl="0">
              <a:defRPr sz="1800"/>
            </a:pPr>
            <a:r>
              <a:rPr sz="2800"/>
              <a:t>Learning Bayesian Networks over 17 factors</a:t>
            </a:r>
          </a:p>
          <a:p>
            <a:pPr lvl="0">
              <a:defRPr sz="1800"/>
            </a:pPr>
            <a:r>
              <a:rPr sz="2800"/>
              <a:t>Structure learning algorithms </a:t>
            </a:r>
          </a:p>
          <a:p>
            <a:pPr marL="685800" lvl="1" indent="-228600">
              <a:defRPr sz="1800"/>
            </a:pPr>
            <a:r>
              <a:rPr sz="2800"/>
              <a:t>Hill Climbing</a:t>
            </a:r>
          </a:p>
          <a:p>
            <a:pPr marL="1143000" lvl="2" indent="-228600">
              <a:defRPr sz="1800"/>
            </a:pPr>
            <a:r>
              <a:rPr sz="2800"/>
              <a:t>AIC</a:t>
            </a:r>
          </a:p>
          <a:p>
            <a:pPr marL="1143000" lvl="2" indent="-228600">
              <a:defRPr sz="1800"/>
            </a:pPr>
            <a:r>
              <a:rPr sz="2800"/>
              <a:t>BIC</a:t>
            </a:r>
          </a:p>
          <a:p>
            <a:pPr marL="1143000" lvl="2" indent="-228600">
              <a:defRPr sz="1800"/>
            </a:pPr>
            <a:r>
              <a:rPr sz="2800"/>
              <a:t>BDe</a:t>
            </a:r>
          </a:p>
          <a:p>
            <a:pPr lvl="0">
              <a:defRPr sz="1800"/>
            </a:pPr>
            <a:r>
              <a:rPr sz="2800"/>
              <a:t>Focused on year 20 data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xfrm>
            <a:off x="838200" y="365125"/>
            <a:ext cx="10515600" cy="1325563"/>
          </a:xfrm>
          <a:prstGeom prst="rect">
            <a:avLst/>
          </a:prstGeom>
        </p:spPr>
        <p:txBody>
          <a:bodyPr/>
          <a:lstStyle/>
          <a:p>
            <a:pPr lvl="0"/>
            <a:endParaRPr/>
          </a:p>
        </p:txBody>
      </p:sp>
      <p:pic>
        <p:nvPicPr>
          <p:cNvPr id="73" name="image1.png"/>
          <p:cNvPicPr/>
          <p:nvPr/>
        </p:nvPicPr>
        <p:blipFill>
          <a:blip r:embed="rId3">
            <a:extLst/>
          </a:blip>
          <a:stretch>
            <a:fillRect/>
          </a:stretch>
        </p:blipFill>
        <p:spPr>
          <a:xfrm>
            <a:off x="990097" y="365125"/>
            <a:ext cx="9309604" cy="5786667"/>
          </a:xfrm>
          <a:prstGeom prst="rect">
            <a:avLst/>
          </a:prstGeom>
          <a:ln w="12700">
            <a:miter lim="400000"/>
          </a:ln>
        </p:spPr>
      </p:pic>
      <p:sp>
        <p:nvSpPr>
          <p:cNvPr id="74" name="Shape 74"/>
          <p:cNvSpPr/>
          <p:nvPr/>
        </p:nvSpPr>
        <p:spPr>
          <a:xfrm>
            <a:off x="3456533" y="819646"/>
            <a:ext cx="1468339" cy="5098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9" y="21600"/>
                </a:lnTo>
                <a:lnTo>
                  <a:pt x="21600" y="21451"/>
                </a:lnTo>
                <a:lnTo>
                  <a:pt x="20754" y="15783"/>
                </a:lnTo>
                <a:lnTo>
                  <a:pt x="12754" y="13860"/>
                </a:lnTo>
                <a:lnTo>
                  <a:pt x="12679" y="76"/>
                </a:lnTo>
                <a:lnTo>
                  <a:pt x="0" y="0"/>
                </a:lnTo>
                <a:close/>
              </a:path>
            </a:pathLst>
          </a:custGeom>
          <a:ln w="63500">
            <a:solidFill>
              <a:srgbClr val="FF000E"/>
            </a:solidFill>
            <a:miter/>
          </a:ln>
        </p:spPr>
        <p:txBody>
          <a:bodyPr lIns="0" tIns="0" rIns="0" bIns="0"/>
          <a:lstStyle/>
          <a:p>
            <a:pPr lvl="0" defTabSz="457200">
              <a:defRPr sz="1200">
                <a:latin typeface="+mn-lt"/>
                <a:ea typeface="+mn-ea"/>
                <a:cs typeface="+mn-cs"/>
                <a:sym typeface="Helvetica"/>
              </a:defRPr>
            </a:pPr>
            <a:endParaRPr/>
          </a:p>
        </p:txBody>
      </p:sp>
      <p:sp>
        <p:nvSpPr>
          <p:cNvPr id="75" name="Shape 75"/>
          <p:cNvSpPr/>
          <p:nvPr/>
        </p:nvSpPr>
        <p:spPr>
          <a:xfrm>
            <a:off x="3615382" y="683567"/>
            <a:ext cx="1777153" cy="4573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0" y="21600"/>
                </a:lnTo>
                <a:lnTo>
                  <a:pt x="21600" y="21423"/>
                </a:lnTo>
                <a:lnTo>
                  <a:pt x="20550" y="13925"/>
                </a:lnTo>
                <a:lnTo>
                  <a:pt x="11101" y="13846"/>
                </a:lnTo>
                <a:lnTo>
                  <a:pt x="10173" y="51"/>
                </a:lnTo>
                <a:lnTo>
                  <a:pt x="0" y="0"/>
                </a:lnTo>
                <a:close/>
              </a:path>
            </a:pathLst>
          </a:custGeom>
          <a:ln w="63500">
            <a:solidFill>
              <a:srgbClr val="FF230A"/>
            </a:solidFill>
            <a:miter/>
          </a:ln>
        </p:spPr>
        <p:txBody>
          <a:bodyPr lIns="0" tIns="0" rIns="0" bIns="0"/>
          <a:lstStyle/>
          <a:p>
            <a:pPr lvl="0" defTabSz="457200">
              <a:defRPr sz="1200">
                <a:latin typeface="+mn-lt"/>
                <a:ea typeface="+mn-ea"/>
                <a:cs typeface="+mn-cs"/>
                <a:sym typeface="Helvetica"/>
              </a:defRPr>
            </a:pPr>
            <a:endParaRPr/>
          </a:p>
        </p:txBody>
      </p:sp>
      <p:sp>
        <p:nvSpPr>
          <p:cNvPr id="76" name="Shape 76"/>
          <p:cNvSpPr/>
          <p:nvPr/>
        </p:nvSpPr>
        <p:spPr>
          <a:xfrm>
            <a:off x="8384331" y="953485"/>
            <a:ext cx="1481932" cy="1861996"/>
          </a:xfrm>
          <a:custGeom>
            <a:avLst/>
            <a:gdLst/>
            <a:ahLst/>
            <a:cxnLst>
              <a:cxn ang="0">
                <a:pos x="wd2" y="hd2"/>
              </a:cxn>
              <a:cxn ang="5400000">
                <a:pos x="wd2" y="hd2"/>
              </a:cxn>
              <a:cxn ang="10800000">
                <a:pos x="wd2" y="hd2"/>
              </a:cxn>
              <a:cxn ang="16200000">
                <a:pos x="wd2" y="hd2"/>
              </a:cxn>
            </a:cxnLst>
            <a:rect l="0" t="0" r="r" b="b"/>
            <a:pathLst>
              <a:path w="21600" h="21600" extrusionOk="0">
                <a:moveTo>
                  <a:pt x="0" y="67"/>
                </a:moveTo>
                <a:lnTo>
                  <a:pt x="143" y="21600"/>
                </a:lnTo>
                <a:lnTo>
                  <a:pt x="21600" y="21428"/>
                </a:lnTo>
                <a:lnTo>
                  <a:pt x="21154" y="0"/>
                </a:lnTo>
                <a:lnTo>
                  <a:pt x="0" y="67"/>
                </a:lnTo>
                <a:close/>
              </a:path>
            </a:pathLst>
          </a:custGeom>
          <a:ln w="63500">
            <a:solidFill>
              <a:srgbClr val="FF2216"/>
            </a:solidFill>
            <a:miter/>
          </a:ln>
        </p:spPr>
        <p:txBody>
          <a:bodyPr lIns="0" tIns="0" rIns="0" bIns="0"/>
          <a:lstStyle/>
          <a:p>
            <a:pPr lvl="0" defTabSz="457200">
              <a:defRPr sz="1200">
                <a:latin typeface="+mn-lt"/>
                <a:ea typeface="+mn-ea"/>
                <a:cs typeface="+mn-cs"/>
                <a:sym typeface="Helvetica"/>
              </a:defRPr>
            </a:pPr>
            <a:endParaRPr/>
          </a:p>
        </p:txBody>
      </p:sp>
      <p:sp>
        <p:nvSpPr>
          <p:cNvPr id="77" name="Shape 77"/>
          <p:cNvSpPr/>
          <p:nvPr/>
        </p:nvSpPr>
        <p:spPr>
          <a:xfrm>
            <a:off x="8090644" y="589336"/>
            <a:ext cx="2341364" cy="3027959"/>
          </a:xfrm>
          <a:custGeom>
            <a:avLst/>
            <a:gdLst/>
            <a:ahLst/>
            <a:cxnLst>
              <a:cxn ang="0">
                <a:pos x="wd2" y="hd2"/>
              </a:cxn>
              <a:cxn ang="5400000">
                <a:pos x="wd2" y="hd2"/>
              </a:cxn>
              <a:cxn ang="10800000">
                <a:pos x="wd2" y="hd2"/>
              </a:cxn>
              <a:cxn ang="16200000">
                <a:pos x="wd2" y="hd2"/>
              </a:cxn>
            </a:cxnLst>
            <a:rect l="0" t="0" r="r" b="b"/>
            <a:pathLst>
              <a:path w="21600" h="21600" extrusionOk="0">
                <a:moveTo>
                  <a:pt x="0" y="173"/>
                </a:moveTo>
                <a:lnTo>
                  <a:pt x="304" y="21596"/>
                </a:lnTo>
                <a:lnTo>
                  <a:pt x="21600" y="21600"/>
                </a:lnTo>
                <a:lnTo>
                  <a:pt x="20434" y="0"/>
                </a:lnTo>
                <a:lnTo>
                  <a:pt x="0" y="173"/>
                </a:lnTo>
                <a:close/>
              </a:path>
            </a:pathLst>
          </a:custGeom>
          <a:ln w="63500">
            <a:solidFill>
              <a:srgbClr val="FF1915"/>
            </a:solidFill>
            <a:miter/>
          </a:ln>
        </p:spPr>
        <p:txBody>
          <a:bodyPr lIns="0" tIns="0" rIns="0" bIns="0"/>
          <a:lstStyle/>
          <a:p>
            <a:pPr lvl="0" defTabSz="457200">
              <a:defRPr sz="1200">
                <a:latin typeface="+mn-lt"/>
                <a:ea typeface="+mn-ea"/>
                <a:cs typeface="+mn-cs"/>
                <a:sym typeface="Helvetica"/>
              </a:defRPr>
            </a:pPr>
            <a:endParaRPr/>
          </a:p>
        </p:txBody>
      </p:sp>
      <p:sp>
        <p:nvSpPr>
          <p:cNvPr id="78" name="Shape 78"/>
          <p:cNvSpPr/>
          <p:nvPr/>
        </p:nvSpPr>
        <p:spPr>
          <a:xfrm>
            <a:off x="1143396" y="4688978"/>
            <a:ext cx="2063057" cy="1332608"/>
          </a:xfrm>
          <a:custGeom>
            <a:avLst/>
            <a:gdLst/>
            <a:ahLst/>
            <a:cxnLst>
              <a:cxn ang="0">
                <a:pos x="wd2" y="hd2"/>
              </a:cxn>
              <a:cxn ang="5400000">
                <a:pos x="wd2" y="hd2"/>
              </a:cxn>
              <a:cxn ang="10800000">
                <a:pos x="wd2" y="hd2"/>
              </a:cxn>
              <a:cxn ang="16200000">
                <a:pos x="wd2" y="hd2"/>
              </a:cxn>
            </a:cxnLst>
            <a:rect l="0" t="0" r="r" b="b"/>
            <a:pathLst>
              <a:path w="21600" h="21600" extrusionOk="0">
                <a:moveTo>
                  <a:pt x="0" y="43"/>
                </a:moveTo>
                <a:lnTo>
                  <a:pt x="21600" y="0"/>
                </a:lnTo>
                <a:lnTo>
                  <a:pt x="21460" y="21290"/>
                </a:lnTo>
                <a:lnTo>
                  <a:pt x="28" y="21600"/>
                </a:lnTo>
                <a:lnTo>
                  <a:pt x="0" y="43"/>
                </a:lnTo>
                <a:close/>
              </a:path>
            </a:pathLst>
          </a:custGeom>
          <a:ln w="63500">
            <a:solidFill>
              <a:srgbClr val="5A8A39"/>
            </a:solidFill>
            <a:miter/>
          </a:ln>
        </p:spPr>
        <p:txBody>
          <a:bodyPr lIns="0" tIns="0" rIns="0" bIns="0"/>
          <a:lstStyle/>
          <a:p>
            <a:pPr lvl="0" defTabSz="457200">
              <a:defRPr sz="1200">
                <a:latin typeface="+mn-lt"/>
                <a:ea typeface="+mn-ea"/>
                <a:cs typeface="+mn-cs"/>
                <a:sym typeface="Helvetica"/>
              </a:defRPr>
            </a:pPr>
            <a:endParaRPr/>
          </a:p>
        </p:txBody>
      </p:sp>
      <p:sp>
        <p:nvSpPr>
          <p:cNvPr id="79" name="Shape 79"/>
          <p:cNvSpPr/>
          <p:nvPr/>
        </p:nvSpPr>
        <p:spPr>
          <a:xfrm>
            <a:off x="5399583" y="2050057"/>
            <a:ext cx="1044519" cy="22434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52" y="21600"/>
                </a:lnTo>
                <a:lnTo>
                  <a:pt x="21600" y="21529"/>
                </a:lnTo>
                <a:lnTo>
                  <a:pt x="20043" y="63"/>
                </a:lnTo>
                <a:lnTo>
                  <a:pt x="0" y="0"/>
                </a:lnTo>
                <a:close/>
              </a:path>
            </a:pathLst>
          </a:custGeom>
          <a:ln w="63500">
            <a:solidFill>
              <a:srgbClr val="5A8A39"/>
            </a:solidFill>
            <a:miter/>
          </a:ln>
        </p:spPr>
        <p:txBody>
          <a:bodyPr lIns="0" tIns="0" rIns="0" bIns="0"/>
          <a:lstStyle/>
          <a:p>
            <a:pPr lvl="0" defTabSz="457200">
              <a:defRPr sz="1200">
                <a:latin typeface="+mn-lt"/>
                <a:ea typeface="+mn-ea"/>
                <a:cs typeface="+mn-cs"/>
                <a:sym typeface="Helvetica"/>
              </a:defRPr>
            </a:pPr>
            <a:endParaRPr/>
          </a:p>
        </p:txBody>
      </p:sp>
      <p:sp>
        <p:nvSpPr>
          <p:cNvPr id="80" name="Shape 80"/>
          <p:cNvSpPr/>
          <p:nvPr/>
        </p:nvSpPr>
        <p:spPr>
          <a:xfrm>
            <a:off x="6701829" y="2002929"/>
            <a:ext cx="996553" cy="1472655"/>
          </a:xfrm>
          <a:custGeom>
            <a:avLst/>
            <a:gdLst/>
            <a:ahLst/>
            <a:cxnLst>
              <a:cxn ang="0">
                <a:pos x="wd2" y="hd2"/>
              </a:cxn>
              <a:cxn ang="5400000">
                <a:pos x="wd2" y="hd2"/>
              </a:cxn>
              <a:cxn ang="10800000">
                <a:pos x="wd2" y="hd2"/>
              </a:cxn>
              <a:cxn ang="16200000">
                <a:pos x="wd2" y="hd2"/>
              </a:cxn>
            </a:cxnLst>
            <a:rect l="0" t="0" r="r" b="b"/>
            <a:pathLst>
              <a:path w="21600" h="21600" extrusionOk="0">
                <a:moveTo>
                  <a:pt x="0" y="81"/>
                </a:moveTo>
                <a:lnTo>
                  <a:pt x="749" y="21600"/>
                </a:lnTo>
                <a:lnTo>
                  <a:pt x="21600" y="21459"/>
                </a:lnTo>
                <a:lnTo>
                  <a:pt x="21020" y="0"/>
                </a:lnTo>
                <a:lnTo>
                  <a:pt x="0" y="81"/>
                </a:lnTo>
                <a:close/>
              </a:path>
            </a:pathLst>
          </a:custGeom>
          <a:ln w="63500">
            <a:solidFill>
              <a:srgbClr val="5A8A39"/>
            </a:solidFill>
            <a:miter/>
          </a:ln>
        </p:spPr>
        <p:txBody>
          <a:bodyPr lIns="0" tIns="0" rIns="0" bIns="0"/>
          <a:lstStyle/>
          <a:p>
            <a:pPr lvl="0" defTabSz="457200">
              <a:defRPr sz="1200">
                <a:latin typeface="+mn-lt"/>
                <a:ea typeface="+mn-ea"/>
                <a:cs typeface="+mn-cs"/>
                <a:sym typeface="Helvetica"/>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78"/>
                                        </p:tgtEl>
                                        <p:attrNameLst>
                                          <p:attrName>style.visibility</p:attrName>
                                        </p:attrNameLst>
                                      </p:cBhvr>
                                      <p:to>
                                        <p:strVal val="visible"/>
                                      </p:to>
                                    </p:set>
                                    <p:anim calcmode="lin" valueType="num">
                                      <p:cBhvr>
                                        <p:cTn id="7" dur="1000" fill="hold"/>
                                        <p:tgtEl>
                                          <p:spTgt spid="78"/>
                                        </p:tgtEl>
                                        <p:attrNameLst>
                                          <p:attrName>ppt_x</p:attrName>
                                        </p:attrNameLst>
                                      </p:cBhvr>
                                      <p:tavLst>
                                        <p:tav tm="0">
                                          <p:val>
                                            <p:strVal val="0-#ppt_w/2"/>
                                          </p:val>
                                        </p:tav>
                                        <p:tav tm="100000">
                                          <p:val>
                                            <p:strVal val="#ppt_x"/>
                                          </p:val>
                                        </p:tav>
                                      </p:tavLst>
                                    </p:anim>
                                    <p:anim calcmode="lin" valueType="num">
                                      <p:cBhvr>
                                        <p:cTn id="8" dur="1000" fill="hold"/>
                                        <p:tgtEl>
                                          <p:spTgt spid="7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2" nodeType="afterEffect">
                                  <p:stCondLst>
                                    <p:cond delay="0"/>
                                  </p:stCondLst>
                                  <p:iterate type="lt">
                                    <p:tmAbs val="0"/>
                                  </p:iterate>
                                  <p:childTnLst>
                                    <p:set>
                                      <p:cBhvr>
                                        <p:cTn id="11" fill="hold"/>
                                        <p:tgtEl>
                                          <p:spTgt spid="79"/>
                                        </p:tgtEl>
                                        <p:attrNameLst>
                                          <p:attrName>style.visibility</p:attrName>
                                        </p:attrNameLst>
                                      </p:cBhvr>
                                      <p:to>
                                        <p:strVal val="visible"/>
                                      </p:to>
                                    </p:set>
                                    <p:anim calcmode="lin" valueType="num">
                                      <p:cBhvr>
                                        <p:cTn id="12" dur="1000" fill="hold"/>
                                        <p:tgtEl>
                                          <p:spTgt spid="79"/>
                                        </p:tgtEl>
                                        <p:attrNameLst>
                                          <p:attrName>ppt_x</p:attrName>
                                        </p:attrNameLst>
                                      </p:cBhvr>
                                      <p:tavLst>
                                        <p:tav tm="0">
                                          <p:val>
                                            <p:strVal val="0-#ppt_w/2"/>
                                          </p:val>
                                        </p:tav>
                                        <p:tav tm="100000">
                                          <p:val>
                                            <p:strVal val="#ppt_x"/>
                                          </p:val>
                                        </p:tav>
                                      </p:tavLst>
                                    </p:anim>
                                    <p:anim calcmode="lin" valueType="num">
                                      <p:cBhvr>
                                        <p:cTn id="13" dur="1000" fill="hold"/>
                                        <p:tgtEl>
                                          <p:spTgt spid="79"/>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3" nodeType="afterEffect">
                                  <p:stCondLst>
                                    <p:cond delay="0"/>
                                  </p:stCondLst>
                                  <p:iterate type="lt">
                                    <p:tmAbs val="0"/>
                                  </p:iterate>
                                  <p:childTnLst>
                                    <p:set>
                                      <p:cBhvr>
                                        <p:cTn id="16" fill="hold"/>
                                        <p:tgtEl>
                                          <p:spTgt spid="80"/>
                                        </p:tgtEl>
                                        <p:attrNameLst>
                                          <p:attrName>style.visibility</p:attrName>
                                        </p:attrNameLst>
                                      </p:cBhvr>
                                      <p:to>
                                        <p:strVal val="visible"/>
                                      </p:to>
                                    </p:set>
                                    <p:anim calcmode="lin" valueType="num">
                                      <p:cBhvr>
                                        <p:cTn id="17" dur="1000" fill="hold"/>
                                        <p:tgtEl>
                                          <p:spTgt spid="80"/>
                                        </p:tgtEl>
                                        <p:attrNameLst>
                                          <p:attrName>ppt_x</p:attrName>
                                        </p:attrNameLst>
                                      </p:cBhvr>
                                      <p:tavLst>
                                        <p:tav tm="0">
                                          <p:val>
                                            <p:strVal val="0-#ppt_w/2"/>
                                          </p:val>
                                        </p:tav>
                                        <p:tav tm="100000">
                                          <p:val>
                                            <p:strVal val="#ppt_x"/>
                                          </p:val>
                                        </p:tav>
                                      </p:tavLst>
                                    </p:anim>
                                    <p:anim calcmode="lin" valueType="num">
                                      <p:cBhvr>
                                        <p:cTn id="18" dur="10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4" nodeType="clickEffect">
                                  <p:stCondLst>
                                    <p:cond delay="0"/>
                                  </p:stCondLst>
                                  <p:iterate>
                                    <p:tmAbs val="0"/>
                                  </p:iterate>
                                  <p:childTnLst>
                                    <p:set>
                                      <p:cBhvr>
                                        <p:cTn id="22" fill="hold">
                                          <p:stCondLst>
                                            <p:cond delay="0"/>
                                          </p:stCondLst>
                                        </p:cTn>
                                        <p:tgtEl>
                                          <p:spTgt spid="78"/>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5" nodeType="afterEffect">
                                  <p:stCondLst>
                                    <p:cond delay="0"/>
                                  </p:stCondLst>
                                  <p:iterate>
                                    <p:tmAbs val="0"/>
                                  </p:iterate>
                                  <p:childTnLst>
                                    <p:set>
                                      <p:cBhvr>
                                        <p:cTn id="25" fill="hold">
                                          <p:stCondLst>
                                            <p:cond delay="0"/>
                                          </p:stCondLst>
                                        </p:cTn>
                                        <p:tgtEl>
                                          <p:spTgt spid="79"/>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6" nodeType="afterEffect">
                                  <p:stCondLst>
                                    <p:cond delay="0"/>
                                  </p:stCondLst>
                                  <p:iterate>
                                    <p:tmAbs val="0"/>
                                  </p:iterate>
                                  <p:childTnLst>
                                    <p:set>
                                      <p:cBhvr>
                                        <p:cTn id="28" fill="hold">
                                          <p:stCondLst>
                                            <p:cond delay="0"/>
                                          </p:stCondLst>
                                        </p:cTn>
                                        <p:tgtEl>
                                          <p:spTgt spid="8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7" nodeType="clickEffect">
                                  <p:stCondLst>
                                    <p:cond delay="0"/>
                                  </p:stCondLst>
                                  <p:iterate type="lt">
                                    <p:tmAbs val="0"/>
                                  </p:iterate>
                                  <p:childTnLst>
                                    <p:set>
                                      <p:cBhvr>
                                        <p:cTn id="32" fill="hold"/>
                                        <p:tgtEl>
                                          <p:spTgt spid="74"/>
                                        </p:tgtEl>
                                        <p:attrNameLst>
                                          <p:attrName>style.visibility</p:attrName>
                                        </p:attrNameLst>
                                      </p:cBhvr>
                                      <p:to>
                                        <p:strVal val="visible"/>
                                      </p:to>
                                    </p:set>
                                    <p:anim calcmode="lin" valueType="num">
                                      <p:cBhvr>
                                        <p:cTn id="33" dur="750" fill="hold"/>
                                        <p:tgtEl>
                                          <p:spTgt spid="74"/>
                                        </p:tgtEl>
                                        <p:attrNameLst>
                                          <p:attrName>ppt_x</p:attrName>
                                        </p:attrNameLst>
                                      </p:cBhvr>
                                      <p:tavLst>
                                        <p:tav tm="0">
                                          <p:val>
                                            <p:strVal val="0-#ppt_w/2"/>
                                          </p:val>
                                        </p:tav>
                                        <p:tav tm="100000">
                                          <p:val>
                                            <p:strVal val="#ppt_x"/>
                                          </p:val>
                                        </p:tav>
                                      </p:tavLst>
                                    </p:anim>
                                    <p:anim calcmode="lin" valueType="num">
                                      <p:cBhvr>
                                        <p:cTn id="34" dur="750" fill="hold"/>
                                        <p:tgtEl>
                                          <p:spTgt spid="74"/>
                                        </p:tgtEl>
                                        <p:attrNameLst>
                                          <p:attrName>ppt_y</p:attrName>
                                        </p:attrNameLst>
                                      </p:cBhvr>
                                      <p:tavLst>
                                        <p:tav tm="0">
                                          <p:val>
                                            <p:strVal val="#ppt_y"/>
                                          </p:val>
                                        </p:tav>
                                        <p:tav tm="100000">
                                          <p:val>
                                            <p:strVal val="#ppt_y"/>
                                          </p:val>
                                        </p:tav>
                                      </p:tavLst>
                                    </p:anim>
                                  </p:childTnLst>
                                </p:cTn>
                              </p:par>
                            </p:childTnLst>
                          </p:cTn>
                        </p:par>
                        <p:par>
                          <p:cTn id="35" fill="hold">
                            <p:stCondLst>
                              <p:cond delay="750"/>
                            </p:stCondLst>
                            <p:childTnLst>
                              <p:par>
                                <p:cTn id="36" presetID="2" presetClass="entr" presetSubtype="8" fill="hold" grpId="8" nodeType="afterEffect">
                                  <p:stCondLst>
                                    <p:cond delay="0"/>
                                  </p:stCondLst>
                                  <p:iterate type="lt">
                                    <p:tmAbs val="0"/>
                                  </p:iterate>
                                  <p:childTnLst>
                                    <p:set>
                                      <p:cBhvr>
                                        <p:cTn id="37" fill="hold"/>
                                        <p:tgtEl>
                                          <p:spTgt spid="75"/>
                                        </p:tgtEl>
                                        <p:attrNameLst>
                                          <p:attrName>style.visibility</p:attrName>
                                        </p:attrNameLst>
                                      </p:cBhvr>
                                      <p:to>
                                        <p:strVal val="visible"/>
                                      </p:to>
                                    </p:set>
                                    <p:anim calcmode="lin" valueType="num">
                                      <p:cBhvr>
                                        <p:cTn id="38" dur="1000" fill="hold"/>
                                        <p:tgtEl>
                                          <p:spTgt spid="75"/>
                                        </p:tgtEl>
                                        <p:attrNameLst>
                                          <p:attrName>ppt_x</p:attrName>
                                        </p:attrNameLst>
                                      </p:cBhvr>
                                      <p:tavLst>
                                        <p:tav tm="0">
                                          <p:val>
                                            <p:strVal val="0-#ppt_w/2"/>
                                          </p:val>
                                        </p:tav>
                                        <p:tav tm="100000">
                                          <p:val>
                                            <p:strVal val="#ppt_x"/>
                                          </p:val>
                                        </p:tav>
                                      </p:tavLst>
                                    </p:anim>
                                    <p:anim calcmode="lin" valueType="num">
                                      <p:cBhvr>
                                        <p:cTn id="39" dur="1000" fill="hold"/>
                                        <p:tgtEl>
                                          <p:spTgt spid="75"/>
                                        </p:tgtEl>
                                        <p:attrNameLst>
                                          <p:attrName>ppt_y</p:attrName>
                                        </p:attrNameLst>
                                      </p:cBhvr>
                                      <p:tavLst>
                                        <p:tav tm="0">
                                          <p:val>
                                            <p:strVal val="#ppt_y"/>
                                          </p:val>
                                        </p:tav>
                                        <p:tav tm="100000">
                                          <p:val>
                                            <p:strVal val="#ppt_y"/>
                                          </p:val>
                                        </p:tav>
                                      </p:tavLst>
                                    </p:anim>
                                  </p:childTnLst>
                                </p:cTn>
                              </p:par>
                            </p:childTnLst>
                          </p:cTn>
                        </p:par>
                        <p:par>
                          <p:cTn id="40" fill="hold">
                            <p:stCondLst>
                              <p:cond delay="1750"/>
                            </p:stCondLst>
                            <p:childTnLst>
                              <p:par>
                                <p:cTn id="41" presetID="2" presetClass="entr" presetSubtype="8" fill="hold" grpId="9" nodeType="afterEffect">
                                  <p:stCondLst>
                                    <p:cond delay="0"/>
                                  </p:stCondLst>
                                  <p:iterate type="lt">
                                    <p:tmAbs val="0"/>
                                  </p:iterate>
                                  <p:childTnLst>
                                    <p:set>
                                      <p:cBhvr>
                                        <p:cTn id="42" fill="hold"/>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0-#ppt_w/2"/>
                                          </p:val>
                                        </p:tav>
                                        <p:tav tm="100000">
                                          <p:val>
                                            <p:strVal val="#ppt_x"/>
                                          </p:val>
                                        </p:tav>
                                      </p:tavLst>
                                    </p:anim>
                                    <p:anim calcmode="lin" valueType="num">
                                      <p:cBhvr>
                                        <p:cTn id="44" dur="1000" fill="hold"/>
                                        <p:tgtEl>
                                          <p:spTgt spid="77"/>
                                        </p:tgtEl>
                                        <p:attrNameLst>
                                          <p:attrName>ppt_y</p:attrName>
                                        </p:attrNameLst>
                                      </p:cBhvr>
                                      <p:tavLst>
                                        <p:tav tm="0">
                                          <p:val>
                                            <p:strVal val="#ppt_y"/>
                                          </p:val>
                                        </p:tav>
                                        <p:tav tm="100000">
                                          <p:val>
                                            <p:strVal val="#ppt_y"/>
                                          </p:val>
                                        </p:tav>
                                      </p:tavLst>
                                    </p:anim>
                                  </p:childTnLst>
                                </p:cTn>
                              </p:par>
                            </p:childTnLst>
                          </p:cTn>
                        </p:par>
                        <p:par>
                          <p:cTn id="45" fill="hold">
                            <p:stCondLst>
                              <p:cond delay="2750"/>
                            </p:stCondLst>
                            <p:childTnLst>
                              <p:par>
                                <p:cTn id="46" presetID="2" presetClass="entr" presetSubtype="8" fill="hold" grpId="10" nodeType="afterEffect">
                                  <p:stCondLst>
                                    <p:cond delay="0"/>
                                  </p:stCondLst>
                                  <p:iterate type="lt">
                                    <p:tmAbs val="0"/>
                                  </p:iterate>
                                  <p:childTnLst>
                                    <p:set>
                                      <p:cBhvr>
                                        <p:cTn id="47" fill="hold"/>
                                        <p:tgtEl>
                                          <p:spTgt spid="76"/>
                                        </p:tgtEl>
                                        <p:attrNameLst>
                                          <p:attrName>style.visibility</p:attrName>
                                        </p:attrNameLst>
                                      </p:cBhvr>
                                      <p:to>
                                        <p:strVal val="visible"/>
                                      </p:to>
                                    </p:set>
                                    <p:anim calcmode="lin" valueType="num">
                                      <p:cBhvr>
                                        <p:cTn id="48" dur="1000" fill="hold"/>
                                        <p:tgtEl>
                                          <p:spTgt spid="76"/>
                                        </p:tgtEl>
                                        <p:attrNameLst>
                                          <p:attrName>ppt_x</p:attrName>
                                        </p:attrNameLst>
                                      </p:cBhvr>
                                      <p:tavLst>
                                        <p:tav tm="0">
                                          <p:val>
                                            <p:strVal val="0-#ppt_w/2"/>
                                          </p:val>
                                        </p:tav>
                                        <p:tav tm="100000">
                                          <p:val>
                                            <p:strVal val="#ppt_x"/>
                                          </p:val>
                                        </p:tav>
                                      </p:tavLst>
                                    </p:anim>
                                    <p:anim calcmode="lin" valueType="num">
                                      <p:cBhvr>
                                        <p:cTn id="49" dur="10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7" animBg="1" advAuto="0"/>
      <p:bldP spid="75" grpId="8" animBg="1" advAuto="0"/>
      <p:bldP spid="76" grpId="10" animBg="1" advAuto="0"/>
      <p:bldP spid="77" grpId="9" animBg="1" advAuto="0"/>
      <p:bldP spid="78" grpId="1" animBg="1" advAuto="0"/>
      <p:bldP spid="78" grpId="4" animBg="1" advAuto="0"/>
      <p:bldP spid="79" grpId="2" animBg="1" advAuto="0"/>
      <p:bldP spid="79" grpId="5" animBg="1" advAuto="0"/>
      <p:bldP spid="80" grpId="3" animBg="1" advAuto="0"/>
      <p:bldP spid="80" grpId="6"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title"/>
          </p:nvPr>
        </p:nvSpPr>
        <p:spPr>
          <a:xfrm>
            <a:off x="838200" y="365125"/>
            <a:ext cx="10515600" cy="1325563"/>
          </a:xfrm>
          <a:prstGeom prst="rect">
            <a:avLst/>
          </a:prstGeom>
        </p:spPr>
        <p:txBody>
          <a:bodyPr/>
          <a:lstStyle/>
          <a:p>
            <a:pPr lvl="0">
              <a:defRPr sz="1800"/>
            </a:pPr>
            <a:r>
              <a:rPr sz="4400"/>
              <a:t>Findings </a:t>
            </a:r>
          </a:p>
        </p:txBody>
      </p:sp>
      <p:sp>
        <p:nvSpPr>
          <p:cNvPr id="85" name="Shape 85"/>
          <p:cNvSpPr>
            <a:spLocks noGrp="1"/>
          </p:cNvSpPr>
          <p:nvPr>
            <p:ph type="body" idx="1"/>
          </p:nvPr>
        </p:nvSpPr>
        <p:spPr>
          <a:xfrm>
            <a:off x="838200" y="1952625"/>
            <a:ext cx="10515600" cy="4351338"/>
          </a:xfrm>
          <a:prstGeom prst="rect">
            <a:avLst/>
          </a:prstGeom>
        </p:spPr>
        <p:txBody>
          <a:bodyPr/>
          <a:lstStyle/>
          <a:p>
            <a:pPr lvl="0">
              <a:defRPr sz="1800"/>
            </a:pPr>
            <a:r>
              <a:rPr sz="2800"/>
              <a:t>Sex and glucose influence CAC</a:t>
            </a:r>
          </a:p>
          <a:p>
            <a:pPr lvl="0">
              <a:defRPr sz="1800"/>
            </a:pPr>
            <a:r>
              <a:rPr sz="2800"/>
              <a:t>Sex and BMI influence glucose levels</a:t>
            </a:r>
          </a:p>
          <a:p>
            <a:pPr lvl="0">
              <a:defRPr sz="1800"/>
            </a:pPr>
            <a:r>
              <a:rPr sz="2800"/>
              <a:t>Race influences education</a:t>
            </a:r>
          </a:p>
          <a:p>
            <a:pPr lvl="0">
              <a:defRPr sz="1800"/>
            </a:pPr>
            <a:r>
              <a:rPr sz="2800"/>
              <a:t>Education and race influence smoking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xfrm>
            <a:off x="838200" y="365125"/>
            <a:ext cx="10515600" cy="1325563"/>
          </a:xfrm>
          <a:prstGeom prst="rect">
            <a:avLst/>
          </a:prstGeom>
        </p:spPr>
        <p:txBody>
          <a:bodyPr/>
          <a:lstStyle/>
          <a:p>
            <a:pPr lvl="0">
              <a:defRPr sz="1800"/>
            </a:pPr>
            <a:r>
              <a:rPr sz="4400"/>
              <a:t>Conclusion</a:t>
            </a:r>
          </a:p>
        </p:txBody>
      </p:sp>
      <p:sp>
        <p:nvSpPr>
          <p:cNvPr id="90" name="Shape 90"/>
          <p:cNvSpPr>
            <a:spLocks noGrp="1"/>
          </p:cNvSpPr>
          <p:nvPr>
            <p:ph type="body" idx="1"/>
          </p:nvPr>
        </p:nvSpPr>
        <p:spPr>
          <a:xfrm>
            <a:off x="675074" y="1762884"/>
            <a:ext cx="10515601" cy="4351339"/>
          </a:xfrm>
          <a:prstGeom prst="rect">
            <a:avLst/>
          </a:prstGeom>
        </p:spPr>
        <p:txBody>
          <a:bodyPr/>
          <a:lstStyle/>
          <a:p>
            <a:pPr lvl="0">
              <a:defRPr sz="1800"/>
            </a:pPr>
            <a:r>
              <a:rPr sz="2800"/>
              <a:t>Year 20 Bayesian Network fit known correlations.</a:t>
            </a:r>
          </a:p>
          <a:p>
            <a:pPr lvl="0">
              <a:defRPr sz="1800"/>
            </a:pPr>
            <a:r>
              <a:rPr sz="2800"/>
              <a:t>Interesting correlations were also observed</a:t>
            </a:r>
          </a:p>
        </p:txBody>
      </p:sp>
      <p:sp>
        <p:nvSpPr>
          <p:cNvPr id="91" name="Shape 91"/>
          <p:cNvSpPr/>
          <p:nvPr/>
        </p:nvSpPr>
        <p:spPr>
          <a:xfrm>
            <a:off x="723357" y="3924153"/>
            <a:ext cx="9286505" cy="2009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r>
              <a:rPr sz="4400">
                <a:latin typeface="Calibri Light"/>
                <a:ea typeface="Calibri Light"/>
                <a:cs typeface="Calibri Light"/>
                <a:sym typeface="Calibri Light"/>
              </a:rPr>
              <a:t>  Future Work</a:t>
            </a:r>
            <a:endParaRPr sz="3000">
              <a:latin typeface="Calibri Light"/>
              <a:ea typeface="Calibri Light"/>
              <a:cs typeface="Calibri Light"/>
              <a:sym typeface="Calibri Light"/>
            </a:endParaRPr>
          </a:p>
          <a:p>
            <a:pPr lvl="0"/>
            <a:endParaRPr sz="2500">
              <a:latin typeface="Calibri Light"/>
              <a:ea typeface="Calibri Light"/>
              <a:cs typeface="Calibri Light"/>
              <a:sym typeface="Calibri Light"/>
            </a:endParaRPr>
          </a:p>
          <a:p>
            <a:pPr marL="441157" lvl="0" indent="-441157">
              <a:buSzPct val="100000"/>
              <a:buChar char="•"/>
            </a:pPr>
            <a:r>
              <a:rPr sz="2800">
                <a:latin typeface="Calibri Light"/>
                <a:ea typeface="Calibri Light"/>
                <a:cs typeface="Calibri Light"/>
                <a:sym typeface="Calibri Light"/>
              </a:rPr>
              <a:t>Create network with all years’ data</a:t>
            </a:r>
          </a:p>
          <a:p>
            <a:pPr marL="441157" lvl="0" indent="-441157">
              <a:buSzPct val="100000"/>
              <a:buChar char="•"/>
            </a:pPr>
            <a:r>
              <a:rPr sz="2800">
                <a:latin typeface="Calibri Light"/>
                <a:ea typeface="Calibri Light"/>
                <a:cs typeface="Calibri Light"/>
                <a:sym typeface="Calibri Light"/>
              </a:rPr>
              <a:t>Track the progress of each factor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8</a:t>
            </a:fld>
            <a:endParaRPr sz="1200">
              <a:solidFill>
                <a:srgbClr val="888888"/>
              </a:solidFill>
            </a:endParaRPr>
          </a:p>
        </p:txBody>
      </p:sp>
      <p:graphicFrame>
        <p:nvGraphicFramePr>
          <p:cNvPr id="96" name="Table 96"/>
          <p:cNvGraphicFramePr/>
          <p:nvPr/>
        </p:nvGraphicFramePr>
        <p:xfrm>
          <a:off x="1469705" y="1959232"/>
          <a:ext cx="8128000" cy="2859556"/>
        </p:xfrm>
        <a:graphic>
          <a:graphicData uri="http://schemas.openxmlformats.org/drawingml/2006/table">
            <a:tbl>
              <a:tblPr>
                <a:tableStyleId>{4C3C2611-4C71-4FC5-86AE-919BDF0F9419}</a:tableStyleId>
              </a:tblPr>
              <a:tblGrid>
                <a:gridCol w="812800"/>
                <a:gridCol w="812800"/>
                <a:gridCol w="812800"/>
                <a:gridCol w="812800"/>
                <a:gridCol w="812800"/>
                <a:gridCol w="812800"/>
                <a:gridCol w="812800"/>
                <a:gridCol w="812800"/>
                <a:gridCol w="812800"/>
                <a:gridCol w="812800"/>
              </a:tblGrid>
              <a:tr h="574083">
                <a:tc>
                  <a:txBody>
                    <a:bodyPr/>
                    <a:lstStyle/>
                    <a:p>
                      <a:pPr lvl="0">
                        <a:defRPr sz="1800" b="0" i="0"/>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b="1"/>
                        <a:t>Glu</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[ 0,  82 ]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( 82, 88 ]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( 88, 93 ]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( 93, 100 ]</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( 100, 448 ]</a:t>
                      </a:r>
                    </a:p>
                  </a:txBody>
                  <a:tcPr marL="9525" marR="9525" marT="9525" marB="9525" anchor="b" horzOverflow="overflow">
                    <a:lnL w="12700">
                      <a:solidFill>
                        <a:srgbClr val="000000"/>
                      </a:solidFill>
                    </a:lnL>
                    <a:lnR w="28575">
                      <a:solidFill>
                        <a:srgbClr val="000000"/>
                      </a:solidFill>
                      <a:round/>
                    </a:lnR>
                    <a:lnT w="12700">
                      <a:solidFill>
                        <a:srgbClr val="000000"/>
                      </a:solidFill>
                    </a:lnT>
                    <a:lnB w="28575">
                      <a:solidFill>
                        <a:srgbClr val="000000"/>
                      </a:solidFill>
                      <a:round/>
                    </a:lnB>
                    <a:noFill/>
                  </a:tcPr>
                </a:tc>
                <a:tc>
                  <a:txBody>
                    <a:bodyPr/>
                    <a:lstStyle/>
                    <a:p>
                      <a:pPr lvl="0" algn="ctr">
                        <a:defRPr sz="1800" b="0" i="0"/>
                      </a:pPr>
                      <a:r>
                        <a:rPr sz="1100" b="1"/>
                        <a:t>Cac</a:t>
                      </a:r>
                    </a:p>
                  </a:txBody>
                  <a:tcPr marL="9525" marR="9525" marT="9525" marB="9525" anchor="b" horzOverflow="overflow">
                    <a:lnL w="28575">
                      <a:solidFill>
                        <a:srgbClr val="000000"/>
                      </a:solidFill>
                      <a:round/>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b="1"/>
                        <a:t>Sex</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63224">
                <a:tc>
                  <a:txBody>
                    <a:bodyPr/>
                    <a:lstStyle/>
                    <a:p>
                      <a:pPr lvl="0">
                        <a:defRPr sz="1800" b="0" i="0"/>
                      </a:pPr>
                      <a:endParaRPr/>
                    </a:p>
                  </a:txBody>
                  <a:tcPr marL="45720" marR="45720"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0.931</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0.895</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0.862</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0.811</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0.711</a:t>
                      </a:r>
                    </a:p>
                  </a:txBody>
                  <a:tcPr marL="9525" marR="9525" marT="9525" marB="9525" anchor="b" horzOverflow="overflow">
                    <a:lnL w="12700">
                      <a:solidFill>
                        <a:srgbClr val="000000"/>
                      </a:solidFill>
                    </a:lnL>
                    <a:lnR w="28575">
                      <a:solidFill>
                        <a:srgbClr val="000000"/>
                      </a:solidFill>
                      <a:round/>
                    </a:lnR>
                    <a:lnT w="28575">
                      <a:solidFill>
                        <a:srgbClr val="000000"/>
                      </a:solidFill>
                      <a:round/>
                    </a:lnT>
                    <a:lnB w="12700">
                      <a:solidFill>
                        <a:srgbClr val="000000"/>
                      </a:solidFill>
                    </a:lnB>
                    <a:noFill/>
                  </a:tcPr>
                </a:tc>
                <a:tc>
                  <a:txBody>
                    <a:bodyPr/>
                    <a:lstStyle/>
                    <a:p>
                      <a:pPr lvl="0" algn="ctr">
                        <a:defRPr sz="1800" b="0" i="0"/>
                      </a:pPr>
                      <a:r>
                        <a:rPr sz="1100"/>
                        <a:t>0</a:t>
                      </a:r>
                    </a:p>
                  </a:txBody>
                  <a:tcPr marL="9525" marR="9525" marT="9525" marB="9525" anchor="b" horzOverflow="overflow">
                    <a:lnL w="28575">
                      <a:solidFill>
                        <a:srgbClr val="000000"/>
                      </a:solidFill>
                      <a:round/>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74083">
                <a:tc>
                  <a:txBody>
                    <a:bodyPr/>
                    <a:lstStyle/>
                    <a:p>
                      <a:pPr lvl="0">
                        <a:defRPr sz="1800" b="0" i="0"/>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solidFill>
                            <a:srgbClr val="FF0000"/>
                          </a:solidFill>
                        </a:rPr>
                        <a:t>0.068</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solidFill>
                      <a:srgbClr val="FFFFFF"/>
                    </a:solidFill>
                  </a:tcPr>
                </a:tc>
                <a:tc>
                  <a:txBody>
                    <a:bodyPr/>
                    <a:lstStyle/>
                    <a:p>
                      <a:pPr lvl="0" algn="ctr">
                        <a:defRPr sz="1800" b="0" i="0"/>
                      </a:pPr>
                      <a:r>
                        <a:rPr sz="1100">
                          <a:solidFill>
                            <a:srgbClr val="FF0000"/>
                          </a:solidFill>
                        </a:rPr>
                        <a:t>0.104</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solidFill>
                      <a:srgbClr val="FFFFFF"/>
                    </a:solidFill>
                  </a:tcPr>
                </a:tc>
                <a:tc>
                  <a:txBody>
                    <a:bodyPr/>
                    <a:lstStyle/>
                    <a:p>
                      <a:pPr lvl="0" algn="ctr">
                        <a:defRPr sz="1800" b="0" i="0"/>
                      </a:pPr>
                      <a:r>
                        <a:rPr sz="1100">
                          <a:solidFill>
                            <a:srgbClr val="FF0000"/>
                          </a:solidFill>
                        </a:rPr>
                        <a:t>0.137</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solidFill>
                      <a:srgbClr val="FFFFFF"/>
                    </a:solidFill>
                  </a:tcPr>
                </a:tc>
                <a:tc>
                  <a:txBody>
                    <a:bodyPr/>
                    <a:lstStyle/>
                    <a:p>
                      <a:pPr lvl="0" algn="ctr">
                        <a:defRPr sz="1800" b="0" i="0"/>
                      </a:pPr>
                      <a:r>
                        <a:rPr sz="1100">
                          <a:solidFill>
                            <a:srgbClr val="FF0000"/>
                          </a:solidFill>
                        </a:rPr>
                        <a:t>0.188</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solidFill>
                      <a:srgbClr val="FFFFFF"/>
                    </a:solidFill>
                  </a:tcPr>
                </a:tc>
                <a:tc>
                  <a:txBody>
                    <a:bodyPr/>
                    <a:lstStyle/>
                    <a:p>
                      <a:pPr lvl="0" algn="ctr">
                        <a:defRPr sz="1800" b="0" i="0"/>
                      </a:pPr>
                      <a:r>
                        <a:rPr sz="1100">
                          <a:solidFill>
                            <a:srgbClr val="FF0000"/>
                          </a:solidFill>
                        </a:rPr>
                        <a:t>0.288</a:t>
                      </a:r>
                    </a:p>
                  </a:txBody>
                  <a:tcPr marL="9525" marR="9525" marT="9525" marB="9525" anchor="b" horzOverflow="overflow">
                    <a:lnL w="12700">
                      <a:solidFill>
                        <a:srgbClr val="000000"/>
                      </a:solidFill>
                    </a:lnL>
                    <a:lnR w="28575">
                      <a:solidFill>
                        <a:srgbClr val="000000"/>
                      </a:solidFill>
                      <a:round/>
                    </a:lnR>
                    <a:lnT w="12700">
                      <a:solidFill>
                        <a:srgbClr val="000000"/>
                      </a:solidFill>
                    </a:lnT>
                    <a:lnB w="28575">
                      <a:solidFill>
                        <a:srgbClr val="000000"/>
                      </a:solidFill>
                      <a:round/>
                    </a:lnB>
                    <a:solidFill>
                      <a:srgbClr val="FFFFFF"/>
                    </a:solidFill>
                  </a:tcPr>
                </a:tc>
                <a:tc>
                  <a:txBody>
                    <a:bodyPr/>
                    <a:lstStyle/>
                    <a:p>
                      <a:pPr lvl="0" algn="ctr">
                        <a:defRPr sz="1800" b="0" i="0"/>
                      </a:pPr>
                      <a:r>
                        <a:rPr sz="1100"/>
                        <a:t>1</a:t>
                      </a:r>
                    </a:p>
                  </a:txBody>
                  <a:tcPr marL="9525" marR="9525" marT="9525" marB="9525" anchor="b" horzOverflow="overflow">
                    <a:lnL w="28575">
                      <a:solidFill>
                        <a:srgbClr val="000000"/>
                      </a:solidFill>
                      <a:round/>
                    </a:lnL>
                    <a:lnR w="12700">
                      <a:solidFill>
                        <a:srgbClr val="000000"/>
                      </a:solidFill>
                    </a:lnR>
                    <a:lnT w="12700">
                      <a:solidFill>
                        <a:srgbClr val="000000"/>
                      </a:solidFill>
                    </a:lnT>
                    <a:lnB w="28575">
                      <a:solidFill>
                        <a:srgbClr val="000000"/>
                      </a:solidFill>
                      <a:round/>
                    </a:lnB>
                    <a:noFill/>
                  </a:tcPr>
                </a:tc>
                <a:tc>
                  <a:txBody>
                    <a:bodyPr/>
                    <a:lstStyle/>
                    <a:p>
                      <a:pPr lvl="0" algn="ctr">
                        <a:defRPr sz="1800" b="0" i="0"/>
                      </a:pPr>
                      <a:r>
                        <a:rPr sz="1100"/>
                        <a:t>0</a:t>
                      </a:r>
                    </a:p>
                  </a:txBody>
                  <a:tcPr marL="9525" marR="9525" marT="9525" marB="9525" anchor="b" horzOverflow="overflow">
                    <a:lnL w="12700">
                      <a:solidFill>
                        <a:srgbClr val="000000"/>
                      </a:solidFill>
                    </a:lnL>
                    <a:lnR w="12700">
                      <a:solidFill>
                        <a:srgbClr val="000000"/>
                      </a:solidFill>
                    </a:lnR>
                    <a:lnT w="12700">
                      <a:solidFill>
                        <a:srgbClr val="000000"/>
                      </a:solidFill>
                    </a:lnT>
                    <a:lnB w="28575">
                      <a:solidFill>
                        <a:srgbClr val="000000"/>
                      </a:solidFill>
                      <a:round/>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74083">
                <a:tc>
                  <a:txBody>
                    <a:bodyPr/>
                    <a:lstStyle/>
                    <a:p>
                      <a:pPr lvl="0">
                        <a:defRPr sz="1800" b="0" i="0"/>
                      </a:pPr>
                      <a:endParaRPr/>
                    </a:p>
                  </a:txBody>
                  <a:tcPr marL="45720" marR="45720"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0.958</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0.949</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0.921</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0.915</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0.876</a:t>
                      </a:r>
                    </a:p>
                  </a:txBody>
                  <a:tcPr marL="9525" marR="9525" marT="9525" marB="9525" anchor="b" horzOverflow="overflow">
                    <a:lnL w="12700">
                      <a:solidFill>
                        <a:srgbClr val="000000"/>
                      </a:solidFill>
                    </a:lnL>
                    <a:lnR w="28575">
                      <a:solidFill>
                        <a:srgbClr val="000000"/>
                      </a:solidFill>
                      <a:round/>
                    </a:lnR>
                    <a:lnT w="28575">
                      <a:solidFill>
                        <a:srgbClr val="000000"/>
                      </a:solidFill>
                      <a:round/>
                    </a:lnT>
                    <a:lnB w="12700">
                      <a:solidFill>
                        <a:srgbClr val="000000"/>
                      </a:solidFill>
                    </a:lnB>
                    <a:noFill/>
                  </a:tcPr>
                </a:tc>
                <a:tc>
                  <a:txBody>
                    <a:bodyPr/>
                    <a:lstStyle/>
                    <a:p>
                      <a:pPr lvl="0" algn="ctr">
                        <a:defRPr sz="1800" b="0" i="0"/>
                      </a:pPr>
                      <a:r>
                        <a:rPr sz="1100"/>
                        <a:t>0</a:t>
                      </a:r>
                    </a:p>
                  </a:txBody>
                  <a:tcPr marL="9525" marR="9525" marT="9525" marB="9525" anchor="b" horzOverflow="overflow">
                    <a:lnL w="28575">
                      <a:solidFill>
                        <a:srgbClr val="000000"/>
                      </a:solidFill>
                      <a:round/>
                    </a:lnL>
                    <a:lnR w="12700">
                      <a:solidFill>
                        <a:srgbClr val="000000"/>
                      </a:solidFill>
                    </a:lnR>
                    <a:lnT w="28575">
                      <a:solidFill>
                        <a:srgbClr val="000000"/>
                      </a:solidFill>
                      <a:round/>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lnL>
                    <a:lnR w="12700">
                      <a:solidFill>
                        <a:srgbClr val="000000"/>
                      </a:solidFill>
                    </a:lnR>
                    <a:lnT w="28575">
                      <a:solidFill>
                        <a:srgbClr val="000000"/>
                      </a:solidFill>
                      <a:round/>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74083">
                <a:tc>
                  <a:txBody>
                    <a:bodyPr/>
                    <a:lstStyle/>
                    <a:p>
                      <a:pPr lvl="0">
                        <a:defRPr sz="1800" b="0" i="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0.041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0.05</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0.078</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0.084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rgbClr val="FF0000"/>
                          </a:solidFill>
                        </a:rPr>
                        <a:t>0.123</a:t>
                      </a:r>
                    </a:p>
                  </a:txBody>
                  <a:tcPr marL="9525" marR="9525" marT="9525" marB="9525" anchor="b" horzOverflow="overflow">
                    <a:lnL w="12700">
                      <a:solidFill>
                        <a:srgbClr val="000000"/>
                      </a:solidFill>
                    </a:lnL>
                    <a:lnR w="28575">
                      <a:solidFill>
                        <a:srgbClr val="000000"/>
                      </a:solidFill>
                      <a:round/>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28575">
                      <a:solidFill>
                        <a:srgbClr val="000000"/>
                      </a:solidFill>
                      <a:round/>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97" name="Shape 97"/>
          <p:cNvSpPr/>
          <p:nvPr/>
        </p:nvSpPr>
        <p:spPr>
          <a:xfrm>
            <a:off x="3809365" y="474949"/>
            <a:ext cx="3448681" cy="1005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90000"/>
              </a:lnSpc>
              <a:defRPr sz="6000">
                <a:latin typeface="Calibri Light"/>
                <a:ea typeface="Calibri Light"/>
                <a:cs typeface="Calibri Light"/>
                <a:sym typeface="Calibri Light"/>
              </a:defRPr>
            </a:lvl1pPr>
          </a:lstStyle>
          <a:p>
            <a:pPr lvl="0">
              <a:defRPr sz="1800"/>
            </a:pPr>
            <a:r>
              <a:rPr sz="6000"/>
              <a:t>CAC CPT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9</a:t>
            </a:fld>
            <a:endParaRPr sz="1200">
              <a:solidFill>
                <a:srgbClr val="888888"/>
              </a:solidFill>
            </a:endParaRPr>
          </a:p>
        </p:txBody>
      </p:sp>
      <p:graphicFrame>
        <p:nvGraphicFramePr>
          <p:cNvPr id="100" name="Table 100"/>
          <p:cNvGraphicFramePr/>
          <p:nvPr>
            <p:extLst>
              <p:ext uri="{D42A27DB-BD31-4B8C-83A1-F6EECF244321}">
                <p14:modId xmlns:p14="http://schemas.microsoft.com/office/powerpoint/2010/main" val="2042250231"/>
              </p:ext>
            </p:extLst>
          </p:nvPr>
        </p:nvGraphicFramePr>
        <p:xfrm>
          <a:off x="1469705" y="2276732"/>
          <a:ext cx="8128000" cy="2225040"/>
        </p:xfrm>
        <a:graphic>
          <a:graphicData uri="http://schemas.openxmlformats.org/drawingml/2006/table">
            <a:tbl>
              <a:tblPr>
                <a:tableStyleId>{4C3C2611-4C71-4FC5-86AE-919BDF0F9419}</a:tableStyleId>
              </a:tblPr>
              <a:tblGrid>
                <a:gridCol w="1625600"/>
                <a:gridCol w="1625600"/>
                <a:gridCol w="1625600"/>
                <a:gridCol w="1625600"/>
                <a:gridCol w="1625600"/>
              </a:tblGrid>
              <a:tr h="370840">
                <a:tc>
                  <a:txBody>
                    <a:bodyPr/>
                    <a:lstStyle/>
                    <a:p>
                      <a:pPr lvl="0" algn="ctr">
                        <a:defRPr sz="1800" b="0" i="0"/>
                      </a:pPr>
                      <a:r>
                        <a:rPr sz="1100" dirty="0"/>
                        <a:t>Race</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chemeClr val="tx1"/>
                          </a:solidFill>
                        </a:rPr>
                        <a:t>0</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b="1"/>
                        <a:t>Edu</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chemeClr val="tx1"/>
                          </a:solidFill>
                        </a:rPr>
                        <a:t>0.389</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0.184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defRPr sz="1800" b="0" i="0"/>
                      </a:pPr>
                      <a:r>
                        <a:rPr sz="1100"/>
                        <a:t>[ 0, 12 ]</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chemeClr val="tx1"/>
                          </a:solidFill>
                        </a:rPr>
                        <a:t>0.292</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0.184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defRPr sz="1800" b="0" i="0"/>
                      </a:pPr>
                      <a:r>
                        <a:rPr sz="1100"/>
                        <a:t>( 12,  14 ]</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chemeClr val="tx1"/>
                          </a:solidFill>
                        </a:rPr>
                        <a:t>0.091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0.047</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defRPr sz="1800" b="0" i="0"/>
                      </a:pPr>
                      <a:r>
                        <a:rPr sz="1100"/>
                        <a:t>(14, 15.3 ]</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solidFill>
                            <a:schemeClr val="tx1"/>
                          </a:solidFill>
                        </a:rPr>
                        <a:t>0.142</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0.274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defRPr sz="1800" b="0" i="0"/>
                      </a:pPr>
                      <a:r>
                        <a:rPr sz="1100"/>
                        <a:t>(15.3, 16]</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dirty="0">
                          <a:solidFill>
                            <a:schemeClr val="tx1"/>
                          </a:solidFill>
                        </a:rPr>
                        <a:t>0.084</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defRPr sz="1800" b="0" i="0"/>
                      </a:pPr>
                      <a:r>
                        <a:rPr sz="1100"/>
                        <a:t>0.31</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defRPr sz="1800" b="0" i="0"/>
                      </a:pPr>
                      <a:r>
                        <a:rPr sz="1100"/>
                        <a:t>( 16, 40.3 ]</a:t>
                      </a: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l">
                        <a:defRPr sz="1800" b="0" i="0"/>
                      </a:pPr>
                      <a:endParaRPr/>
                    </a:p>
                  </a:txBody>
                  <a:tcPr marL="9525" marR="9525" marT="9525" marB="9525" anchor="b"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101" name="Shape 101"/>
          <p:cNvSpPr/>
          <p:nvPr/>
        </p:nvSpPr>
        <p:spPr>
          <a:xfrm>
            <a:off x="3935869" y="587882"/>
            <a:ext cx="3195673" cy="1005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90000"/>
              </a:lnSpc>
              <a:defRPr sz="6000">
                <a:latin typeface="Calibri Light"/>
                <a:ea typeface="Calibri Light"/>
                <a:cs typeface="Calibri Light"/>
                <a:sym typeface="Calibri Light"/>
              </a:defRPr>
            </a:lvl1pPr>
          </a:lstStyle>
          <a:p>
            <a:pPr lvl="0">
              <a:defRPr sz="1800"/>
            </a:pPr>
            <a:r>
              <a:rPr sz="6000"/>
              <a:t>Edu CPT</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1316</Words>
  <Application>Microsoft Office PowerPoint</Application>
  <PresentationFormat>Widescreen</PresentationFormat>
  <Paragraphs>262</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Roman</vt:lpstr>
      <vt:lpstr>Calibri</vt:lpstr>
      <vt:lpstr>Calibri Light</vt:lpstr>
      <vt:lpstr>Helvetica</vt:lpstr>
      <vt:lpstr>Default</vt:lpstr>
      <vt:lpstr>Learning Probabilistic Models for Cardiovascular Data</vt:lpstr>
      <vt:lpstr>Coronary Heart Disease</vt:lpstr>
      <vt:lpstr>CARDIA</vt:lpstr>
      <vt:lpstr>Methodology </vt:lpstr>
      <vt:lpstr>PowerPoint Presentation</vt:lpstr>
      <vt:lpstr>Findings </vt:lpstr>
      <vt:lpstr>Conclusion</vt:lpstr>
      <vt:lpstr>PowerPoint Presentation</vt:lpstr>
      <vt:lpstr>PowerPoint Presentation</vt:lpstr>
      <vt:lpstr>Glucose CPT</vt:lpstr>
      <vt:lpstr>Smoker CPT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Probabilistic Models for Cardiovascular Data</dc:title>
  <dc:creator>Katie Bug</dc:creator>
  <cp:lastModifiedBy>Kate Sanders</cp:lastModifiedBy>
  <cp:revision>1</cp:revision>
  <dcterms:modified xsi:type="dcterms:W3CDTF">2017-07-27T14:23:05Z</dcterms:modified>
</cp:coreProperties>
</file>