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0" r:id="rId5"/>
    <p:sldId id="265" r:id="rId6"/>
    <p:sldId id="264" r:id="rId7"/>
    <p:sldId id="268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8"/>
    <p:restoredTop sz="94558"/>
  </p:normalViewPr>
  <p:slideViewPr>
    <p:cSldViewPr snapToGrid="0">
      <p:cViewPr varScale="1">
        <p:scale>
          <a:sx n="121" d="100"/>
          <a:sy n="121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8686E-4CCD-5641-90CE-95BB5E605C8A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D4DA9-378D-9747-8350-9D431E94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1CE-5C0F-6939-0295-2CF890AE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A322F-C542-1672-0898-DC73CBCD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8A26-ED0C-1E59-7E17-01E0FA17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A9D-3A2B-B5C4-1B62-1470D9F3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D56E-93ED-7C89-EC88-C8671C29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BD2E-FC12-2A40-88DC-FD8A8880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701C3-37DA-B701-9933-65A52AA4E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7BF0-3B81-9AE0-557E-5499FD67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0C47-BA8D-7797-76E2-BF746EBA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C676-495A-F65D-1F6A-A4A5913C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8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B279-84F3-993F-EE84-627AA770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E22F1-DBA5-3967-32DE-096368BFB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9DD4-F49E-DDD7-46DE-AF7B7DAA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56C5-9C71-2B3F-36A3-BD5B17DB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6838-00A9-6A0D-9A72-46AF91C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CA03-9A08-0F91-FC1C-77627DD5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EED3-1494-75B4-FC9D-A743149C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C438-F463-416D-C7C6-752C611F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0102-EF01-AC60-E843-0BC9052A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5A61-D5D3-0959-947B-6859B8F0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0CA6-A55D-E090-9C30-FF424D70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96E33-C950-41C1-F26E-54E7F596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9FD7-FAE0-BF99-F97E-C83D7C6F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80BB-C2A0-A089-984B-AEE7B70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7D7F-3F77-CC15-0D52-8D1DE9B5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9940-5488-C5CE-C5B6-509D8A87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6883-88B0-BA88-9384-B60FA5CFA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6CCE1-1650-8F13-CAF8-41C7AE112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E6DC-32E5-3069-CADA-D914687A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2F965-2BDE-AB4B-2F4A-B960B0FA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BFB03-E30C-17BA-D3E3-81E42CDA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474-E4A1-D828-7391-FECBAFE8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AA3B0-6119-0618-C575-7677F394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EA7C-0CA6-3AF7-A1EF-0D944E1E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443D2-8DAA-037E-F95E-6EC939CF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A23DD-2E71-4E92-30F1-1A327815B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62E69-8340-5C6C-9F1B-755693CE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2CA1E-75BD-943D-00F0-5E3B306C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65451-FC27-59DE-62D5-0F55734C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BBD8-F367-8837-78D7-5A0D996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4A812-5BC3-373F-C898-2F31B393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1ACAA-DD3F-EAC3-73BF-E3110C5A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A7E4A-920A-C7F1-3E49-FFBC1DD6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012F1-983F-530D-06C0-84145EA2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648C4-77F9-E24E-208D-84706851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3108-45CE-633B-8FFB-F501A587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0482-EF8E-2066-940E-359978FF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BD65-6D03-8026-FDA0-5EEE39FA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A318C-A756-506A-B62C-567B9199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99FA-9568-0662-AFF1-C3EB8A81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164F-E15F-EE51-7E2B-70126A1E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4BDD3-D802-098E-A1FE-372798B6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439F-106B-1212-C499-238E3F5F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6E465-E1EC-FE40-1894-576BB7ACF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7FF2D-2100-7CA2-B035-772F5814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A7860-6C81-8ADB-A010-C7CE024F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BBDE5-A33B-3C08-EAB8-7CE2C69B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45E3-5AFD-EF89-EE41-3304655D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D4A72-C6B3-D2F9-34D8-3B23FD5C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847D-5C25-6E73-1482-6DB9C307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0256-9D25-E8EA-9D47-FDF456522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9FE9-AE49-A74A-B8AA-95BED44389A9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5930-6ACF-7152-0792-62DD6EFD3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7D5C-B780-4EAE-AD20-DCD89C10F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xiomdatascience.com/best-practices/MetadataBestPractic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D70EDDFA-0F83-1883-397A-1D15B4C14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D2597-7E5F-ABAE-27BF-E504702C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>
                <a:solidFill>
                  <a:schemeClr val="tx1">
                    <a:lumMod val="85000"/>
                    <a:lumOff val="15000"/>
                  </a:schemeClr>
                </a:solidFill>
              </a:rPr>
              <a:t>PHS650: Rigor and Reproducibility in the Social, Behavioral, and Population Health 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E47CD-8C4C-04B6-EBFD-6C75D7C75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Dr. Katherine Schaumberg</a:t>
            </a:r>
          </a:p>
          <a:p>
            <a:pPr algn="l"/>
            <a:r>
              <a:rPr lang="en-US" sz="2000" dirty="0" err="1">
                <a:solidFill>
                  <a:schemeClr val="tx2"/>
                </a:solidFill>
              </a:rPr>
              <a:t>Wk</a:t>
            </a:r>
            <a:r>
              <a:rPr lang="en-US" sz="2000" dirty="0">
                <a:solidFill>
                  <a:schemeClr val="tx2"/>
                </a:solidFill>
              </a:rPr>
              <a:t> 4 – Lecture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91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8400"/>
    </mc:Choice>
    <mc:Fallback xmlns="">
      <p:transition spd="slow" advTm="184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EB05-7B15-E807-8990-027A65E5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28B4-9986-D80B-C569-151CE7F2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Data Types, each with best practices: </a:t>
            </a:r>
            <a:r>
              <a:rPr lang="en-US" b="1" dirty="0">
                <a:hlinkClick r:id="rId2"/>
              </a:rPr>
              <a:t>https://www.axiomdatascience.com/best-practices/MetadataBestPractices.html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38"/>
    </mc:Choice>
    <mc:Fallback xmlns="">
      <p:transition spd="slow" advTm="6253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0EBA-37B1-7330-AC7D-1F9B3101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Codebooking</a:t>
            </a:r>
            <a:r>
              <a:rPr lang="en-US" dirty="0"/>
              <a:t>/ Data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32983-3B75-8FFE-9D05-6803F226A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Multi-item Scoring: exact information on how and why data was combined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Keep a data dictionary/codebook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Keep </a:t>
            </a:r>
            <a:r>
              <a:rPr lang="en-US" sz="2800" b="1" dirty="0"/>
              <a:t>both</a:t>
            </a:r>
            <a:r>
              <a:rPr lang="en-US" sz="2800" dirty="0"/>
              <a:t> raw and cleaned versions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0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966"/>
    </mc:Choice>
    <mc:Fallback xmlns="">
      <p:transition spd="slow" advTm="989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2284-DDAC-E29F-C3C5-C80FF1EB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D629-7569-F7EE-3009-E3AEB8F6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Metadata</a:t>
            </a:r>
          </a:p>
          <a:p>
            <a:r>
              <a:rPr lang="en-US" dirty="0"/>
              <a:t>Brief Project Description/Introduction to the parent project (similar to pre-registration) </a:t>
            </a:r>
          </a:p>
          <a:p>
            <a:r>
              <a:rPr lang="en-US" dirty="0"/>
              <a:t>Description of study procedures</a:t>
            </a:r>
          </a:p>
          <a:p>
            <a:r>
              <a:rPr lang="en-US" dirty="0"/>
              <a:t>Data dictionary for all key variables with easy-to-understand descriptions of the data</a:t>
            </a:r>
          </a:p>
          <a:p>
            <a:r>
              <a:rPr lang="en-US" dirty="0"/>
              <a:t>Link(s) to scoring code</a:t>
            </a:r>
          </a:p>
          <a:p>
            <a:r>
              <a:rPr lang="en-US" dirty="0"/>
              <a:t>Ideal: complete in tandem with data collection or requisition for entire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4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166"/>
    </mc:Choice>
    <mc:Fallback xmlns="">
      <p:transition spd="slow" advTm="18816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5DE6E5-1416-8220-1A76-A23A861A2A04}"/>
              </a:ext>
            </a:extLst>
          </p:cNvPr>
          <p:cNvSpPr/>
          <p:nvPr/>
        </p:nvSpPr>
        <p:spPr>
          <a:xfrm>
            <a:off x="1904965" y="2782691"/>
            <a:ext cx="3640736" cy="120570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qmd</a:t>
            </a:r>
            <a:r>
              <a:rPr lang="en-US" dirty="0"/>
              <a:t>, .</a:t>
            </a:r>
            <a:r>
              <a:rPr lang="en-US" dirty="0" err="1"/>
              <a:t>gitignore</a:t>
            </a:r>
            <a:r>
              <a:rPr lang="en-US" dirty="0"/>
              <a:t>, other files that need to be in repo head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1A22B2-4BE8-5118-5355-B31461A63964}"/>
              </a:ext>
            </a:extLst>
          </p:cNvPr>
          <p:cNvSpPr/>
          <p:nvPr/>
        </p:nvSpPr>
        <p:spPr>
          <a:xfrm>
            <a:off x="700971" y="1394662"/>
            <a:ext cx="5993340" cy="1205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9A8D8A7-5DB7-3EF0-1590-19E05D8C9D2F}"/>
              </a:ext>
            </a:extLst>
          </p:cNvPr>
          <p:cNvSpPr/>
          <p:nvPr/>
        </p:nvSpPr>
        <p:spPr>
          <a:xfrm>
            <a:off x="620888" y="4306505"/>
            <a:ext cx="1458512" cy="6167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45A812-5893-C878-0656-50DFB8DE220F}"/>
              </a:ext>
            </a:extLst>
          </p:cNvPr>
          <p:cNvSpPr/>
          <p:nvPr/>
        </p:nvSpPr>
        <p:spPr>
          <a:xfrm>
            <a:off x="2370667" y="4313945"/>
            <a:ext cx="1354666" cy="58994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391FE9-EDAC-445F-BAAC-9CF11C05C490}"/>
              </a:ext>
            </a:extLst>
          </p:cNvPr>
          <p:cNvSpPr/>
          <p:nvPr/>
        </p:nvSpPr>
        <p:spPr>
          <a:xfrm>
            <a:off x="4016600" y="4270246"/>
            <a:ext cx="1458512" cy="6167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7A79C5E-3D5A-5E99-3323-5EE29230B427}"/>
              </a:ext>
            </a:extLst>
          </p:cNvPr>
          <p:cNvSpPr/>
          <p:nvPr/>
        </p:nvSpPr>
        <p:spPr>
          <a:xfrm>
            <a:off x="5766379" y="4257633"/>
            <a:ext cx="950511" cy="61677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Envs</a:t>
            </a:r>
            <a:endParaRPr lang="en-US" dirty="0"/>
          </a:p>
        </p:txBody>
      </p:sp>
      <p:pic>
        <p:nvPicPr>
          <p:cNvPr id="14" name="Picture 13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A6CABDCF-BAE9-5D8C-ADF1-784358889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578" y="920113"/>
            <a:ext cx="5056775" cy="4535346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C1A262F-F2FF-D485-6736-08EC8C3A7AC4}"/>
              </a:ext>
            </a:extLst>
          </p:cNvPr>
          <p:cNvSpPr/>
          <p:nvPr/>
        </p:nvSpPr>
        <p:spPr>
          <a:xfrm>
            <a:off x="620888" y="5329954"/>
            <a:ext cx="1458512" cy="56210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Rendered Docs</a:t>
            </a:r>
          </a:p>
        </p:txBody>
      </p:sp>
    </p:spTree>
    <p:extLst>
      <p:ext uri="{BB962C8B-B14F-4D97-AF65-F5344CB8AC3E}">
        <p14:creationId xmlns:p14="http://schemas.microsoft.com/office/powerpoint/2010/main" val="8525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933"/>
    </mc:Choice>
    <mc:Fallback xmlns="">
      <p:transition spd="slow" advTm="14493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762737-4CC3-AA55-77EC-BDE578617695}"/>
              </a:ext>
            </a:extLst>
          </p:cNvPr>
          <p:cNvSpPr/>
          <p:nvPr/>
        </p:nvSpPr>
        <p:spPr>
          <a:xfrm>
            <a:off x="1604085" y="1682494"/>
            <a:ext cx="3059289" cy="92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 Repo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2F710-2E09-1B89-0A48-E4FAB516D504}"/>
              </a:ext>
            </a:extLst>
          </p:cNvPr>
          <p:cNvSpPr txBox="1"/>
          <p:nvPr/>
        </p:nvSpPr>
        <p:spPr>
          <a:xfrm>
            <a:off x="1607537" y="688947"/>
            <a:ext cx="3055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 Cleaning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9A8EE1-92D1-1A9B-B8F5-5873EC8192B1}"/>
              </a:ext>
            </a:extLst>
          </p:cNvPr>
          <p:cNvSpPr/>
          <p:nvPr/>
        </p:nvSpPr>
        <p:spPr>
          <a:xfrm>
            <a:off x="538490" y="2950289"/>
            <a:ext cx="1319540" cy="3612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B697EB-4D6B-F25E-29CB-6A8BB4DF8399}"/>
              </a:ext>
            </a:extLst>
          </p:cNvPr>
          <p:cNvSpPr/>
          <p:nvPr/>
        </p:nvSpPr>
        <p:spPr>
          <a:xfrm>
            <a:off x="2430670" y="2939990"/>
            <a:ext cx="1574262" cy="3612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Scoring Scripts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497759-C4A7-A7F2-79C8-CC73418C94D1}"/>
              </a:ext>
            </a:extLst>
          </p:cNvPr>
          <p:cNvSpPr/>
          <p:nvPr/>
        </p:nvSpPr>
        <p:spPr>
          <a:xfrm>
            <a:off x="4414150" y="2933498"/>
            <a:ext cx="1496215" cy="3612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Cleaned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DE2D8E-EA31-2007-8182-B98A6CB7DAA8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133730" y="2602539"/>
            <a:ext cx="84071" cy="3374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4629B1-8099-D818-CEAA-9B76CB82163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198260" y="2602539"/>
            <a:ext cx="439254" cy="3477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C59F2D-1AF2-1050-6721-A86C8B631A9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858030" y="3120613"/>
            <a:ext cx="572640" cy="102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E4E221F-CDC1-FF10-E22D-5B41135F9F8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4004932" y="3114121"/>
            <a:ext cx="409218" cy="649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4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800"/>
    </mc:Choice>
    <mc:Fallback xmlns="">
      <p:transition spd="slow" advTm="918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762737-4CC3-AA55-77EC-BDE578617695}"/>
              </a:ext>
            </a:extLst>
          </p:cNvPr>
          <p:cNvSpPr/>
          <p:nvPr/>
        </p:nvSpPr>
        <p:spPr>
          <a:xfrm>
            <a:off x="1604085" y="1682494"/>
            <a:ext cx="3059289" cy="92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 Repo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2F710-2E09-1B89-0A48-E4FAB516D504}"/>
              </a:ext>
            </a:extLst>
          </p:cNvPr>
          <p:cNvSpPr txBox="1"/>
          <p:nvPr/>
        </p:nvSpPr>
        <p:spPr>
          <a:xfrm>
            <a:off x="1607537" y="688947"/>
            <a:ext cx="3055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 Cleaning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0942334-A46F-10BD-7481-64DE1DF2D26B}"/>
              </a:ext>
            </a:extLst>
          </p:cNvPr>
          <p:cNvSpPr/>
          <p:nvPr/>
        </p:nvSpPr>
        <p:spPr>
          <a:xfrm>
            <a:off x="1586472" y="3802090"/>
            <a:ext cx="3059289" cy="92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Codebook (Metadata) Repo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9A8EE1-92D1-1A9B-B8F5-5873EC8192B1}"/>
              </a:ext>
            </a:extLst>
          </p:cNvPr>
          <p:cNvSpPr/>
          <p:nvPr/>
        </p:nvSpPr>
        <p:spPr>
          <a:xfrm>
            <a:off x="538490" y="2950289"/>
            <a:ext cx="1319540" cy="3612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B697EB-4D6B-F25E-29CB-6A8BB4DF8399}"/>
              </a:ext>
            </a:extLst>
          </p:cNvPr>
          <p:cNvSpPr/>
          <p:nvPr/>
        </p:nvSpPr>
        <p:spPr>
          <a:xfrm>
            <a:off x="2430670" y="2939990"/>
            <a:ext cx="1574262" cy="3612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Scoring Scripts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497759-C4A7-A7F2-79C8-CC73418C94D1}"/>
              </a:ext>
            </a:extLst>
          </p:cNvPr>
          <p:cNvSpPr/>
          <p:nvPr/>
        </p:nvSpPr>
        <p:spPr>
          <a:xfrm>
            <a:off x="4414150" y="2933498"/>
            <a:ext cx="1496215" cy="3612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Cleaned Data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75CA2E1-AD55-343A-A8BB-A32C972B7240}"/>
              </a:ext>
            </a:extLst>
          </p:cNvPr>
          <p:cNvSpPr/>
          <p:nvPr/>
        </p:nvSpPr>
        <p:spPr>
          <a:xfrm>
            <a:off x="287198" y="5096565"/>
            <a:ext cx="1877710" cy="6767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qmd</a:t>
            </a:r>
            <a:r>
              <a:rPr lang="en-US" dirty="0"/>
              <a:t> measures metadata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495764B-FA6F-B5C8-9F8D-17FF628D09B9}"/>
              </a:ext>
            </a:extLst>
          </p:cNvPr>
          <p:cNvSpPr/>
          <p:nvPr/>
        </p:nvSpPr>
        <p:spPr>
          <a:xfrm>
            <a:off x="2438451" y="5096695"/>
            <a:ext cx="1877710" cy="6767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qmd</a:t>
            </a:r>
            <a:r>
              <a:rPr lang="en-US" dirty="0"/>
              <a:t> project metadata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7AF05C1-8B8E-A9B6-FD96-6D3E6CCE4061}"/>
              </a:ext>
            </a:extLst>
          </p:cNvPr>
          <p:cNvSpPr/>
          <p:nvPr/>
        </p:nvSpPr>
        <p:spPr>
          <a:xfrm>
            <a:off x="4574266" y="5096565"/>
            <a:ext cx="1877710" cy="6767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qmd</a:t>
            </a:r>
            <a:r>
              <a:rPr lang="en-US" dirty="0"/>
              <a:t> </a:t>
            </a:r>
            <a:r>
              <a:rPr lang="en-US" dirty="0" err="1"/>
              <a:t>descriptives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DE2D8E-EA31-2007-8182-B98A6CB7DAA8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133730" y="2602539"/>
            <a:ext cx="84071" cy="3374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4629B1-8099-D818-CEAA-9B76CB82163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198260" y="2602539"/>
            <a:ext cx="439254" cy="3477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A0D8D3-255A-0A43-3582-8E496041143F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226053" y="4687587"/>
            <a:ext cx="360419" cy="4089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66D59A-0AA4-802C-82FA-0EC34E8292F8}"/>
              </a:ext>
            </a:extLst>
          </p:cNvPr>
          <p:cNvCxnSpPr>
            <a:cxnSpLocks/>
          </p:cNvCxnSpPr>
          <p:nvPr/>
        </p:nvCxnSpPr>
        <p:spPr>
          <a:xfrm>
            <a:off x="3349830" y="4737778"/>
            <a:ext cx="0" cy="3587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8B9FB8-F2D7-8A69-1EA7-A03DE9A4A70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603440" y="4679410"/>
            <a:ext cx="909681" cy="4171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C59F2D-1AF2-1050-6721-A86C8B631A9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858030" y="3120613"/>
            <a:ext cx="572640" cy="102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E4E221F-CDC1-FF10-E22D-5B41135F9F8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4004932" y="3114121"/>
            <a:ext cx="409218" cy="649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911FDEE7-9176-60EB-C11E-DC07889890BE}"/>
              </a:ext>
            </a:extLst>
          </p:cNvPr>
          <p:cNvSpPr/>
          <p:nvPr/>
        </p:nvSpPr>
        <p:spPr>
          <a:xfrm>
            <a:off x="6995877" y="5274399"/>
            <a:ext cx="1496215" cy="3612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Cleaned Data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C81F5E8-F1AD-9833-1A75-D8A3A5E42E75}"/>
              </a:ext>
            </a:extLst>
          </p:cNvPr>
          <p:cNvCxnSpPr>
            <a:cxnSpLocks/>
            <a:stCxn id="13" idx="2"/>
            <a:endCxn id="109" idx="0"/>
          </p:cNvCxnSpPr>
          <p:nvPr/>
        </p:nvCxnSpPr>
        <p:spPr>
          <a:xfrm>
            <a:off x="5162258" y="3294743"/>
            <a:ext cx="2581727" cy="1979656"/>
          </a:xfrm>
          <a:prstGeom prst="straightConnector1">
            <a:avLst/>
          </a:prstGeom>
          <a:ln w="31750">
            <a:prstDash val="sysDot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B3B0E5A-DB16-0BCF-77AD-977F0C870472}"/>
              </a:ext>
            </a:extLst>
          </p:cNvPr>
          <p:cNvCxnSpPr>
            <a:cxnSpLocks/>
            <a:stCxn id="109" idx="1"/>
            <a:endCxn id="16" idx="3"/>
          </p:cNvCxnSpPr>
          <p:nvPr/>
        </p:nvCxnSpPr>
        <p:spPr>
          <a:xfrm flipH="1" flipV="1">
            <a:off x="6451976" y="5434940"/>
            <a:ext cx="543901" cy="20082"/>
          </a:xfrm>
          <a:prstGeom prst="straightConnector1">
            <a:avLst/>
          </a:prstGeom>
          <a:ln w="31750">
            <a:prstDash val="soli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6DE1B82-02FB-FC21-B9E5-B7F662EE3615}"/>
              </a:ext>
            </a:extLst>
          </p:cNvPr>
          <p:cNvSpPr/>
          <p:nvPr/>
        </p:nvSpPr>
        <p:spPr>
          <a:xfrm>
            <a:off x="2716307" y="6122426"/>
            <a:ext cx="1288626" cy="67674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Rendered Codebook!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5E0B4DF-06B7-D8FD-BA3B-305C31571752}"/>
              </a:ext>
            </a:extLst>
          </p:cNvPr>
          <p:cNvCxnSpPr>
            <a:cxnSpLocks/>
            <a:stCxn id="16" idx="2"/>
            <a:endCxn id="119" idx="3"/>
          </p:cNvCxnSpPr>
          <p:nvPr/>
        </p:nvCxnSpPr>
        <p:spPr>
          <a:xfrm flipH="1">
            <a:off x="4004933" y="5773314"/>
            <a:ext cx="1508188" cy="6874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1792D50-1276-0DC6-86FA-CF7DB7125F87}"/>
              </a:ext>
            </a:extLst>
          </p:cNvPr>
          <p:cNvCxnSpPr>
            <a:cxnSpLocks/>
            <a:stCxn id="15" idx="2"/>
            <a:endCxn id="119" idx="0"/>
          </p:cNvCxnSpPr>
          <p:nvPr/>
        </p:nvCxnSpPr>
        <p:spPr>
          <a:xfrm flipH="1">
            <a:off x="3360620" y="5773444"/>
            <a:ext cx="16686" cy="34898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172AD1D-5F37-409F-42C2-A4C0CB2FB548}"/>
              </a:ext>
            </a:extLst>
          </p:cNvPr>
          <p:cNvCxnSpPr>
            <a:cxnSpLocks/>
            <a:stCxn id="14" idx="2"/>
            <a:endCxn id="119" idx="1"/>
          </p:cNvCxnSpPr>
          <p:nvPr/>
        </p:nvCxnSpPr>
        <p:spPr>
          <a:xfrm>
            <a:off x="1226053" y="5773314"/>
            <a:ext cx="1490254" cy="6874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48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800"/>
    </mc:Choice>
    <mc:Fallback xmlns="">
      <p:transition spd="slow" advTm="768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5D405753-424C-7664-63F2-8202ADC6C504}"/>
              </a:ext>
            </a:extLst>
          </p:cNvPr>
          <p:cNvGrpSpPr/>
          <p:nvPr/>
        </p:nvGrpSpPr>
        <p:grpSpPr>
          <a:xfrm>
            <a:off x="287198" y="688947"/>
            <a:ext cx="11430729" cy="5084497"/>
            <a:chOff x="189317" y="675500"/>
            <a:chExt cx="11430729" cy="5084497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B762737-4CC3-AA55-77EC-BDE578617695}"/>
                </a:ext>
              </a:extLst>
            </p:cNvPr>
            <p:cNvSpPr/>
            <p:nvPr/>
          </p:nvSpPr>
          <p:spPr>
            <a:xfrm>
              <a:off x="1506204" y="1669047"/>
              <a:ext cx="3059289" cy="9200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Cleaning Repo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B2F710-2E09-1B89-0A48-E4FAB516D504}"/>
                </a:ext>
              </a:extLst>
            </p:cNvPr>
            <p:cNvSpPr txBox="1"/>
            <p:nvPr/>
          </p:nvSpPr>
          <p:spPr>
            <a:xfrm>
              <a:off x="1509656" y="675500"/>
              <a:ext cx="3055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Data Cleaning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FC2ABF-9DB3-EEDC-1D46-8268D917020A}"/>
                </a:ext>
              </a:extLst>
            </p:cNvPr>
            <p:cNvSpPr txBox="1"/>
            <p:nvPr/>
          </p:nvSpPr>
          <p:spPr>
            <a:xfrm>
              <a:off x="7691263" y="704445"/>
              <a:ext cx="29404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Data Analysis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0942334-A46F-10BD-7481-64DE1DF2D26B}"/>
                </a:ext>
              </a:extLst>
            </p:cNvPr>
            <p:cNvSpPr/>
            <p:nvPr/>
          </p:nvSpPr>
          <p:spPr>
            <a:xfrm>
              <a:off x="1488591" y="3788643"/>
              <a:ext cx="3059289" cy="9200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Codebook (Metadata) Repo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48874D0-AAA4-E530-9A31-6CF7538BEF21}"/>
                </a:ext>
              </a:extLst>
            </p:cNvPr>
            <p:cNvSpPr/>
            <p:nvPr/>
          </p:nvSpPr>
          <p:spPr>
            <a:xfrm>
              <a:off x="7572459" y="1623871"/>
              <a:ext cx="3059289" cy="9200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Individual Project Repos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69A8EE1-92D1-1A9B-B8F5-5873EC8192B1}"/>
                </a:ext>
              </a:extLst>
            </p:cNvPr>
            <p:cNvSpPr/>
            <p:nvPr/>
          </p:nvSpPr>
          <p:spPr>
            <a:xfrm>
              <a:off x="440609" y="2936842"/>
              <a:ext cx="1319540" cy="36124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Raw Data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EB697EB-4D6B-F25E-29CB-6A8BB4DF8399}"/>
                </a:ext>
              </a:extLst>
            </p:cNvPr>
            <p:cNvSpPr/>
            <p:nvPr/>
          </p:nvSpPr>
          <p:spPr>
            <a:xfrm>
              <a:off x="2332789" y="2926543"/>
              <a:ext cx="1574262" cy="36124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Scoring Scripts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4497759-C4A7-A7F2-79C8-CC73418C94D1}"/>
                </a:ext>
              </a:extLst>
            </p:cNvPr>
            <p:cNvSpPr/>
            <p:nvPr/>
          </p:nvSpPr>
          <p:spPr>
            <a:xfrm>
              <a:off x="4316269" y="2920051"/>
              <a:ext cx="1496215" cy="36124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Cleaned 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75CA2E1-AD55-343A-A8BB-A32C972B7240}"/>
                </a:ext>
              </a:extLst>
            </p:cNvPr>
            <p:cNvSpPr/>
            <p:nvPr/>
          </p:nvSpPr>
          <p:spPr>
            <a:xfrm>
              <a:off x="189317" y="5083118"/>
              <a:ext cx="1877710" cy="67674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qmd</a:t>
              </a:r>
              <a:r>
                <a:rPr lang="en-US" dirty="0"/>
                <a:t> measures metadata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495764B-FA6F-B5C8-9F8D-17FF628D09B9}"/>
                </a:ext>
              </a:extLst>
            </p:cNvPr>
            <p:cNvSpPr/>
            <p:nvPr/>
          </p:nvSpPr>
          <p:spPr>
            <a:xfrm>
              <a:off x="2340570" y="5083248"/>
              <a:ext cx="1877710" cy="67674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qmd</a:t>
              </a:r>
              <a:r>
                <a:rPr lang="en-US" dirty="0"/>
                <a:t> project metadata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7AF05C1-8B8E-A9B6-FD96-6D3E6CCE4061}"/>
                </a:ext>
              </a:extLst>
            </p:cNvPr>
            <p:cNvSpPr/>
            <p:nvPr/>
          </p:nvSpPr>
          <p:spPr>
            <a:xfrm>
              <a:off x="4476385" y="5083118"/>
              <a:ext cx="1877710" cy="67674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qmd</a:t>
              </a:r>
              <a:r>
                <a:rPr lang="en-US" dirty="0"/>
                <a:t> </a:t>
              </a:r>
              <a:r>
                <a:rPr lang="en-US" dirty="0" err="1"/>
                <a:t>descriptives</a:t>
              </a:r>
              <a:endParaRPr lang="en-US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EBAF671-7EE9-F996-FE54-B6AAA28AC20A}"/>
                </a:ext>
              </a:extLst>
            </p:cNvPr>
            <p:cNvSpPr/>
            <p:nvPr/>
          </p:nvSpPr>
          <p:spPr>
            <a:xfrm>
              <a:off x="6562728" y="3201759"/>
              <a:ext cx="1496216" cy="36124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Cleaned Data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D0E689-F0E7-17FB-E0B4-A239DA1A0DB8}"/>
                </a:ext>
              </a:extLst>
            </p:cNvPr>
            <p:cNvSpPr/>
            <p:nvPr/>
          </p:nvSpPr>
          <p:spPr>
            <a:xfrm>
              <a:off x="8512000" y="3107164"/>
              <a:ext cx="1327495" cy="55043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Analysis Scripts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66F0E30-28FC-E489-59D1-088CD7D50A4B}"/>
                </a:ext>
              </a:extLst>
            </p:cNvPr>
            <p:cNvSpPr/>
            <p:nvPr/>
          </p:nvSpPr>
          <p:spPr>
            <a:xfrm>
              <a:off x="10292551" y="3107164"/>
              <a:ext cx="1327495" cy="55043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qmd</a:t>
              </a:r>
              <a:r>
                <a:rPr lang="en-US" dirty="0"/>
                <a:t> files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80912-D404-2F32-9FEB-CCC9E2421A2B}"/>
                </a:ext>
              </a:extLst>
            </p:cNvPr>
            <p:cNvCxnSpPr>
              <a:stCxn id="13" idx="3"/>
              <a:endCxn id="17" idx="1"/>
            </p:cNvCxnSpPr>
            <p:nvPr/>
          </p:nvCxnSpPr>
          <p:spPr>
            <a:xfrm>
              <a:off x="5812484" y="3100674"/>
              <a:ext cx="750244" cy="281708"/>
            </a:xfrm>
            <a:prstGeom prst="straightConnector1">
              <a:avLst/>
            </a:prstGeom>
            <a:ln w="31750">
              <a:prstDash val="sysDot"/>
              <a:tailEnd type="triangle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6DE2D8E-EA31-2007-8182-B98A6CB7DAA8}"/>
                </a:ext>
              </a:extLst>
            </p:cNvPr>
            <p:cNvCxnSpPr>
              <a:cxnSpLocks/>
              <a:stCxn id="5" idx="2"/>
              <a:endCxn id="12" idx="0"/>
            </p:cNvCxnSpPr>
            <p:nvPr/>
          </p:nvCxnSpPr>
          <p:spPr>
            <a:xfrm>
              <a:off x="3035849" y="2589092"/>
              <a:ext cx="84071" cy="3374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D4629B1-8099-D818-CEAA-9B76CB821634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1100379" y="2589092"/>
              <a:ext cx="439254" cy="34775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4A0D8D3-255A-0A43-3582-8E496041143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1128172" y="4674140"/>
              <a:ext cx="360419" cy="40897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D66D59A-0AA4-802C-82FA-0EC34E8292F8}"/>
                </a:ext>
              </a:extLst>
            </p:cNvPr>
            <p:cNvCxnSpPr>
              <a:cxnSpLocks/>
            </p:cNvCxnSpPr>
            <p:nvPr/>
          </p:nvCxnSpPr>
          <p:spPr>
            <a:xfrm>
              <a:off x="3251949" y="4724331"/>
              <a:ext cx="0" cy="35878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88B9FB8-F2D7-8A69-1EA7-A03DE9A4A701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4505559" y="4665963"/>
              <a:ext cx="909681" cy="41715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4123B2F-1632-4646-F49E-64D38882F381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>
              <a:off x="9102104" y="2543916"/>
              <a:ext cx="73644" cy="5632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C59F2D-1AF2-1050-6721-A86C8B631A9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858030" y="3120613"/>
            <a:ext cx="572640" cy="102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E4E221F-CDC1-FF10-E22D-5B41135F9F8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4004932" y="3114121"/>
            <a:ext cx="409218" cy="649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B2C1707-AE52-94F2-FA27-B2BD2441F45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156825" y="3395829"/>
            <a:ext cx="4530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665FF20-BB19-6D9C-B897-4B6D5A0BB3C9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9937376" y="3395829"/>
            <a:ext cx="4530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8BD04DF-EB7F-54F8-F73A-765A7ED25E6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670318" y="2487279"/>
            <a:ext cx="383862" cy="633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8252777-6CFB-5FE6-BD67-32344B50E5E8}"/>
              </a:ext>
            </a:extLst>
          </p:cNvPr>
          <p:cNvCxnSpPr>
            <a:cxnSpLocks/>
            <a:stCxn id="19" idx="2"/>
            <a:endCxn id="108" idx="0"/>
          </p:cNvCxnSpPr>
          <p:nvPr/>
        </p:nvCxnSpPr>
        <p:spPr>
          <a:xfrm>
            <a:off x="11054180" y="3671046"/>
            <a:ext cx="15969" cy="71291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A23CBDC5-0AE5-A864-DA0D-7E94E20AF20C}"/>
              </a:ext>
            </a:extLst>
          </p:cNvPr>
          <p:cNvSpPr/>
          <p:nvPr/>
        </p:nvSpPr>
        <p:spPr>
          <a:xfrm>
            <a:off x="10359336" y="4383962"/>
            <a:ext cx="1421625" cy="55043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Rendered Manuscript!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911FDEE7-9176-60EB-C11E-DC07889890BE}"/>
              </a:ext>
            </a:extLst>
          </p:cNvPr>
          <p:cNvSpPr/>
          <p:nvPr/>
        </p:nvSpPr>
        <p:spPr>
          <a:xfrm>
            <a:off x="6995877" y="5274399"/>
            <a:ext cx="1496215" cy="3612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Cleaned Data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C81F5E8-F1AD-9833-1A75-D8A3A5E42E75}"/>
              </a:ext>
            </a:extLst>
          </p:cNvPr>
          <p:cNvCxnSpPr>
            <a:cxnSpLocks/>
            <a:stCxn id="13" idx="2"/>
            <a:endCxn id="109" idx="0"/>
          </p:cNvCxnSpPr>
          <p:nvPr/>
        </p:nvCxnSpPr>
        <p:spPr>
          <a:xfrm>
            <a:off x="5162258" y="3294743"/>
            <a:ext cx="2581727" cy="1979656"/>
          </a:xfrm>
          <a:prstGeom prst="straightConnector1">
            <a:avLst/>
          </a:prstGeom>
          <a:ln w="31750">
            <a:prstDash val="sysDot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B3B0E5A-DB16-0BCF-77AD-977F0C870472}"/>
              </a:ext>
            </a:extLst>
          </p:cNvPr>
          <p:cNvCxnSpPr>
            <a:cxnSpLocks/>
            <a:stCxn id="109" idx="1"/>
            <a:endCxn id="16" idx="3"/>
          </p:cNvCxnSpPr>
          <p:nvPr/>
        </p:nvCxnSpPr>
        <p:spPr>
          <a:xfrm flipH="1" flipV="1">
            <a:off x="6451976" y="5434940"/>
            <a:ext cx="543901" cy="20082"/>
          </a:xfrm>
          <a:prstGeom prst="straightConnector1">
            <a:avLst/>
          </a:prstGeom>
          <a:ln w="31750">
            <a:prstDash val="soli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6DE1B82-02FB-FC21-B9E5-B7F662EE3615}"/>
              </a:ext>
            </a:extLst>
          </p:cNvPr>
          <p:cNvSpPr/>
          <p:nvPr/>
        </p:nvSpPr>
        <p:spPr>
          <a:xfrm>
            <a:off x="2716307" y="6122426"/>
            <a:ext cx="1288626" cy="67674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Rendered Codebook!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5E0B4DF-06B7-D8FD-BA3B-305C31571752}"/>
              </a:ext>
            </a:extLst>
          </p:cNvPr>
          <p:cNvCxnSpPr>
            <a:cxnSpLocks/>
            <a:stCxn id="16" idx="2"/>
            <a:endCxn id="119" idx="3"/>
          </p:cNvCxnSpPr>
          <p:nvPr/>
        </p:nvCxnSpPr>
        <p:spPr>
          <a:xfrm flipH="1">
            <a:off x="4004933" y="5773314"/>
            <a:ext cx="1508188" cy="6874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1792D50-1276-0DC6-86FA-CF7DB7125F87}"/>
              </a:ext>
            </a:extLst>
          </p:cNvPr>
          <p:cNvCxnSpPr>
            <a:cxnSpLocks/>
            <a:stCxn id="15" idx="2"/>
            <a:endCxn id="119" idx="0"/>
          </p:cNvCxnSpPr>
          <p:nvPr/>
        </p:nvCxnSpPr>
        <p:spPr>
          <a:xfrm flipH="1">
            <a:off x="3360620" y="5773444"/>
            <a:ext cx="16686" cy="34898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172AD1D-5F37-409F-42C2-A4C0CB2FB548}"/>
              </a:ext>
            </a:extLst>
          </p:cNvPr>
          <p:cNvCxnSpPr>
            <a:cxnSpLocks/>
            <a:stCxn id="14" idx="2"/>
            <a:endCxn id="119" idx="1"/>
          </p:cNvCxnSpPr>
          <p:nvPr/>
        </p:nvCxnSpPr>
        <p:spPr>
          <a:xfrm>
            <a:off x="1226053" y="5773314"/>
            <a:ext cx="1490254" cy="6874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6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666"/>
    </mc:Choice>
    <mc:Fallback xmlns="">
      <p:transition spd="slow" advTm="10266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EC9D-FE46-3644-0605-48B76AC3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Long, Wide, or Both?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065D-84DE-8405-02A7-26C1E9E7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 study with multiple timepoints, consider whether you want to keep the master dataset in long-form, wide-form, or both</a:t>
            </a:r>
          </a:p>
        </p:txBody>
      </p:sp>
    </p:spTree>
    <p:extLst>
      <p:ext uri="{BB962C8B-B14F-4D97-AF65-F5344CB8AC3E}">
        <p14:creationId xmlns:p14="http://schemas.microsoft.com/office/powerpoint/2010/main" val="240637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400"/>
    </mc:Choice>
    <mc:Fallback xmlns="">
      <p:transition spd="slow" advTm="1544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282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PHS650: Rigor and Reproducibility in the Social, Behavioral, and Population Health Sciences</vt:lpstr>
      <vt:lpstr>Metadata Best Practices</vt:lpstr>
      <vt:lpstr>Codebooking/ Data dictionaries</vt:lpstr>
      <vt:lpstr>Elements of a Data Dictionary</vt:lpstr>
      <vt:lpstr>PowerPoint Presentation</vt:lpstr>
      <vt:lpstr>PowerPoint Presentation</vt:lpstr>
      <vt:lpstr>PowerPoint Presentation</vt:lpstr>
      <vt:lpstr>PowerPoint Presentation</vt:lpstr>
      <vt:lpstr>Long, Wide, or Both?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SCHAUMBERG</dc:creator>
  <cp:lastModifiedBy>KATHERINE SCHAUMBERG</cp:lastModifiedBy>
  <cp:revision>18</cp:revision>
  <dcterms:created xsi:type="dcterms:W3CDTF">2023-03-04T19:44:43Z</dcterms:created>
  <dcterms:modified xsi:type="dcterms:W3CDTF">2023-04-06T13:53:38Z</dcterms:modified>
</cp:coreProperties>
</file>