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01" r:id="rId3"/>
    <p:sldId id="444" r:id="rId4"/>
    <p:sldId id="446" r:id="rId5"/>
    <p:sldId id="469" r:id="rId6"/>
    <p:sldId id="447" r:id="rId7"/>
    <p:sldId id="448" r:id="rId8"/>
    <p:sldId id="449" r:id="rId9"/>
    <p:sldId id="450" r:id="rId10"/>
    <p:sldId id="468" r:id="rId11"/>
    <p:sldId id="303" r:id="rId12"/>
    <p:sldId id="470" r:id="rId13"/>
    <p:sldId id="452" r:id="rId14"/>
    <p:sldId id="451" r:id="rId15"/>
    <p:sldId id="471" r:id="rId16"/>
    <p:sldId id="453" r:id="rId17"/>
    <p:sldId id="454" r:id="rId18"/>
    <p:sldId id="455" r:id="rId19"/>
    <p:sldId id="477" r:id="rId20"/>
    <p:sldId id="478" r:id="rId21"/>
    <p:sldId id="480" r:id="rId22"/>
    <p:sldId id="481" r:id="rId23"/>
    <p:sldId id="479" r:id="rId24"/>
    <p:sldId id="445" r:id="rId25"/>
    <p:sldId id="313" r:id="rId26"/>
    <p:sldId id="314" r:id="rId27"/>
    <p:sldId id="315" r:id="rId28"/>
    <p:sldId id="316" r:id="rId29"/>
    <p:sldId id="318" r:id="rId30"/>
    <p:sldId id="456" r:id="rId31"/>
    <p:sldId id="457" r:id="rId32"/>
    <p:sldId id="472" r:id="rId33"/>
    <p:sldId id="319" r:id="rId34"/>
    <p:sldId id="320" r:id="rId35"/>
    <p:sldId id="336" r:id="rId36"/>
    <p:sldId id="337" r:id="rId37"/>
    <p:sldId id="338" r:id="rId38"/>
    <p:sldId id="339" r:id="rId39"/>
    <p:sldId id="289" r:id="rId40"/>
    <p:sldId id="328" r:id="rId41"/>
    <p:sldId id="327" r:id="rId42"/>
    <p:sldId id="329" r:id="rId43"/>
    <p:sldId id="330" r:id="rId44"/>
    <p:sldId id="331" r:id="rId45"/>
    <p:sldId id="332" r:id="rId46"/>
    <p:sldId id="335" r:id="rId47"/>
    <p:sldId id="333" r:id="rId48"/>
    <p:sldId id="334" r:id="rId49"/>
    <p:sldId id="463" r:id="rId50"/>
    <p:sldId id="474" r:id="rId51"/>
    <p:sldId id="473" r:id="rId52"/>
    <p:sldId id="475" r:id="rId53"/>
    <p:sldId id="476" r:id="rId54"/>
    <p:sldId id="464" r:id="rId55"/>
    <p:sldId id="288" r:id="rId56"/>
    <p:sldId id="41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Bohn" initials="CB" lastIdx="1" clrIdx="0">
    <p:extLst>
      <p:ext uri="{19B8F6BF-5375-455C-9EA6-DF929625EA0E}">
        <p15:presenceInfo xmlns:p15="http://schemas.microsoft.com/office/powerpoint/2012/main" userId="S::cbohn2@unl.edu::8846c46b-5589-4bfa-9ce6-d52aec7c25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E8E9FF"/>
    <a:srgbClr val="D2DFF0"/>
    <a:srgbClr val="E9F1F8"/>
    <a:srgbClr val="E7ECEE"/>
    <a:srgbClr val="00FA00"/>
    <a:srgbClr val="C27CF8"/>
    <a:srgbClr val="FECC1F"/>
    <a:srgbClr val="FAE4D5"/>
    <a:srgbClr val="7F9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80" autoAdjust="0"/>
    <p:restoredTop sz="87211" autoAdjust="0"/>
  </p:normalViewPr>
  <p:slideViewPr>
    <p:cSldViewPr snapToGrid="0">
      <p:cViewPr varScale="1">
        <p:scale>
          <a:sx n="98" d="100"/>
          <a:sy n="98" d="100"/>
        </p:scale>
        <p:origin x="208" y="3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3/19/22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a:t>
            </a:fld>
            <a:endParaRPr lang="en-US"/>
          </a:p>
        </p:txBody>
      </p:sp>
    </p:spTree>
    <p:extLst>
      <p:ext uri="{BB962C8B-B14F-4D97-AF65-F5344CB8AC3E}">
        <p14:creationId xmlns:p14="http://schemas.microsoft.com/office/powerpoint/2010/main" val="3007010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When CLK is low, /CLK is high, and M follows D. Q remains unchanged because CLK is low.</a:t>
            </a:r>
          </a:p>
          <a:p>
            <a:pPr marL="228600" indent="-228600">
              <a:buAutoNum type="arabicPeriod"/>
            </a:pPr>
            <a:r>
              <a:rPr lang="en-US" dirty="0"/>
              <a:t>When CLK goes high, /CLK is low, and M keeps its value. Q follows M, which was the last value held before CLK went high.</a:t>
            </a:r>
          </a:p>
          <a:p>
            <a:pPr marL="685800" lvl="1" indent="-228600">
              <a:buFont typeface="Arial" panose="020B0604020202020204" pitchFamily="34" charset="0"/>
              <a:buChar char="•"/>
            </a:pPr>
            <a:r>
              <a:rPr lang="en-US" dirty="0"/>
              <a:t>D’s value is </a:t>
            </a:r>
            <a:r>
              <a:rPr lang="en-US" i="1" dirty="0"/>
              <a:t>latched</a:t>
            </a:r>
            <a:r>
              <a:rPr lang="en-US" i="0" dirty="0"/>
              <a:t> into the flip-flop</a:t>
            </a:r>
            <a:endParaRPr lang="en-US" dirty="0"/>
          </a:p>
          <a:p>
            <a:pPr marL="228600" indent="-228600">
              <a:buAutoNum type="arabicPeriod"/>
            </a:pPr>
            <a:r>
              <a:rPr lang="en-US" dirty="0"/>
              <a:t>As CLK remains high, M still holds its value, and Q still follows the unchanging M.</a:t>
            </a:r>
          </a:p>
          <a:p>
            <a:pPr marL="228600" indent="-228600">
              <a:buAutoNum type="arabicPeriod"/>
            </a:pPr>
            <a:r>
              <a:rPr lang="en-US" dirty="0"/>
              <a:t>When CLK goes low, M once again follows D. Q remains unchanged.</a:t>
            </a:r>
          </a:p>
          <a:p>
            <a:pPr marL="228600" indent="-228600">
              <a:buAutoNum type="arabicPeriod"/>
            </a:pPr>
            <a:r>
              <a:rPr lang="en-US" dirty="0"/>
              <a:t>When CLK goes high, M keeps its value, and Q follows M.</a:t>
            </a:r>
          </a:p>
          <a:p>
            <a:pPr marL="685800" lvl="1" indent="-228600">
              <a:buFont typeface="Arial" panose="020B0604020202020204" pitchFamily="34" charset="0"/>
              <a:buChar char="•"/>
            </a:pPr>
            <a:r>
              <a:rPr lang="en-US" dirty="0"/>
              <a:t>D’s value is </a:t>
            </a:r>
            <a:r>
              <a:rPr lang="en-US" i="0" dirty="0"/>
              <a:t>latched into the flip-flop</a:t>
            </a: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16</a:t>
            </a:fld>
            <a:endParaRPr lang="en-US"/>
          </a:p>
        </p:txBody>
      </p:sp>
    </p:spTree>
    <p:extLst>
      <p:ext uri="{BB962C8B-B14F-4D97-AF65-F5344CB8AC3E}">
        <p14:creationId xmlns:p14="http://schemas.microsoft.com/office/powerpoint/2010/main" val="3839810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Combine 16 or 32 general-purpose registers (or some other number) and call this the ”register file”</a:t>
            </a:r>
          </a:p>
          <a:p>
            <a:pPr marL="228600" indent="-228600">
              <a:buAutoNum type="arabicPeriod"/>
            </a:pPr>
            <a:r>
              <a:rPr lang="en-US" dirty="0"/>
              <a:t>Source 1, Source 2 – identify which registers have values (or address) that we’re interested in</a:t>
            </a:r>
          </a:p>
          <a:p>
            <a:pPr marL="228600" indent="-228600">
              <a:buAutoNum type="arabicPeriod"/>
            </a:pPr>
            <a:r>
              <a:rPr lang="en-US" dirty="0"/>
              <a:t>Read Data 1, Read Data 2 – the values retrieved from those registers</a:t>
            </a:r>
          </a:p>
          <a:p>
            <a:pPr marL="228600" indent="-228600">
              <a:buAutoNum type="arabicPeriod"/>
            </a:pPr>
            <a:r>
              <a:rPr lang="en-US" dirty="0"/>
              <a:t>Destination – identify which register we’re going to write a value to</a:t>
            </a:r>
          </a:p>
          <a:p>
            <a:pPr marL="228600" indent="-228600">
              <a:buAutoNum type="arabicPeriod"/>
            </a:pPr>
            <a:r>
              <a:rPr lang="en-US" dirty="0" err="1"/>
              <a:t>WriteReg</a:t>
            </a:r>
            <a:r>
              <a:rPr lang="en-US" dirty="0"/>
              <a:t> signal – do we want to write to a register? If not, do NOT write random bits on </a:t>
            </a:r>
            <a:r>
              <a:rPr lang="en-US" dirty="0" err="1"/>
              <a:t>WriteData</a:t>
            </a:r>
            <a:r>
              <a:rPr lang="en-US" dirty="0"/>
              <a:t> to random register on Destination</a:t>
            </a:r>
          </a:p>
          <a:p>
            <a:pPr marL="228600" indent="-228600">
              <a:buAutoNum type="arabicPeriod"/>
            </a:pPr>
            <a:r>
              <a:rPr lang="en-US" dirty="0"/>
              <a:t>Write Data -- the value that’s being written to that register</a:t>
            </a:r>
          </a:p>
        </p:txBody>
      </p:sp>
      <p:sp>
        <p:nvSpPr>
          <p:cNvPr id="4" name="Slide Number Placeholder 3"/>
          <p:cNvSpPr>
            <a:spLocks noGrp="1"/>
          </p:cNvSpPr>
          <p:nvPr>
            <p:ph type="sldNum" sz="quarter" idx="5"/>
          </p:nvPr>
        </p:nvSpPr>
        <p:spPr/>
        <p:txBody>
          <a:bodyPr/>
          <a:lstStyle/>
          <a:p>
            <a:fld id="{B451C161-4068-4B77-B93E-241C90510927}" type="slidenum">
              <a:rPr lang="en-US" smtClean="0"/>
              <a:t>20</a:t>
            </a:fld>
            <a:endParaRPr lang="en-US"/>
          </a:p>
        </p:txBody>
      </p:sp>
    </p:spTree>
    <p:extLst>
      <p:ext uri="{BB962C8B-B14F-4D97-AF65-F5344CB8AC3E}">
        <p14:creationId xmlns:p14="http://schemas.microsoft.com/office/powerpoint/2010/main" val="582455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Adder, Multiplier, Divider, Bitwise Operator gates, </a:t>
            </a:r>
            <a:r>
              <a:rPr lang="en-US" dirty="0" err="1"/>
              <a:t>Bitshift</a:t>
            </a:r>
            <a:r>
              <a:rPr lang="en-US" dirty="0"/>
              <a:t> tracings, </a:t>
            </a:r>
            <a:r>
              <a:rPr lang="en-US" dirty="0" err="1"/>
              <a:t>etc</a:t>
            </a:r>
            <a:endParaRPr lang="en-US" dirty="0"/>
          </a:p>
          <a:p>
            <a:pPr marL="228600" indent="-228600">
              <a:buAutoNum type="arabicPeriod"/>
            </a:pPr>
            <a:r>
              <a:rPr lang="en-US" dirty="0"/>
              <a:t>ALU Operation identifies </a:t>
            </a:r>
            <a:r>
              <a:rPr lang="en-US" i="1" dirty="0"/>
              <a:t>which</a:t>
            </a:r>
            <a:r>
              <a:rPr lang="en-US" i="0" dirty="0"/>
              <a:t> operation should be performed (addition, subtraction, bitwise AND, </a:t>
            </a:r>
            <a:r>
              <a:rPr lang="en-US" i="0" dirty="0" err="1"/>
              <a:t>etc</a:t>
            </a:r>
            <a:r>
              <a:rPr lang="en-US" i="0" dirty="0"/>
              <a:t>)</a:t>
            </a:r>
            <a:endParaRPr lang="en-US" dirty="0"/>
          </a:p>
          <a:p>
            <a:pPr marL="228600" indent="-228600">
              <a:buAutoNum type="arabicPeriod"/>
            </a:pPr>
            <a:r>
              <a:rPr lang="en-US" dirty="0"/>
              <a:t>Operand 1, Operand 2 are the inputs to the selected function</a:t>
            </a:r>
          </a:p>
          <a:p>
            <a:pPr marL="228600" indent="-228600">
              <a:buAutoNum type="arabicPeriod"/>
            </a:pPr>
            <a:r>
              <a:rPr lang="en-US" dirty="0"/>
              <a:t>Result is the result of the operation, and Status Flags are the condition codes or flags set by the operation (Zero, Negative, Overflow, </a:t>
            </a:r>
            <a:r>
              <a:rPr lang="en-US" dirty="0" err="1"/>
              <a:t>etc</a:t>
            </a:r>
            <a:r>
              <a:rPr lang="en-US" dirty="0"/>
              <a:t>)</a:t>
            </a:r>
          </a:p>
        </p:txBody>
      </p:sp>
      <p:sp>
        <p:nvSpPr>
          <p:cNvPr id="4" name="Slide Number Placeholder 3"/>
          <p:cNvSpPr>
            <a:spLocks noGrp="1"/>
          </p:cNvSpPr>
          <p:nvPr>
            <p:ph type="sldNum" sz="quarter" idx="5"/>
          </p:nvPr>
        </p:nvSpPr>
        <p:spPr/>
        <p:txBody>
          <a:bodyPr/>
          <a:lstStyle/>
          <a:p>
            <a:fld id="{B451C161-4068-4B77-B93E-241C90510927}" type="slidenum">
              <a:rPr lang="en-US" smtClean="0"/>
              <a:t>21</a:t>
            </a:fld>
            <a:endParaRPr lang="en-US"/>
          </a:p>
        </p:txBody>
      </p:sp>
    </p:spTree>
    <p:extLst>
      <p:ext uri="{BB962C8B-B14F-4D97-AF65-F5344CB8AC3E}">
        <p14:creationId xmlns:p14="http://schemas.microsoft.com/office/powerpoint/2010/main" val="1111710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We’ll discuss memory design later, but for now we’ll look at it from the processor’s point of view</a:t>
            </a:r>
          </a:p>
          <a:p>
            <a:pPr marL="228600" indent="-228600">
              <a:buAutoNum type="arabicPeriod"/>
            </a:pPr>
            <a:r>
              <a:rPr lang="en-US" dirty="0"/>
              <a:t>Place memory address on the memory bus</a:t>
            </a:r>
          </a:p>
          <a:p>
            <a:pPr marL="228600" indent="-228600">
              <a:buAutoNum type="arabicPeriod"/>
            </a:pPr>
            <a:r>
              <a:rPr lang="en-US" dirty="0"/>
              <a:t>If this is a </a:t>
            </a:r>
            <a:r>
              <a:rPr lang="en-US" i="1" dirty="0"/>
              <a:t>store</a:t>
            </a:r>
            <a:r>
              <a:rPr lang="en-US" i="0" dirty="0"/>
              <a:t> instruction then we’ll place the data to be written to the address on the memory bus and use the </a:t>
            </a:r>
            <a:r>
              <a:rPr lang="en-US" i="0" dirty="0" err="1"/>
              <a:t>WriteMem</a:t>
            </a:r>
            <a:r>
              <a:rPr lang="en-US" i="0" dirty="0"/>
              <a:t> signal to specify that the value should be written to memory</a:t>
            </a:r>
          </a:p>
          <a:p>
            <a:pPr marL="228600" indent="-228600">
              <a:buAutoNum type="arabicPeriod"/>
            </a:pPr>
            <a:r>
              <a:rPr lang="en-US" i="0" dirty="0"/>
              <a:t>If this is a </a:t>
            </a:r>
            <a:r>
              <a:rPr lang="en-US" i="1" dirty="0"/>
              <a:t>load</a:t>
            </a:r>
            <a:r>
              <a:rPr lang="en-US" i="0" dirty="0"/>
              <a:t> instruction then we’ll use the </a:t>
            </a:r>
            <a:r>
              <a:rPr lang="en-US" i="0" dirty="0" err="1"/>
              <a:t>ReadMem</a:t>
            </a:r>
            <a:r>
              <a:rPr lang="en-US" i="0" dirty="0"/>
              <a:t> signal to specify that memory should send the value at the address should be sent back to the processor</a:t>
            </a:r>
            <a:br>
              <a:rPr lang="en-US" i="0" dirty="0"/>
            </a:br>
            <a:r>
              <a:rPr lang="en-US" i="0" dirty="0"/>
              <a:t>Note that for instructions that don’t access memory, neither of these signals will be set – from a functionality perspective, there’s no harm in defaulting to “read” but it will increase power </a:t>
            </a:r>
            <a:r>
              <a:rPr lang="en-US" i="0" dirty="0" err="1"/>
              <a:t>consummption</a:t>
            </a:r>
            <a:r>
              <a:rPr lang="en-US" i="0" dirty="0"/>
              <a:t> and (as we’ll see in Chapter 10) it can have a performance impact.</a:t>
            </a:r>
          </a:p>
          <a:p>
            <a:pPr marL="228600" indent="-228600">
              <a:buFont typeface="+mj-lt"/>
              <a:buAutoNum type="arabicPeriod"/>
            </a:pPr>
            <a:r>
              <a:rPr lang="en-US" i="0" dirty="0"/>
              <a:t>Note also that for “instruction memory” we’ll never write, and we’ll read every clock cycle, so…</a:t>
            </a:r>
          </a:p>
          <a:p>
            <a:pPr marL="228600" indent="-228600">
              <a:buFont typeface="+mj-lt"/>
              <a:buAutoNum type="arabicPeriod"/>
            </a:pPr>
            <a:r>
              <a:rPr lang="en-US" i="0" dirty="0"/>
              <a:t>…we can eliminate the “Write Instruction” port and…</a:t>
            </a:r>
          </a:p>
          <a:p>
            <a:pPr marL="228600" indent="-228600">
              <a:buFont typeface="+mj-lt"/>
              <a:buAutoNum type="arabicPeriod"/>
            </a:pPr>
            <a:r>
              <a:rPr lang="en-US" i="0" dirty="0"/>
              <a:t>…hard-wire its “</a:t>
            </a:r>
            <a:r>
              <a:rPr lang="en-US" i="0" dirty="0" err="1"/>
              <a:t>ReadMem</a:t>
            </a:r>
            <a:r>
              <a:rPr lang="en-US" i="0" dirty="0"/>
              <a:t>” signal</a:t>
            </a:r>
          </a:p>
          <a:p>
            <a:pPr marL="228600" indent="-228600">
              <a:buFont typeface="+mj-lt"/>
              <a:buAutoNum type="arabicPeriod"/>
            </a:pPr>
            <a:r>
              <a:rPr lang="en-US" i="0" dirty="0"/>
              <a:t>Also, the address is held by the program counter (PC). The next next instruction will always by PC + 4 bytes, or the target of a branch/jump.</a:t>
            </a:r>
          </a:p>
        </p:txBody>
      </p:sp>
      <p:sp>
        <p:nvSpPr>
          <p:cNvPr id="4" name="Slide Number Placeholder 3"/>
          <p:cNvSpPr>
            <a:spLocks noGrp="1"/>
          </p:cNvSpPr>
          <p:nvPr>
            <p:ph type="sldNum" sz="quarter" idx="5"/>
          </p:nvPr>
        </p:nvSpPr>
        <p:spPr/>
        <p:txBody>
          <a:bodyPr/>
          <a:lstStyle/>
          <a:p>
            <a:fld id="{B451C161-4068-4B77-B93E-241C90510927}" type="slidenum">
              <a:rPr lang="en-US" smtClean="0"/>
              <a:t>22</a:t>
            </a:fld>
            <a:endParaRPr lang="en-US"/>
          </a:p>
        </p:txBody>
      </p:sp>
    </p:spTree>
    <p:extLst>
      <p:ext uri="{BB962C8B-B14F-4D97-AF65-F5344CB8AC3E}">
        <p14:creationId xmlns:p14="http://schemas.microsoft.com/office/powerpoint/2010/main" val="3875396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23</a:t>
            </a:fld>
            <a:endParaRPr lang="en-US"/>
          </a:p>
        </p:txBody>
      </p:sp>
    </p:spTree>
    <p:extLst>
      <p:ext uri="{BB962C8B-B14F-4D97-AF65-F5344CB8AC3E}">
        <p14:creationId xmlns:p14="http://schemas.microsoft.com/office/powerpoint/2010/main" val="3236402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29</a:t>
            </a:fld>
            <a:endParaRPr lang="en-US"/>
          </a:p>
        </p:txBody>
      </p:sp>
    </p:spTree>
    <p:extLst>
      <p:ext uri="{BB962C8B-B14F-4D97-AF65-F5344CB8AC3E}">
        <p14:creationId xmlns:p14="http://schemas.microsoft.com/office/powerpoint/2010/main" val="2318980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say the whole thing is a Harvard architecture, but von Neumann is (rightly or wrongly) given credit for the stored program model</a:t>
            </a:r>
          </a:p>
          <a:p>
            <a:endParaRPr lang="en-US" dirty="0"/>
          </a:p>
          <a:p>
            <a:r>
              <a:rPr lang="en-US" dirty="0"/>
              <a:t>Harvard model allows simultaneous access to instructions and data</a:t>
            </a:r>
          </a:p>
          <a:p>
            <a:r>
              <a:rPr lang="en-US" dirty="0"/>
              <a:t>Modern workstation &amp; server processors tend to be modified Harvard by having separate instruction &amp; data caches but unified main memory. Microcontrollers had been “pure” Harvard (ROM/EPROM/EEPROM instruction, SRAM data) but introduction of flash memory made it possible to put data in instruction memory – I wouldn’t recommend that you do this except for data that’s accessed only occasionally and (almost) never changes, but you can do it.</a:t>
            </a:r>
          </a:p>
        </p:txBody>
      </p:sp>
      <p:sp>
        <p:nvSpPr>
          <p:cNvPr id="4" name="Slide Number Placeholder 3"/>
          <p:cNvSpPr>
            <a:spLocks noGrp="1"/>
          </p:cNvSpPr>
          <p:nvPr>
            <p:ph type="sldNum" sz="quarter" idx="5"/>
          </p:nvPr>
        </p:nvSpPr>
        <p:spPr/>
        <p:txBody>
          <a:bodyPr/>
          <a:lstStyle/>
          <a:p>
            <a:fld id="{B451C161-4068-4B77-B93E-241C90510927}" type="slidenum">
              <a:rPr lang="en-US" smtClean="0"/>
              <a:t>30</a:t>
            </a:fld>
            <a:endParaRPr lang="en-US"/>
          </a:p>
        </p:txBody>
      </p:sp>
    </p:spTree>
    <p:extLst>
      <p:ext uri="{BB962C8B-B14F-4D97-AF65-F5344CB8AC3E}">
        <p14:creationId xmlns:p14="http://schemas.microsoft.com/office/powerpoint/2010/main" val="1172138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42</a:t>
            </a:fld>
            <a:endParaRPr lang="en-US"/>
          </a:p>
        </p:txBody>
      </p:sp>
    </p:spTree>
    <p:extLst>
      <p:ext uri="{BB962C8B-B14F-4D97-AF65-F5344CB8AC3E}">
        <p14:creationId xmlns:p14="http://schemas.microsoft.com/office/powerpoint/2010/main" val="1430043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44</a:t>
            </a:fld>
            <a:endParaRPr lang="en-US"/>
          </a:p>
        </p:txBody>
      </p:sp>
    </p:spTree>
    <p:extLst>
      <p:ext uri="{BB962C8B-B14F-4D97-AF65-F5344CB8AC3E}">
        <p14:creationId xmlns:p14="http://schemas.microsoft.com/office/powerpoint/2010/main" val="3489139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46</a:t>
            </a:fld>
            <a:endParaRPr lang="en-US"/>
          </a:p>
        </p:txBody>
      </p:sp>
    </p:spTree>
    <p:extLst>
      <p:ext uri="{BB962C8B-B14F-4D97-AF65-F5344CB8AC3E}">
        <p14:creationId xmlns:p14="http://schemas.microsoft.com/office/powerpoint/2010/main" val="642606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a:t>
            </a:fld>
            <a:endParaRPr lang="en-US"/>
          </a:p>
        </p:txBody>
      </p:sp>
    </p:spTree>
    <p:extLst>
      <p:ext uri="{BB962C8B-B14F-4D97-AF65-F5344CB8AC3E}">
        <p14:creationId xmlns:p14="http://schemas.microsoft.com/office/powerpoint/2010/main" val="185460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47</a:t>
            </a:fld>
            <a:endParaRPr lang="en-US"/>
          </a:p>
        </p:txBody>
      </p:sp>
    </p:spTree>
    <p:extLst>
      <p:ext uri="{BB962C8B-B14F-4D97-AF65-F5344CB8AC3E}">
        <p14:creationId xmlns:p14="http://schemas.microsoft.com/office/powerpoint/2010/main" val="3544062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48</a:t>
            </a:fld>
            <a:endParaRPr lang="en-US"/>
          </a:p>
        </p:txBody>
      </p:sp>
    </p:spTree>
    <p:extLst>
      <p:ext uri="{BB962C8B-B14F-4D97-AF65-F5344CB8AC3E}">
        <p14:creationId xmlns:p14="http://schemas.microsoft.com/office/powerpoint/2010/main" val="3956646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be helpful to have the block diagram on a second projector.</a:t>
            </a:r>
          </a:p>
          <a:p>
            <a:r>
              <a:rPr lang="en-US" dirty="0"/>
              <a:t>i31 indicates 32-bit or 64-bit</a:t>
            </a:r>
          </a:p>
          <a:p>
            <a:r>
              <a:rPr lang="en-US" dirty="0"/>
              <a:t>R-R &amp; R-I: i29 indicates whether flags should be set</a:t>
            </a:r>
          </a:p>
          <a:p>
            <a:r>
              <a:rPr lang="en-US" dirty="0"/>
              <a:t>R-I: i22 indicates whether immediate value should be left-shifted by 12.</a:t>
            </a:r>
          </a:p>
          <a:p>
            <a:r>
              <a:rPr lang="en-US" dirty="0"/>
              <a:t>Mem: i30 indicates 32-bit or 64-bit (this is a curious inconsistency with R-R and R-I)</a:t>
            </a:r>
          </a:p>
          <a:p>
            <a:pPr marL="228600" indent="-228600">
              <a:buAutoNum type="arabicPeriod"/>
            </a:pPr>
            <a:r>
              <a:rPr lang="en-US" dirty="0"/>
              <a:t>Reg-Reg, or as the ARM Architecture Reference Manual calls it, Data Processing-Register</a:t>
            </a:r>
          </a:p>
          <a:p>
            <a:pPr marL="228600" indent="-228600">
              <a:buAutoNum type="arabicPeriod"/>
            </a:pPr>
            <a:r>
              <a:rPr lang="en-US" dirty="0"/>
              <a:t>Add and subtract differ by one bit; this goes straight into the adder’s carry-in</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49</a:t>
            </a:fld>
            <a:endParaRPr lang="en-US"/>
          </a:p>
        </p:txBody>
      </p:sp>
    </p:spTree>
    <p:extLst>
      <p:ext uri="{BB962C8B-B14F-4D97-AF65-F5344CB8AC3E}">
        <p14:creationId xmlns:p14="http://schemas.microsoft.com/office/powerpoint/2010/main" val="4060114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be helpful to have the block diagram on a second projector.</a:t>
            </a:r>
          </a:p>
          <a:p>
            <a:r>
              <a:rPr lang="en-US" dirty="0"/>
              <a:t>i31 indicates 32-bit or 64-bit</a:t>
            </a:r>
          </a:p>
          <a:p>
            <a:r>
              <a:rPr lang="en-US" dirty="0"/>
              <a:t>R-R &amp; R-I: i29 indicates whether flags should be set</a:t>
            </a:r>
          </a:p>
          <a:p>
            <a:r>
              <a:rPr lang="en-US" dirty="0"/>
              <a:t>R-I: i22 indicates whether immediate value should be left-shifted by 12.</a:t>
            </a:r>
          </a:p>
          <a:p>
            <a:r>
              <a:rPr lang="en-US" dirty="0"/>
              <a:t>Mem: i30 indicates 32-bit or 64-bit (this is a curious inconsistency with R-R and R-I)</a:t>
            </a:r>
          </a:p>
          <a:p>
            <a:pPr marL="228600" indent="-228600">
              <a:buAutoNum type="arabicPeriod"/>
            </a:pPr>
            <a:r>
              <a:rPr lang="en-US" dirty="0"/>
              <a:t>Reg-Reg, or as the ARM Architecture Reference Manual calls it, Data Processing-Register</a:t>
            </a:r>
          </a:p>
          <a:p>
            <a:pPr marL="228600" indent="-228600">
              <a:buAutoNum type="arabicPeriod"/>
            </a:pPr>
            <a:r>
              <a:rPr lang="en-US" dirty="0"/>
              <a:t>Add and subtract differ by one bit; this goes straight into the adder’s carry-in</a:t>
            </a:r>
          </a:p>
          <a:p>
            <a:pPr marL="228600" indent="-228600">
              <a:buAutoNum type="arabicPeriod"/>
            </a:pPr>
            <a:r>
              <a:rPr lang="en-US" dirty="0"/>
              <a:t>Reg-</a:t>
            </a:r>
            <a:r>
              <a:rPr lang="en-US" dirty="0" err="1"/>
              <a:t>Imm</a:t>
            </a:r>
            <a:r>
              <a:rPr lang="en-US" dirty="0"/>
              <a:t>, or as the ARM Architecture Reference Manual calls it, Data Processing-Immediate (i30 specified add/sub, just like with R-R)</a:t>
            </a:r>
          </a:p>
          <a:p>
            <a:pPr marL="228600" indent="-228600">
              <a:buAutoNum type="arabicPeriod"/>
            </a:pPr>
            <a:r>
              <a:rPr lang="en-US" dirty="0"/>
              <a:t>Look for the similarities between add(</a:t>
            </a:r>
            <a:r>
              <a:rPr lang="en-US" dirty="0" err="1"/>
              <a:t>i</a:t>
            </a:r>
            <a:r>
              <a:rPr lang="en-US" dirty="0"/>
              <a:t>) and add(r) – these suggest the ALUop “add”</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50</a:t>
            </a:fld>
            <a:endParaRPr lang="en-US"/>
          </a:p>
        </p:txBody>
      </p:sp>
    </p:spTree>
    <p:extLst>
      <p:ext uri="{BB962C8B-B14F-4D97-AF65-F5344CB8AC3E}">
        <p14:creationId xmlns:p14="http://schemas.microsoft.com/office/powerpoint/2010/main" val="1390415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be helpful to have the block diagram on a second projector.</a:t>
            </a:r>
          </a:p>
          <a:p>
            <a:r>
              <a:rPr lang="en-US" dirty="0"/>
              <a:t>i31 indicates 32-bit or 64-bit</a:t>
            </a:r>
          </a:p>
          <a:p>
            <a:r>
              <a:rPr lang="en-US" dirty="0"/>
              <a:t>R-R &amp; R-I: i29 indicates whether flags should be set</a:t>
            </a:r>
          </a:p>
          <a:p>
            <a:r>
              <a:rPr lang="en-US" dirty="0"/>
              <a:t>R-I: i22 indicates whether immediate value should be left-shifted by 12.</a:t>
            </a:r>
          </a:p>
          <a:p>
            <a:r>
              <a:rPr lang="en-US" dirty="0"/>
              <a:t>Mem: i30 indicates 32-bit or 64-bit (this is a curious inconsistency with R-R and R-I)</a:t>
            </a:r>
          </a:p>
          <a:p>
            <a:pPr marL="228600" indent="-228600">
              <a:buAutoNum type="arabicPeriod"/>
            </a:pPr>
            <a:r>
              <a:rPr lang="en-US" dirty="0"/>
              <a:t>Reg-Reg, or as the ARM Architecture Reference Manual calls it, Data Processing-Register</a:t>
            </a:r>
          </a:p>
          <a:p>
            <a:pPr marL="228600" indent="-228600">
              <a:buAutoNum type="arabicPeriod"/>
            </a:pPr>
            <a:r>
              <a:rPr lang="en-US" dirty="0"/>
              <a:t>Add and subtract differ by one bit; this goes straight into the adder’s carry-in</a:t>
            </a:r>
          </a:p>
          <a:p>
            <a:pPr marL="228600" indent="-228600">
              <a:buAutoNum type="arabicPeriod"/>
            </a:pPr>
            <a:r>
              <a:rPr lang="en-US" dirty="0"/>
              <a:t>Reg-</a:t>
            </a:r>
            <a:r>
              <a:rPr lang="en-US" dirty="0" err="1"/>
              <a:t>Imm</a:t>
            </a:r>
            <a:r>
              <a:rPr lang="en-US" dirty="0"/>
              <a:t>, or as the ARM Architecture Reference Manual calls it, Data Processing-Immediate (i30 specified add/sub, just like with R-R)</a:t>
            </a:r>
          </a:p>
          <a:p>
            <a:pPr marL="228600" indent="-228600">
              <a:buAutoNum type="arabicPeriod"/>
            </a:pPr>
            <a:r>
              <a:rPr lang="en-US" dirty="0"/>
              <a:t>Look for the similarities between add(</a:t>
            </a:r>
            <a:r>
              <a:rPr lang="en-US" dirty="0" err="1"/>
              <a:t>i</a:t>
            </a:r>
            <a:r>
              <a:rPr lang="en-US" dirty="0"/>
              <a:t>) and add(r) – these suggest the ALUop “add”</a:t>
            </a:r>
          </a:p>
          <a:p>
            <a:pPr marL="228600" indent="-228600">
              <a:buAutoNum type="arabicPeriod"/>
            </a:pPr>
            <a:r>
              <a:rPr lang="en-US" dirty="0"/>
              <a:t>Look for the similarities between add(</a:t>
            </a:r>
            <a:r>
              <a:rPr lang="en-US" dirty="0" err="1"/>
              <a:t>i</a:t>
            </a:r>
            <a:r>
              <a:rPr lang="en-US" dirty="0"/>
              <a:t>) and </a:t>
            </a:r>
            <a:r>
              <a:rPr lang="en-US" dirty="0" err="1"/>
              <a:t>ldr</a:t>
            </a:r>
            <a:r>
              <a:rPr lang="en-US" dirty="0"/>
              <a:t>/str – these suggest commonality for adding immediate values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51</a:t>
            </a:fld>
            <a:endParaRPr lang="en-US"/>
          </a:p>
        </p:txBody>
      </p:sp>
    </p:spTree>
    <p:extLst>
      <p:ext uri="{BB962C8B-B14F-4D97-AF65-F5344CB8AC3E}">
        <p14:creationId xmlns:p14="http://schemas.microsoft.com/office/powerpoint/2010/main" val="1654741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be helpful to have the block diagram on a second projector.</a:t>
            </a:r>
          </a:p>
          <a:p>
            <a:r>
              <a:rPr lang="en-US" dirty="0"/>
              <a:t>R-R &amp; R-I: i31 indicates 32-bit or 64-bit</a:t>
            </a:r>
          </a:p>
          <a:p>
            <a:r>
              <a:rPr lang="en-US" dirty="0"/>
              <a:t>R-R &amp; R-I: i29 indicates whether flags should be set</a:t>
            </a:r>
          </a:p>
          <a:p>
            <a:r>
              <a:rPr lang="en-US" dirty="0"/>
              <a:t>R-I: i22 indicates whether immediate value should be left-shifted by 12.</a:t>
            </a:r>
          </a:p>
          <a:p>
            <a:r>
              <a:rPr lang="en-US" dirty="0"/>
              <a:t>Mem: i30 indicates 32-bit or 64-bit (this is a curious inconsistency with R-R and R-I)</a:t>
            </a:r>
          </a:p>
          <a:p>
            <a:pPr marL="228600" indent="-228600">
              <a:buAutoNum type="arabicPeriod"/>
            </a:pPr>
            <a:r>
              <a:rPr lang="en-US" dirty="0"/>
              <a:t>Reg-Reg, or as the ARM Architecture Reference Manual calls it, Data Processing-Register</a:t>
            </a:r>
          </a:p>
          <a:p>
            <a:pPr marL="228600" indent="-228600">
              <a:buAutoNum type="arabicPeriod"/>
            </a:pPr>
            <a:r>
              <a:rPr lang="en-US" dirty="0"/>
              <a:t>Add and subtract differ by one bit; this goes straight into the adder’s carry-in</a:t>
            </a:r>
          </a:p>
          <a:p>
            <a:pPr marL="228600" indent="-228600">
              <a:buAutoNum type="arabicPeriod"/>
            </a:pPr>
            <a:r>
              <a:rPr lang="en-US" dirty="0"/>
              <a:t>Reg-</a:t>
            </a:r>
            <a:r>
              <a:rPr lang="en-US" dirty="0" err="1"/>
              <a:t>Imm</a:t>
            </a:r>
            <a:r>
              <a:rPr lang="en-US" dirty="0"/>
              <a:t>, or as the ARM Architecture Reference Manual calls it, Data Processing-Immediate (i30 specified add/sub, just like with R-R)</a:t>
            </a:r>
          </a:p>
          <a:p>
            <a:pPr marL="228600" indent="-228600">
              <a:buAutoNum type="arabicPeriod"/>
            </a:pPr>
            <a:r>
              <a:rPr lang="en-US" dirty="0"/>
              <a:t>Look for the similarities between add(</a:t>
            </a:r>
            <a:r>
              <a:rPr lang="en-US" dirty="0" err="1"/>
              <a:t>i</a:t>
            </a:r>
            <a:r>
              <a:rPr lang="en-US" dirty="0"/>
              <a:t>) and add(r) – these suggest the ALUop “add”</a:t>
            </a:r>
          </a:p>
          <a:p>
            <a:pPr marL="228600" indent="-228600">
              <a:buAutoNum type="arabicPeriod"/>
            </a:pPr>
            <a:r>
              <a:rPr lang="en-US" dirty="0"/>
              <a:t>Look for the similarities between add(</a:t>
            </a:r>
            <a:r>
              <a:rPr lang="en-US" dirty="0" err="1"/>
              <a:t>i</a:t>
            </a:r>
            <a:r>
              <a:rPr lang="en-US" dirty="0"/>
              <a:t>) and </a:t>
            </a:r>
            <a:r>
              <a:rPr lang="en-US" dirty="0" err="1"/>
              <a:t>ldr</a:t>
            </a:r>
            <a:r>
              <a:rPr lang="en-US" dirty="0"/>
              <a:t>/str – these suggest commonality for adding immediate values</a:t>
            </a:r>
          </a:p>
          <a:p>
            <a:pPr marL="228600" indent="-228600">
              <a:buAutoNum type="arabicPeriod"/>
            </a:pPr>
            <a:r>
              <a:rPr lang="en-US" dirty="0"/>
              <a:t>Conditional branching and unconditional jump (b/bl/</a:t>
            </a:r>
            <a:r>
              <a:rPr lang="en-US" dirty="0" err="1"/>
              <a:t>br</a:t>
            </a:r>
            <a:r>
              <a:rPr lang="en-US" dirty="0"/>
              <a:t>/</a:t>
            </a:r>
            <a:r>
              <a:rPr lang="en-US" dirty="0" err="1"/>
              <a:t>blr</a:t>
            </a:r>
            <a:r>
              <a:rPr lang="en-US" dirty="0"/>
              <a:t>)’s commonality tells us what sets the branch control value</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52</a:t>
            </a:fld>
            <a:endParaRPr lang="en-US"/>
          </a:p>
        </p:txBody>
      </p:sp>
    </p:spTree>
    <p:extLst>
      <p:ext uri="{BB962C8B-B14F-4D97-AF65-F5344CB8AC3E}">
        <p14:creationId xmlns:p14="http://schemas.microsoft.com/office/powerpoint/2010/main" val="1730289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may be some refinement as more instructions (and more variations on existing instructions) are added to the logic</a:t>
            </a:r>
          </a:p>
        </p:txBody>
      </p:sp>
      <p:sp>
        <p:nvSpPr>
          <p:cNvPr id="4" name="Slide Number Placeholder 3"/>
          <p:cNvSpPr>
            <a:spLocks noGrp="1"/>
          </p:cNvSpPr>
          <p:nvPr>
            <p:ph type="sldNum" sz="quarter" idx="5"/>
          </p:nvPr>
        </p:nvSpPr>
        <p:spPr/>
        <p:txBody>
          <a:bodyPr/>
          <a:lstStyle/>
          <a:p>
            <a:fld id="{B451C161-4068-4B77-B93E-241C90510927}" type="slidenum">
              <a:rPr lang="en-US" smtClean="0"/>
              <a:t>53</a:t>
            </a:fld>
            <a:endParaRPr lang="en-US"/>
          </a:p>
        </p:txBody>
      </p:sp>
    </p:spTree>
    <p:extLst>
      <p:ext uri="{BB962C8B-B14F-4D97-AF65-F5344CB8AC3E}">
        <p14:creationId xmlns:p14="http://schemas.microsoft.com/office/powerpoint/2010/main" val="2737131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 instruction doesn’t necessarily take as long, since the processor can continue executing after putting value on memory bus – doesn’t have to wait for result.</a:t>
            </a:r>
          </a:p>
          <a:p>
            <a:endParaRPr lang="en-US" dirty="0"/>
          </a:p>
          <a:p>
            <a:r>
              <a:rPr lang="en-US" dirty="0"/>
              <a:t>Loads are typically about 25% of executed instructions – not </a:t>
            </a:r>
            <a:r>
              <a:rPr lang="en-US" i="1" dirty="0"/>
              <a:t>uncommon</a:t>
            </a:r>
            <a:r>
              <a:rPr lang="en-US" i="0" dirty="0"/>
              <a:t>, but the common case is “not load”</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54</a:t>
            </a:fld>
            <a:endParaRPr lang="en-US"/>
          </a:p>
        </p:txBody>
      </p:sp>
    </p:spTree>
    <p:extLst>
      <p:ext uri="{BB962C8B-B14F-4D97-AF65-F5344CB8AC3E}">
        <p14:creationId xmlns:p14="http://schemas.microsoft.com/office/powerpoint/2010/main" val="756093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F75B140-4457-41DE-B398-03B95394513E}" type="datetime3">
              <a:rPr lang="en-AU"/>
              <a:pPr/>
              <a:t>19 March, 2022</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45748E23-F9DF-49D4-8AD2-B89E2410776C}" type="slidenum">
              <a:rPr lang="en-AU"/>
              <a:pPr/>
              <a:t>55</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33345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56</a:t>
            </a:fld>
            <a:endParaRPr lang="en-US"/>
          </a:p>
        </p:txBody>
      </p:sp>
    </p:spTree>
    <p:extLst>
      <p:ext uri="{BB962C8B-B14F-4D97-AF65-F5344CB8AC3E}">
        <p14:creationId xmlns:p14="http://schemas.microsoft.com/office/powerpoint/2010/main" val="299104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a:t>
            </a:fld>
            <a:endParaRPr lang="en-US"/>
          </a:p>
        </p:txBody>
      </p:sp>
    </p:spTree>
    <p:extLst>
      <p:ext uri="{BB962C8B-B14F-4D97-AF65-F5344CB8AC3E}">
        <p14:creationId xmlns:p14="http://schemas.microsoft.com/office/powerpoint/2010/main" val="2018928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8</a:t>
            </a:fld>
            <a:endParaRPr lang="en-US"/>
          </a:p>
        </p:txBody>
      </p:sp>
    </p:spTree>
    <p:extLst>
      <p:ext uri="{BB962C8B-B14F-4D97-AF65-F5344CB8AC3E}">
        <p14:creationId xmlns:p14="http://schemas.microsoft.com/office/powerpoint/2010/main" val="2317397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a:t>
            </a:fld>
            <a:endParaRPr lang="en-US"/>
          </a:p>
        </p:txBody>
      </p:sp>
    </p:spTree>
    <p:extLst>
      <p:ext uri="{BB962C8B-B14F-4D97-AF65-F5344CB8AC3E}">
        <p14:creationId xmlns:p14="http://schemas.microsoft.com/office/powerpoint/2010/main" val="2748703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a:t>
            </a:fld>
            <a:endParaRPr lang="en-US"/>
          </a:p>
        </p:txBody>
      </p:sp>
    </p:spTree>
    <p:extLst>
      <p:ext uri="{BB962C8B-B14F-4D97-AF65-F5344CB8AC3E}">
        <p14:creationId xmlns:p14="http://schemas.microsoft.com/office/powerpoint/2010/main" val="1839185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/S-/R latches more common (use NAND instead of NOR)</a:t>
            </a:r>
          </a:p>
          <a:p>
            <a:endParaRPr lang="en-US" dirty="0"/>
          </a:p>
          <a:p>
            <a:r>
              <a:rPr lang="en-US" dirty="0"/>
              <a:t>I mention S-R latches only because it’s easier to see the semantics</a:t>
            </a:r>
          </a:p>
        </p:txBody>
      </p:sp>
      <p:sp>
        <p:nvSpPr>
          <p:cNvPr id="4" name="Slide Number Placeholder 3"/>
          <p:cNvSpPr>
            <a:spLocks noGrp="1"/>
          </p:cNvSpPr>
          <p:nvPr>
            <p:ph type="sldNum" sz="quarter" idx="5"/>
          </p:nvPr>
        </p:nvSpPr>
        <p:spPr/>
        <p:txBody>
          <a:bodyPr/>
          <a:lstStyle/>
          <a:p>
            <a:fld id="{B451C161-4068-4B77-B93E-241C90510927}" type="slidenum">
              <a:rPr lang="en-US" smtClean="0"/>
              <a:t>13</a:t>
            </a:fld>
            <a:endParaRPr lang="en-US"/>
          </a:p>
        </p:txBody>
      </p:sp>
    </p:spTree>
    <p:extLst>
      <p:ext uri="{BB962C8B-B14F-4D97-AF65-F5344CB8AC3E}">
        <p14:creationId xmlns:p14="http://schemas.microsoft.com/office/powerpoint/2010/main" val="4193663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 1, /R = 0: /Q becomes 1, then Q becomes 0, and they stay that way.</a:t>
            </a:r>
          </a:p>
          <a:p>
            <a:r>
              <a:rPr lang="en-US" dirty="0"/>
              <a:t>/S=1, /R=1: no change</a:t>
            </a:r>
          </a:p>
          <a:p>
            <a:r>
              <a:rPr lang="en-US" dirty="0"/>
              <a:t>/S=0, /R=1: Q becomes 1, then /Q becomes 0, and then they stay that way.</a:t>
            </a:r>
          </a:p>
          <a:p>
            <a:r>
              <a:rPr lang="en-US" dirty="0"/>
              <a:t>/S=1, /R=1: no change</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14</a:t>
            </a:fld>
            <a:endParaRPr lang="en-US"/>
          </a:p>
        </p:txBody>
      </p:sp>
    </p:spTree>
    <p:extLst>
      <p:ext uri="{BB962C8B-B14F-4D97-AF65-F5344CB8AC3E}">
        <p14:creationId xmlns:p14="http://schemas.microsoft.com/office/powerpoint/2010/main" val="1974289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While clock is low, no change to output</a:t>
            </a:r>
          </a:p>
          <a:p>
            <a:pPr marL="228600" indent="-228600">
              <a:buAutoNum type="arabicPeriod"/>
            </a:pPr>
            <a:r>
              <a:rPr lang="en-US" dirty="0"/>
              <a:t>When clock goes high, output follows D</a:t>
            </a:r>
          </a:p>
          <a:p>
            <a:pPr marL="228600" indent="-228600">
              <a:buAutoNum type="arabicPeriod"/>
            </a:pPr>
            <a:r>
              <a:rPr lang="en-US" dirty="0"/>
              <a:t>When clock goes low, no change to output</a:t>
            </a:r>
          </a:p>
          <a:p>
            <a:pPr marL="228600" indent="-228600">
              <a:buAutoNum type="arabicPeriod"/>
            </a:pPr>
            <a:r>
              <a:rPr lang="en-US" dirty="0"/>
              <a:t>When clock goes high, output follows D</a:t>
            </a:r>
          </a:p>
          <a:p>
            <a:pPr marL="228600" indent="-228600">
              <a:buAutoNum type="arabicPeriod"/>
            </a:pPr>
            <a:r>
              <a:rPr lang="en-US" dirty="0"/>
              <a:t>If D transitions too close to clock transition, output can be unpredictable – if D went high early enough, output will have transitioned far enough for feedback to carry it high; if D went high too low, output won’t have transitioned very far and will fall low again – need to keep D stable during “</a:t>
            </a:r>
            <a:r>
              <a:rPr lang="en-US" dirty="0" err="1"/>
              <a:t>t_setup</a:t>
            </a:r>
            <a:r>
              <a:rPr lang="en-US" dirty="0"/>
              <a:t>” before clock transition and “</a:t>
            </a:r>
            <a:r>
              <a:rPr lang="en-US" dirty="0" err="1"/>
              <a:t>t_hold</a:t>
            </a:r>
            <a:r>
              <a:rPr lang="en-US" dirty="0"/>
              <a:t>” after clock transition</a:t>
            </a:r>
          </a:p>
        </p:txBody>
      </p:sp>
      <p:sp>
        <p:nvSpPr>
          <p:cNvPr id="4" name="Slide Number Placeholder 3"/>
          <p:cNvSpPr>
            <a:spLocks noGrp="1"/>
          </p:cNvSpPr>
          <p:nvPr>
            <p:ph type="sldNum" sz="quarter" idx="5"/>
          </p:nvPr>
        </p:nvSpPr>
        <p:spPr/>
        <p:txBody>
          <a:bodyPr/>
          <a:lstStyle/>
          <a:p>
            <a:fld id="{B451C161-4068-4B77-B93E-241C90510927}" type="slidenum">
              <a:rPr lang="en-US" smtClean="0"/>
              <a:t>15</a:t>
            </a:fld>
            <a:endParaRPr lang="en-US"/>
          </a:p>
        </p:txBody>
      </p:sp>
    </p:spTree>
    <p:extLst>
      <p:ext uri="{BB962C8B-B14F-4D97-AF65-F5344CB8AC3E}">
        <p14:creationId xmlns:p14="http://schemas.microsoft.com/office/powerpoint/2010/main" val="2063285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D484EF8-4430-2B42-A56D-71F7BA712CC9}" type="datetime1">
              <a:rPr lang="en-US" smtClean="0"/>
              <a:t>3/19/22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A6E335-675B-8946-9C0F-842691FA2F63}" type="datetime1">
              <a:rPr lang="en-US" smtClean="0"/>
              <a:t>3/19/22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2B3EAC6-1FD8-3143-A594-EBCE50381BF2}" type="datetime1">
              <a:rPr lang="en-US" smtClean="0"/>
              <a:t>3/19/22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A50346-0DF3-B447-A841-2D599711FB80}" type="datetime1">
              <a:rPr lang="en-US" smtClean="0"/>
              <a:t>3/19/22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8BD466-CA36-844C-A158-0610DA3A3CA1}" type="datetime1">
              <a:rPr lang="en-US" smtClean="0"/>
              <a:t>3/19/22</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23F371-505C-B94F-8EA7-BDF3DF5FF258}" type="datetime1">
              <a:rPr lang="en-US" smtClean="0"/>
              <a:t>3/19/22</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2045E-E62C-A140-A407-66B1DD015079}" type="datetime1">
              <a:rPr lang="en-US" smtClean="0"/>
              <a:t>3/19/22</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A95285-92D1-2142-8105-5075A171D426}" type="datetime1">
              <a:rPr lang="en-US" smtClean="0"/>
              <a:t>3/19/22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E2003D-3E4D-F24E-B416-EE2159D17019}" type="datetime1">
              <a:rPr lang="en-US" smtClean="0"/>
              <a:t>3/19/22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8D02083E-861F-7E4D-B74B-03FF4A5584B7}" type="datetime1">
              <a:rPr lang="en-US" smtClean="0"/>
              <a:t>3/19/22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png"/><Relationship Id="rId7" Type="http://schemas.openxmlformats.org/officeDocument/2006/relationships/image" Target="../media/image26.emf"/><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25.emf"/><Relationship Id="rId5" Type="http://schemas.openxmlformats.org/officeDocument/2006/relationships/image" Target="../media/image24.emf"/><Relationship Id="rId10" Type="http://schemas.openxmlformats.org/officeDocument/2006/relationships/image" Target="../media/image29.emf"/><Relationship Id="rId4" Type="http://schemas.openxmlformats.org/officeDocument/2006/relationships/image" Target="../media/image23.emf"/><Relationship Id="rId9" Type="http://schemas.openxmlformats.org/officeDocument/2006/relationships/image" Target="../media/image28.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Simple Processor Architecture</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Full Adder Implemented in a</a:t>
            </a:r>
            <a:br>
              <a:rPr lang="en-US" dirty="0"/>
            </a:br>
            <a:r>
              <a:rPr lang="en-US" dirty="0"/>
              <a:t>Programmable Logic Array</a:t>
            </a:r>
          </a:p>
        </p:txBody>
      </p:sp>
      <p:sp>
        <p:nvSpPr>
          <p:cNvPr id="5" name="Content Placeholder 4">
            <a:extLst>
              <a:ext uri="{FF2B5EF4-FFF2-40B4-BE49-F238E27FC236}">
                <a16:creationId xmlns:a16="http://schemas.microsoft.com/office/drawing/2014/main" id="{6BE26C0C-0EAA-5E44-A864-120C932B4D1B}"/>
              </a:ext>
            </a:extLst>
          </p:cNvPr>
          <p:cNvSpPr>
            <a:spLocks noGrp="1"/>
          </p:cNvSpPr>
          <p:nvPr>
            <p:ph sz="half" idx="2"/>
          </p:nvPr>
        </p:nvSpPr>
        <p:spPr>
          <a:xfrm>
            <a:off x="6172199" y="1825625"/>
            <a:ext cx="5369011" cy="4351338"/>
          </a:xfrm>
        </p:spPr>
        <p:txBody>
          <a:bodyPr/>
          <a:lstStyle/>
          <a:p>
            <a:pPr marL="0" indent="0">
              <a:buNone/>
            </a:pPr>
            <a:r>
              <a:rPr lang="en-US" dirty="0"/>
              <a:t>DNF Expressions (sum-of-products):</a:t>
            </a:r>
          </a:p>
          <a:p>
            <a:endParaRPr lang="en-US" dirty="0"/>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10</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pic>
        <p:nvPicPr>
          <p:cNvPr id="11" name="Picture 10">
            <a:extLst>
              <a:ext uri="{FF2B5EF4-FFF2-40B4-BE49-F238E27FC236}">
                <a16:creationId xmlns:a16="http://schemas.microsoft.com/office/drawing/2014/main" id="{04A276CA-FCA0-4A42-ADB5-DEE3FE438E9A}"/>
              </a:ext>
            </a:extLst>
          </p:cNvPr>
          <p:cNvPicPr>
            <a:picLocks noChangeAspect="1"/>
          </p:cNvPicPr>
          <p:nvPr/>
        </p:nvPicPr>
        <p:blipFill>
          <a:blip r:embed="rId3"/>
          <a:stretch>
            <a:fillRect/>
          </a:stretch>
        </p:blipFill>
        <p:spPr>
          <a:xfrm>
            <a:off x="6324603" y="2883853"/>
            <a:ext cx="5369011" cy="1333364"/>
          </a:xfrm>
          <a:prstGeom prst="rect">
            <a:avLst/>
          </a:prstGeom>
        </p:spPr>
      </p:pic>
      <p:pic>
        <p:nvPicPr>
          <p:cNvPr id="12" name="Content Placeholder 11" descr="A picture containing text, opener, tool&#10;&#10;Description automatically generated">
            <a:extLst>
              <a:ext uri="{FF2B5EF4-FFF2-40B4-BE49-F238E27FC236}">
                <a16:creationId xmlns:a16="http://schemas.microsoft.com/office/drawing/2014/main" id="{4F2A82C8-947B-2046-B5D0-9432221A8DFF}"/>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78576" y="2194912"/>
            <a:ext cx="5900848" cy="3612764"/>
          </a:xfrm>
        </p:spPr>
      </p:pic>
    </p:spTree>
    <p:extLst>
      <p:ext uri="{BB962C8B-B14F-4D97-AF65-F5344CB8AC3E}">
        <p14:creationId xmlns:p14="http://schemas.microsoft.com/office/powerpoint/2010/main" val="25313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3107EAB4-2A7D-7E45-91B0-B5D01C02DC64}"/>
              </a:ext>
            </a:extLst>
          </p:cNvPr>
          <p:cNvSpPr/>
          <p:nvPr/>
        </p:nvSpPr>
        <p:spPr>
          <a:xfrm rot="5400000">
            <a:off x="3907774" y="1303945"/>
            <a:ext cx="2707580" cy="1062463"/>
          </a:xfrm>
          <a:prstGeom prst="trapezoid">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6AFE18-CCE0-5043-ABB1-48AD37D8E4A0}"/>
              </a:ext>
            </a:extLst>
          </p:cNvPr>
          <p:cNvSpPr>
            <a:spLocks noGrp="1"/>
          </p:cNvSpPr>
          <p:nvPr>
            <p:ph type="title"/>
          </p:nvPr>
        </p:nvSpPr>
        <p:spPr/>
        <p:txBody>
          <a:bodyPr/>
          <a:lstStyle/>
          <a:p>
            <a:r>
              <a:rPr lang="en-US" dirty="0"/>
              <a:t>Multiplexor</a:t>
            </a:r>
          </a:p>
        </p:txBody>
      </p:sp>
      <p:sp>
        <p:nvSpPr>
          <p:cNvPr id="8" name="Content Placeholder 7">
            <a:extLst>
              <a:ext uri="{FF2B5EF4-FFF2-40B4-BE49-F238E27FC236}">
                <a16:creationId xmlns:a16="http://schemas.microsoft.com/office/drawing/2014/main" id="{DFDC469F-2CCD-294B-A40A-4F85F3CA15E9}"/>
              </a:ext>
            </a:extLst>
          </p:cNvPr>
          <p:cNvSpPr>
            <a:spLocks noGrp="1"/>
          </p:cNvSpPr>
          <p:nvPr>
            <p:ph sz="half" idx="2"/>
          </p:nvPr>
        </p:nvSpPr>
        <p:spPr/>
        <p:txBody>
          <a:bodyPr/>
          <a:lstStyle/>
          <a:p>
            <a:r>
              <a:rPr lang="en-US" dirty="0"/>
              <a:t>A multiplexor (“mux”) is an electronic switch</a:t>
            </a:r>
          </a:p>
          <a:p>
            <a:r>
              <a:rPr lang="en-US" dirty="0"/>
              <a:t>One input is selected to pass through to output</a:t>
            </a:r>
          </a:p>
          <a:p>
            <a:endParaRPr lang="en-US" dirty="0"/>
          </a:p>
          <a:p>
            <a:r>
              <a:rPr lang="en-US" dirty="0"/>
              <a:t>output = inputs[select]</a:t>
            </a:r>
          </a:p>
        </p:txBody>
      </p:sp>
      <p:sp>
        <p:nvSpPr>
          <p:cNvPr id="3" name="Footer Placeholder 2">
            <a:extLst>
              <a:ext uri="{FF2B5EF4-FFF2-40B4-BE49-F238E27FC236}">
                <a16:creationId xmlns:a16="http://schemas.microsoft.com/office/drawing/2014/main" id="{FD300F87-E783-3244-BE6B-281D10D8269D}"/>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10CCBEF6-2C18-ED4C-A775-8325F384BB27}"/>
              </a:ext>
            </a:extLst>
          </p:cNvPr>
          <p:cNvSpPr>
            <a:spLocks noGrp="1"/>
          </p:cNvSpPr>
          <p:nvPr>
            <p:ph type="sldNum" sz="quarter" idx="12"/>
          </p:nvPr>
        </p:nvSpPr>
        <p:spPr/>
        <p:txBody>
          <a:bodyPr/>
          <a:lstStyle/>
          <a:p>
            <a:fld id="{B30C84D9-7A41-4FEB-892B-80917372DB87}" type="slidenum">
              <a:rPr lang="en-US" smtClean="0"/>
              <a:t>11</a:t>
            </a:fld>
            <a:endParaRPr lang="en-US"/>
          </a:p>
        </p:txBody>
      </p:sp>
      <p:sp>
        <p:nvSpPr>
          <p:cNvPr id="5" name="Text Placeholder 4">
            <a:extLst>
              <a:ext uri="{FF2B5EF4-FFF2-40B4-BE49-F238E27FC236}">
                <a16:creationId xmlns:a16="http://schemas.microsoft.com/office/drawing/2014/main" id="{50012220-CAE1-D246-B682-D36FEC164A06}"/>
              </a:ext>
            </a:extLst>
          </p:cNvPr>
          <p:cNvSpPr>
            <a:spLocks noGrp="1"/>
          </p:cNvSpPr>
          <p:nvPr>
            <p:ph type="body" sz="quarter" idx="13"/>
          </p:nvPr>
        </p:nvSpPr>
        <p:spPr/>
        <p:txBody>
          <a:bodyPr/>
          <a:lstStyle/>
          <a:p>
            <a:r>
              <a:rPr lang="en-US" dirty="0"/>
              <a:t>Slide by Bohn</a:t>
            </a:r>
          </a:p>
        </p:txBody>
      </p:sp>
      <p:sp>
        <p:nvSpPr>
          <p:cNvPr id="6" name="Rounded Rectangle 5">
            <a:extLst>
              <a:ext uri="{FF2B5EF4-FFF2-40B4-BE49-F238E27FC236}">
                <a16:creationId xmlns:a16="http://schemas.microsoft.com/office/drawing/2014/main" id="{5F3EA131-1606-EA4B-83FE-2AAAD82684F4}"/>
              </a:ext>
            </a:extLst>
          </p:cNvPr>
          <p:cNvSpPr/>
          <p:nvPr/>
        </p:nvSpPr>
        <p:spPr>
          <a:xfrm>
            <a:off x="2455459" y="2029326"/>
            <a:ext cx="1050878" cy="2961564"/>
          </a:xfrm>
          <a:prstGeom prst="roundRect">
            <a:avLst>
              <a:gd name="adj"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7EDDA50-D92E-184F-AF29-2EE8D5634530}"/>
              </a:ext>
            </a:extLst>
          </p:cNvPr>
          <p:cNvCxnSpPr>
            <a:stCxn id="6" idx="2"/>
          </p:cNvCxnSpPr>
          <p:nvPr/>
        </p:nvCxnSpPr>
        <p:spPr>
          <a:xfrm flipH="1">
            <a:off x="2975212" y="4990890"/>
            <a:ext cx="5686" cy="10141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8E86CE5-5A13-4948-BEBE-824B2DBC3B1A}"/>
              </a:ext>
            </a:extLst>
          </p:cNvPr>
          <p:cNvSpPr txBox="1"/>
          <p:nvPr/>
        </p:nvSpPr>
        <p:spPr>
          <a:xfrm>
            <a:off x="3034915" y="5950424"/>
            <a:ext cx="732893" cy="369332"/>
          </a:xfrm>
          <a:prstGeom prst="rect">
            <a:avLst/>
          </a:prstGeom>
          <a:noFill/>
        </p:spPr>
        <p:txBody>
          <a:bodyPr wrap="none" rtlCol="0">
            <a:spAutoFit/>
          </a:bodyPr>
          <a:lstStyle/>
          <a:p>
            <a:r>
              <a:rPr lang="en-US" dirty="0"/>
              <a:t>select</a:t>
            </a:r>
          </a:p>
        </p:txBody>
      </p:sp>
      <p:cxnSp>
        <p:nvCxnSpPr>
          <p:cNvPr id="13" name="Straight Connector 12">
            <a:extLst>
              <a:ext uri="{FF2B5EF4-FFF2-40B4-BE49-F238E27FC236}">
                <a16:creationId xmlns:a16="http://schemas.microsoft.com/office/drawing/2014/main" id="{4F7BE0AE-EC89-1046-8660-4BDEA85BC6BC}"/>
              </a:ext>
            </a:extLst>
          </p:cNvPr>
          <p:cNvCxnSpPr/>
          <p:nvPr/>
        </p:nvCxnSpPr>
        <p:spPr>
          <a:xfrm>
            <a:off x="1992573" y="2552131"/>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1AEFF89-701D-804B-BB3B-35B7834AEDE9}"/>
              </a:ext>
            </a:extLst>
          </p:cNvPr>
          <p:cNvCxnSpPr/>
          <p:nvPr/>
        </p:nvCxnSpPr>
        <p:spPr>
          <a:xfrm>
            <a:off x="1992573" y="2786416"/>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4E84ACE-7097-E545-B294-5CA874A5F785}"/>
              </a:ext>
            </a:extLst>
          </p:cNvPr>
          <p:cNvCxnSpPr/>
          <p:nvPr/>
        </p:nvCxnSpPr>
        <p:spPr>
          <a:xfrm>
            <a:off x="1992573" y="3075296"/>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868BC69-B4B9-7B45-8E36-CB6D8C7FD130}"/>
              </a:ext>
            </a:extLst>
          </p:cNvPr>
          <p:cNvCxnSpPr/>
          <p:nvPr/>
        </p:nvCxnSpPr>
        <p:spPr>
          <a:xfrm>
            <a:off x="1992573" y="4443663"/>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CFEBEA3-45E4-4842-A714-EFB9AD528427}"/>
              </a:ext>
            </a:extLst>
          </p:cNvPr>
          <p:cNvSpPr txBox="1"/>
          <p:nvPr/>
        </p:nvSpPr>
        <p:spPr>
          <a:xfrm>
            <a:off x="2528369" y="2334803"/>
            <a:ext cx="306494" cy="2308324"/>
          </a:xfrm>
          <a:prstGeom prst="rect">
            <a:avLst/>
          </a:prstGeom>
          <a:noFill/>
        </p:spPr>
        <p:txBody>
          <a:bodyPr wrap="none" rtlCol="0">
            <a:spAutoFit/>
          </a:bodyPr>
          <a:lstStyle/>
          <a:p>
            <a:r>
              <a:rPr lang="en-US" dirty="0">
                <a:solidFill>
                  <a:srgbClr val="FFFF00"/>
                </a:solidFill>
              </a:rPr>
              <a:t>0</a:t>
            </a:r>
          </a:p>
          <a:p>
            <a:r>
              <a:rPr lang="en-US" dirty="0">
                <a:solidFill>
                  <a:srgbClr val="FFFF00"/>
                </a:solidFill>
              </a:rPr>
              <a:t>1</a:t>
            </a:r>
          </a:p>
          <a:p>
            <a:r>
              <a:rPr lang="en-US" dirty="0">
                <a:solidFill>
                  <a:srgbClr val="FFFF00"/>
                </a:solidFill>
              </a:rPr>
              <a:t>2</a:t>
            </a:r>
          </a:p>
          <a:p>
            <a:r>
              <a:rPr lang="en-US" dirty="0">
                <a:solidFill>
                  <a:srgbClr val="FFFF00"/>
                </a:solidFill>
              </a:rPr>
              <a:t>3</a:t>
            </a:r>
          </a:p>
          <a:p>
            <a:r>
              <a:rPr lang="en-US" dirty="0">
                <a:solidFill>
                  <a:srgbClr val="FFFF00"/>
                </a:solidFill>
              </a:rPr>
              <a:t>.</a:t>
            </a:r>
          </a:p>
          <a:p>
            <a:r>
              <a:rPr lang="en-US" dirty="0">
                <a:solidFill>
                  <a:srgbClr val="FFFF00"/>
                </a:solidFill>
              </a:rPr>
              <a:t>.</a:t>
            </a:r>
          </a:p>
          <a:p>
            <a:r>
              <a:rPr lang="en-US" dirty="0">
                <a:solidFill>
                  <a:srgbClr val="FFFF00"/>
                </a:solidFill>
              </a:rPr>
              <a:t>.</a:t>
            </a:r>
          </a:p>
          <a:p>
            <a:r>
              <a:rPr lang="en-US" dirty="0">
                <a:solidFill>
                  <a:srgbClr val="FFFF00"/>
                </a:solidFill>
              </a:rPr>
              <a:t>n</a:t>
            </a:r>
          </a:p>
        </p:txBody>
      </p:sp>
      <p:cxnSp>
        <p:nvCxnSpPr>
          <p:cNvPr id="18" name="Straight Connector 17">
            <a:extLst>
              <a:ext uri="{FF2B5EF4-FFF2-40B4-BE49-F238E27FC236}">
                <a16:creationId xmlns:a16="http://schemas.microsoft.com/office/drawing/2014/main" id="{BAEBAA12-F51C-4F49-BA18-06B8EB935D2B}"/>
              </a:ext>
            </a:extLst>
          </p:cNvPr>
          <p:cNvCxnSpPr>
            <a:cxnSpLocks/>
          </p:cNvCxnSpPr>
          <p:nvPr/>
        </p:nvCxnSpPr>
        <p:spPr>
          <a:xfrm>
            <a:off x="1992573" y="3295935"/>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6F7295D-2466-3C44-B232-6B0B99DC9E2B}"/>
              </a:ext>
            </a:extLst>
          </p:cNvPr>
          <p:cNvSpPr txBox="1"/>
          <p:nvPr/>
        </p:nvSpPr>
        <p:spPr>
          <a:xfrm>
            <a:off x="2082639" y="3358891"/>
            <a:ext cx="242374" cy="923330"/>
          </a:xfrm>
          <a:prstGeom prst="rect">
            <a:avLst/>
          </a:prstGeom>
          <a:noFill/>
        </p:spPr>
        <p:txBody>
          <a:bodyPr wrap="none" rtlCol="0">
            <a:spAutoFit/>
          </a:bodyPr>
          <a:lstStyle/>
          <a:p>
            <a:r>
              <a:rPr lang="en-US" dirty="0"/>
              <a:t>.</a:t>
            </a:r>
          </a:p>
          <a:p>
            <a:r>
              <a:rPr lang="en-US" dirty="0"/>
              <a:t>.</a:t>
            </a:r>
          </a:p>
          <a:p>
            <a:r>
              <a:rPr lang="en-US" dirty="0"/>
              <a:t>.</a:t>
            </a:r>
          </a:p>
        </p:txBody>
      </p:sp>
      <p:cxnSp>
        <p:nvCxnSpPr>
          <p:cNvPr id="23" name="Straight Connector 22">
            <a:extLst>
              <a:ext uri="{FF2B5EF4-FFF2-40B4-BE49-F238E27FC236}">
                <a16:creationId xmlns:a16="http://schemas.microsoft.com/office/drawing/2014/main" id="{1F77F803-13AD-8344-ABC8-D9BB862BB22E}"/>
              </a:ext>
            </a:extLst>
          </p:cNvPr>
          <p:cNvCxnSpPr/>
          <p:nvPr/>
        </p:nvCxnSpPr>
        <p:spPr>
          <a:xfrm>
            <a:off x="3506337" y="3510108"/>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8E754C9-852A-6548-A5E1-D750D1E7DF76}"/>
              </a:ext>
            </a:extLst>
          </p:cNvPr>
          <p:cNvSpPr txBox="1"/>
          <p:nvPr/>
        </p:nvSpPr>
        <p:spPr>
          <a:xfrm>
            <a:off x="3843656" y="3188965"/>
            <a:ext cx="825867" cy="369332"/>
          </a:xfrm>
          <a:prstGeom prst="rect">
            <a:avLst/>
          </a:prstGeom>
          <a:noFill/>
        </p:spPr>
        <p:txBody>
          <a:bodyPr wrap="none" rtlCol="0">
            <a:spAutoFit/>
          </a:bodyPr>
          <a:lstStyle/>
          <a:p>
            <a:r>
              <a:rPr lang="en-US" dirty="0"/>
              <a:t>output</a:t>
            </a:r>
          </a:p>
        </p:txBody>
      </p:sp>
      <p:sp>
        <p:nvSpPr>
          <p:cNvPr id="25" name="TextBox 24">
            <a:extLst>
              <a:ext uri="{FF2B5EF4-FFF2-40B4-BE49-F238E27FC236}">
                <a16:creationId xmlns:a16="http://schemas.microsoft.com/office/drawing/2014/main" id="{C0B59E70-2587-C046-B1C5-BB0E0FB970E6}"/>
              </a:ext>
            </a:extLst>
          </p:cNvPr>
          <p:cNvSpPr txBox="1"/>
          <p:nvPr/>
        </p:nvSpPr>
        <p:spPr>
          <a:xfrm>
            <a:off x="957142" y="3119633"/>
            <a:ext cx="769763" cy="369332"/>
          </a:xfrm>
          <a:prstGeom prst="rect">
            <a:avLst/>
          </a:prstGeom>
          <a:noFill/>
        </p:spPr>
        <p:txBody>
          <a:bodyPr wrap="none" rtlCol="0">
            <a:spAutoFit/>
          </a:bodyPr>
          <a:lstStyle/>
          <a:p>
            <a:r>
              <a:rPr lang="en-US" dirty="0"/>
              <a:t>inputs</a:t>
            </a:r>
          </a:p>
        </p:txBody>
      </p:sp>
      <p:cxnSp>
        <p:nvCxnSpPr>
          <p:cNvPr id="22" name="Straight Connector 21">
            <a:extLst>
              <a:ext uri="{FF2B5EF4-FFF2-40B4-BE49-F238E27FC236}">
                <a16:creationId xmlns:a16="http://schemas.microsoft.com/office/drawing/2014/main" id="{EF13479E-1BA8-CE48-A91A-1EB877DCE76D}"/>
              </a:ext>
            </a:extLst>
          </p:cNvPr>
          <p:cNvCxnSpPr>
            <a:cxnSpLocks/>
          </p:cNvCxnSpPr>
          <p:nvPr/>
        </p:nvCxnSpPr>
        <p:spPr>
          <a:xfrm flipH="1">
            <a:off x="5261564" y="3075296"/>
            <a:ext cx="5686" cy="10141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7215E95-0661-7C46-A04A-FB09A3C62997}"/>
              </a:ext>
            </a:extLst>
          </p:cNvPr>
          <p:cNvSpPr txBox="1"/>
          <p:nvPr/>
        </p:nvSpPr>
        <p:spPr>
          <a:xfrm>
            <a:off x="5308861" y="4255469"/>
            <a:ext cx="732893" cy="369332"/>
          </a:xfrm>
          <a:prstGeom prst="rect">
            <a:avLst/>
          </a:prstGeom>
          <a:noFill/>
        </p:spPr>
        <p:txBody>
          <a:bodyPr wrap="none" rtlCol="0">
            <a:spAutoFit/>
          </a:bodyPr>
          <a:lstStyle/>
          <a:p>
            <a:r>
              <a:rPr lang="en-US" dirty="0"/>
              <a:t>select</a:t>
            </a:r>
          </a:p>
        </p:txBody>
      </p:sp>
      <p:cxnSp>
        <p:nvCxnSpPr>
          <p:cNvPr id="27" name="Straight Connector 26">
            <a:extLst>
              <a:ext uri="{FF2B5EF4-FFF2-40B4-BE49-F238E27FC236}">
                <a16:creationId xmlns:a16="http://schemas.microsoft.com/office/drawing/2014/main" id="{978CCA4B-09B2-0A42-8A6D-3DA3A739A50D}"/>
              </a:ext>
            </a:extLst>
          </p:cNvPr>
          <p:cNvCxnSpPr/>
          <p:nvPr/>
        </p:nvCxnSpPr>
        <p:spPr>
          <a:xfrm>
            <a:off x="4266519" y="857176"/>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91DA12-ECD8-0241-9961-F223457A79EE}"/>
              </a:ext>
            </a:extLst>
          </p:cNvPr>
          <p:cNvCxnSpPr/>
          <p:nvPr/>
        </p:nvCxnSpPr>
        <p:spPr>
          <a:xfrm>
            <a:off x="4266519" y="1091461"/>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D329BCB-FA75-A64A-9269-54DF638BAB4B}"/>
              </a:ext>
            </a:extLst>
          </p:cNvPr>
          <p:cNvCxnSpPr/>
          <p:nvPr/>
        </p:nvCxnSpPr>
        <p:spPr>
          <a:xfrm>
            <a:off x="4266519" y="1380341"/>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9839545-4657-8B48-8062-6928E807BC4F}"/>
              </a:ext>
            </a:extLst>
          </p:cNvPr>
          <p:cNvCxnSpPr/>
          <p:nvPr/>
        </p:nvCxnSpPr>
        <p:spPr>
          <a:xfrm>
            <a:off x="4266519" y="2748708"/>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2D62429-CFB3-D94E-B955-12F2C7140496}"/>
              </a:ext>
            </a:extLst>
          </p:cNvPr>
          <p:cNvSpPr txBox="1"/>
          <p:nvPr/>
        </p:nvSpPr>
        <p:spPr>
          <a:xfrm>
            <a:off x="4802315" y="639848"/>
            <a:ext cx="306494" cy="2308324"/>
          </a:xfrm>
          <a:prstGeom prst="rect">
            <a:avLst/>
          </a:prstGeom>
          <a:noFill/>
        </p:spPr>
        <p:txBody>
          <a:bodyPr wrap="none" rtlCol="0">
            <a:spAutoFit/>
          </a:bodyPr>
          <a:lstStyle/>
          <a:p>
            <a:r>
              <a:rPr lang="en-US" dirty="0">
                <a:solidFill>
                  <a:srgbClr val="FFFF00"/>
                </a:solidFill>
              </a:rPr>
              <a:t>0</a:t>
            </a:r>
          </a:p>
          <a:p>
            <a:r>
              <a:rPr lang="en-US" dirty="0">
                <a:solidFill>
                  <a:srgbClr val="FFFF00"/>
                </a:solidFill>
              </a:rPr>
              <a:t>1</a:t>
            </a:r>
          </a:p>
          <a:p>
            <a:r>
              <a:rPr lang="en-US" dirty="0">
                <a:solidFill>
                  <a:srgbClr val="FFFF00"/>
                </a:solidFill>
              </a:rPr>
              <a:t>2</a:t>
            </a:r>
          </a:p>
          <a:p>
            <a:r>
              <a:rPr lang="en-US" dirty="0">
                <a:solidFill>
                  <a:srgbClr val="FFFF00"/>
                </a:solidFill>
              </a:rPr>
              <a:t>3</a:t>
            </a:r>
          </a:p>
          <a:p>
            <a:r>
              <a:rPr lang="en-US" dirty="0">
                <a:solidFill>
                  <a:srgbClr val="FFFF00"/>
                </a:solidFill>
              </a:rPr>
              <a:t>.</a:t>
            </a:r>
          </a:p>
          <a:p>
            <a:r>
              <a:rPr lang="en-US" dirty="0">
                <a:solidFill>
                  <a:srgbClr val="FFFF00"/>
                </a:solidFill>
              </a:rPr>
              <a:t>.</a:t>
            </a:r>
          </a:p>
          <a:p>
            <a:r>
              <a:rPr lang="en-US" dirty="0">
                <a:solidFill>
                  <a:srgbClr val="FFFF00"/>
                </a:solidFill>
              </a:rPr>
              <a:t>.</a:t>
            </a:r>
          </a:p>
          <a:p>
            <a:r>
              <a:rPr lang="en-US" dirty="0">
                <a:solidFill>
                  <a:srgbClr val="FFFF00"/>
                </a:solidFill>
              </a:rPr>
              <a:t>n</a:t>
            </a:r>
          </a:p>
        </p:txBody>
      </p:sp>
      <p:cxnSp>
        <p:nvCxnSpPr>
          <p:cNvPr id="32" name="Straight Connector 31">
            <a:extLst>
              <a:ext uri="{FF2B5EF4-FFF2-40B4-BE49-F238E27FC236}">
                <a16:creationId xmlns:a16="http://schemas.microsoft.com/office/drawing/2014/main" id="{AA76E788-EF0D-FF42-A152-786F6F37C38A}"/>
              </a:ext>
            </a:extLst>
          </p:cNvPr>
          <p:cNvCxnSpPr>
            <a:cxnSpLocks/>
          </p:cNvCxnSpPr>
          <p:nvPr/>
        </p:nvCxnSpPr>
        <p:spPr>
          <a:xfrm>
            <a:off x="4266519" y="1600980"/>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D855A12-DC00-434C-A9FE-9D0F80190748}"/>
              </a:ext>
            </a:extLst>
          </p:cNvPr>
          <p:cNvSpPr txBox="1"/>
          <p:nvPr/>
        </p:nvSpPr>
        <p:spPr>
          <a:xfrm>
            <a:off x="4356585" y="1663936"/>
            <a:ext cx="242374" cy="923330"/>
          </a:xfrm>
          <a:prstGeom prst="rect">
            <a:avLst/>
          </a:prstGeom>
          <a:noFill/>
        </p:spPr>
        <p:txBody>
          <a:bodyPr wrap="none" rtlCol="0">
            <a:spAutoFit/>
          </a:bodyPr>
          <a:lstStyle/>
          <a:p>
            <a:r>
              <a:rPr lang="en-US" dirty="0"/>
              <a:t>.</a:t>
            </a:r>
          </a:p>
          <a:p>
            <a:r>
              <a:rPr lang="en-US" dirty="0"/>
              <a:t>.</a:t>
            </a:r>
          </a:p>
          <a:p>
            <a:r>
              <a:rPr lang="en-US" dirty="0"/>
              <a:t>.</a:t>
            </a:r>
          </a:p>
        </p:txBody>
      </p:sp>
      <p:cxnSp>
        <p:nvCxnSpPr>
          <p:cNvPr id="34" name="Straight Connector 33">
            <a:extLst>
              <a:ext uri="{FF2B5EF4-FFF2-40B4-BE49-F238E27FC236}">
                <a16:creationId xmlns:a16="http://schemas.microsoft.com/office/drawing/2014/main" id="{F093C08E-D85C-5349-B362-E63D0F9858BB}"/>
              </a:ext>
            </a:extLst>
          </p:cNvPr>
          <p:cNvCxnSpPr/>
          <p:nvPr/>
        </p:nvCxnSpPr>
        <p:spPr>
          <a:xfrm>
            <a:off x="5780283" y="1815153"/>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0DC9673-C4A4-8D41-8571-3C74476E1A43}"/>
              </a:ext>
            </a:extLst>
          </p:cNvPr>
          <p:cNvSpPr txBox="1"/>
          <p:nvPr/>
        </p:nvSpPr>
        <p:spPr>
          <a:xfrm>
            <a:off x="6117602" y="1494010"/>
            <a:ext cx="825867" cy="369332"/>
          </a:xfrm>
          <a:prstGeom prst="rect">
            <a:avLst/>
          </a:prstGeom>
          <a:noFill/>
        </p:spPr>
        <p:txBody>
          <a:bodyPr wrap="none" rtlCol="0">
            <a:spAutoFit/>
          </a:bodyPr>
          <a:lstStyle/>
          <a:p>
            <a:r>
              <a:rPr lang="en-US" dirty="0"/>
              <a:t>output</a:t>
            </a:r>
          </a:p>
        </p:txBody>
      </p:sp>
      <p:sp>
        <p:nvSpPr>
          <p:cNvPr id="36" name="TextBox 35">
            <a:extLst>
              <a:ext uri="{FF2B5EF4-FFF2-40B4-BE49-F238E27FC236}">
                <a16:creationId xmlns:a16="http://schemas.microsoft.com/office/drawing/2014/main" id="{E232EA3C-1B71-634C-A073-F0075766BC18}"/>
              </a:ext>
            </a:extLst>
          </p:cNvPr>
          <p:cNvSpPr txBox="1"/>
          <p:nvPr/>
        </p:nvSpPr>
        <p:spPr>
          <a:xfrm>
            <a:off x="3231088" y="1424678"/>
            <a:ext cx="769763" cy="369332"/>
          </a:xfrm>
          <a:prstGeom prst="rect">
            <a:avLst/>
          </a:prstGeom>
          <a:noFill/>
        </p:spPr>
        <p:txBody>
          <a:bodyPr wrap="none" rtlCol="0">
            <a:spAutoFit/>
          </a:bodyPr>
          <a:lstStyle/>
          <a:p>
            <a:r>
              <a:rPr lang="en-US" dirty="0"/>
              <a:t>inputs</a:t>
            </a:r>
          </a:p>
        </p:txBody>
      </p:sp>
    </p:spTree>
    <p:extLst>
      <p:ext uri="{BB962C8B-B14F-4D97-AF65-F5344CB8AC3E}">
        <p14:creationId xmlns:p14="http://schemas.microsoft.com/office/powerpoint/2010/main" val="1008867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E00EC-A2BA-A448-832A-4869C2A45D6F}"/>
              </a:ext>
            </a:extLst>
          </p:cNvPr>
          <p:cNvSpPr>
            <a:spLocks noGrp="1"/>
          </p:cNvSpPr>
          <p:nvPr>
            <p:ph type="title"/>
          </p:nvPr>
        </p:nvSpPr>
        <p:spPr/>
        <p:txBody>
          <a:bodyPr/>
          <a:lstStyle/>
          <a:p>
            <a:r>
              <a:rPr lang="en-US" dirty="0"/>
              <a:t>Combinatorial &amp; Sequential Logic</a:t>
            </a:r>
          </a:p>
        </p:txBody>
      </p:sp>
      <p:sp>
        <p:nvSpPr>
          <p:cNvPr id="3" name="Content Placeholder 2">
            <a:extLst>
              <a:ext uri="{FF2B5EF4-FFF2-40B4-BE49-F238E27FC236}">
                <a16:creationId xmlns:a16="http://schemas.microsoft.com/office/drawing/2014/main" id="{87161448-F25E-0442-885B-58C4374D3613}"/>
              </a:ext>
            </a:extLst>
          </p:cNvPr>
          <p:cNvSpPr>
            <a:spLocks noGrp="1"/>
          </p:cNvSpPr>
          <p:nvPr>
            <p:ph idx="1"/>
          </p:nvPr>
        </p:nvSpPr>
        <p:spPr>
          <a:xfrm>
            <a:off x="838200" y="1825625"/>
            <a:ext cx="10515600" cy="4667250"/>
          </a:xfrm>
        </p:spPr>
        <p:txBody>
          <a:bodyPr/>
          <a:lstStyle/>
          <a:p>
            <a:r>
              <a:rPr lang="en-US" dirty="0"/>
              <a:t>Combinatorial Logic – outputs depend only on its current inputs</a:t>
            </a:r>
          </a:p>
          <a:p>
            <a:endParaRPr lang="en-US" dirty="0"/>
          </a:p>
          <a:p>
            <a:r>
              <a:rPr lang="en-US" dirty="0"/>
              <a:t>Sequential Logic – outputs depend on sequence of inputs</a:t>
            </a:r>
          </a:p>
          <a:p>
            <a:endParaRPr lang="en-US" dirty="0"/>
          </a:p>
          <a:p>
            <a:pPr lvl="1"/>
            <a:r>
              <a:rPr lang="en-US" dirty="0"/>
              <a:t>Feedback sequential circuit – ordinary gates and feedback loops</a:t>
            </a:r>
          </a:p>
          <a:p>
            <a:pPr lvl="1"/>
            <a:endParaRPr lang="en-US" dirty="0"/>
          </a:p>
          <a:p>
            <a:pPr lvl="1"/>
            <a:r>
              <a:rPr lang="en-US" dirty="0"/>
              <a:t>Clocked synchronous state machine – uses combinatorial logic and feedback sequential circuits to generate outputs that change with respect to a controlling clock signal</a:t>
            </a:r>
          </a:p>
          <a:p>
            <a:pPr lvl="1"/>
            <a:endParaRPr lang="en-US" dirty="0"/>
          </a:p>
          <a:p>
            <a:pPr lvl="1"/>
            <a:r>
              <a:rPr lang="en-US" dirty="0"/>
              <a:t>(others also exist)</a:t>
            </a:r>
          </a:p>
        </p:txBody>
      </p:sp>
      <p:sp>
        <p:nvSpPr>
          <p:cNvPr id="4" name="Footer Placeholder 3">
            <a:extLst>
              <a:ext uri="{FF2B5EF4-FFF2-40B4-BE49-F238E27FC236}">
                <a16:creationId xmlns:a16="http://schemas.microsoft.com/office/drawing/2014/main" id="{EF353D75-2DFA-9A49-AD89-5E120195334F}"/>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134A602-5263-4643-AAB6-4A732DF1C161}"/>
              </a:ext>
            </a:extLst>
          </p:cNvPr>
          <p:cNvSpPr>
            <a:spLocks noGrp="1"/>
          </p:cNvSpPr>
          <p:nvPr>
            <p:ph type="sldNum" sz="quarter" idx="12"/>
          </p:nvPr>
        </p:nvSpPr>
        <p:spPr/>
        <p:txBody>
          <a:bodyPr/>
          <a:lstStyle/>
          <a:p>
            <a:fld id="{B30C84D9-7A41-4FEB-892B-80917372DB87}" type="slidenum">
              <a:rPr lang="en-US" smtClean="0"/>
              <a:t>12</a:t>
            </a:fld>
            <a:endParaRPr lang="en-US"/>
          </a:p>
        </p:txBody>
      </p:sp>
      <p:sp>
        <p:nvSpPr>
          <p:cNvPr id="6" name="Text Placeholder 5">
            <a:extLst>
              <a:ext uri="{FF2B5EF4-FFF2-40B4-BE49-F238E27FC236}">
                <a16:creationId xmlns:a16="http://schemas.microsoft.com/office/drawing/2014/main" id="{462A7D64-9B3A-BF41-9DF4-CDC64F70B507}"/>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50268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01A5510-2188-324C-AF94-0118F2BBDCCE}"/>
              </a:ext>
            </a:extLst>
          </p:cNvPr>
          <p:cNvSpPr>
            <a:spLocks noGrp="1"/>
          </p:cNvSpPr>
          <p:nvPr>
            <p:ph type="title"/>
          </p:nvPr>
        </p:nvSpPr>
        <p:spPr/>
        <p:txBody>
          <a:bodyPr/>
          <a:lstStyle/>
          <a:p>
            <a:r>
              <a:rPr lang="en-US" dirty="0"/>
              <a:t>Set-Reset Latches</a:t>
            </a:r>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idx="1"/>
          </p:nvPr>
        </p:nvSpPr>
        <p:spPr/>
        <p:txBody>
          <a:bodyPr/>
          <a:lstStyle/>
          <a:p>
            <a:r>
              <a:rPr lang="en-US" dirty="0"/>
              <a:t>S-R Latch</a:t>
            </a:r>
          </a:p>
        </p:txBody>
      </p:sp>
      <p:graphicFrame>
        <p:nvGraphicFramePr>
          <p:cNvPr id="16" name="Table 16">
            <a:extLst>
              <a:ext uri="{FF2B5EF4-FFF2-40B4-BE49-F238E27FC236}">
                <a16:creationId xmlns:a16="http://schemas.microsoft.com/office/drawing/2014/main" id="{BA03336D-DB5C-644D-B80E-EE27BD2B5FA8}"/>
              </a:ext>
            </a:extLst>
          </p:cNvPr>
          <p:cNvGraphicFramePr>
            <a:graphicFrameLocks noGrp="1"/>
          </p:cNvGraphicFramePr>
          <p:nvPr>
            <p:ph sz="half" idx="2"/>
            <p:extLst>
              <p:ext uri="{D42A27DB-BD31-4B8C-83A1-F6EECF244321}">
                <p14:modId xmlns:p14="http://schemas.microsoft.com/office/powerpoint/2010/main" val="1474160149"/>
              </p:ext>
            </p:extLst>
          </p:nvPr>
        </p:nvGraphicFramePr>
        <p:xfrm>
          <a:off x="839788" y="2505075"/>
          <a:ext cx="5157784" cy="1854200"/>
        </p:xfrm>
        <a:graphic>
          <a:graphicData uri="http://schemas.openxmlformats.org/drawingml/2006/table">
            <a:tbl>
              <a:tblPr firstRow="1" bandRow="1">
                <a:tableStyleId>{5C22544A-7EE6-4342-B048-85BDC9FD1C3A}</a:tableStyleId>
              </a:tblPr>
              <a:tblGrid>
                <a:gridCol w="1289446">
                  <a:extLst>
                    <a:ext uri="{9D8B030D-6E8A-4147-A177-3AD203B41FA5}">
                      <a16:colId xmlns:a16="http://schemas.microsoft.com/office/drawing/2014/main" val="2536473793"/>
                    </a:ext>
                  </a:extLst>
                </a:gridCol>
                <a:gridCol w="1289446">
                  <a:extLst>
                    <a:ext uri="{9D8B030D-6E8A-4147-A177-3AD203B41FA5}">
                      <a16:colId xmlns:a16="http://schemas.microsoft.com/office/drawing/2014/main" val="305722607"/>
                    </a:ext>
                  </a:extLst>
                </a:gridCol>
                <a:gridCol w="1289446">
                  <a:extLst>
                    <a:ext uri="{9D8B030D-6E8A-4147-A177-3AD203B41FA5}">
                      <a16:colId xmlns:a16="http://schemas.microsoft.com/office/drawing/2014/main" val="2036675553"/>
                    </a:ext>
                  </a:extLst>
                </a:gridCol>
                <a:gridCol w="1289446">
                  <a:extLst>
                    <a:ext uri="{9D8B030D-6E8A-4147-A177-3AD203B41FA5}">
                      <a16:colId xmlns:a16="http://schemas.microsoft.com/office/drawing/2014/main" val="2210917141"/>
                    </a:ext>
                  </a:extLst>
                </a:gridCol>
              </a:tblGrid>
              <a:tr h="370840">
                <a:tc>
                  <a:txBody>
                    <a:bodyPr/>
                    <a:lstStyle/>
                    <a:p>
                      <a:pPr algn="ctr"/>
                      <a:r>
                        <a:rPr lang="en-US" dirty="0"/>
                        <a:t>S</a:t>
                      </a:r>
                    </a:p>
                  </a:txBody>
                  <a:tcPr/>
                </a:tc>
                <a:tc>
                  <a:txBody>
                    <a:bodyPr/>
                    <a:lstStyle/>
                    <a:p>
                      <a:pPr algn="ctr"/>
                      <a:r>
                        <a:rPr lang="en-US" dirty="0"/>
                        <a:t>R</a:t>
                      </a:r>
                    </a:p>
                  </a:txBody>
                  <a:tcPr/>
                </a:tc>
                <a:tc>
                  <a:txBody>
                    <a:bodyPr/>
                    <a:lstStyle/>
                    <a:p>
                      <a:pPr algn="ctr"/>
                      <a:r>
                        <a:rPr lang="en-US" dirty="0"/>
                        <a:t>Q</a:t>
                      </a:r>
                    </a:p>
                  </a:txBody>
                  <a:tcPr/>
                </a:tc>
                <a:tc>
                  <a:txBody>
                    <a:bodyPr/>
                    <a:lstStyle/>
                    <a:p>
                      <a:pPr algn="ctr"/>
                      <a:r>
                        <a:rPr lang="en-US" dirty="0"/>
                        <a:t>/Q</a:t>
                      </a:r>
                    </a:p>
                  </a:txBody>
                  <a:tcPr/>
                </a:tc>
                <a:extLst>
                  <a:ext uri="{0D108BD9-81ED-4DB2-BD59-A6C34878D82A}">
                    <a16:rowId xmlns:a16="http://schemas.microsoft.com/office/drawing/2014/main" val="737856640"/>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last Q</a:t>
                      </a:r>
                    </a:p>
                  </a:txBody>
                  <a:tcPr/>
                </a:tc>
                <a:tc>
                  <a:txBody>
                    <a:bodyPr/>
                    <a:lstStyle/>
                    <a:p>
                      <a:pPr algn="ctr"/>
                      <a:r>
                        <a:rPr lang="en-US" dirty="0"/>
                        <a:t>last /Q</a:t>
                      </a:r>
                    </a:p>
                  </a:txBody>
                  <a:tcPr/>
                </a:tc>
                <a:extLst>
                  <a:ext uri="{0D108BD9-81ED-4DB2-BD59-A6C34878D82A}">
                    <a16:rowId xmlns:a16="http://schemas.microsoft.com/office/drawing/2014/main" val="3373047829"/>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811264115"/>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145820139"/>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4125118565"/>
                  </a:ext>
                </a:extLst>
              </a:tr>
            </a:tbl>
          </a:graphicData>
        </a:graphic>
      </p:graphicFrame>
      <p:sp>
        <p:nvSpPr>
          <p:cNvPr id="12" name="Text Placeholder 11">
            <a:extLst>
              <a:ext uri="{FF2B5EF4-FFF2-40B4-BE49-F238E27FC236}">
                <a16:creationId xmlns:a16="http://schemas.microsoft.com/office/drawing/2014/main" id="{E542CCED-F065-4146-A1F2-5326AD667101}"/>
              </a:ext>
            </a:extLst>
          </p:cNvPr>
          <p:cNvSpPr>
            <a:spLocks noGrp="1"/>
          </p:cNvSpPr>
          <p:nvPr>
            <p:ph type="body" sz="quarter" idx="3"/>
          </p:nvPr>
        </p:nvSpPr>
        <p:spPr/>
        <p:txBody>
          <a:bodyPr>
            <a:noAutofit/>
          </a:bodyPr>
          <a:lstStyle/>
          <a:p>
            <a:endParaRPr lang="en-US" dirty="0"/>
          </a:p>
          <a:p>
            <a:r>
              <a:rPr lang="en-US" dirty="0"/>
              <a:t>S-R Latch</a:t>
            </a:r>
          </a:p>
        </p:txBody>
      </p:sp>
      <p:graphicFrame>
        <p:nvGraphicFramePr>
          <p:cNvPr id="17" name="Table 17">
            <a:extLst>
              <a:ext uri="{FF2B5EF4-FFF2-40B4-BE49-F238E27FC236}">
                <a16:creationId xmlns:a16="http://schemas.microsoft.com/office/drawing/2014/main" id="{B218A36B-2067-8D4F-878B-2C7D2C83E0D9}"/>
              </a:ext>
            </a:extLst>
          </p:cNvPr>
          <p:cNvGraphicFramePr>
            <a:graphicFrameLocks noGrp="1"/>
          </p:cNvGraphicFramePr>
          <p:nvPr>
            <p:ph sz="quarter" idx="4"/>
            <p:extLst>
              <p:ext uri="{D42A27DB-BD31-4B8C-83A1-F6EECF244321}">
                <p14:modId xmlns:p14="http://schemas.microsoft.com/office/powerpoint/2010/main" val="1195249395"/>
              </p:ext>
            </p:extLst>
          </p:nvPr>
        </p:nvGraphicFramePr>
        <p:xfrm>
          <a:off x="6172200" y="2505075"/>
          <a:ext cx="5183188" cy="1854200"/>
        </p:xfrm>
        <a:graphic>
          <a:graphicData uri="http://schemas.openxmlformats.org/drawingml/2006/table">
            <a:tbl>
              <a:tblPr firstRow="1" bandRow="1">
                <a:tableStyleId>{5C22544A-7EE6-4342-B048-85BDC9FD1C3A}</a:tableStyleId>
              </a:tblPr>
              <a:tblGrid>
                <a:gridCol w="1295797">
                  <a:extLst>
                    <a:ext uri="{9D8B030D-6E8A-4147-A177-3AD203B41FA5}">
                      <a16:colId xmlns:a16="http://schemas.microsoft.com/office/drawing/2014/main" val="2057251399"/>
                    </a:ext>
                  </a:extLst>
                </a:gridCol>
                <a:gridCol w="1295797">
                  <a:extLst>
                    <a:ext uri="{9D8B030D-6E8A-4147-A177-3AD203B41FA5}">
                      <a16:colId xmlns:a16="http://schemas.microsoft.com/office/drawing/2014/main" val="559975989"/>
                    </a:ext>
                  </a:extLst>
                </a:gridCol>
                <a:gridCol w="1295797">
                  <a:extLst>
                    <a:ext uri="{9D8B030D-6E8A-4147-A177-3AD203B41FA5}">
                      <a16:colId xmlns:a16="http://schemas.microsoft.com/office/drawing/2014/main" val="2931655860"/>
                    </a:ext>
                  </a:extLst>
                </a:gridCol>
                <a:gridCol w="1295797">
                  <a:extLst>
                    <a:ext uri="{9D8B030D-6E8A-4147-A177-3AD203B41FA5}">
                      <a16:colId xmlns:a16="http://schemas.microsoft.com/office/drawing/2014/main" val="792985431"/>
                    </a:ext>
                  </a:extLst>
                </a:gridCol>
              </a:tblGrid>
              <a:tr h="370840">
                <a:tc>
                  <a:txBody>
                    <a:bodyPr/>
                    <a:lstStyle/>
                    <a:p>
                      <a:pPr algn="ctr"/>
                      <a:r>
                        <a:rPr lang="en-US" dirty="0"/>
                        <a:t>/S</a:t>
                      </a:r>
                    </a:p>
                  </a:txBody>
                  <a:tcPr/>
                </a:tc>
                <a:tc>
                  <a:txBody>
                    <a:bodyPr/>
                    <a:lstStyle/>
                    <a:p>
                      <a:pPr algn="ctr"/>
                      <a:r>
                        <a:rPr lang="en-US" dirty="0"/>
                        <a:t>/R</a:t>
                      </a:r>
                    </a:p>
                  </a:txBody>
                  <a:tcPr/>
                </a:tc>
                <a:tc>
                  <a:txBody>
                    <a:bodyPr/>
                    <a:lstStyle/>
                    <a:p>
                      <a:pPr algn="ctr"/>
                      <a:r>
                        <a:rPr lang="en-US" dirty="0"/>
                        <a:t>/Q</a:t>
                      </a:r>
                    </a:p>
                  </a:txBody>
                  <a:tcPr/>
                </a:tc>
                <a:tc>
                  <a:txBody>
                    <a:bodyPr/>
                    <a:lstStyle/>
                    <a:p>
                      <a:pPr algn="ctr"/>
                      <a:r>
                        <a:rPr lang="en-US" dirty="0"/>
                        <a:t>Q</a:t>
                      </a:r>
                    </a:p>
                  </a:txBody>
                  <a:tcPr/>
                </a:tc>
                <a:extLst>
                  <a:ext uri="{0D108BD9-81ED-4DB2-BD59-A6C34878D82A}">
                    <a16:rowId xmlns:a16="http://schemas.microsoft.com/office/drawing/2014/main" val="2202927673"/>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last /Q</a:t>
                      </a:r>
                    </a:p>
                  </a:txBody>
                  <a:tcPr/>
                </a:tc>
                <a:tc>
                  <a:txBody>
                    <a:bodyPr/>
                    <a:lstStyle/>
                    <a:p>
                      <a:pPr algn="ctr"/>
                      <a:r>
                        <a:rPr lang="en-US" dirty="0"/>
                        <a:t>last Q</a:t>
                      </a:r>
                    </a:p>
                  </a:txBody>
                  <a:tcPr/>
                </a:tc>
                <a:extLst>
                  <a:ext uri="{0D108BD9-81ED-4DB2-BD59-A6C34878D82A}">
                    <a16:rowId xmlns:a16="http://schemas.microsoft.com/office/drawing/2014/main" val="2015905697"/>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064547007"/>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8292023"/>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55863441"/>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13</a:t>
            </a:fld>
            <a:endParaRPr lang="en-US"/>
          </a:p>
        </p:txBody>
      </p:sp>
      <p:sp>
        <p:nvSpPr>
          <p:cNvPr id="14" name="Text Placeholder 13">
            <a:extLst>
              <a:ext uri="{FF2B5EF4-FFF2-40B4-BE49-F238E27FC236}">
                <a16:creationId xmlns:a16="http://schemas.microsoft.com/office/drawing/2014/main" id="{54BCCDD6-3910-084B-933F-D8AC529A16D2}"/>
              </a:ext>
            </a:extLst>
          </p:cNvPr>
          <p:cNvSpPr>
            <a:spLocks noGrp="1"/>
          </p:cNvSpPr>
          <p:nvPr>
            <p:ph type="body" sz="quarter" idx="13"/>
          </p:nvPr>
        </p:nvSpPr>
        <p:spPr/>
        <p:txBody>
          <a:bodyPr/>
          <a:lstStyle/>
          <a:p>
            <a:r>
              <a:rPr lang="en-US" dirty="0"/>
              <a:t>Slide by Bohn</a:t>
            </a:r>
          </a:p>
        </p:txBody>
      </p:sp>
      <p:sp>
        <p:nvSpPr>
          <p:cNvPr id="15" name="TextBox 14">
            <a:extLst>
              <a:ext uri="{FF2B5EF4-FFF2-40B4-BE49-F238E27FC236}">
                <a16:creationId xmlns:a16="http://schemas.microsoft.com/office/drawing/2014/main" id="{7370F2A2-72E1-6845-BC3A-5EB20CF29ACC}"/>
              </a:ext>
            </a:extLst>
          </p:cNvPr>
          <p:cNvSpPr txBox="1"/>
          <p:nvPr/>
        </p:nvSpPr>
        <p:spPr>
          <a:xfrm>
            <a:off x="6153160" y="1729234"/>
            <a:ext cx="630301" cy="461665"/>
          </a:xfrm>
          <a:prstGeom prst="rect">
            <a:avLst/>
          </a:prstGeom>
          <a:noFill/>
        </p:spPr>
        <p:txBody>
          <a:bodyPr wrap="none" rtlCol="0">
            <a:spAutoFit/>
          </a:bodyPr>
          <a:lstStyle/>
          <a:p>
            <a:r>
              <a:rPr lang="en-US" sz="2400" dirty="0"/>
              <a:t>_  _</a:t>
            </a:r>
          </a:p>
        </p:txBody>
      </p:sp>
      <p:sp>
        <p:nvSpPr>
          <p:cNvPr id="18" name="TextBox 17">
            <a:extLst>
              <a:ext uri="{FF2B5EF4-FFF2-40B4-BE49-F238E27FC236}">
                <a16:creationId xmlns:a16="http://schemas.microsoft.com/office/drawing/2014/main" id="{C3D5D4D8-DD27-D246-BA56-D16FBBD8A495}"/>
              </a:ext>
            </a:extLst>
          </p:cNvPr>
          <p:cNvSpPr txBox="1"/>
          <p:nvPr/>
        </p:nvSpPr>
        <p:spPr>
          <a:xfrm>
            <a:off x="1556951" y="4584356"/>
            <a:ext cx="1720471" cy="461665"/>
          </a:xfrm>
          <a:prstGeom prst="rect">
            <a:avLst/>
          </a:prstGeom>
          <a:noFill/>
        </p:spPr>
        <p:txBody>
          <a:bodyPr wrap="none" rtlCol="0">
            <a:spAutoFit/>
          </a:bodyPr>
          <a:lstStyle/>
          <a:p>
            <a:r>
              <a:rPr lang="en-US" sz="2400" dirty="0">
                <a:solidFill>
                  <a:srgbClr val="FF0000"/>
                </a:solidFill>
              </a:rPr>
              <a:t>S </a:t>
            </a:r>
            <a:r>
              <a:rPr lang="en-US" sz="2400" i="1" dirty="0">
                <a:solidFill>
                  <a:srgbClr val="FF0000"/>
                </a:solidFill>
              </a:rPr>
              <a:t>sets</a:t>
            </a:r>
            <a:r>
              <a:rPr lang="en-US" sz="2400" dirty="0">
                <a:solidFill>
                  <a:srgbClr val="FF0000"/>
                </a:solidFill>
              </a:rPr>
              <a:t> Q to 1</a:t>
            </a:r>
          </a:p>
        </p:txBody>
      </p:sp>
      <p:sp>
        <p:nvSpPr>
          <p:cNvPr id="19" name="TextBox 18">
            <a:extLst>
              <a:ext uri="{FF2B5EF4-FFF2-40B4-BE49-F238E27FC236}">
                <a16:creationId xmlns:a16="http://schemas.microsoft.com/office/drawing/2014/main" id="{05697E35-32A5-0B45-8E13-6FEFEFD26F2C}"/>
              </a:ext>
            </a:extLst>
          </p:cNvPr>
          <p:cNvSpPr txBox="1"/>
          <p:nvPr/>
        </p:nvSpPr>
        <p:spPr>
          <a:xfrm>
            <a:off x="1534979" y="5126980"/>
            <a:ext cx="1992981" cy="461665"/>
          </a:xfrm>
          <a:prstGeom prst="rect">
            <a:avLst/>
          </a:prstGeom>
          <a:noFill/>
        </p:spPr>
        <p:txBody>
          <a:bodyPr wrap="none" rtlCol="0">
            <a:spAutoFit/>
          </a:bodyPr>
          <a:lstStyle/>
          <a:p>
            <a:r>
              <a:rPr lang="en-US" sz="2400" dirty="0">
                <a:solidFill>
                  <a:srgbClr val="FF0000"/>
                </a:solidFill>
              </a:rPr>
              <a:t>R </a:t>
            </a:r>
            <a:r>
              <a:rPr lang="en-US" sz="2400" i="1" dirty="0">
                <a:solidFill>
                  <a:srgbClr val="FF0000"/>
                </a:solidFill>
              </a:rPr>
              <a:t>resets</a:t>
            </a:r>
            <a:r>
              <a:rPr lang="en-US" sz="2400" dirty="0">
                <a:solidFill>
                  <a:srgbClr val="FF0000"/>
                </a:solidFill>
              </a:rPr>
              <a:t> Q to 0</a:t>
            </a:r>
          </a:p>
        </p:txBody>
      </p:sp>
    </p:spTree>
    <p:extLst>
      <p:ext uri="{BB962C8B-B14F-4D97-AF65-F5344CB8AC3E}">
        <p14:creationId xmlns:p14="http://schemas.microsoft.com/office/powerpoint/2010/main" val="15240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dissolve">
                                      <p:cBhvr>
                                        <p:cTn id="7" dur="500"/>
                                        <p:tgtEl>
                                          <p:spTgt spid="12">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7F314B-686C-1B44-BF6C-2017898B28C5}"/>
              </a:ext>
            </a:extLst>
          </p:cNvPr>
          <p:cNvSpPr>
            <a:spLocks noGrp="1"/>
          </p:cNvSpPr>
          <p:nvPr>
            <p:ph type="title"/>
          </p:nvPr>
        </p:nvSpPr>
        <p:spPr/>
        <p:txBody>
          <a:bodyPr/>
          <a:lstStyle/>
          <a:p>
            <a:r>
              <a:rPr lang="en-US" dirty="0"/>
              <a:t>S-R Latch</a:t>
            </a:r>
          </a:p>
        </p:txBody>
      </p:sp>
      <p:graphicFrame>
        <p:nvGraphicFramePr>
          <p:cNvPr id="294" name="Table 294">
            <a:extLst>
              <a:ext uri="{FF2B5EF4-FFF2-40B4-BE49-F238E27FC236}">
                <a16:creationId xmlns:a16="http://schemas.microsoft.com/office/drawing/2014/main" id="{5252499E-2B0B-DB4A-AC1F-3920CDC25D71}"/>
              </a:ext>
            </a:extLst>
          </p:cNvPr>
          <p:cNvGraphicFramePr>
            <a:graphicFrameLocks noGrp="1"/>
          </p:cNvGraphicFramePr>
          <p:nvPr>
            <p:ph sz="half" idx="1"/>
            <p:extLst>
              <p:ext uri="{D42A27DB-BD31-4B8C-83A1-F6EECF244321}">
                <p14:modId xmlns:p14="http://schemas.microsoft.com/office/powerpoint/2010/main" val="3780836451"/>
              </p:ext>
            </p:extLst>
          </p:nvPr>
        </p:nvGraphicFramePr>
        <p:xfrm>
          <a:off x="838200" y="1825625"/>
          <a:ext cx="5181600" cy="18542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210575289"/>
                    </a:ext>
                  </a:extLst>
                </a:gridCol>
                <a:gridCol w="1295400">
                  <a:extLst>
                    <a:ext uri="{9D8B030D-6E8A-4147-A177-3AD203B41FA5}">
                      <a16:colId xmlns:a16="http://schemas.microsoft.com/office/drawing/2014/main" val="3622480236"/>
                    </a:ext>
                  </a:extLst>
                </a:gridCol>
                <a:gridCol w="1295400">
                  <a:extLst>
                    <a:ext uri="{9D8B030D-6E8A-4147-A177-3AD203B41FA5}">
                      <a16:colId xmlns:a16="http://schemas.microsoft.com/office/drawing/2014/main" val="1053860398"/>
                    </a:ext>
                  </a:extLst>
                </a:gridCol>
                <a:gridCol w="1295400">
                  <a:extLst>
                    <a:ext uri="{9D8B030D-6E8A-4147-A177-3AD203B41FA5}">
                      <a16:colId xmlns:a16="http://schemas.microsoft.com/office/drawing/2014/main" val="3262448780"/>
                    </a:ext>
                  </a:extLst>
                </a:gridCol>
              </a:tblGrid>
              <a:tr h="370840">
                <a:tc>
                  <a:txBody>
                    <a:bodyPr/>
                    <a:lstStyle/>
                    <a:p>
                      <a:pPr algn="ctr"/>
                      <a:r>
                        <a:rPr lang="en-US" dirty="0"/>
                        <a:t>/S</a:t>
                      </a:r>
                    </a:p>
                  </a:txBody>
                  <a:tcPr/>
                </a:tc>
                <a:tc>
                  <a:txBody>
                    <a:bodyPr/>
                    <a:lstStyle/>
                    <a:p>
                      <a:pPr algn="ctr"/>
                      <a:r>
                        <a:rPr lang="en-US" dirty="0"/>
                        <a:t>/R</a:t>
                      </a:r>
                    </a:p>
                  </a:txBody>
                  <a:tcPr/>
                </a:tc>
                <a:tc>
                  <a:txBody>
                    <a:bodyPr/>
                    <a:lstStyle/>
                    <a:p>
                      <a:pPr algn="ctr"/>
                      <a:r>
                        <a:rPr lang="en-US" dirty="0"/>
                        <a:t>/Q</a:t>
                      </a:r>
                    </a:p>
                  </a:txBody>
                  <a:tcPr/>
                </a:tc>
                <a:tc>
                  <a:txBody>
                    <a:bodyPr/>
                    <a:lstStyle/>
                    <a:p>
                      <a:pPr algn="ctr"/>
                      <a:r>
                        <a:rPr lang="en-US" dirty="0"/>
                        <a:t>Q</a:t>
                      </a:r>
                    </a:p>
                  </a:txBody>
                  <a:tcPr/>
                </a:tc>
                <a:extLst>
                  <a:ext uri="{0D108BD9-81ED-4DB2-BD59-A6C34878D82A}">
                    <a16:rowId xmlns:a16="http://schemas.microsoft.com/office/drawing/2014/main" val="532347722"/>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last /Q</a:t>
                      </a:r>
                    </a:p>
                  </a:txBody>
                  <a:tcPr/>
                </a:tc>
                <a:tc>
                  <a:txBody>
                    <a:bodyPr/>
                    <a:lstStyle/>
                    <a:p>
                      <a:pPr algn="ctr"/>
                      <a:r>
                        <a:rPr lang="en-US" dirty="0"/>
                        <a:t>last Q</a:t>
                      </a:r>
                    </a:p>
                  </a:txBody>
                  <a:tcPr/>
                </a:tc>
                <a:extLst>
                  <a:ext uri="{0D108BD9-81ED-4DB2-BD59-A6C34878D82A}">
                    <a16:rowId xmlns:a16="http://schemas.microsoft.com/office/drawing/2014/main" val="3442502497"/>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758788691"/>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7466879"/>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692292528"/>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14</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
        <p:nvSpPr>
          <p:cNvPr id="5" name="TextBox 4">
            <a:extLst>
              <a:ext uri="{FF2B5EF4-FFF2-40B4-BE49-F238E27FC236}">
                <a16:creationId xmlns:a16="http://schemas.microsoft.com/office/drawing/2014/main" id="{19C1C811-00A4-724F-9594-EEEA39FA0DE2}"/>
              </a:ext>
            </a:extLst>
          </p:cNvPr>
          <p:cNvSpPr txBox="1"/>
          <p:nvPr/>
        </p:nvSpPr>
        <p:spPr>
          <a:xfrm>
            <a:off x="838200" y="457200"/>
            <a:ext cx="857927" cy="369332"/>
          </a:xfrm>
          <a:prstGeom prst="rect">
            <a:avLst/>
          </a:prstGeom>
          <a:noFill/>
        </p:spPr>
        <p:txBody>
          <a:bodyPr wrap="none" rtlCol="0">
            <a:spAutoFit/>
          </a:bodyPr>
          <a:lstStyle/>
          <a:p>
            <a:r>
              <a:rPr lang="en-US" dirty="0"/>
              <a:t>__    __</a:t>
            </a:r>
          </a:p>
        </p:txBody>
      </p:sp>
      <p:pic>
        <p:nvPicPr>
          <p:cNvPr id="10" name="Picture 9" descr="Icon&#10;&#10;Description automatically generated">
            <a:extLst>
              <a:ext uri="{FF2B5EF4-FFF2-40B4-BE49-F238E27FC236}">
                <a16:creationId xmlns:a16="http://schemas.microsoft.com/office/drawing/2014/main" id="{69E73035-0192-3348-87C5-5558AC0EA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124" y="1468394"/>
            <a:ext cx="3361039" cy="1960606"/>
          </a:xfrm>
          <a:prstGeom prst="rect">
            <a:avLst/>
          </a:prstGeom>
        </p:spPr>
      </p:pic>
      <p:sp>
        <p:nvSpPr>
          <p:cNvPr id="55" name="TextBox 54">
            <a:extLst>
              <a:ext uri="{FF2B5EF4-FFF2-40B4-BE49-F238E27FC236}">
                <a16:creationId xmlns:a16="http://schemas.microsoft.com/office/drawing/2014/main" id="{BF241AD5-DE10-2F48-BE38-98DF74DBFF41}"/>
              </a:ext>
            </a:extLst>
          </p:cNvPr>
          <p:cNvSpPr txBox="1"/>
          <p:nvPr/>
        </p:nvSpPr>
        <p:spPr>
          <a:xfrm>
            <a:off x="1405663" y="4089632"/>
            <a:ext cx="290464" cy="369332"/>
          </a:xfrm>
          <a:prstGeom prst="rect">
            <a:avLst/>
          </a:prstGeom>
          <a:noFill/>
        </p:spPr>
        <p:txBody>
          <a:bodyPr wrap="none" rtlCol="0">
            <a:spAutoFit/>
          </a:bodyPr>
          <a:lstStyle/>
          <a:p>
            <a:pPr algn="r"/>
            <a:r>
              <a:rPr lang="en-US" dirty="0"/>
              <a:t>S</a:t>
            </a:r>
          </a:p>
        </p:txBody>
      </p:sp>
      <p:sp>
        <p:nvSpPr>
          <p:cNvPr id="56" name="TextBox 55">
            <a:extLst>
              <a:ext uri="{FF2B5EF4-FFF2-40B4-BE49-F238E27FC236}">
                <a16:creationId xmlns:a16="http://schemas.microsoft.com/office/drawing/2014/main" id="{BAAD57DE-D61E-E74D-813A-39AB0A69125C}"/>
              </a:ext>
            </a:extLst>
          </p:cNvPr>
          <p:cNvSpPr txBox="1"/>
          <p:nvPr/>
        </p:nvSpPr>
        <p:spPr>
          <a:xfrm>
            <a:off x="1386427" y="4458964"/>
            <a:ext cx="309700" cy="369332"/>
          </a:xfrm>
          <a:prstGeom prst="rect">
            <a:avLst/>
          </a:prstGeom>
          <a:noFill/>
        </p:spPr>
        <p:txBody>
          <a:bodyPr wrap="none" rtlCol="0">
            <a:spAutoFit/>
          </a:bodyPr>
          <a:lstStyle/>
          <a:p>
            <a:pPr algn="r"/>
            <a:r>
              <a:rPr lang="en-US" dirty="0"/>
              <a:t>R</a:t>
            </a:r>
          </a:p>
        </p:txBody>
      </p:sp>
      <p:sp>
        <p:nvSpPr>
          <p:cNvPr id="57" name="TextBox 56">
            <a:extLst>
              <a:ext uri="{FF2B5EF4-FFF2-40B4-BE49-F238E27FC236}">
                <a16:creationId xmlns:a16="http://schemas.microsoft.com/office/drawing/2014/main" id="{E5711D33-C4F3-FF42-8DF7-F906A78638F2}"/>
              </a:ext>
            </a:extLst>
          </p:cNvPr>
          <p:cNvSpPr txBox="1"/>
          <p:nvPr/>
        </p:nvSpPr>
        <p:spPr>
          <a:xfrm>
            <a:off x="1355970" y="4914655"/>
            <a:ext cx="340157" cy="369332"/>
          </a:xfrm>
          <a:prstGeom prst="rect">
            <a:avLst/>
          </a:prstGeom>
          <a:noFill/>
        </p:spPr>
        <p:txBody>
          <a:bodyPr wrap="none" rtlCol="0">
            <a:spAutoFit/>
          </a:bodyPr>
          <a:lstStyle/>
          <a:p>
            <a:pPr algn="r"/>
            <a:r>
              <a:rPr lang="en-US" dirty="0"/>
              <a:t>Q</a:t>
            </a:r>
          </a:p>
        </p:txBody>
      </p:sp>
      <p:sp>
        <p:nvSpPr>
          <p:cNvPr id="59" name="TextBox 58">
            <a:extLst>
              <a:ext uri="{FF2B5EF4-FFF2-40B4-BE49-F238E27FC236}">
                <a16:creationId xmlns:a16="http://schemas.microsoft.com/office/drawing/2014/main" id="{3379DF4F-B793-6E43-AE03-7E949580CACE}"/>
              </a:ext>
            </a:extLst>
          </p:cNvPr>
          <p:cNvSpPr txBox="1"/>
          <p:nvPr/>
        </p:nvSpPr>
        <p:spPr>
          <a:xfrm>
            <a:off x="1355970" y="5282318"/>
            <a:ext cx="340157" cy="369332"/>
          </a:xfrm>
          <a:prstGeom prst="rect">
            <a:avLst/>
          </a:prstGeom>
          <a:noFill/>
        </p:spPr>
        <p:txBody>
          <a:bodyPr wrap="none" rtlCol="0">
            <a:spAutoFit/>
          </a:bodyPr>
          <a:lstStyle/>
          <a:p>
            <a:pPr algn="r"/>
            <a:r>
              <a:rPr lang="en-US" dirty="0"/>
              <a:t>Q</a:t>
            </a:r>
          </a:p>
        </p:txBody>
      </p:sp>
      <p:sp>
        <p:nvSpPr>
          <p:cNvPr id="101" name="TextBox 100">
            <a:extLst>
              <a:ext uri="{FF2B5EF4-FFF2-40B4-BE49-F238E27FC236}">
                <a16:creationId xmlns:a16="http://schemas.microsoft.com/office/drawing/2014/main" id="{E9433AC9-BC07-F942-A23E-2D4415411298}"/>
              </a:ext>
            </a:extLst>
          </p:cNvPr>
          <p:cNvSpPr txBox="1"/>
          <p:nvPr/>
        </p:nvSpPr>
        <p:spPr>
          <a:xfrm>
            <a:off x="1376007" y="5061994"/>
            <a:ext cx="300082" cy="369332"/>
          </a:xfrm>
          <a:prstGeom prst="rect">
            <a:avLst/>
          </a:prstGeom>
          <a:noFill/>
        </p:spPr>
        <p:txBody>
          <a:bodyPr wrap="none" rtlCol="0">
            <a:spAutoFit/>
          </a:bodyPr>
          <a:lstStyle/>
          <a:p>
            <a:r>
              <a:rPr lang="en-US" dirty="0"/>
              <a:t>_</a:t>
            </a:r>
          </a:p>
        </p:txBody>
      </p:sp>
      <p:sp>
        <p:nvSpPr>
          <p:cNvPr id="102" name="TextBox 101">
            <a:extLst>
              <a:ext uri="{FF2B5EF4-FFF2-40B4-BE49-F238E27FC236}">
                <a16:creationId xmlns:a16="http://schemas.microsoft.com/office/drawing/2014/main" id="{9FA7B4C5-C3AB-6446-939D-72724AB53C7A}"/>
              </a:ext>
            </a:extLst>
          </p:cNvPr>
          <p:cNvSpPr txBox="1"/>
          <p:nvPr/>
        </p:nvSpPr>
        <p:spPr>
          <a:xfrm>
            <a:off x="1391236" y="4236971"/>
            <a:ext cx="300082" cy="369332"/>
          </a:xfrm>
          <a:prstGeom prst="rect">
            <a:avLst/>
          </a:prstGeom>
          <a:noFill/>
        </p:spPr>
        <p:txBody>
          <a:bodyPr wrap="none" rtlCol="0">
            <a:spAutoFit/>
          </a:bodyPr>
          <a:lstStyle/>
          <a:p>
            <a:r>
              <a:rPr lang="en-US" dirty="0"/>
              <a:t>_</a:t>
            </a:r>
          </a:p>
        </p:txBody>
      </p:sp>
      <p:sp>
        <p:nvSpPr>
          <p:cNvPr id="103" name="TextBox 102">
            <a:extLst>
              <a:ext uri="{FF2B5EF4-FFF2-40B4-BE49-F238E27FC236}">
                <a16:creationId xmlns:a16="http://schemas.microsoft.com/office/drawing/2014/main" id="{A0DFB60E-9873-064D-AF1A-747C8D831BA7}"/>
              </a:ext>
            </a:extLst>
          </p:cNvPr>
          <p:cNvSpPr txBox="1"/>
          <p:nvPr/>
        </p:nvSpPr>
        <p:spPr>
          <a:xfrm>
            <a:off x="1405663" y="3862248"/>
            <a:ext cx="300082" cy="369332"/>
          </a:xfrm>
          <a:prstGeom prst="rect">
            <a:avLst/>
          </a:prstGeom>
          <a:noFill/>
        </p:spPr>
        <p:txBody>
          <a:bodyPr wrap="none" rtlCol="0">
            <a:spAutoFit/>
          </a:bodyPr>
          <a:lstStyle/>
          <a:p>
            <a:r>
              <a:rPr lang="en-US" dirty="0"/>
              <a:t>_</a:t>
            </a:r>
          </a:p>
        </p:txBody>
      </p:sp>
      <p:cxnSp>
        <p:nvCxnSpPr>
          <p:cNvPr id="119" name="Straight Connector 118">
            <a:extLst>
              <a:ext uri="{FF2B5EF4-FFF2-40B4-BE49-F238E27FC236}">
                <a16:creationId xmlns:a16="http://schemas.microsoft.com/office/drawing/2014/main" id="{0F7935CE-8DEF-694B-BBFA-1777DB949FC8}"/>
              </a:ext>
            </a:extLst>
          </p:cNvPr>
          <p:cNvCxnSpPr>
            <a:cxnSpLocks/>
          </p:cNvCxnSpPr>
          <p:nvPr/>
        </p:nvCxnSpPr>
        <p:spPr>
          <a:xfrm>
            <a:off x="1691318" y="4080179"/>
            <a:ext cx="147099"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20" name="Straight Connector 119">
            <a:extLst>
              <a:ext uri="{FF2B5EF4-FFF2-40B4-BE49-F238E27FC236}">
                <a16:creationId xmlns:a16="http://schemas.microsoft.com/office/drawing/2014/main" id="{42374B9D-BA73-6F4E-A5EB-A5B29FD78C24}"/>
              </a:ext>
            </a:extLst>
          </p:cNvPr>
          <p:cNvCxnSpPr>
            <a:cxnSpLocks/>
          </p:cNvCxnSpPr>
          <p:nvPr/>
        </p:nvCxnSpPr>
        <p:spPr>
          <a:xfrm flipH="1">
            <a:off x="1691318" y="4080179"/>
            <a:ext cx="147100"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a:extLst>
              <a:ext uri="{FF2B5EF4-FFF2-40B4-BE49-F238E27FC236}">
                <a16:creationId xmlns:a16="http://schemas.microsoft.com/office/drawing/2014/main" id="{053ECFEF-32B6-134C-BF75-A53333A1F2EA}"/>
              </a:ext>
            </a:extLst>
          </p:cNvPr>
          <p:cNvCxnSpPr>
            <a:cxnSpLocks/>
          </p:cNvCxnSpPr>
          <p:nvPr/>
        </p:nvCxnSpPr>
        <p:spPr>
          <a:xfrm>
            <a:off x="1837155" y="4080179"/>
            <a:ext cx="147099"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22" name="Straight Connector 121">
            <a:extLst>
              <a:ext uri="{FF2B5EF4-FFF2-40B4-BE49-F238E27FC236}">
                <a16:creationId xmlns:a16="http://schemas.microsoft.com/office/drawing/2014/main" id="{B1B8DB4E-C5FE-3545-A750-B1E1678F1F25}"/>
              </a:ext>
            </a:extLst>
          </p:cNvPr>
          <p:cNvCxnSpPr>
            <a:cxnSpLocks/>
          </p:cNvCxnSpPr>
          <p:nvPr/>
        </p:nvCxnSpPr>
        <p:spPr>
          <a:xfrm flipH="1">
            <a:off x="1837155" y="4080179"/>
            <a:ext cx="147100"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35" name="Straight Connector 134">
            <a:extLst>
              <a:ext uri="{FF2B5EF4-FFF2-40B4-BE49-F238E27FC236}">
                <a16:creationId xmlns:a16="http://schemas.microsoft.com/office/drawing/2014/main" id="{A60BD686-8919-F047-A341-43B762D98A25}"/>
              </a:ext>
            </a:extLst>
          </p:cNvPr>
          <p:cNvCxnSpPr/>
          <p:nvPr/>
        </p:nvCxnSpPr>
        <p:spPr>
          <a:xfrm>
            <a:off x="1690056" y="4089632"/>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36" name="Straight Connector 135">
            <a:extLst>
              <a:ext uri="{FF2B5EF4-FFF2-40B4-BE49-F238E27FC236}">
                <a16:creationId xmlns:a16="http://schemas.microsoft.com/office/drawing/2014/main" id="{8ED48F3D-4244-0246-8B06-53B5443FEC94}"/>
              </a:ext>
            </a:extLst>
          </p:cNvPr>
          <p:cNvCxnSpPr/>
          <p:nvPr/>
        </p:nvCxnSpPr>
        <p:spPr>
          <a:xfrm>
            <a:off x="1690056" y="4378919"/>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37" name="Straight Connector 136">
            <a:extLst>
              <a:ext uri="{FF2B5EF4-FFF2-40B4-BE49-F238E27FC236}">
                <a16:creationId xmlns:a16="http://schemas.microsoft.com/office/drawing/2014/main" id="{43229FA7-BB67-B94B-A72E-5A88F3DF3E0E}"/>
              </a:ext>
            </a:extLst>
          </p:cNvPr>
          <p:cNvCxnSpPr>
            <a:cxnSpLocks/>
          </p:cNvCxnSpPr>
          <p:nvPr/>
        </p:nvCxnSpPr>
        <p:spPr>
          <a:xfrm>
            <a:off x="1679242" y="4495035"/>
            <a:ext cx="147099"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38" name="Straight Connector 137">
            <a:extLst>
              <a:ext uri="{FF2B5EF4-FFF2-40B4-BE49-F238E27FC236}">
                <a16:creationId xmlns:a16="http://schemas.microsoft.com/office/drawing/2014/main" id="{7B8190FE-1F3A-AE43-AC88-5179F2D9D51B}"/>
              </a:ext>
            </a:extLst>
          </p:cNvPr>
          <p:cNvCxnSpPr>
            <a:cxnSpLocks/>
          </p:cNvCxnSpPr>
          <p:nvPr/>
        </p:nvCxnSpPr>
        <p:spPr>
          <a:xfrm flipH="1">
            <a:off x="1679242" y="4495035"/>
            <a:ext cx="147100"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39" name="Straight Connector 138">
            <a:extLst>
              <a:ext uri="{FF2B5EF4-FFF2-40B4-BE49-F238E27FC236}">
                <a16:creationId xmlns:a16="http://schemas.microsoft.com/office/drawing/2014/main" id="{A3F5272D-9EC9-C44C-9726-BABB57AA078C}"/>
              </a:ext>
            </a:extLst>
          </p:cNvPr>
          <p:cNvCxnSpPr>
            <a:cxnSpLocks/>
          </p:cNvCxnSpPr>
          <p:nvPr/>
        </p:nvCxnSpPr>
        <p:spPr>
          <a:xfrm>
            <a:off x="1825079" y="4495035"/>
            <a:ext cx="147099"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40" name="Straight Connector 139">
            <a:extLst>
              <a:ext uri="{FF2B5EF4-FFF2-40B4-BE49-F238E27FC236}">
                <a16:creationId xmlns:a16="http://schemas.microsoft.com/office/drawing/2014/main" id="{6DAD73F3-38FC-6D49-9539-1204D41A6783}"/>
              </a:ext>
            </a:extLst>
          </p:cNvPr>
          <p:cNvCxnSpPr>
            <a:cxnSpLocks/>
          </p:cNvCxnSpPr>
          <p:nvPr/>
        </p:nvCxnSpPr>
        <p:spPr>
          <a:xfrm flipH="1">
            <a:off x="1825079" y="4495035"/>
            <a:ext cx="147100"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41" name="Straight Connector 140">
            <a:extLst>
              <a:ext uri="{FF2B5EF4-FFF2-40B4-BE49-F238E27FC236}">
                <a16:creationId xmlns:a16="http://schemas.microsoft.com/office/drawing/2014/main" id="{BA858C2C-DBE1-0249-BE27-B9831DF107AC}"/>
              </a:ext>
            </a:extLst>
          </p:cNvPr>
          <p:cNvCxnSpPr/>
          <p:nvPr/>
        </p:nvCxnSpPr>
        <p:spPr>
          <a:xfrm>
            <a:off x="1677980" y="4504488"/>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42" name="Straight Connector 141">
            <a:extLst>
              <a:ext uri="{FF2B5EF4-FFF2-40B4-BE49-F238E27FC236}">
                <a16:creationId xmlns:a16="http://schemas.microsoft.com/office/drawing/2014/main" id="{325BBFB9-C059-BE4B-BEBA-6BF3CCC65976}"/>
              </a:ext>
            </a:extLst>
          </p:cNvPr>
          <p:cNvCxnSpPr/>
          <p:nvPr/>
        </p:nvCxnSpPr>
        <p:spPr>
          <a:xfrm>
            <a:off x="1677980" y="4793775"/>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43" name="Straight Connector 142">
            <a:extLst>
              <a:ext uri="{FF2B5EF4-FFF2-40B4-BE49-F238E27FC236}">
                <a16:creationId xmlns:a16="http://schemas.microsoft.com/office/drawing/2014/main" id="{B8F6266C-F968-9B4B-AF2E-51AA0EE3AF53}"/>
              </a:ext>
            </a:extLst>
          </p:cNvPr>
          <p:cNvCxnSpPr>
            <a:cxnSpLocks/>
          </p:cNvCxnSpPr>
          <p:nvPr/>
        </p:nvCxnSpPr>
        <p:spPr>
          <a:xfrm>
            <a:off x="1691318" y="4905202"/>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4" name="Straight Connector 143">
            <a:extLst>
              <a:ext uri="{FF2B5EF4-FFF2-40B4-BE49-F238E27FC236}">
                <a16:creationId xmlns:a16="http://schemas.microsoft.com/office/drawing/2014/main" id="{A1023735-0B4D-424F-9A38-B48EAC2A5D9A}"/>
              </a:ext>
            </a:extLst>
          </p:cNvPr>
          <p:cNvCxnSpPr>
            <a:cxnSpLocks/>
          </p:cNvCxnSpPr>
          <p:nvPr/>
        </p:nvCxnSpPr>
        <p:spPr>
          <a:xfrm flipH="1">
            <a:off x="1691318" y="4905202"/>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5" name="Straight Connector 144">
            <a:extLst>
              <a:ext uri="{FF2B5EF4-FFF2-40B4-BE49-F238E27FC236}">
                <a16:creationId xmlns:a16="http://schemas.microsoft.com/office/drawing/2014/main" id="{314D54E9-C150-AD40-8408-411B91D66A9F}"/>
              </a:ext>
            </a:extLst>
          </p:cNvPr>
          <p:cNvCxnSpPr>
            <a:cxnSpLocks/>
          </p:cNvCxnSpPr>
          <p:nvPr/>
        </p:nvCxnSpPr>
        <p:spPr>
          <a:xfrm>
            <a:off x="1837155" y="4905202"/>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6" name="Straight Connector 145">
            <a:extLst>
              <a:ext uri="{FF2B5EF4-FFF2-40B4-BE49-F238E27FC236}">
                <a16:creationId xmlns:a16="http://schemas.microsoft.com/office/drawing/2014/main" id="{CD1E7F53-EA23-4D42-A2E2-E10CE6D0F81D}"/>
              </a:ext>
            </a:extLst>
          </p:cNvPr>
          <p:cNvCxnSpPr>
            <a:cxnSpLocks/>
          </p:cNvCxnSpPr>
          <p:nvPr/>
        </p:nvCxnSpPr>
        <p:spPr>
          <a:xfrm flipH="1">
            <a:off x="1837155" y="4905202"/>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Straight Connector 146">
            <a:extLst>
              <a:ext uri="{FF2B5EF4-FFF2-40B4-BE49-F238E27FC236}">
                <a16:creationId xmlns:a16="http://schemas.microsoft.com/office/drawing/2014/main" id="{4F4C80A6-56AC-C14F-BCDD-8320BAB4CBC9}"/>
              </a:ext>
            </a:extLst>
          </p:cNvPr>
          <p:cNvCxnSpPr/>
          <p:nvPr/>
        </p:nvCxnSpPr>
        <p:spPr>
          <a:xfrm>
            <a:off x="1690056" y="4914655"/>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8" name="Straight Connector 147">
            <a:extLst>
              <a:ext uri="{FF2B5EF4-FFF2-40B4-BE49-F238E27FC236}">
                <a16:creationId xmlns:a16="http://schemas.microsoft.com/office/drawing/2014/main" id="{5ADD2A0E-748B-714A-91A0-C2DCED4B2CB8}"/>
              </a:ext>
            </a:extLst>
          </p:cNvPr>
          <p:cNvCxnSpPr/>
          <p:nvPr/>
        </p:nvCxnSpPr>
        <p:spPr>
          <a:xfrm>
            <a:off x="1690056" y="5203942"/>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9" name="Straight Connector 148">
            <a:extLst>
              <a:ext uri="{FF2B5EF4-FFF2-40B4-BE49-F238E27FC236}">
                <a16:creationId xmlns:a16="http://schemas.microsoft.com/office/drawing/2014/main" id="{82BE4C5B-5890-B84A-9B7D-61E2D06940F2}"/>
              </a:ext>
            </a:extLst>
          </p:cNvPr>
          <p:cNvCxnSpPr>
            <a:cxnSpLocks/>
          </p:cNvCxnSpPr>
          <p:nvPr/>
        </p:nvCxnSpPr>
        <p:spPr>
          <a:xfrm>
            <a:off x="1679242" y="5320058"/>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0" name="Straight Connector 149">
            <a:extLst>
              <a:ext uri="{FF2B5EF4-FFF2-40B4-BE49-F238E27FC236}">
                <a16:creationId xmlns:a16="http://schemas.microsoft.com/office/drawing/2014/main" id="{1066B293-0FB6-A84D-8326-8214E40656C1}"/>
              </a:ext>
            </a:extLst>
          </p:cNvPr>
          <p:cNvCxnSpPr>
            <a:cxnSpLocks/>
          </p:cNvCxnSpPr>
          <p:nvPr/>
        </p:nvCxnSpPr>
        <p:spPr>
          <a:xfrm flipH="1">
            <a:off x="1679242" y="53200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1" name="Straight Connector 150">
            <a:extLst>
              <a:ext uri="{FF2B5EF4-FFF2-40B4-BE49-F238E27FC236}">
                <a16:creationId xmlns:a16="http://schemas.microsoft.com/office/drawing/2014/main" id="{CF390521-C946-7A4C-ADE3-A87C215B1140}"/>
              </a:ext>
            </a:extLst>
          </p:cNvPr>
          <p:cNvCxnSpPr>
            <a:cxnSpLocks/>
          </p:cNvCxnSpPr>
          <p:nvPr/>
        </p:nvCxnSpPr>
        <p:spPr>
          <a:xfrm>
            <a:off x="1825079" y="5320058"/>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2" name="Straight Connector 151">
            <a:extLst>
              <a:ext uri="{FF2B5EF4-FFF2-40B4-BE49-F238E27FC236}">
                <a16:creationId xmlns:a16="http://schemas.microsoft.com/office/drawing/2014/main" id="{2091275D-F43F-4F49-83FC-8BEE3B18F8AB}"/>
              </a:ext>
            </a:extLst>
          </p:cNvPr>
          <p:cNvCxnSpPr>
            <a:cxnSpLocks/>
          </p:cNvCxnSpPr>
          <p:nvPr/>
        </p:nvCxnSpPr>
        <p:spPr>
          <a:xfrm flipH="1">
            <a:off x="1825079" y="53200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3" name="Straight Connector 152">
            <a:extLst>
              <a:ext uri="{FF2B5EF4-FFF2-40B4-BE49-F238E27FC236}">
                <a16:creationId xmlns:a16="http://schemas.microsoft.com/office/drawing/2014/main" id="{46B893DB-B4D7-0944-A05F-7BD40DC233F9}"/>
              </a:ext>
            </a:extLst>
          </p:cNvPr>
          <p:cNvCxnSpPr/>
          <p:nvPr/>
        </p:nvCxnSpPr>
        <p:spPr>
          <a:xfrm>
            <a:off x="1677980" y="5329511"/>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4" name="Straight Connector 153">
            <a:extLst>
              <a:ext uri="{FF2B5EF4-FFF2-40B4-BE49-F238E27FC236}">
                <a16:creationId xmlns:a16="http://schemas.microsoft.com/office/drawing/2014/main" id="{BB4C09F8-666F-3746-9ACB-D528B1F5F1CB}"/>
              </a:ext>
            </a:extLst>
          </p:cNvPr>
          <p:cNvCxnSpPr/>
          <p:nvPr/>
        </p:nvCxnSpPr>
        <p:spPr>
          <a:xfrm>
            <a:off x="1677980" y="561879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nvGrpSpPr>
          <p:cNvPr id="228" name="Group 227">
            <a:extLst>
              <a:ext uri="{FF2B5EF4-FFF2-40B4-BE49-F238E27FC236}">
                <a16:creationId xmlns:a16="http://schemas.microsoft.com/office/drawing/2014/main" id="{0639901D-9218-514A-AB5D-F5A6DA01DA64}"/>
              </a:ext>
            </a:extLst>
          </p:cNvPr>
          <p:cNvGrpSpPr/>
          <p:nvPr/>
        </p:nvGrpSpPr>
        <p:grpSpPr>
          <a:xfrm>
            <a:off x="1964149" y="4090181"/>
            <a:ext cx="609505" cy="1528618"/>
            <a:chOff x="1964149" y="4090181"/>
            <a:chExt cx="609505" cy="1528618"/>
          </a:xfrm>
        </p:grpSpPr>
        <p:cxnSp>
          <p:nvCxnSpPr>
            <p:cNvPr id="171" name="Straight Connector 170">
              <a:extLst>
                <a:ext uri="{FF2B5EF4-FFF2-40B4-BE49-F238E27FC236}">
                  <a16:creationId xmlns:a16="http://schemas.microsoft.com/office/drawing/2014/main" id="{14ED79B8-915C-144C-931E-943BB9965D6D}"/>
                </a:ext>
              </a:extLst>
            </p:cNvPr>
            <p:cNvCxnSpPr/>
            <p:nvPr/>
          </p:nvCxnSpPr>
          <p:spPr>
            <a:xfrm>
              <a:off x="1972178" y="4793775"/>
              <a:ext cx="58839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72" name="Straight Connector 171">
              <a:extLst>
                <a:ext uri="{FF2B5EF4-FFF2-40B4-BE49-F238E27FC236}">
                  <a16:creationId xmlns:a16="http://schemas.microsoft.com/office/drawing/2014/main" id="{D80B9DDE-B1B9-3B4B-9C69-C87C2A5E71AE}"/>
                </a:ext>
              </a:extLst>
            </p:cNvPr>
            <p:cNvCxnSpPr/>
            <p:nvPr/>
          </p:nvCxnSpPr>
          <p:spPr>
            <a:xfrm>
              <a:off x="1984254" y="4090181"/>
              <a:ext cx="58839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86" name="Straight Connector 185">
              <a:extLst>
                <a:ext uri="{FF2B5EF4-FFF2-40B4-BE49-F238E27FC236}">
                  <a16:creationId xmlns:a16="http://schemas.microsoft.com/office/drawing/2014/main" id="{6D9EE78C-78B7-8048-858F-7CF750E33B66}"/>
                </a:ext>
              </a:extLst>
            </p:cNvPr>
            <p:cNvCxnSpPr>
              <a:cxnSpLocks/>
            </p:cNvCxnSpPr>
            <p:nvPr/>
          </p:nvCxnSpPr>
          <p:spPr>
            <a:xfrm>
              <a:off x="1987791" y="4909891"/>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7" name="Straight Connector 186">
              <a:extLst>
                <a:ext uri="{FF2B5EF4-FFF2-40B4-BE49-F238E27FC236}">
                  <a16:creationId xmlns:a16="http://schemas.microsoft.com/office/drawing/2014/main" id="{D849419F-C33B-D348-A192-43D345976C0C}"/>
                </a:ext>
              </a:extLst>
            </p:cNvPr>
            <p:cNvCxnSpPr>
              <a:cxnSpLocks/>
            </p:cNvCxnSpPr>
            <p:nvPr/>
          </p:nvCxnSpPr>
          <p:spPr>
            <a:xfrm flipH="1">
              <a:off x="1987791" y="4909891"/>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Straight Connector 187">
              <a:extLst>
                <a:ext uri="{FF2B5EF4-FFF2-40B4-BE49-F238E27FC236}">
                  <a16:creationId xmlns:a16="http://schemas.microsoft.com/office/drawing/2014/main" id="{93C74F3F-0FB8-B34A-9637-09CEB7D3AAA8}"/>
                </a:ext>
              </a:extLst>
            </p:cNvPr>
            <p:cNvCxnSpPr>
              <a:cxnSpLocks/>
            </p:cNvCxnSpPr>
            <p:nvPr/>
          </p:nvCxnSpPr>
          <p:spPr>
            <a:xfrm>
              <a:off x="2133628" y="4909891"/>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9" name="Straight Connector 188">
              <a:extLst>
                <a:ext uri="{FF2B5EF4-FFF2-40B4-BE49-F238E27FC236}">
                  <a16:creationId xmlns:a16="http://schemas.microsoft.com/office/drawing/2014/main" id="{7203D16F-682E-634D-BA22-B6663395A59E}"/>
                </a:ext>
              </a:extLst>
            </p:cNvPr>
            <p:cNvCxnSpPr>
              <a:cxnSpLocks/>
            </p:cNvCxnSpPr>
            <p:nvPr/>
          </p:nvCxnSpPr>
          <p:spPr>
            <a:xfrm flipH="1">
              <a:off x="2133628" y="4909891"/>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0" name="Straight Connector 189">
              <a:extLst>
                <a:ext uri="{FF2B5EF4-FFF2-40B4-BE49-F238E27FC236}">
                  <a16:creationId xmlns:a16="http://schemas.microsoft.com/office/drawing/2014/main" id="{6A52B0BB-49BB-474E-8FF9-9EAD3C15D2EE}"/>
                </a:ext>
              </a:extLst>
            </p:cNvPr>
            <p:cNvCxnSpPr/>
            <p:nvPr/>
          </p:nvCxnSpPr>
          <p:spPr>
            <a:xfrm>
              <a:off x="1986529" y="4919344"/>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1" name="Straight Connector 190">
              <a:extLst>
                <a:ext uri="{FF2B5EF4-FFF2-40B4-BE49-F238E27FC236}">
                  <a16:creationId xmlns:a16="http://schemas.microsoft.com/office/drawing/2014/main" id="{7DFAD7EC-3195-9C49-BD89-A09E9CC3EC58}"/>
                </a:ext>
              </a:extLst>
            </p:cNvPr>
            <p:cNvCxnSpPr/>
            <p:nvPr/>
          </p:nvCxnSpPr>
          <p:spPr>
            <a:xfrm>
              <a:off x="1986529" y="5208631"/>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2" name="Straight Connector 191">
              <a:extLst>
                <a:ext uri="{FF2B5EF4-FFF2-40B4-BE49-F238E27FC236}">
                  <a16:creationId xmlns:a16="http://schemas.microsoft.com/office/drawing/2014/main" id="{222AD8EF-0AE8-6C41-A2A0-DBAC27099CE4}"/>
                </a:ext>
              </a:extLst>
            </p:cNvPr>
            <p:cNvCxnSpPr>
              <a:cxnSpLocks/>
            </p:cNvCxnSpPr>
            <p:nvPr/>
          </p:nvCxnSpPr>
          <p:spPr>
            <a:xfrm>
              <a:off x="1965411" y="5320059"/>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3" name="Straight Connector 192">
              <a:extLst>
                <a:ext uri="{FF2B5EF4-FFF2-40B4-BE49-F238E27FC236}">
                  <a16:creationId xmlns:a16="http://schemas.microsoft.com/office/drawing/2014/main" id="{DFCEA8FC-1987-B84E-AF8D-946815BE5447}"/>
                </a:ext>
              </a:extLst>
            </p:cNvPr>
            <p:cNvCxnSpPr>
              <a:cxnSpLocks/>
            </p:cNvCxnSpPr>
            <p:nvPr/>
          </p:nvCxnSpPr>
          <p:spPr>
            <a:xfrm flipH="1">
              <a:off x="1965411" y="5320059"/>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4" name="Straight Connector 193">
              <a:extLst>
                <a:ext uri="{FF2B5EF4-FFF2-40B4-BE49-F238E27FC236}">
                  <a16:creationId xmlns:a16="http://schemas.microsoft.com/office/drawing/2014/main" id="{19C08677-24C4-0E4B-9976-8CCD7DE95494}"/>
                </a:ext>
              </a:extLst>
            </p:cNvPr>
            <p:cNvCxnSpPr>
              <a:cxnSpLocks/>
            </p:cNvCxnSpPr>
            <p:nvPr/>
          </p:nvCxnSpPr>
          <p:spPr>
            <a:xfrm>
              <a:off x="2111248" y="5320059"/>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5" name="Straight Connector 194">
              <a:extLst>
                <a:ext uri="{FF2B5EF4-FFF2-40B4-BE49-F238E27FC236}">
                  <a16:creationId xmlns:a16="http://schemas.microsoft.com/office/drawing/2014/main" id="{EFA67E8D-ED3E-404D-89DE-1EC0B72EE814}"/>
                </a:ext>
              </a:extLst>
            </p:cNvPr>
            <p:cNvCxnSpPr>
              <a:cxnSpLocks/>
            </p:cNvCxnSpPr>
            <p:nvPr/>
          </p:nvCxnSpPr>
          <p:spPr>
            <a:xfrm flipH="1">
              <a:off x="2111248" y="5320059"/>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6" name="Straight Connector 195">
              <a:extLst>
                <a:ext uri="{FF2B5EF4-FFF2-40B4-BE49-F238E27FC236}">
                  <a16:creationId xmlns:a16="http://schemas.microsoft.com/office/drawing/2014/main" id="{AC7C6CC5-C129-2B4F-8FA4-EA4D019C4F19}"/>
                </a:ext>
              </a:extLst>
            </p:cNvPr>
            <p:cNvCxnSpPr/>
            <p:nvPr/>
          </p:nvCxnSpPr>
          <p:spPr>
            <a:xfrm>
              <a:off x="1964149" y="5329512"/>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7" name="Straight Connector 196">
              <a:extLst>
                <a:ext uri="{FF2B5EF4-FFF2-40B4-BE49-F238E27FC236}">
                  <a16:creationId xmlns:a16="http://schemas.microsoft.com/office/drawing/2014/main" id="{CCAC7113-8CE8-A64D-B83D-E7BA2FE83375}"/>
                </a:ext>
              </a:extLst>
            </p:cNvPr>
            <p:cNvCxnSpPr/>
            <p:nvPr/>
          </p:nvCxnSpPr>
          <p:spPr>
            <a:xfrm>
              <a:off x="1964149" y="5618799"/>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8" name="Straight Connector 197">
              <a:extLst>
                <a:ext uri="{FF2B5EF4-FFF2-40B4-BE49-F238E27FC236}">
                  <a16:creationId xmlns:a16="http://schemas.microsoft.com/office/drawing/2014/main" id="{C6598E3F-BEC4-A843-8B2D-1DF7A2EFC93C}"/>
                </a:ext>
              </a:extLst>
            </p:cNvPr>
            <p:cNvCxnSpPr>
              <a:cxnSpLocks/>
            </p:cNvCxnSpPr>
            <p:nvPr/>
          </p:nvCxnSpPr>
          <p:spPr>
            <a:xfrm>
              <a:off x="2255268" y="5320058"/>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9" name="Straight Connector 198">
              <a:extLst>
                <a:ext uri="{FF2B5EF4-FFF2-40B4-BE49-F238E27FC236}">
                  <a16:creationId xmlns:a16="http://schemas.microsoft.com/office/drawing/2014/main" id="{5E03CE39-D089-7746-BB35-3E4572138360}"/>
                </a:ext>
              </a:extLst>
            </p:cNvPr>
            <p:cNvCxnSpPr>
              <a:cxnSpLocks/>
            </p:cNvCxnSpPr>
            <p:nvPr/>
          </p:nvCxnSpPr>
          <p:spPr>
            <a:xfrm flipH="1">
              <a:off x="2255268" y="53200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1" name="Straight Connector 200">
              <a:extLst>
                <a:ext uri="{FF2B5EF4-FFF2-40B4-BE49-F238E27FC236}">
                  <a16:creationId xmlns:a16="http://schemas.microsoft.com/office/drawing/2014/main" id="{2E544633-CF04-344D-A1EB-44D1322FA7EE}"/>
                </a:ext>
              </a:extLst>
            </p:cNvPr>
            <p:cNvCxnSpPr>
              <a:cxnSpLocks/>
            </p:cNvCxnSpPr>
            <p:nvPr/>
          </p:nvCxnSpPr>
          <p:spPr>
            <a:xfrm flipH="1">
              <a:off x="2401105" y="53200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2" name="Straight Connector 201">
              <a:extLst>
                <a:ext uri="{FF2B5EF4-FFF2-40B4-BE49-F238E27FC236}">
                  <a16:creationId xmlns:a16="http://schemas.microsoft.com/office/drawing/2014/main" id="{F76930B9-3A97-B740-B232-553A9430D7C7}"/>
                </a:ext>
              </a:extLst>
            </p:cNvPr>
            <p:cNvCxnSpPr/>
            <p:nvPr/>
          </p:nvCxnSpPr>
          <p:spPr>
            <a:xfrm>
              <a:off x="2254006" y="5329511"/>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3" name="Straight Connector 202">
              <a:extLst>
                <a:ext uri="{FF2B5EF4-FFF2-40B4-BE49-F238E27FC236}">
                  <a16:creationId xmlns:a16="http://schemas.microsoft.com/office/drawing/2014/main" id="{1DEEA333-696E-6947-81C5-D661AF3410A6}"/>
                </a:ext>
              </a:extLst>
            </p:cNvPr>
            <p:cNvCxnSpPr>
              <a:cxnSpLocks/>
            </p:cNvCxnSpPr>
            <p:nvPr/>
          </p:nvCxnSpPr>
          <p:spPr>
            <a:xfrm>
              <a:off x="2254006" y="5618798"/>
              <a:ext cx="147099"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Straight Connector 204">
              <a:extLst>
                <a:ext uri="{FF2B5EF4-FFF2-40B4-BE49-F238E27FC236}">
                  <a16:creationId xmlns:a16="http://schemas.microsoft.com/office/drawing/2014/main" id="{5BD8EF19-147B-9C41-A85F-C5D530A9E8B7}"/>
                </a:ext>
              </a:extLst>
            </p:cNvPr>
            <p:cNvCxnSpPr>
              <a:cxnSpLocks/>
            </p:cNvCxnSpPr>
            <p:nvPr/>
          </p:nvCxnSpPr>
          <p:spPr>
            <a:xfrm>
              <a:off x="2280717" y="4905164"/>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6" name="Straight Connector 205">
              <a:extLst>
                <a:ext uri="{FF2B5EF4-FFF2-40B4-BE49-F238E27FC236}">
                  <a16:creationId xmlns:a16="http://schemas.microsoft.com/office/drawing/2014/main" id="{6A3383C6-CB83-784C-92FA-F4116E5F27EE}"/>
                </a:ext>
              </a:extLst>
            </p:cNvPr>
            <p:cNvCxnSpPr>
              <a:cxnSpLocks/>
            </p:cNvCxnSpPr>
            <p:nvPr/>
          </p:nvCxnSpPr>
          <p:spPr>
            <a:xfrm flipH="1">
              <a:off x="2280717" y="4905164"/>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7" name="Straight Connector 206">
              <a:extLst>
                <a:ext uri="{FF2B5EF4-FFF2-40B4-BE49-F238E27FC236}">
                  <a16:creationId xmlns:a16="http://schemas.microsoft.com/office/drawing/2014/main" id="{21839257-329F-2744-BD49-34BD58ED0DB4}"/>
                </a:ext>
              </a:extLst>
            </p:cNvPr>
            <p:cNvCxnSpPr>
              <a:cxnSpLocks/>
            </p:cNvCxnSpPr>
            <p:nvPr/>
          </p:nvCxnSpPr>
          <p:spPr>
            <a:xfrm>
              <a:off x="2426554" y="4905164"/>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8" name="Straight Connector 207">
              <a:extLst>
                <a:ext uri="{FF2B5EF4-FFF2-40B4-BE49-F238E27FC236}">
                  <a16:creationId xmlns:a16="http://schemas.microsoft.com/office/drawing/2014/main" id="{895B2F21-9B11-C146-B3CD-DEF837CE48BD}"/>
                </a:ext>
              </a:extLst>
            </p:cNvPr>
            <p:cNvCxnSpPr>
              <a:cxnSpLocks/>
            </p:cNvCxnSpPr>
            <p:nvPr/>
          </p:nvCxnSpPr>
          <p:spPr>
            <a:xfrm flipH="1">
              <a:off x="2426554" y="4905164"/>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Straight Connector 208">
              <a:extLst>
                <a:ext uri="{FF2B5EF4-FFF2-40B4-BE49-F238E27FC236}">
                  <a16:creationId xmlns:a16="http://schemas.microsoft.com/office/drawing/2014/main" id="{88D0B999-3A36-D24B-8810-B118E3824D85}"/>
                </a:ext>
              </a:extLst>
            </p:cNvPr>
            <p:cNvCxnSpPr/>
            <p:nvPr/>
          </p:nvCxnSpPr>
          <p:spPr>
            <a:xfrm>
              <a:off x="2279455" y="4914617"/>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0" name="Straight Connector 209">
              <a:extLst>
                <a:ext uri="{FF2B5EF4-FFF2-40B4-BE49-F238E27FC236}">
                  <a16:creationId xmlns:a16="http://schemas.microsoft.com/office/drawing/2014/main" id="{6221749D-EA8E-474B-BA8C-1CD6EA802331}"/>
                </a:ext>
              </a:extLst>
            </p:cNvPr>
            <p:cNvCxnSpPr/>
            <p:nvPr/>
          </p:nvCxnSpPr>
          <p:spPr>
            <a:xfrm>
              <a:off x="2279455" y="5203904"/>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2" name="Straight Arrow Connector 211">
              <a:extLst>
                <a:ext uri="{FF2B5EF4-FFF2-40B4-BE49-F238E27FC236}">
                  <a16:creationId xmlns:a16="http://schemas.microsoft.com/office/drawing/2014/main" id="{B922E856-7C9E-D245-970D-AA86A49097E9}"/>
                </a:ext>
              </a:extLst>
            </p:cNvPr>
            <p:cNvCxnSpPr/>
            <p:nvPr/>
          </p:nvCxnSpPr>
          <p:spPr>
            <a:xfrm>
              <a:off x="1972178" y="4793775"/>
              <a:ext cx="576026" cy="535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7" name="Group 236">
            <a:extLst>
              <a:ext uri="{FF2B5EF4-FFF2-40B4-BE49-F238E27FC236}">
                <a16:creationId xmlns:a16="http://schemas.microsoft.com/office/drawing/2014/main" id="{091E8B73-08A5-FC41-ABCE-63E1974FEB40}"/>
              </a:ext>
            </a:extLst>
          </p:cNvPr>
          <p:cNvGrpSpPr/>
          <p:nvPr/>
        </p:nvGrpSpPr>
        <p:grpSpPr>
          <a:xfrm>
            <a:off x="2548204" y="4089632"/>
            <a:ext cx="1176792" cy="1239879"/>
            <a:chOff x="2548204" y="4089632"/>
            <a:chExt cx="1176792" cy="1239879"/>
          </a:xfrm>
        </p:grpSpPr>
        <p:cxnSp>
          <p:nvCxnSpPr>
            <p:cNvPr id="213" name="Straight Connector 212">
              <a:extLst>
                <a:ext uri="{FF2B5EF4-FFF2-40B4-BE49-F238E27FC236}">
                  <a16:creationId xmlns:a16="http://schemas.microsoft.com/office/drawing/2014/main" id="{40784A69-FA51-264A-BE53-A196521C945D}"/>
                </a:ext>
              </a:extLst>
            </p:cNvPr>
            <p:cNvCxnSpPr>
              <a:cxnSpLocks/>
            </p:cNvCxnSpPr>
            <p:nvPr/>
          </p:nvCxnSpPr>
          <p:spPr>
            <a:xfrm>
              <a:off x="2577178" y="4905164"/>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4" name="Straight Connector 213">
              <a:extLst>
                <a:ext uri="{FF2B5EF4-FFF2-40B4-BE49-F238E27FC236}">
                  <a16:creationId xmlns:a16="http://schemas.microsoft.com/office/drawing/2014/main" id="{F296D0E4-9E1B-A34E-B575-64A48481F44D}"/>
                </a:ext>
              </a:extLst>
            </p:cNvPr>
            <p:cNvCxnSpPr>
              <a:cxnSpLocks/>
            </p:cNvCxnSpPr>
            <p:nvPr/>
          </p:nvCxnSpPr>
          <p:spPr>
            <a:xfrm flipH="1">
              <a:off x="2577178" y="4905164"/>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5" name="Straight Connector 214">
              <a:extLst>
                <a:ext uri="{FF2B5EF4-FFF2-40B4-BE49-F238E27FC236}">
                  <a16:creationId xmlns:a16="http://schemas.microsoft.com/office/drawing/2014/main" id="{F13EA42C-72DE-2A41-8B62-8572C8B89207}"/>
                </a:ext>
              </a:extLst>
            </p:cNvPr>
            <p:cNvCxnSpPr>
              <a:cxnSpLocks/>
            </p:cNvCxnSpPr>
            <p:nvPr/>
          </p:nvCxnSpPr>
          <p:spPr>
            <a:xfrm>
              <a:off x="2723015" y="4905164"/>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6" name="Straight Connector 215">
              <a:extLst>
                <a:ext uri="{FF2B5EF4-FFF2-40B4-BE49-F238E27FC236}">
                  <a16:creationId xmlns:a16="http://schemas.microsoft.com/office/drawing/2014/main" id="{4ED98822-074C-044D-A6FF-7D0BAA5F10F5}"/>
                </a:ext>
              </a:extLst>
            </p:cNvPr>
            <p:cNvCxnSpPr>
              <a:cxnSpLocks/>
            </p:cNvCxnSpPr>
            <p:nvPr/>
          </p:nvCxnSpPr>
          <p:spPr>
            <a:xfrm flipH="1">
              <a:off x="2723015" y="4905164"/>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7" name="Straight Connector 216">
              <a:extLst>
                <a:ext uri="{FF2B5EF4-FFF2-40B4-BE49-F238E27FC236}">
                  <a16:creationId xmlns:a16="http://schemas.microsoft.com/office/drawing/2014/main" id="{9A777C45-D7E9-D342-ABD6-E05C1123E374}"/>
                </a:ext>
              </a:extLst>
            </p:cNvPr>
            <p:cNvCxnSpPr/>
            <p:nvPr/>
          </p:nvCxnSpPr>
          <p:spPr>
            <a:xfrm>
              <a:off x="2575916" y="4914617"/>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8" name="Straight Connector 217">
              <a:extLst>
                <a:ext uri="{FF2B5EF4-FFF2-40B4-BE49-F238E27FC236}">
                  <a16:creationId xmlns:a16="http://schemas.microsoft.com/office/drawing/2014/main" id="{2D7AA0AA-188E-354A-835D-1C3D69641043}"/>
                </a:ext>
              </a:extLst>
            </p:cNvPr>
            <p:cNvCxnSpPr/>
            <p:nvPr/>
          </p:nvCxnSpPr>
          <p:spPr>
            <a:xfrm>
              <a:off x="2575916" y="5203904"/>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9" name="Straight Connector 218">
              <a:extLst>
                <a:ext uri="{FF2B5EF4-FFF2-40B4-BE49-F238E27FC236}">
                  <a16:creationId xmlns:a16="http://schemas.microsoft.com/office/drawing/2014/main" id="{C0BC6E8A-381C-0145-934D-D2DE860A9A9D}"/>
                </a:ext>
              </a:extLst>
            </p:cNvPr>
            <p:cNvCxnSpPr>
              <a:cxnSpLocks/>
            </p:cNvCxnSpPr>
            <p:nvPr/>
          </p:nvCxnSpPr>
          <p:spPr>
            <a:xfrm>
              <a:off x="2870114" y="4909891"/>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0" name="Straight Connector 219">
              <a:extLst>
                <a:ext uri="{FF2B5EF4-FFF2-40B4-BE49-F238E27FC236}">
                  <a16:creationId xmlns:a16="http://schemas.microsoft.com/office/drawing/2014/main" id="{D8C1F899-0D28-5F4A-A1BC-046779FA6323}"/>
                </a:ext>
              </a:extLst>
            </p:cNvPr>
            <p:cNvCxnSpPr>
              <a:cxnSpLocks/>
            </p:cNvCxnSpPr>
            <p:nvPr/>
          </p:nvCxnSpPr>
          <p:spPr>
            <a:xfrm flipH="1">
              <a:off x="2870114" y="4909891"/>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1" name="Straight Connector 220">
              <a:extLst>
                <a:ext uri="{FF2B5EF4-FFF2-40B4-BE49-F238E27FC236}">
                  <a16:creationId xmlns:a16="http://schemas.microsoft.com/office/drawing/2014/main" id="{73E877DD-3EA3-B34C-B191-95320EDFCDA9}"/>
                </a:ext>
              </a:extLst>
            </p:cNvPr>
            <p:cNvCxnSpPr>
              <a:cxnSpLocks/>
            </p:cNvCxnSpPr>
            <p:nvPr/>
          </p:nvCxnSpPr>
          <p:spPr>
            <a:xfrm>
              <a:off x="3015951" y="4909891"/>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3" name="Straight Connector 222">
              <a:extLst>
                <a:ext uri="{FF2B5EF4-FFF2-40B4-BE49-F238E27FC236}">
                  <a16:creationId xmlns:a16="http://schemas.microsoft.com/office/drawing/2014/main" id="{04BD2B3D-A24F-054A-93FC-CDDCFE1DF17A}"/>
                </a:ext>
              </a:extLst>
            </p:cNvPr>
            <p:cNvCxnSpPr>
              <a:cxnSpLocks/>
            </p:cNvCxnSpPr>
            <p:nvPr/>
          </p:nvCxnSpPr>
          <p:spPr>
            <a:xfrm>
              <a:off x="2868852" y="4919344"/>
              <a:ext cx="147099"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4" name="Straight Connector 223">
              <a:extLst>
                <a:ext uri="{FF2B5EF4-FFF2-40B4-BE49-F238E27FC236}">
                  <a16:creationId xmlns:a16="http://schemas.microsoft.com/office/drawing/2014/main" id="{E4DE074E-2BB8-7545-8A89-251EA74C36CE}"/>
                </a:ext>
              </a:extLst>
            </p:cNvPr>
            <p:cNvCxnSpPr/>
            <p:nvPr/>
          </p:nvCxnSpPr>
          <p:spPr>
            <a:xfrm>
              <a:off x="2868852" y="5208631"/>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7" name="Straight Arrow Connector 226">
              <a:extLst>
                <a:ext uri="{FF2B5EF4-FFF2-40B4-BE49-F238E27FC236}">
                  <a16:creationId xmlns:a16="http://schemas.microsoft.com/office/drawing/2014/main" id="{0208A538-798E-B34C-AC08-61993CD6F31C}"/>
                </a:ext>
              </a:extLst>
            </p:cNvPr>
            <p:cNvCxnSpPr/>
            <p:nvPr/>
          </p:nvCxnSpPr>
          <p:spPr>
            <a:xfrm flipV="1">
              <a:off x="2572650" y="5203904"/>
              <a:ext cx="590400" cy="125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E08F8BFE-65A4-DE41-9086-D551DD154E0D}"/>
                </a:ext>
              </a:extLst>
            </p:cNvPr>
            <p:cNvCxnSpPr/>
            <p:nvPr/>
          </p:nvCxnSpPr>
          <p:spPr>
            <a:xfrm>
              <a:off x="2560574" y="4089632"/>
              <a:ext cx="58839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0" name="Straight Connector 229">
              <a:extLst>
                <a:ext uri="{FF2B5EF4-FFF2-40B4-BE49-F238E27FC236}">
                  <a16:creationId xmlns:a16="http://schemas.microsoft.com/office/drawing/2014/main" id="{CF9A01C8-A3A6-9648-BF7A-3D4269DAE834}"/>
                </a:ext>
              </a:extLst>
            </p:cNvPr>
            <p:cNvCxnSpPr/>
            <p:nvPr/>
          </p:nvCxnSpPr>
          <p:spPr>
            <a:xfrm>
              <a:off x="2548204" y="4793775"/>
              <a:ext cx="58839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1" name="Straight Connector 230">
              <a:extLst>
                <a:ext uri="{FF2B5EF4-FFF2-40B4-BE49-F238E27FC236}">
                  <a16:creationId xmlns:a16="http://schemas.microsoft.com/office/drawing/2014/main" id="{A28701AC-F651-2B48-B129-E642135259C8}"/>
                </a:ext>
              </a:extLst>
            </p:cNvPr>
            <p:cNvCxnSpPr/>
            <p:nvPr/>
          </p:nvCxnSpPr>
          <p:spPr>
            <a:xfrm>
              <a:off x="2548204" y="5329511"/>
              <a:ext cx="58839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32" name="Straight Connector 231">
              <a:extLst>
                <a:ext uri="{FF2B5EF4-FFF2-40B4-BE49-F238E27FC236}">
                  <a16:creationId xmlns:a16="http://schemas.microsoft.com/office/drawing/2014/main" id="{5C35E678-41FF-CC4F-9DB2-72F7832ECD48}"/>
                </a:ext>
              </a:extLst>
            </p:cNvPr>
            <p:cNvCxnSpPr/>
            <p:nvPr/>
          </p:nvCxnSpPr>
          <p:spPr>
            <a:xfrm>
              <a:off x="3136600" y="5329511"/>
              <a:ext cx="58839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33" name="Straight Connector 232">
              <a:extLst>
                <a:ext uri="{FF2B5EF4-FFF2-40B4-BE49-F238E27FC236}">
                  <a16:creationId xmlns:a16="http://schemas.microsoft.com/office/drawing/2014/main" id="{79502AB6-FA6B-E046-B6E0-DA7AC40F9056}"/>
                </a:ext>
              </a:extLst>
            </p:cNvPr>
            <p:cNvCxnSpPr>
              <a:cxnSpLocks/>
            </p:cNvCxnSpPr>
            <p:nvPr/>
          </p:nvCxnSpPr>
          <p:spPr>
            <a:xfrm>
              <a:off x="3163050" y="5203904"/>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35" name="Straight Connector 234">
              <a:extLst>
                <a:ext uri="{FF2B5EF4-FFF2-40B4-BE49-F238E27FC236}">
                  <a16:creationId xmlns:a16="http://schemas.microsoft.com/office/drawing/2014/main" id="{BF1F1DC2-C751-BE48-8F18-CC735C633CDE}"/>
                </a:ext>
              </a:extLst>
            </p:cNvPr>
            <p:cNvCxnSpPr>
              <a:cxnSpLocks/>
            </p:cNvCxnSpPr>
            <p:nvPr/>
          </p:nvCxnSpPr>
          <p:spPr>
            <a:xfrm>
              <a:off x="3136600" y="4793775"/>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6" name="Straight Connector 235">
              <a:extLst>
                <a:ext uri="{FF2B5EF4-FFF2-40B4-BE49-F238E27FC236}">
                  <a16:creationId xmlns:a16="http://schemas.microsoft.com/office/drawing/2014/main" id="{057E5BAC-D167-ED4A-986D-CF939AC81350}"/>
                </a:ext>
              </a:extLst>
            </p:cNvPr>
            <p:cNvCxnSpPr>
              <a:cxnSpLocks/>
            </p:cNvCxnSpPr>
            <p:nvPr/>
          </p:nvCxnSpPr>
          <p:spPr>
            <a:xfrm>
              <a:off x="3136600" y="4089632"/>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48" name="Group 247">
            <a:extLst>
              <a:ext uri="{FF2B5EF4-FFF2-40B4-BE49-F238E27FC236}">
                <a16:creationId xmlns:a16="http://schemas.microsoft.com/office/drawing/2014/main" id="{9701F628-21A9-CE49-B91E-888852B54EDC}"/>
              </a:ext>
            </a:extLst>
          </p:cNvPr>
          <p:cNvGrpSpPr/>
          <p:nvPr/>
        </p:nvGrpSpPr>
        <p:grpSpPr>
          <a:xfrm>
            <a:off x="3692501" y="4089632"/>
            <a:ext cx="888639" cy="1242113"/>
            <a:chOff x="3692501" y="4089632"/>
            <a:chExt cx="888639" cy="1242113"/>
          </a:xfrm>
        </p:grpSpPr>
        <p:sp>
          <p:nvSpPr>
            <p:cNvPr id="239" name="Freeform 238">
              <a:extLst>
                <a:ext uri="{FF2B5EF4-FFF2-40B4-BE49-F238E27FC236}">
                  <a16:creationId xmlns:a16="http://schemas.microsoft.com/office/drawing/2014/main" id="{472AD48C-870F-FC4D-9ACB-03AFD271406A}"/>
                </a:ext>
              </a:extLst>
            </p:cNvPr>
            <p:cNvSpPr/>
            <p:nvPr/>
          </p:nvSpPr>
          <p:spPr>
            <a:xfrm>
              <a:off x="3698532" y="4477517"/>
              <a:ext cx="282136" cy="316258"/>
            </a:xfrm>
            <a:custGeom>
              <a:avLst/>
              <a:gdLst>
                <a:gd name="connsiteX0" fmla="*/ 0 w 598142"/>
                <a:gd name="connsiteY0" fmla="*/ 316258 h 316258"/>
                <a:gd name="connsiteX1" fmla="*/ 495014 w 598142"/>
                <a:gd name="connsiteY1" fmla="*/ 316258 h 316258"/>
                <a:gd name="connsiteX2" fmla="*/ 598142 w 598142"/>
                <a:gd name="connsiteY2" fmla="*/ 0 h 316258"/>
                <a:gd name="connsiteX3" fmla="*/ 598142 w 598142"/>
                <a:gd name="connsiteY3" fmla="*/ 316258 h 316258"/>
                <a:gd name="connsiteX0" fmla="*/ 0 w 598142"/>
                <a:gd name="connsiteY0" fmla="*/ 316258 h 316258"/>
                <a:gd name="connsiteX1" fmla="*/ 495014 w 598142"/>
                <a:gd name="connsiteY1" fmla="*/ 316258 h 316258"/>
                <a:gd name="connsiteX2" fmla="*/ 598142 w 598142"/>
                <a:gd name="connsiteY2" fmla="*/ 0 h 316258"/>
                <a:gd name="connsiteX0" fmla="*/ 0 w 295583"/>
                <a:gd name="connsiteY0" fmla="*/ 302811 h 316258"/>
                <a:gd name="connsiteX1" fmla="*/ 192455 w 295583"/>
                <a:gd name="connsiteY1" fmla="*/ 316258 h 316258"/>
                <a:gd name="connsiteX2" fmla="*/ 295583 w 295583"/>
                <a:gd name="connsiteY2" fmla="*/ 0 h 316258"/>
                <a:gd name="connsiteX0" fmla="*/ 0 w 282136"/>
                <a:gd name="connsiteY0" fmla="*/ 316258 h 316258"/>
                <a:gd name="connsiteX1" fmla="*/ 179008 w 282136"/>
                <a:gd name="connsiteY1" fmla="*/ 316258 h 316258"/>
                <a:gd name="connsiteX2" fmla="*/ 282136 w 282136"/>
                <a:gd name="connsiteY2" fmla="*/ 0 h 316258"/>
              </a:gdLst>
              <a:ahLst/>
              <a:cxnLst>
                <a:cxn ang="0">
                  <a:pos x="connsiteX0" y="connsiteY0"/>
                </a:cxn>
                <a:cxn ang="0">
                  <a:pos x="connsiteX1" y="connsiteY1"/>
                </a:cxn>
                <a:cxn ang="0">
                  <a:pos x="connsiteX2" y="connsiteY2"/>
                </a:cxn>
              </a:cxnLst>
              <a:rect l="l" t="t" r="r" b="b"/>
              <a:pathLst>
                <a:path w="282136" h="316258">
                  <a:moveTo>
                    <a:pt x="0" y="316258"/>
                  </a:moveTo>
                  <a:lnTo>
                    <a:pt x="179008" y="316258"/>
                  </a:lnTo>
                  <a:lnTo>
                    <a:pt x="282136" y="0"/>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0" name="Straight Connector 239">
              <a:extLst>
                <a:ext uri="{FF2B5EF4-FFF2-40B4-BE49-F238E27FC236}">
                  <a16:creationId xmlns:a16="http://schemas.microsoft.com/office/drawing/2014/main" id="{BEBBC510-8DC0-9141-AF09-E1EC2DFAEE10}"/>
                </a:ext>
              </a:extLst>
            </p:cNvPr>
            <p:cNvCxnSpPr/>
            <p:nvPr/>
          </p:nvCxnSpPr>
          <p:spPr>
            <a:xfrm>
              <a:off x="3692501" y="4089632"/>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41" name="Straight Connector 240">
              <a:extLst>
                <a:ext uri="{FF2B5EF4-FFF2-40B4-BE49-F238E27FC236}">
                  <a16:creationId xmlns:a16="http://schemas.microsoft.com/office/drawing/2014/main" id="{A89BB8C8-657D-6742-95DC-79F0AC6A74D6}"/>
                </a:ext>
              </a:extLst>
            </p:cNvPr>
            <p:cNvCxnSpPr/>
            <p:nvPr/>
          </p:nvCxnSpPr>
          <p:spPr>
            <a:xfrm>
              <a:off x="3724996" y="5203904"/>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42" name="Straight Connector 241">
              <a:extLst>
                <a:ext uri="{FF2B5EF4-FFF2-40B4-BE49-F238E27FC236}">
                  <a16:creationId xmlns:a16="http://schemas.microsoft.com/office/drawing/2014/main" id="{2C963A0D-9320-6747-A319-EF9BECCA82DC}"/>
                </a:ext>
              </a:extLst>
            </p:cNvPr>
            <p:cNvCxnSpPr/>
            <p:nvPr/>
          </p:nvCxnSpPr>
          <p:spPr>
            <a:xfrm>
              <a:off x="3724996" y="5331745"/>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44" name="Straight Connector 243">
              <a:extLst>
                <a:ext uri="{FF2B5EF4-FFF2-40B4-BE49-F238E27FC236}">
                  <a16:creationId xmlns:a16="http://schemas.microsoft.com/office/drawing/2014/main" id="{68464149-B042-5743-B6BC-7C5DA72DAE22}"/>
                </a:ext>
              </a:extLst>
            </p:cNvPr>
            <p:cNvCxnSpPr>
              <a:cxnSpLocks/>
            </p:cNvCxnSpPr>
            <p:nvPr/>
          </p:nvCxnSpPr>
          <p:spPr>
            <a:xfrm>
              <a:off x="4019194" y="5201555"/>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45" name="Straight Connector 244">
              <a:extLst>
                <a:ext uri="{FF2B5EF4-FFF2-40B4-BE49-F238E27FC236}">
                  <a16:creationId xmlns:a16="http://schemas.microsoft.com/office/drawing/2014/main" id="{A155A1EF-4741-134B-B7DA-7248D0D071DC}"/>
                </a:ext>
              </a:extLst>
            </p:cNvPr>
            <p:cNvCxnSpPr>
              <a:cxnSpLocks/>
            </p:cNvCxnSpPr>
            <p:nvPr/>
          </p:nvCxnSpPr>
          <p:spPr>
            <a:xfrm>
              <a:off x="4019194" y="5329511"/>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46" name="Straight Connector 245">
              <a:extLst>
                <a:ext uri="{FF2B5EF4-FFF2-40B4-BE49-F238E27FC236}">
                  <a16:creationId xmlns:a16="http://schemas.microsoft.com/office/drawing/2014/main" id="{A3844988-B868-FA4C-9E4C-3C9744B70B07}"/>
                </a:ext>
              </a:extLst>
            </p:cNvPr>
            <p:cNvCxnSpPr>
              <a:cxnSpLocks/>
            </p:cNvCxnSpPr>
            <p:nvPr/>
          </p:nvCxnSpPr>
          <p:spPr>
            <a:xfrm>
              <a:off x="3980668" y="4090760"/>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47" name="Straight Connector 246">
              <a:extLst>
                <a:ext uri="{FF2B5EF4-FFF2-40B4-BE49-F238E27FC236}">
                  <a16:creationId xmlns:a16="http://schemas.microsoft.com/office/drawing/2014/main" id="{20970F47-CF5D-B746-AD03-A7B6F402D57A}"/>
                </a:ext>
              </a:extLst>
            </p:cNvPr>
            <p:cNvCxnSpPr>
              <a:cxnSpLocks/>
            </p:cNvCxnSpPr>
            <p:nvPr/>
          </p:nvCxnSpPr>
          <p:spPr>
            <a:xfrm>
              <a:off x="3980447" y="4494520"/>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62" name="Group 261">
            <a:extLst>
              <a:ext uri="{FF2B5EF4-FFF2-40B4-BE49-F238E27FC236}">
                <a16:creationId xmlns:a16="http://schemas.microsoft.com/office/drawing/2014/main" id="{A4684259-7F72-9849-B1F9-EB65A6856546}"/>
              </a:ext>
            </a:extLst>
          </p:cNvPr>
          <p:cNvGrpSpPr/>
          <p:nvPr/>
        </p:nvGrpSpPr>
        <p:grpSpPr>
          <a:xfrm>
            <a:off x="4532229" y="4089632"/>
            <a:ext cx="938091" cy="1239879"/>
            <a:chOff x="4532229" y="4089632"/>
            <a:chExt cx="938091" cy="1239879"/>
          </a:xfrm>
        </p:grpSpPr>
        <p:sp>
          <p:nvSpPr>
            <p:cNvPr id="249" name="Freeform 248">
              <a:extLst>
                <a:ext uri="{FF2B5EF4-FFF2-40B4-BE49-F238E27FC236}">
                  <a16:creationId xmlns:a16="http://schemas.microsoft.com/office/drawing/2014/main" id="{29DC436E-0E5A-894C-A07B-D9F5D5E29B11}"/>
                </a:ext>
              </a:extLst>
            </p:cNvPr>
            <p:cNvSpPr/>
            <p:nvPr/>
          </p:nvSpPr>
          <p:spPr>
            <a:xfrm>
              <a:off x="4532229" y="4089632"/>
              <a:ext cx="271671" cy="304302"/>
            </a:xfrm>
            <a:custGeom>
              <a:avLst/>
              <a:gdLst>
                <a:gd name="connsiteX0" fmla="*/ 0 w 584391"/>
                <a:gd name="connsiteY0" fmla="*/ 0 h 302508"/>
                <a:gd name="connsiteX1" fmla="*/ 474388 w 584391"/>
                <a:gd name="connsiteY1" fmla="*/ 0 h 302508"/>
                <a:gd name="connsiteX2" fmla="*/ 584391 w 584391"/>
                <a:gd name="connsiteY2" fmla="*/ 302508 h 302508"/>
                <a:gd name="connsiteX0" fmla="*/ 0 w 328897"/>
                <a:gd name="connsiteY0" fmla="*/ 67235 h 302508"/>
                <a:gd name="connsiteX1" fmla="*/ 218894 w 328897"/>
                <a:gd name="connsiteY1" fmla="*/ 0 h 302508"/>
                <a:gd name="connsiteX2" fmla="*/ 328897 w 328897"/>
                <a:gd name="connsiteY2" fmla="*/ 302508 h 302508"/>
                <a:gd name="connsiteX0" fmla="*/ 0 w 248214"/>
                <a:gd name="connsiteY0" fmla="*/ 13446 h 302508"/>
                <a:gd name="connsiteX1" fmla="*/ 138211 w 248214"/>
                <a:gd name="connsiteY1" fmla="*/ 0 h 302508"/>
                <a:gd name="connsiteX2" fmla="*/ 248214 w 248214"/>
                <a:gd name="connsiteY2" fmla="*/ 302508 h 302508"/>
                <a:gd name="connsiteX0" fmla="*/ 0 w 281831"/>
                <a:gd name="connsiteY0" fmla="*/ 0 h 309232"/>
                <a:gd name="connsiteX1" fmla="*/ 171828 w 281831"/>
                <a:gd name="connsiteY1" fmla="*/ 6724 h 309232"/>
                <a:gd name="connsiteX2" fmla="*/ 281831 w 281831"/>
                <a:gd name="connsiteY2" fmla="*/ 309232 h 309232"/>
                <a:gd name="connsiteX0" fmla="*/ 0 w 281831"/>
                <a:gd name="connsiteY0" fmla="*/ 13446 h 302508"/>
                <a:gd name="connsiteX1" fmla="*/ 171828 w 281831"/>
                <a:gd name="connsiteY1" fmla="*/ 0 h 302508"/>
                <a:gd name="connsiteX2" fmla="*/ 281831 w 281831"/>
                <a:gd name="connsiteY2" fmla="*/ 302508 h 302508"/>
                <a:gd name="connsiteX0" fmla="*/ 0 w 271671"/>
                <a:gd name="connsiteY0" fmla="*/ 0 h 304302"/>
                <a:gd name="connsiteX1" fmla="*/ 161668 w 271671"/>
                <a:gd name="connsiteY1" fmla="*/ 1794 h 304302"/>
                <a:gd name="connsiteX2" fmla="*/ 271671 w 271671"/>
                <a:gd name="connsiteY2" fmla="*/ 304302 h 304302"/>
              </a:gdLst>
              <a:ahLst/>
              <a:cxnLst>
                <a:cxn ang="0">
                  <a:pos x="connsiteX0" y="connsiteY0"/>
                </a:cxn>
                <a:cxn ang="0">
                  <a:pos x="connsiteX1" y="connsiteY1"/>
                </a:cxn>
                <a:cxn ang="0">
                  <a:pos x="connsiteX2" y="connsiteY2"/>
                </a:cxn>
              </a:cxnLst>
              <a:rect l="l" t="t" r="r" b="b"/>
              <a:pathLst>
                <a:path w="271671" h="304302">
                  <a:moveTo>
                    <a:pt x="0" y="0"/>
                  </a:moveTo>
                  <a:lnTo>
                    <a:pt x="161668" y="1794"/>
                  </a:lnTo>
                  <a:lnTo>
                    <a:pt x="271671" y="304302"/>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0" name="Straight Connector 249">
              <a:extLst>
                <a:ext uri="{FF2B5EF4-FFF2-40B4-BE49-F238E27FC236}">
                  <a16:creationId xmlns:a16="http://schemas.microsoft.com/office/drawing/2014/main" id="{E076D699-1D6E-8640-9116-0DEEE1698D26}"/>
                </a:ext>
              </a:extLst>
            </p:cNvPr>
            <p:cNvCxnSpPr/>
            <p:nvPr/>
          </p:nvCxnSpPr>
          <p:spPr>
            <a:xfrm>
              <a:off x="4542393" y="4494560"/>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51" name="Straight Connector 250">
              <a:extLst>
                <a:ext uri="{FF2B5EF4-FFF2-40B4-BE49-F238E27FC236}">
                  <a16:creationId xmlns:a16="http://schemas.microsoft.com/office/drawing/2014/main" id="{63936CEB-61E5-164D-9A08-F0C8858CC56F}"/>
                </a:ext>
              </a:extLst>
            </p:cNvPr>
            <p:cNvCxnSpPr/>
            <p:nvPr/>
          </p:nvCxnSpPr>
          <p:spPr>
            <a:xfrm>
              <a:off x="4577980" y="5201670"/>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52" name="Straight Connector 251">
              <a:extLst>
                <a:ext uri="{FF2B5EF4-FFF2-40B4-BE49-F238E27FC236}">
                  <a16:creationId xmlns:a16="http://schemas.microsoft.com/office/drawing/2014/main" id="{00AB6D7A-4E9B-CD4A-B5F5-CF787A27C843}"/>
                </a:ext>
              </a:extLst>
            </p:cNvPr>
            <p:cNvCxnSpPr/>
            <p:nvPr/>
          </p:nvCxnSpPr>
          <p:spPr>
            <a:xfrm>
              <a:off x="4577980" y="5329511"/>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53" name="Straight Connector 252">
              <a:extLst>
                <a:ext uri="{FF2B5EF4-FFF2-40B4-BE49-F238E27FC236}">
                  <a16:creationId xmlns:a16="http://schemas.microsoft.com/office/drawing/2014/main" id="{D478AF5F-9280-8E40-9364-A062EC0DF1B2}"/>
                </a:ext>
              </a:extLst>
            </p:cNvPr>
            <p:cNvCxnSpPr>
              <a:cxnSpLocks/>
            </p:cNvCxnSpPr>
            <p:nvPr/>
          </p:nvCxnSpPr>
          <p:spPr>
            <a:xfrm>
              <a:off x="4831511" y="4493048"/>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54" name="Straight Connector 253">
              <a:extLst>
                <a:ext uri="{FF2B5EF4-FFF2-40B4-BE49-F238E27FC236}">
                  <a16:creationId xmlns:a16="http://schemas.microsoft.com/office/drawing/2014/main" id="{203F1BBC-63F0-E042-B3C2-A42A4FAC3DED}"/>
                </a:ext>
              </a:extLst>
            </p:cNvPr>
            <p:cNvCxnSpPr>
              <a:cxnSpLocks/>
            </p:cNvCxnSpPr>
            <p:nvPr/>
          </p:nvCxnSpPr>
          <p:spPr>
            <a:xfrm>
              <a:off x="4795251" y="4383999"/>
              <a:ext cx="59820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58" name="Freeform 257">
              <a:extLst>
                <a:ext uri="{FF2B5EF4-FFF2-40B4-BE49-F238E27FC236}">
                  <a16:creationId xmlns:a16="http://schemas.microsoft.com/office/drawing/2014/main" id="{D65EA0A5-BBAB-0F46-AB99-8B6CB9AF48F1}"/>
                </a:ext>
              </a:extLst>
            </p:cNvPr>
            <p:cNvSpPr/>
            <p:nvPr/>
          </p:nvSpPr>
          <p:spPr>
            <a:xfrm>
              <a:off x="4872178" y="4882566"/>
              <a:ext cx="598142" cy="316258"/>
            </a:xfrm>
            <a:custGeom>
              <a:avLst/>
              <a:gdLst>
                <a:gd name="connsiteX0" fmla="*/ 0 w 598142"/>
                <a:gd name="connsiteY0" fmla="*/ 316258 h 316258"/>
                <a:gd name="connsiteX1" fmla="*/ 495014 w 598142"/>
                <a:gd name="connsiteY1" fmla="*/ 316258 h 316258"/>
                <a:gd name="connsiteX2" fmla="*/ 598142 w 598142"/>
                <a:gd name="connsiteY2" fmla="*/ 0 h 316258"/>
                <a:gd name="connsiteX3" fmla="*/ 598142 w 598142"/>
                <a:gd name="connsiteY3" fmla="*/ 316258 h 316258"/>
                <a:gd name="connsiteX0" fmla="*/ 0 w 598142"/>
                <a:gd name="connsiteY0" fmla="*/ 316258 h 316258"/>
                <a:gd name="connsiteX1" fmla="*/ 495014 w 598142"/>
                <a:gd name="connsiteY1" fmla="*/ 316258 h 316258"/>
                <a:gd name="connsiteX2" fmla="*/ 598142 w 598142"/>
                <a:gd name="connsiteY2" fmla="*/ 0 h 316258"/>
              </a:gdLst>
              <a:ahLst/>
              <a:cxnLst>
                <a:cxn ang="0">
                  <a:pos x="connsiteX0" y="connsiteY0"/>
                </a:cxn>
                <a:cxn ang="0">
                  <a:pos x="connsiteX1" y="connsiteY1"/>
                </a:cxn>
                <a:cxn ang="0">
                  <a:pos x="connsiteX2" y="connsiteY2"/>
                </a:cxn>
              </a:cxnLst>
              <a:rect l="l" t="t" r="r" b="b"/>
              <a:pathLst>
                <a:path w="598142" h="316258">
                  <a:moveTo>
                    <a:pt x="0" y="316258"/>
                  </a:moveTo>
                  <a:lnTo>
                    <a:pt x="495014" y="316258"/>
                  </a:lnTo>
                  <a:lnTo>
                    <a:pt x="598142"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0" name="Straight Arrow Connector 259">
              <a:extLst>
                <a:ext uri="{FF2B5EF4-FFF2-40B4-BE49-F238E27FC236}">
                  <a16:creationId xmlns:a16="http://schemas.microsoft.com/office/drawing/2014/main" id="{E87AE221-4A5E-0346-B4E2-7CFA41848A87}"/>
                </a:ext>
              </a:extLst>
            </p:cNvPr>
            <p:cNvCxnSpPr>
              <a:stCxn id="249" idx="2"/>
              <a:endCxn id="258" idx="2"/>
            </p:cNvCxnSpPr>
            <p:nvPr/>
          </p:nvCxnSpPr>
          <p:spPr>
            <a:xfrm>
              <a:off x="4803900" y="4393934"/>
              <a:ext cx="666420" cy="48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6036C13E-1DBD-7749-A3DF-5BB602D222BC}"/>
                </a:ext>
              </a:extLst>
            </p:cNvPr>
            <p:cNvCxnSpPr>
              <a:cxnSpLocks/>
            </p:cNvCxnSpPr>
            <p:nvPr/>
          </p:nvCxnSpPr>
          <p:spPr>
            <a:xfrm>
              <a:off x="4872178" y="5329511"/>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0" name="Group 279">
            <a:extLst>
              <a:ext uri="{FF2B5EF4-FFF2-40B4-BE49-F238E27FC236}">
                <a16:creationId xmlns:a16="http://schemas.microsoft.com/office/drawing/2014/main" id="{A2C605DB-442E-CC48-B13C-86DCC750ED3C}"/>
              </a:ext>
            </a:extLst>
          </p:cNvPr>
          <p:cNvGrpSpPr/>
          <p:nvPr/>
        </p:nvGrpSpPr>
        <p:grpSpPr>
          <a:xfrm>
            <a:off x="5388377" y="4383999"/>
            <a:ext cx="1190926" cy="1244590"/>
            <a:chOff x="5388377" y="4383999"/>
            <a:chExt cx="1190926" cy="1244590"/>
          </a:xfrm>
        </p:grpSpPr>
        <p:cxnSp>
          <p:nvCxnSpPr>
            <p:cNvPr id="263" name="Straight Connector 262">
              <a:extLst>
                <a:ext uri="{FF2B5EF4-FFF2-40B4-BE49-F238E27FC236}">
                  <a16:creationId xmlns:a16="http://schemas.microsoft.com/office/drawing/2014/main" id="{9748E6E4-FEC7-D642-94B7-15B62E352C68}"/>
                </a:ext>
              </a:extLst>
            </p:cNvPr>
            <p:cNvCxnSpPr>
              <a:cxnSpLocks/>
            </p:cNvCxnSpPr>
            <p:nvPr/>
          </p:nvCxnSpPr>
          <p:spPr>
            <a:xfrm>
              <a:off x="5470320" y="4900084"/>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4" name="Straight Connector 263">
              <a:extLst>
                <a:ext uri="{FF2B5EF4-FFF2-40B4-BE49-F238E27FC236}">
                  <a16:creationId xmlns:a16="http://schemas.microsoft.com/office/drawing/2014/main" id="{DFCBA21B-3627-A74D-A47D-38D252144F0F}"/>
                </a:ext>
              </a:extLst>
            </p:cNvPr>
            <p:cNvCxnSpPr>
              <a:cxnSpLocks/>
            </p:cNvCxnSpPr>
            <p:nvPr/>
          </p:nvCxnSpPr>
          <p:spPr>
            <a:xfrm>
              <a:off x="5388377" y="4495376"/>
              <a:ext cx="643889"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65" name="Straight Connector 264">
              <a:extLst>
                <a:ext uri="{FF2B5EF4-FFF2-40B4-BE49-F238E27FC236}">
                  <a16:creationId xmlns:a16="http://schemas.microsoft.com/office/drawing/2014/main" id="{CD541CC0-EAA3-2D4A-9654-47DF247BB05D}"/>
                </a:ext>
              </a:extLst>
            </p:cNvPr>
            <p:cNvCxnSpPr>
              <a:cxnSpLocks/>
            </p:cNvCxnSpPr>
            <p:nvPr/>
          </p:nvCxnSpPr>
          <p:spPr>
            <a:xfrm>
              <a:off x="5388377" y="4383999"/>
              <a:ext cx="643889"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71" name="Freeform 270">
              <a:extLst>
                <a:ext uri="{FF2B5EF4-FFF2-40B4-BE49-F238E27FC236}">
                  <a16:creationId xmlns:a16="http://schemas.microsoft.com/office/drawing/2014/main" id="{0273837D-F678-8A40-9BC3-A1DAFE176F36}"/>
                </a:ext>
              </a:extLst>
            </p:cNvPr>
            <p:cNvSpPr/>
            <p:nvPr/>
          </p:nvSpPr>
          <p:spPr>
            <a:xfrm>
              <a:off x="5432966" y="5326081"/>
              <a:ext cx="584391" cy="302508"/>
            </a:xfrm>
            <a:custGeom>
              <a:avLst/>
              <a:gdLst>
                <a:gd name="connsiteX0" fmla="*/ 0 w 584391"/>
                <a:gd name="connsiteY0" fmla="*/ 0 h 302508"/>
                <a:gd name="connsiteX1" fmla="*/ 474388 w 584391"/>
                <a:gd name="connsiteY1" fmla="*/ 0 h 302508"/>
                <a:gd name="connsiteX2" fmla="*/ 584391 w 584391"/>
                <a:gd name="connsiteY2" fmla="*/ 302508 h 302508"/>
              </a:gdLst>
              <a:ahLst/>
              <a:cxnLst>
                <a:cxn ang="0">
                  <a:pos x="connsiteX0" y="connsiteY0"/>
                </a:cxn>
                <a:cxn ang="0">
                  <a:pos x="connsiteX1" y="connsiteY1"/>
                </a:cxn>
                <a:cxn ang="0">
                  <a:pos x="connsiteX2" y="connsiteY2"/>
                </a:cxn>
              </a:cxnLst>
              <a:rect l="l" t="t" r="r" b="b"/>
              <a:pathLst>
                <a:path w="584391" h="302508">
                  <a:moveTo>
                    <a:pt x="0" y="0"/>
                  </a:moveTo>
                  <a:lnTo>
                    <a:pt x="474388" y="0"/>
                  </a:lnTo>
                  <a:lnTo>
                    <a:pt x="584391" y="302508"/>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2" name="Straight Connector 271">
              <a:extLst>
                <a:ext uri="{FF2B5EF4-FFF2-40B4-BE49-F238E27FC236}">
                  <a16:creationId xmlns:a16="http://schemas.microsoft.com/office/drawing/2014/main" id="{6C1AECD2-992C-DA41-B379-397C58FF8916}"/>
                </a:ext>
              </a:extLst>
            </p:cNvPr>
            <p:cNvCxnSpPr>
              <a:cxnSpLocks/>
            </p:cNvCxnSpPr>
            <p:nvPr/>
          </p:nvCxnSpPr>
          <p:spPr>
            <a:xfrm>
              <a:off x="6017357" y="4897968"/>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Straight Connector 272">
              <a:extLst>
                <a:ext uri="{FF2B5EF4-FFF2-40B4-BE49-F238E27FC236}">
                  <a16:creationId xmlns:a16="http://schemas.microsoft.com/office/drawing/2014/main" id="{39B57F65-797F-DC49-86CA-F70457A4A57E}"/>
                </a:ext>
              </a:extLst>
            </p:cNvPr>
            <p:cNvCxnSpPr>
              <a:cxnSpLocks/>
            </p:cNvCxnSpPr>
            <p:nvPr/>
          </p:nvCxnSpPr>
          <p:spPr>
            <a:xfrm>
              <a:off x="6017357" y="5618798"/>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a:extLst>
                <a:ext uri="{FF2B5EF4-FFF2-40B4-BE49-F238E27FC236}">
                  <a16:creationId xmlns:a16="http://schemas.microsoft.com/office/drawing/2014/main" id="{C17BDDB3-F700-BE4C-8844-616D5540B85B}"/>
                </a:ext>
              </a:extLst>
            </p:cNvPr>
            <p:cNvCxnSpPr>
              <a:cxnSpLocks/>
            </p:cNvCxnSpPr>
            <p:nvPr/>
          </p:nvCxnSpPr>
          <p:spPr>
            <a:xfrm>
              <a:off x="6017357" y="4495376"/>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75" name="Straight Connector 274">
              <a:extLst>
                <a:ext uri="{FF2B5EF4-FFF2-40B4-BE49-F238E27FC236}">
                  <a16:creationId xmlns:a16="http://schemas.microsoft.com/office/drawing/2014/main" id="{BB4521F8-A31D-F140-A2E1-58FCF872D9A8}"/>
                </a:ext>
              </a:extLst>
            </p:cNvPr>
            <p:cNvCxnSpPr>
              <a:cxnSpLocks/>
            </p:cNvCxnSpPr>
            <p:nvPr/>
          </p:nvCxnSpPr>
          <p:spPr>
            <a:xfrm>
              <a:off x="6017357" y="4383999"/>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79" name="Straight Arrow Connector 278">
              <a:extLst>
                <a:ext uri="{FF2B5EF4-FFF2-40B4-BE49-F238E27FC236}">
                  <a16:creationId xmlns:a16="http://schemas.microsoft.com/office/drawing/2014/main" id="{37DA15E1-9F73-D04F-913F-BAF7097379A1}"/>
                </a:ext>
              </a:extLst>
            </p:cNvPr>
            <p:cNvCxnSpPr>
              <a:stCxn id="258" idx="2"/>
            </p:cNvCxnSpPr>
            <p:nvPr/>
          </p:nvCxnSpPr>
          <p:spPr>
            <a:xfrm>
              <a:off x="5470320" y="4882566"/>
              <a:ext cx="547037" cy="746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9" name="Group 288">
            <a:extLst>
              <a:ext uri="{FF2B5EF4-FFF2-40B4-BE49-F238E27FC236}">
                <a16:creationId xmlns:a16="http://schemas.microsoft.com/office/drawing/2014/main" id="{663F877F-7F6B-DB43-972A-18E85D152CD7}"/>
              </a:ext>
            </a:extLst>
          </p:cNvPr>
          <p:cNvGrpSpPr/>
          <p:nvPr/>
        </p:nvGrpSpPr>
        <p:grpSpPr>
          <a:xfrm>
            <a:off x="6574501" y="4066136"/>
            <a:ext cx="850113" cy="1553790"/>
            <a:chOff x="6574501" y="4066136"/>
            <a:chExt cx="850113" cy="1553790"/>
          </a:xfrm>
        </p:grpSpPr>
        <p:sp>
          <p:nvSpPr>
            <p:cNvPr id="281" name="Freeform 280">
              <a:extLst>
                <a:ext uri="{FF2B5EF4-FFF2-40B4-BE49-F238E27FC236}">
                  <a16:creationId xmlns:a16="http://schemas.microsoft.com/office/drawing/2014/main" id="{B743CD67-3DD9-314D-A0EA-76D88B402464}"/>
                </a:ext>
              </a:extLst>
            </p:cNvPr>
            <p:cNvSpPr/>
            <p:nvPr/>
          </p:nvSpPr>
          <p:spPr>
            <a:xfrm>
              <a:off x="6574501" y="4066136"/>
              <a:ext cx="282136" cy="316258"/>
            </a:xfrm>
            <a:custGeom>
              <a:avLst/>
              <a:gdLst>
                <a:gd name="connsiteX0" fmla="*/ 0 w 598142"/>
                <a:gd name="connsiteY0" fmla="*/ 316258 h 316258"/>
                <a:gd name="connsiteX1" fmla="*/ 495014 w 598142"/>
                <a:gd name="connsiteY1" fmla="*/ 316258 h 316258"/>
                <a:gd name="connsiteX2" fmla="*/ 598142 w 598142"/>
                <a:gd name="connsiteY2" fmla="*/ 0 h 316258"/>
                <a:gd name="connsiteX3" fmla="*/ 598142 w 598142"/>
                <a:gd name="connsiteY3" fmla="*/ 316258 h 316258"/>
                <a:gd name="connsiteX0" fmla="*/ 0 w 598142"/>
                <a:gd name="connsiteY0" fmla="*/ 316258 h 316258"/>
                <a:gd name="connsiteX1" fmla="*/ 495014 w 598142"/>
                <a:gd name="connsiteY1" fmla="*/ 316258 h 316258"/>
                <a:gd name="connsiteX2" fmla="*/ 598142 w 598142"/>
                <a:gd name="connsiteY2" fmla="*/ 0 h 316258"/>
                <a:gd name="connsiteX0" fmla="*/ 0 w 295583"/>
                <a:gd name="connsiteY0" fmla="*/ 302811 h 316258"/>
                <a:gd name="connsiteX1" fmla="*/ 192455 w 295583"/>
                <a:gd name="connsiteY1" fmla="*/ 316258 h 316258"/>
                <a:gd name="connsiteX2" fmla="*/ 295583 w 295583"/>
                <a:gd name="connsiteY2" fmla="*/ 0 h 316258"/>
                <a:gd name="connsiteX0" fmla="*/ 0 w 282136"/>
                <a:gd name="connsiteY0" fmla="*/ 316258 h 316258"/>
                <a:gd name="connsiteX1" fmla="*/ 179008 w 282136"/>
                <a:gd name="connsiteY1" fmla="*/ 316258 h 316258"/>
                <a:gd name="connsiteX2" fmla="*/ 282136 w 282136"/>
                <a:gd name="connsiteY2" fmla="*/ 0 h 316258"/>
              </a:gdLst>
              <a:ahLst/>
              <a:cxnLst>
                <a:cxn ang="0">
                  <a:pos x="connsiteX0" y="connsiteY0"/>
                </a:cxn>
                <a:cxn ang="0">
                  <a:pos x="connsiteX1" y="connsiteY1"/>
                </a:cxn>
                <a:cxn ang="0">
                  <a:pos x="connsiteX2" y="connsiteY2"/>
                </a:cxn>
              </a:cxnLst>
              <a:rect l="l" t="t" r="r" b="b"/>
              <a:pathLst>
                <a:path w="282136" h="316258">
                  <a:moveTo>
                    <a:pt x="0" y="316258"/>
                  </a:moveTo>
                  <a:lnTo>
                    <a:pt x="179008" y="316258"/>
                  </a:lnTo>
                  <a:lnTo>
                    <a:pt x="282136" y="0"/>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2" name="Straight Connector 281">
              <a:extLst>
                <a:ext uri="{FF2B5EF4-FFF2-40B4-BE49-F238E27FC236}">
                  <a16:creationId xmlns:a16="http://schemas.microsoft.com/office/drawing/2014/main" id="{4D91CF71-69D4-3646-AE6E-050E6F6393A9}"/>
                </a:ext>
              </a:extLst>
            </p:cNvPr>
            <p:cNvCxnSpPr>
              <a:cxnSpLocks/>
            </p:cNvCxnSpPr>
            <p:nvPr/>
          </p:nvCxnSpPr>
          <p:spPr>
            <a:xfrm>
              <a:off x="6856416" y="4083139"/>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3" name="Straight Connector 282">
              <a:extLst>
                <a:ext uri="{FF2B5EF4-FFF2-40B4-BE49-F238E27FC236}">
                  <a16:creationId xmlns:a16="http://schemas.microsoft.com/office/drawing/2014/main" id="{1F1909F1-8590-484B-922A-7017E4E2434F}"/>
                </a:ext>
              </a:extLst>
            </p:cNvPr>
            <p:cNvCxnSpPr/>
            <p:nvPr/>
          </p:nvCxnSpPr>
          <p:spPr>
            <a:xfrm>
              <a:off x="6574501" y="489796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a:extLst>
                <a:ext uri="{FF2B5EF4-FFF2-40B4-BE49-F238E27FC236}">
                  <a16:creationId xmlns:a16="http://schemas.microsoft.com/office/drawing/2014/main" id="{A26B2B00-AD5A-444A-89BF-7D551D1B8D34}"/>
                </a:ext>
              </a:extLst>
            </p:cNvPr>
            <p:cNvCxnSpPr>
              <a:cxnSpLocks/>
            </p:cNvCxnSpPr>
            <p:nvPr/>
          </p:nvCxnSpPr>
          <p:spPr>
            <a:xfrm>
              <a:off x="6862668" y="4899096"/>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85" name="Straight Connector 284">
              <a:extLst>
                <a:ext uri="{FF2B5EF4-FFF2-40B4-BE49-F238E27FC236}">
                  <a16:creationId xmlns:a16="http://schemas.microsoft.com/office/drawing/2014/main" id="{DBD1D176-1BD8-5A4C-9696-A59C8E0FA584}"/>
                </a:ext>
              </a:extLst>
            </p:cNvPr>
            <p:cNvCxnSpPr/>
            <p:nvPr/>
          </p:nvCxnSpPr>
          <p:spPr>
            <a:xfrm>
              <a:off x="6574501" y="4493048"/>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a:extLst>
                <a:ext uri="{FF2B5EF4-FFF2-40B4-BE49-F238E27FC236}">
                  <a16:creationId xmlns:a16="http://schemas.microsoft.com/office/drawing/2014/main" id="{C3D138DC-F9B7-8749-925E-3230F4A496B2}"/>
                </a:ext>
              </a:extLst>
            </p:cNvPr>
            <p:cNvCxnSpPr>
              <a:cxnSpLocks/>
            </p:cNvCxnSpPr>
            <p:nvPr/>
          </p:nvCxnSpPr>
          <p:spPr>
            <a:xfrm>
              <a:off x="6862668" y="4494176"/>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7" name="Straight Connector 286">
              <a:extLst>
                <a:ext uri="{FF2B5EF4-FFF2-40B4-BE49-F238E27FC236}">
                  <a16:creationId xmlns:a16="http://schemas.microsoft.com/office/drawing/2014/main" id="{6A475C20-3015-CA41-B713-8861C9467474}"/>
                </a:ext>
              </a:extLst>
            </p:cNvPr>
            <p:cNvCxnSpPr/>
            <p:nvPr/>
          </p:nvCxnSpPr>
          <p:spPr>
            <a:xfrm>
              <a:off x="6574501" y="561879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88" name="Straight Connector 287">
              <a:extLst>
                <a:ext uri="{FF2B5EF4-FFF2-40B4-BE49-F238E27FC236}">
                  <a16:creationId xmlns:a16="http://schemas.microsoft.com/office/drawing/2014/main" id="{B7E1CE41-6985-8648-95FB-DEC0A43610BF}"/>
                </a:ext>
              </a:extLst>
            </p:cNvPr>
            <p:cNvCxnSpPr>
              <a:cxnSpLocks/>
            </p:cNvCxnSpPr>
            <p:nvPr/>
          </p:nvCxnSpPr>
          <p:spPr>
            <a:xfrm>
              <a:off x="6862668" y="5619926"/>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51069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wipe(left)">
                                      <p:cBhvr>
                                        <p:cTn id="7" dur="100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7"/>
                                        </p:tgtEl>
                                        <p:attrNameLst>
                                          <p:attrName>style.visibility</p:attrName>
                                        </p:attrNameLst>
                                      </p:cBhvr>
                                      <p:to>
                                        <p:strVal val="visible"/>
                                      </p:to>
                                    </p:set>
                                    <p:animEffect transition="in" filter="wipe(left)">
                                      <p:cBhvr>
                                        <p:cTn id="12" dur="1000"/>
                                        <p:tgtEl>
                                          <p:spTgt spid="2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8"/>
                                        </p:tgtEl>
                                        <p:attrNameLst>
                                          <p:attrName>style.visibility</p:attrName>
                                        </p:attrNameLst>
                                      </p:cBhvr>
                                      <p:to>
                                        <p:strVal val="visible"/>
                                      </p:to>
                                    </p:set>
                                    <p:animEffect transition="in" filter="wipe(left)">
                                      <p:cBhvr>
                                        <p:cTn id="17" dur="1000"/>
                                        <p:tgtEl>
                                          <p:spTgt spid="2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2"/>
                                        </p:tgtEl>
                                        <p:attrNameLst>
                                          <p:attrName>style.visibility</p:attrName>
                                        </p:attrNameLst>
                                      </p:cBhvr>
                                      <p:to>
                                        <p:strVal val="visible"/>
                                      </p:to>
                                    </p:set>
                                    <p:animEffect transition="in" filter="wipe(left)">
                                      <p:cBhvr>
                                        <p:cTn id="22" dur="1000"/>
                                        <p:tgtEl>
                                          <p:spTgt spid="2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0"/>
                                        </p:tgtEl>
                                        <p:attrNameLst>
                                          <p:attrName>style.visibility</p:attrName>
                                        </p:attrNameLst>
                                      </p:cBhvr>
                                      <p:to>
                                        <p:strVal val="visible"/>
                                      </p:to>
                                    </p:set>
                                    <p:animEffect transition="in" filter="wipe(left)">
                                      <p:cBhvr>
                                        <p:cTn id="27" dur="1000"/>
                                        <p:tgtEl>
                                          <p:spTgt spid="28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89"/>
                                        </p:tgtEl>
                                        <p:attrNameLst>
                                          <p:attrName>style.visibility</p:attrName>
                                        </p:attrNameLst>
                                      </p:cBhvr>
                                      <p:to>
                                        <p:strVal val="visible"/>
                                      </p:to>
                                    </p:set>
                                    <p:animEffect transition="in" filter="wipe(left)">
                                      <p:cBhvr>
                                        <p:cTn id="32" dur="1000"/>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7F314B-686C-1B44-BF6C-2017898B28C5}"/>
              </a:ext>
            </a:extLst>
          </p:cNvPr>
          <p:cNvSpPr>
            <a:spLocks noGrp="1"/>
          </p:cNvSpPr>
          <p:nvPr>
            <p:ph type="title"/>
          </p:nvPr>
        </p:nvSpPr>
        <p:spPr/>
        <p:txBody>
          <a:bodyPr/>
          <a:lstStyle/>
          <a:p>
            <a:r>
              <a:rPr lang="en-US" dirty="0"/>
              <a:t>D Latch (“Transparent Latch”)</a:t>
            </a:r>
          </a:p>
        </p:txBody>
      </p:sp>
      <p:graphicFrame>
        <p:nvGraphicFramePr>
          <p:cNvPr id="12" name="Table 12">
            <a:extLst>
              <a:ext uri="{FF2B5EF4-FFF2-40B4-BE49-F238E27FC236}">
                <a16:creationId xmlns:a16="http://schemas.microsoft.com/office/drawing/2014/main" id="{36D826AB-5DF8-9D49-BC1E-22D43B7BE922}"/>
              </a:ext>
            </a:extLst>
          </p:cNvPr>
          <p:cNvGraphicFramePr>
            <a:graphicFrameLocks noGrp="1"/>
          </p:cNvGraphicFramePr>
          <p:nvPr>
            <p:ph sz="half" idx="1"/>
            <p:extLst>
              <p:ext uri="{D42A27DB-BD31-4B8C-83A1-F6EECF244321}">
                <p14:modId xmlns:p14="http://schemas.microsoft.com/office/powerpoint/2010/main" val="1406046865"/>
              </p:ext>
            </p:extLst>
          </p:nvPr>
        </p:nvGraphicFramePr>
        <p:xfrm>
          <a:off x="838200" y="1825625"/>
          <a:ext cx="3886200" cy="18542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56551"/>
                    </a:ext>
                  </a:extLst>
                </a:gridCol>
                <a:gridCol w="1295400">
                  <a:extLst>
                    <a:ext uri="{9D8B030D-6E8A-4147-A177-3AD203B41FA5}">
                      <a16:colId xmlns:a16="http://schemas.microsoft.com/office/drawing/2014/main" val="76033892"/>
                    </a:ext>
                  </a:extLst>
                </a:gridCol>
                <a:gridCol w="1295400">
                  <a:extLst>
                    <a:ext uri="{9D8B030D-6E8A-4147-A177-3AD203B41FA5}">
                      <a16:colId xmlns:a16="http://schemas.microsoft.com/office/drawing/2014/main" val="2547671366"/>
                    </a:ext>
                  </a:extLst>
                </a:gridCol>
              </a:tblGrid>
              <a:tr h="370840">
                <a:tc>
                  <a:txBody>
                    <a:bodyPr/>
                    <a:lstStyle/>
                    <a:p>
                      <a:pPr algn="ctr"/>
                      <a:r>
                        <a:rPr lang="en-US" dirty="0"/>
                        <a:t>C</a:t>
                      </a:r>
                    </a:p>
                  </a:txBody>
                  <a:tcPr/>
                </a:tc>
                <a:tc>
                  <a:txBody>
                    <a:bodyPr/>
                    <a:lstStyle/>
                    <a:p>
                      <a:pPr algn="ctr"/>
                      <a:r>
                        <a:rPr lang="en-US" dirty="0"/>
                        <a:t>D</a:t>
                      </a:r>
                    </a:p>
                  </a:txBody>
                  <a:tcPr/>
                </a:tc>
                <a:tc>
                  <a:txBody>
                    <a:bodyPr/>
                    <a:lstStyle/>
                    <a:p>
                      <a:pPr algn="ctr"/>
                      <a:r>
                        <a:rPr lang="en-US" dirty="0"/>
                        <a:t>Q</a:t>
                      </a:r>
                    </a:p>
                  </a:txBody>
                  <a:tcPr/>
                </a:tc>
                <a:extLst>
                  <a:ext uri="{0D108BD9-81ED-4DB2-BD59-A6C34878D82A}">
                    <a16:rowId xmlns:a16="http://schemas.microsoft.com/office/drawing/2014/main" val="1847344340"/>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last Q</a:t>
                      </a:r>
                    </a:p>
                  </a:txBody>
                  <a:tcPr/>
                </a:tc>
                <a:extLst>
                  <a:ext uri="{0D108BD9-81ED-4DB2-BD59-A6C34878D82A}">
                    <a16:rowId xmlns:a16="http://schemas.microsoft.com/office/drawing/2014/main" val="96316659"/>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last Q</a:t>
                      </a:r>
                    </a:p>
                  </a:txBody>
                  <a:tcPr/>
                </a:tc>
                <a:extLst>
                  <a:ext uri="{0D108BD9-81ED-4DB2-BD59-A6C34878D82A}">
                    <a16:rowId xmlns:a16="http://schemas.microsoft.com/office/drawing/2014/main" val="1776461408"/>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194512183"/>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704798025"/>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15</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
        <p:nvSpPr>
          <p:cNvPr id="55" name="TextBox 54">
            <a:extLst>
              <a:ext uri="{FF2B5EF4-FFF2-40B4-BE49-F238E27FC236}">
                <a16:creationId xmlns:a16="http://schemas.microsoft.com/office/drawing/2014/main" id="{BF241AD5-DE10-2F48-BE38-98DF74DBFF41}"/>
              </a:ext>
            </a:extLst>
          </p:cNvPr>
          <p:cNvSpPr txBox="1"/>
          <p:nvPr/>
        </p:nvSpPr>
        <p:spPr>
          <a:xfrm>
            <a:off x="1368793" y="4089632"/>
            <a:ext cx="327334" cy="369332"/>
          </a:xfrm>
          <a:prstGeom prst="rect">
            <a:avLst/>
          </a:prstGeom>
          <a:noFill/>
        </p:spPr>
        <p:txBody>
          <a:bodyPr wrap="none" rtlCol="0">
            <a:spAutoFit/>
          </a:bodyPr>
          <a:lstStyle/>
          <a:p>
            <a:pPr algn="r"/>
            <a:r>
              <a:rPr lang="en-US" dirty="0"/>
              <a:t>D</a:t>
            </a:r>
          </a:p>
        </p:txBody>
      </p:sp>
      <p:sp>
        <p:nvSpPr>
          <p:cNvPr id="56" name="TextBox 55">
            <a:extLst>
              <a:ext uri="{FF2B5EF4-FFF2-40B4-BE49-F238E27FC236}">
                <a16:creationId xmlns:a16="http://schemas.microsoft.com/office/drawing/2014/main" id="{BAAD57DE-D61E-E74D-813A-39AB0A69125C}"/>
              </a:ext>
            </a:extLst>
          </p:cNvPr>
          <p:cNvSpPr txBox="1"/>
          <p:nvPr/>
        </p:nvSpPr>
        <p:spPr>
          <a:xfrm>
            <a:off x="1388029" y="4458964"/>
            <a:ext cx="308098" cy="369332"/>
          </a:xfrm>
          <a:prstGeom prst="rect">
            <a:avLst/>
          </a:prstGeom>
          <a:noFill/>
        </p:spPr>
        <p:txBody>
          <a:bodyPr wrap="none" rtlCol="0">
            <a:spAutoFit/>
          </a:bodyPr>
          <a:lstStyle/>
          <a:p>
            <a:pPr algn="r"/>
            <a:r>
              <a:rPr lang="en-US" dirty="0"/>
              <a:t>C</a:t>
            </a:r>
          </a:p>
        </p:txBody>
      </p:sp>
      <p:sp>
        <p:nvSpPr>
          <p:cNvPr id="57" name="TextBox 56">
            <a:extLst>
              <a:ext uri="{FF2B5EF4-FFF2-40B4-BE49-F238E27FC236}">
                <a16:creationId xmlns:a16="http://schemas.microsoft.com/office/drawing/2014/main" id="{E5711D33-C4F3-FF42-8DF7-F906A78638F2}"/>
              </a:ext>
            </a:extLst>
          </p:cNvPr>
          <p:cNvSpPr txBox="1"/>
          <p:nvPr/>
        </p:nvSpPr>
        <p:spPr>
          <a:xfrm>
            <a:off x="1355970" y="4914655"/>
            <a:ext cx="340157" cy="369332"/>
          </a:xfrm>
          <a:prstGeom prst="rect">
            <a:avLst/>
          </a:prstGeom>
          <a:noFill/>
        </p:spPr>
        <p:txBody>
          <a:bodyPr wrap="none" rtlCol="0">
            <a:spAutoFit/>
          </a:bodyPr>
          <a:lstStyle/>
          <a:p>
            <a:pPr algn="r"/>
            <a:r>
              <a:rPr lang="en-US" dirty="0"/>
              <a:t>Q</a:t>
            </a:r>
          </a:p>
        </p:txBody>
      </p:sp>
      <p:pic>
        <p:nvPicPr>
          <p:cNvPr id="7" name="Picture 6" descr="A picture containing text, wheel, gear&#10;&#10;Description automatically generated">
            <a:extLst>
              <a:ext uri="{FF2B5EF4-FFF2-40B4-BE49-F238E27FC236}">
                <a16:creationId xmlns:a16="http://schemas.microsoft.com/office/drawing/2014/main" id="{A17DC948-2552-B740-93CB-639D4BBA9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3548" y="1296366"/>
            <a:ext cx="6192978" cy="2358734"/>
          </a:xfrm>
          <a:prstGeom prst="rect">
            <a:avLst/>
          </a:prstGeom>
        </p:spPr>
      </p:pic>
      <p:cxnSp>
        <p:nvCxnSpPr>
          <p:cNvPr id="131" name="Straight Connector 130">
            <a:extLst>
              <a:ext uri="{FF2B5EF4-FFF2-40B4-BE49-F238E27FC236}">
                <a16:creationId xmlns:a16="http://schemas.microsoft.com/office/drawing/2014/main" id="{2CC259FE-0036-4446-A020-52BAD2683EB4}"/>
              </a:ext>
            </a:extLst>
          </p:cNvPr>
          <p:cNvCxnSpPr>
            <a:cxnSpLocks/>
          </p:cNvCxnSpPr>
          <p:nvPr/>
        </p:nvCxnSpPr>
        <p:spPr>
          <a:xfrm>
            <a:off x="1696127" y="4985247"/>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2" name="Straight Connector 131">
            <a:extLst>
              <a:ext uri="{FF2B5EF4-FFF2-40B4-BE49-F238E27FC236}">
                <a16:creationId xmlns:a16="http://schemas.microsoft.com/office/drawing/2014/main" id="{35638473-1E9C-CF4D-A683-9DE08BC832E2}"/>
              </a:ext>
            </a:extLst>
          </p:cNvPr>
          <p:cNvCxnSpPr>
            <a:cxnSpLocks/>
          </p:cNvCxnSpPr>
          <p:nvPr/>
        </p:nvCxnSpPr>
        <p:spPr>
          <a:xfrm flipH="1">
            <a:off x="1696127" y="4985247"/>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3" name="Straight Connector 132">
            <a:extLst>
              <a:ext uri="{FF2B5EF4-FFF2-40B4-BE49-F238E27FC236}">
                <a16:creationId xmlns:a16="http://schemas.microsoft.com/office/drawing/2014/main" id="{904E731F-9054-F249-9CB3-9ABAC026B9AC}"/>
              </a:ext>
            </a:extLst>
          </p:cNvPr>
          <p:cNvCxnSpPr>
            <a:cxnSpLocks/>
          </p:cNvCxnSpPr>
          <p:nvPr/>
        </p:nvCxnSpPr>
        <p:spPr>
          <a:xfrm>
            <a:off x="1841964" y="4985247"/>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4" name="Straight Connector 133">
            <a:extLst>
              <a:ext uri="{FF2B5EF4-FFF2-40B4-BE49-F238E27FC236}">
                <a16:creationId xmlns:a16="http://schemas.microsoft.com/office/drawing/2014/main" id="{D71FF54B-D15F-3047-AD36-D25FBB47DBF1}"/>
              </a:ext>
            </a:extLst>
          </p:cNvPr>
          <p:cNvCxnSpPr>
            <a:cxnSpLocks/>
          </p:cNvCxnSpPr>
          <p:nvPr/>
        </p:nvCxnSpPr>
        <p:spPr>
          <a:xfrm flipH="1">
            <a:off x="1841964" y="4985247"/>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5" name="Straight Connector 154">
            <a:extLst>
              <a:ext uri="{FF2B5EF4-FFF2-40B4-BE49-F238E27FC236}">
                <a16:creationId xmlns:a16="http://schemas.microsoft.com/office/drawing/2014/main" id="{436D3478-2F6B-A14C-8C5A-E8F8C3AEDAE7}"/>
              </a:ext>
            </a:extLst>
          </p:cNvPr>
          <p:cNvCxnSpPr/>
          <p:nvPr/>
        </p:nvCxnSpPr>
        <p:spPr>
          <a:xfrm>
            <a:off x="1694865" y="4994700"/>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Straight Connector 155">
            <a:extLst>
              <a:ext uri="{FF2B5EF4-FFF2-40B4-BE49-F238E27FC236}">
                <a16:creationId xmlns:a16="http://schemas.microsoft.com/office/drawing/2014/main" id="{DE10A1D9-4C21-AF43-B64A-49CFFDF8898F}"/>
              </a:ext>
            </a:extLst>
          </p:cNvPr>
          <p:cNvCxnSpPr/>
          <p:nvPr/>
        </p:nvCxnSpPr>
        <p:spPr>
          <a:xfrm>
            <a:off x="1694865" y="5283987"/>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3" name="Freeform 12">
            <a:extLst>
              <a:ext uri="{FF2B5EF4-FFF2-40B4-BE49-F238E27FC236}">
                <a16:creationId xmlns:a16="http://schemas.microsoft.com/office/drawing/2014/main" id="{1AEDB1D1-18F3-C141-970A-8858A73412EF}"/>
              </a:ext>
            </a:extLst>
          </p:cNvPr>
          <p:cNvSpPr/>
          <p:nvPr/>
        </p:nvSpPr>
        <p:spPr>
          <a:xfrm>
            <a:off x="1694865" y="4515941"/>
            <a:ext cx="3913632" cy="301752"/>
          </a:xfrm>
          <a:custGeom>
            <a:avLst/>
            <a:gdLst>
              <a:gd name="connsiteX0" fmla="*/ 0 w 3913632"/>
              <a:gd name="connsiteY0" fmla="*/ 292608 h 301752"/>
              <a:gd name="connsiteX1" fmla="*/ 1847088 w 3913632"/>
              <a:gd name="connsiteY1" fmla="*/ 292608 h 301752"/>
              <a:gd name="connsiteX2" fmla="*/ 1938528 w 3913632"/>
              <a:gd name="connsiteY2" fmla="*/ 0 h 301752"/>
              <a:gd name="connsiteX3" fmla="*/ 3803904 w 3913632"/>
              <a:gd name="connsiteY3" fmla="*/ 0 h 301752"/>
              <a:gd name="connsiteX4" fmla="*/ 3913632 w 3913632"/>
              <a:gd name="connsiteY4" fmla="*/ 301752 h 301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3632" h="301752">
                <a:moveTo>
                  <a:pt x="0" y="292608"/>
                </a:moveTo>
                <a:lnTo>
                  <a:pt x="1847088" y="292608"/>
                </a:lnTo>
                <a:lnTo>
                  <a:pt x="1938528" y="0"/>
                </a:lnTo>
                <a:lnTo>
                  <a:pt x="3803904" y="0"/>
                </a:lnTo>
                <a:lnTo>
                  <a:pt x="3913632" y="301752"/>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177">
            <a:extLst>
              <a:ext uri="{FF2B5EF4-FFF2-40B4-BE49-F238E27FC236}">
                <a16:creationId xmlns:a16="http://schemas.microsoft.com/office/drawing/2014/main" id="{213D30CD-B26E-FC4B-93A6-36D6A4FB4F65}"/>
              </a:ext>
            </a:extLst>
          </p:cNvPr>
          <p:cNvSpPr/>
          <p:nvPr/>
        </p:nvSpPr>
        <p:spPr>
          <a:xfrm>
            <a:off x="5589781" y="4512797"/>
            <a:ext cx="3913632" cy="301752"/>
          </a:xfrm>
          <a:custGeom>
            <a:avLst/>
            <a:gdLst>
              <a:gd name="connsiteX0" fmla="*/ 0 w 3913632"/>
              <a:gd name="connsiteY0" fmla="*/ 292608 h 301752"/>
              <a:gd name="connsiteX1" fmla="*/ 1847088 w 3913632"/>
              <a:gd name="connsiteY1" fmla="*/ 292608 h 301752"/>
              <a:gd name="connsiteX2" fmla="*/ 1938528 w 3913632"/>
              <a:gd name="connsiteY2" fmla="*/ 0 h 301752"/>
              <a:gd name="connsiteX3" fmla="*/ 3803904 w 3913632"/>
              <a:gd name="connsiteY3" fmla="*/ 0 h 301752"/>
              <a:gd name="connsiteX4" fmla="*/ 3913632 w 3913632"/>
              <a:gd name="connsiteY4" fmla="*/ 301752 h 301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3632" h="301752">
                <a:moveTo>
                  <a:pt x="0" y="292608"/>
                </a:moveTo>
                <a:lnTo>
                  <a:pt x="1847088" y="292608"/>
                </a:lnTo>
                <a:lnTo>
                  <a:pt x="1938528" y="0"/>
                </a:lnTo>
                <a:lnTo>
                  <a:pt x="3803904" y="0"/>
                </a:lnTo>
                <a:lnTo>
                  <a:pt x="3913632" y="301752"/>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a:extLst>
              <a:ext uri="{FF2B5EF4-FFF2-40B4-BE49-F238E27FC236}">
                <a16:creationId xmlns:a16="http://schemas.microsoft.com/office/drawing/2014/main" id="{62008C14-B6BA-6E46-B37C-1A265E3F07B2}"/>
              </a:ext>
            </a:extLst>
          </p:cNvPr>
          <p:cNvCxnSpPr>
            <a:cxnSpLocks/>
          </p:cNvCxnSpPr>
          <p:nvPr/>
        </p:nvCxnSpPr>
        <p:spPr>
          <a:xfrm>
            <a:off x="1984294" y="4984002"/>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0" name="Straight Connector 179">
            <a:extLst>
              <a:ext uri="{FF2B5EF4-FFF2-40B4-BE49-F238E27FC236}">
                <a16:creationId xmlns:a16="http://schemas.microsoft.com/office/drawing/2014/main" id="{954F8F45-7627-5743-87ED-DB7923A80CFD}"/>
              </a:ext>
            </a:extLst>
          </p:cNvPr>
          <p:cNvCxnSpPr>
            <a:cxnSpLocks/>
          </p:cNvCxnSpPr>
          <p:nvPr/>
        </p:nvCxnSpPr>
        <p:spPr>
          <a:xfrm flipH="1">
            <a:off x="1984294" y="4984002"/>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1" name="Straight Connector 180">
            <a:extLst>
              <a:ext uri="{FF2B5EF4-FFF2-40B4-BE49-F238E27FC236}">
                <a16:creationId xmlns:a16="http://schemas.microsoft.com/office/drawing/2014/main" id="{AC584624-4A8B-5B4F-AB0A-EF9BBEF1586A}"/>
              </a:ext>
            </a:extLst>
          </p:cNvPr>
          <p:cNvCxnSpPr>
            <a:cxnSpLocks/>
          </p:cNvCxnSpPr>
          <p:nvPr/>
        </p:nvCxnSpPr>
        <p:spPr>
          <a:xfrm>
            <a:off x="2130131" y="4984002"/>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2" name="Straight Connector 181">
            <a:extLst>
              <a:ext uri="{FF2B5EF4-FFF2-40B4-BE49-F238E27FC236}">
                <a16:creationId xmlns:a16="http://schemas.microsoft.com/office/drawing/2014/main" id="{F6321BFD-190A-1145-B88A-3AACD9CEF4F9}"/>
              </a:ext>
            </a:extLst>
          </p:cNvPr>
          <p:cNvCxnSpPr>
            <a:cxnSpLocks/>
          </p:cNvCxnSpPr>
          <p:nvPr/>
        </p:nvCxnSpPr>
        <p:spPr>
          <a:xfrm flipH="1">
            <a:off x="2130131" y="4984002"/>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3" name="Straight Connector 182">
            <a:extLst>
              <a:ext uri="{FF2B5EF4-FFF2-40B4-BE49-F238E27FC236}">
                <a16:creationId xmlns:a16="http://schemas.microsoft.com/office/drawing/2014/main" id="{27118F20-F3D7-9042-999F-4A96B795DACC}"/>
              </a:ext>
            </a:extLst>
          </p:cNvPr>
          <p:cNvCxnSpPr/>
          <p:nvPr/>
        </p:nvCxnSpPr>
        <p:spPr>
          <a:xfrm>
            <a:off x="1983032" y="4993455"/>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4" name="Straight Connector 183">
            <a:extLst>
              <a:ext uri="{FF2B5EF4-FFF2-40B4-BE49-F238E27FC236}">
                <a16:creationId xmlns:a16="http://schemas.microsoft.com/office/drawing/2014/main" id="{7F4BBB6F-9B83-BE47-B55A-C5A971782F62}"/>
              </a:ext>
            </a:extLst>
          </p:cNvPr>
          <p:cNvCxnSpPr/>
          <p:nvPr/>
        </p:nvCxnSpPr>
        <p:spPr>
          <a:xfrm>
            <a:off x="1983032" y="5282742"/>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5" name="Straight Connector 184">
            <a:extLst>
              <a:ext uri="{FF2B5EF4-FFF2-40B4-BE49-F238E27FC236}">
                <a16:creationId xmlns:a16="http://schemas.microsoft.com/office/drawing/2014/main" id="{60AE0C43-9C1F-694D-8FF5-38266EB48710}"/>
              </a:ext>
            </a:extLst>
          </p:cNvPr>
          <p:cNvCxnSpPr>
            <a:cxnSpLocks/>
          </p:cNvCxnSpPr>
          <p:nvPr/>
        </p:nvCxnSpPr>
        <p:spPr>
          <a:xfrm>
            <a:off x="2273937" y="4982758"/>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0" name="Straight Connector 199">
            <a:extLst>
              <a:ext uri="{FF2B5EF4-FFF2-40B4-BE49-F238E27FC236}">
                <a16:creationId xmlns:a16="http://schemas.microsoft.com/office/drawing/2014/main" id="{482A056D-C947-044A-96C5-EB795D769969}"/>
              </a:ext>
            </a:extLst>
          </p:cNvPr>
          <p:cNvCxnSpPr>
            <a:cxnSpLocks/>
          </p:cNvCxnSpPr>
          <p:nvPr/>
        </p:nvCxnSpPr>
        <p:spPr>
          <a:xfrm flipH="1">
            <a:off x="2273937" y="49827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4" name="Straight Connector 203">
            <a:extLst>
              <a:ext uri="{FF2B5EF4-FFF2-40B4-BE49-F238E27FC236}">
                <a16:creationId xmlns:a16="http://schemas.microsoft.com/office/drawing/2014/main" id="{EF459B6D-F97B-8A42-BDC9-4F39289DA6D6}"/>
              </a:ext>
            </a:extLst>
          </p:cNvPr>
          <p:cNvCxnSpPr>
            <a:cxnSpLocks/>
          </p:cNvCxnSpPr>
          <p:nvPr/>
        </p:nvCxnSpPr>
        <p:spPr>
          <a:xfrm>
            <a:off x="2419774" y="4982758"/>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1" name="Straight Connector 210">
            <a:extLst>
              <a:ext uri="{FF2B5EF4-FFF2-40B4-BE49-F238E27FC236}">
                <a16:creationId xmlns:a16="http://schemas.microsoft.com/office/drawing/2014/main" id="{25B0686E-45E8-C040-9813-3B1BF18BE6C5}"/>
              </a:ext>
            </a:extLst>
          </p:cNvPr>
          <p:cNvCxnSpPr>
            <a:cxnSpLocks/>
          </p:cNvCxnSpPr>
          <p:nvPr/>
        </p:nvCxnSpPr>
        <p:spPr>
          <a:xfrm flipH="1">
            <a:off x="2419774" y="49827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2" name="Straight Connector 221">
            <a:extLst>
              <a:ext uri="{FF2B5EF4-FFF2-40B4-BE49-F238E27FC236}">
                <a16:creationId xmlns:a16="http://schemas.microsoft.com/office/drawing/2014/main" id="{81F7FCD6-3D98-564E-90C1-487F2394773F}"/>
              </a:ext>
            </a:extLst>
          </p:cNvPr>
          <p:cNvCxnSpPr/>
          <p:nvPr/>
        </p:nvCxnSpPr>
        <p:spPr>
          <a:xfrm>
            <a:off x="2272675" y="4992211"/>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5" name="Straight Connector 224">
            <a:extLst>
              <a:ext uri="{FF2B5EF4-FFF2-40B4-BE49-F238E27FC236}">
                <a16:creationId xmlns:a16="http://schemas.microsoft.com/office/drawing/2014/main" id="{7E63B633-A2DE-FC4F-A7CF-409103C7961D}"/>
              </a:ext>
            </a:extLst>
          </p:cNvPr>
          <p:cNvCxnSpPr/>
          <p:nvPr/>
        </p:nvCxnSpPr>
        <p:spPr>
          <a:xfrm>
            <a:off x="2272675" y="528149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6" name="Straight Connector 225">
            <a:extLst>
              <a:ext uri="{FF2B5EF4-FFF2-40B4-BE49-F238E27FC236}">
                <a16:creationId xmlns:a16="http://schemas.microsoft.com/office/drawing/2014/main" id="{DCC19E45-C5A4-0045-ADF3-51327DEE842B}"/>
              </a:ext>
            </a:extLst>
          </p:cNvPr>
          <p:cNvCxnSpPr>
            <a:cxnSpLocks/>
          </p:cNvCxnSpPr>
          <p:nvPr/>
        </p:nvCxnSpPr>
        <p:spPr>
          <a:xfrm>
            <a:off x="2572724" y="4982759"/>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34" name="Straight Connector 233">
            <a:extLst>
              <a:ext uri="{FF2B5EF4-FFF2-40B4-BE49-F238E27FC236}">
                <a16:creationId xmlns:a16="http://schemas.microsoft.com/office/drawing/2014/main" id="{26EBCB00-8D97-DB4D-98F5-F062B7B2C865}"/>
              </a:ext>
            </a:extLst>
          </p:cNvPr>
          <p:cNvCxnSpPr>
            <a:cxnSpLocks/>
          </p:cNvCxnSpPr>
          <p:nvPr/>
        </p:nvCxnSpPr>
        <p:spPr>
          <a:xfrm flipH="1">
            <a:off x="2572724" y="4982759"/>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38" name="Straight Connector 237">
            <a:extLst>
              <a:ext uri="{FF2B5EF4-FFF2-40B4-BE49-F238E27FC236}">
                <a16:creationId xmlns:a16="http://schemas.microsoft.com/office/drawing/2014/main" id="{D6CEA44C-FC9F-574D-86E1-DB91C21FFF75}"/>
              </a:ext>
            </a:extLst>
          </p:cNvPr>
          <p:cNvCxnSpPr>
            <a:cxnSpLocks/>
          </p:cNvCxnSpPr>
          <p:nvPr/>
        </p:nvCxnSpPr>
        <p:spPr>
          <a:xfrm>
            <a:off x="2718561" y="4982759"/>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43" name="Straight Connector 242">
            <a:extLst>
              <a:ext uri="{FF2B5EF4-FFF2-40B4-BE49-F238E27FC236}">
                <a16:creationId xmlns:a16="http://schemas.microsoft.com/office/drawing/2014/main" id="{39397190-123F-CD42-A2F6-182398EF3EAF}"/>
              </a:ext>
            </a:extLst>
          </p:cNvPr>
          <p:cNvCxnSpPr>
            <a:cxnSpLocks/>
          </p:cNvCxnSpPr>
          <p:nvPr/>
        </p:nvCxnSpPr>
        <p:spPr>
          <a:xfrm flipH="1">
            <a:off x="2718561" y="4982759"/>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55" name="Straight Connector 254">
            <a:extLst>
              <a:ext uri="{FF2B5EF4-FFF2-40B4-BE49-F238E27FC236}">
                <a16:creationId xmlns:a16="http://schemas.microsoft.com/office/drawing/2014/main" id="{27A5C501-A817-4547-87F2-00503D8594FF}"/>
              </a:ext>
            </a:extLst>
          </p:cNvPr>
          <p:cNvCxnSpPr/>
          <p:nvPr/>
        </p:nvCxnSpPr>
        <p:spPr>
          <a:xfrm>
            <a:off x="2571462" y="4992212"/>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56" name="Straight Connector 255">
            <a:extLst>
              <a:ext uri="{FF2B5EF4-FFF2-40B4-BE49-F238E27FC236}">
                <a16:creationId xmlns:a16="http://schemas.microsoft.com/office/drawing/2014/main" id="{520472FE-FE2A-0B4B-A096-6CCECBD42F5B}"/>
              </a:ext>
            </a:extLst>
          </p:cNvPr>
          <p:cNvCxnSpPr/>
          <p:nvPr/>
        </p:nvCxnSpPr>
        <p:spPr>
          <a:xfrm>
            <a:off x="2571462" y="5281499"/>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57" name="Straight Connector 256">
            <a:extLst>
              <a:ext uri="{FF2B5EF4-FFF2-40B4-BE49-F238E27FC236}">
                <a16:creationId xmlns:a16="http://schemas.microsoft.com/office/drawing/2014/main" id="{295C84BD-238E-0046-8647-A9F87E7FA11C}"/>
              </a:ext>
            </a:extLst>
          </p:cNvPr>
          <p:cNvCxnSpPr>
            <a:cxnSpLocks/>
          </p:cNvCxnSpPr>
          <p:nvPr/>
        </p:nvCxnSpPr>
        <p:spPr>
          <a:xfrm>
            <a:off x="2867137" y="4982759"/>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59" name="Straight Connector 258">
            <a:extLst>
              <a:ext uri="{FF2B5EF4-FFF2-40B4-BE49-F238E27FC236}">
                <a16:creationId xmlns:a16="http://schemas.microsoft.com/office/drawing/2014/main" id="{B1F855B3-9C54-E444-A758-71CF3A268C91}"/>
              </a:ext>
            </a:extLst>
          </p:cNvPr>
          <p:cNvCxnSpPr>
            <a:cxnSpLocks/>
          </p:cNvCxnSpPr>
          <p:nvPr/>
        </p:nvCxnSpPr>
        <p:spPr>
          <a:xfrm flipH="1">
            <a:off x="2867137" y="4982759"/>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6" name="Straight Connector 265">
            <a:extLst>
              <a:ext uri="{FF2B5EF4-FFF2-40B4-BE49-F238E27FC236}">
                <a16:creationId xmlns:a16="http://schemas.microsoft.com/office/drawing/2014/main" id="{2312965A-C989-AE44-A675-EFE3B68D2B39}"/>
              </a:ext>
            </a:extLst>
          </p:cNvPr>
          <p:cNvCxnSpPr>
            <a:cxnSpLocks/>
          </p:cNvCxnSpPr>
          <p:nvPr/>
        </p:nvCxnSpPr>
        <p:spPr>
          <a:xfrm>
            <a:off x="3012974" y="4982759"/>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7" name="Straight Connector 266">
            <a:extLst>
              <a:ext uri="{FF2B5EF4-FFF2-40B4-BE49-F238E27FC236}">
                <a16:creationId xmlns:a16="http://schemas.microsoft.com/office/drawing/2014/main" id="{7F162671-E45F-FB4B-8449-242D11DE85B3}"/>
              </a:ext>
            </a:extLst>
          </p:cNvPr>
          <p:cNvCxnSpPr>
            <a:cxnSpLocks/>
          </p:cNvCxnSpPr>
          <p:nvPr/>
        </p:nvCxnSpPr>
        <p:spPr>
          <a:xfrm flipH="1">
            <a:off x="3012974" y="4982759"/>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8" name="Straight Connector 267">
            <a:extLst>
              <a:ext uri="{FF2B5EF4-FFF2-40B4-BE49-F238E27FC236}">
                <a16:creationId xmlns:a16="http://schemas.microsoft.com/office/drawing/2014/main" id="{E6AC2A9C-54B3-1742-AD4D-66012750F256}"/>
              </a:ext>
            </a:extLst>
          </p:cNvPr>
          <p:cNvCxnSpPr/>
          <p:nvPr/>
        </p:nvCxnSpPr>
        <p:spPr>
          <a:xfrm>
            <a:off x="2865875" y="4992212"/>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9" name="Straight Connector 268">
            <a:extLst>
              <a:ext uri="{FF2B5EF4-FFF2-40B4-BE49-F238E27FC236}">
                <a16:creationId xmlns:a16="http://schemas.microsoft.com/office/drawing/2014/main" id="{A00A2295-63FB-E64D-9425-D133B0BCD365}"/>
              </a:ext>
            </a:extLst>
          </p:cNvPr>
          <p:cNvCxnSpPr/>
          <p:nvPr/>
        </p:nvCxnSpPr>
        <p:spPr>
          <a:xfrm>
            <a:off x="2865875" y="5281499"/>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0" name="Straight Connector 269">
            <a:extLst>
              <a:ext uri="{FF2B5EF4-FFF2-40B4-BE49-F238E27FC236}">
                <a16:creationId xmlns:a16="http://schemas.microsoft.com/office/drawing/2014/main" id="{C6B108AC-3E38-B74F-A78F-9B23C512DA30}"/>
              </a:ext>
            </a:extLst>
          </p:cNvPr>
          <p:cNvCxnSpPr>
            <a:cxnSpLocks/>
          </p:cNvCxnSpPr>
          <p:nvPr/>
        </p:nvCxnSpPr>
        <p:spPr>
          <a:xfrm>
            <a:off x="3169039" y="4982758"/>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a:extLst>
              <a:ext uri="{FF2B5EF4-FFF2-40B4-BE49-F238E27FC236}">
                <a16:creationId xmlns:a16="http://schemas.microsoft.com/office/drawing/2014/main" id="{2DF541CD-E88D-5241-A29B-F6B55DA00FA7}"/>
              </a:ext>
            </a:extLst>
          </p:cNvPr>
          <p:cNvCxnSpPr>
            <a:cxnSpLocks/>
          </p:cNvCxnSpPr>
          <p:nvPr/>
        </p:nvCxnSpPr>
        <p:spPr>
          <a:xfrm flipH="1">
            <a:off x="3169039" y="49827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7" name="Straight Connector 276">
            <a:extLst>
              <a:ext uri="{FF2B5EF4-FFF2-40B4-BE49-F238E27FC236}">
                <a16:creationId xmlns:a16="http://schemas.microsoft.com/office/drawing/2014/main" id="{2099EC67-5985-C74D-B330-50E753A9D452}"/>
              </a:ext>
            </a:extLst>
          </p:cNvPr>
          <p:cNvCxnSpPr>
            <a:cxnSpLocks/>
          </p:cNvCxnSpPr>
          <p:nvPr/>
        </p:nvCxnSpPr>
        <p:spPr>
          <a:xfrm>
            <a:off x="3314876" y="4982758"/>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a:extLst>
              <a:ext uri="{FF2B5EF4-FFF2-40B4-BE49-F238E27FC236}">
                <a16:creationId xmlns:a16="http://schemas.microsoft.com/office/drawing/2014/main" id="{214A6740-4D9F-A047-8BC7-FBDF946438E6}"/>
              </a:ext>
            </a:extLst>
          </p:cNvPr>
          <p:cNvCxnSpPr>
            <a:cxnSpLocks/>
          </p:cNvCxnSpPr>
          <p:nvPr/>
        </p:nvCxnSpPr>
        <p:spPr>
          <a:xfrm flipH="1">
            <a:off x="3314876" y="49827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0" name="Straight Connector 289">
            <a:extLst>
              <a:ext uri="{FF2B5EF4-FFF2-40B4-BE49-F238E27FC236}">
                <a16:creationId xmlns:a16="http://schemas.microsoft.com/office/drawing/2014/main" id="{72A3EA4F-9C10-BC46-99BA-47CC1A06A677}"/>
              </a:ext>
            </a:extLst>
          </p:cNvPr>
          <p:cNvCxnSpPr/>
          <p:nvPr/>
        </p:nvCxnSpPr>
        <p:spPr>
          <a:xfrm>
            <a:off x="3167777" y="4992211"/>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1" name="Straight Connector 290">
            <a:extLst>
              <a:ext uri="{FF2B5EF4-FFF2-40B4-BE49-F238E27FC236}">
                <a16:creationId xmlns:a16="http://schemas.microsoft.com/office/drawing/2014/main" id="{867753EF-8D01-EC44-9D34-5A048ADAC8D3}"/>
              </a:ext>
            </a:extLst>
          </p:cNvPr>
          <p:cNvCxnSpPr/>
          <p:nvPr/>
        </p:nvCxnSpPr>
        <p:spPr>
          <a:xfrm>
            <a:off x="3167777" y="528149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6" name="Freeform 15">
            <a:extLst>
              <a:ext uri="{FF2B5EF4-FFF2-40B4-BE49-F238E27FC236}">
                <a16:creationId xmlns:a16="http://schemas.microsoft.com/office/drawing/2014/main" id="{B12D94B9-22AE-7847-B53C-89C655BED9F6}"/>
              </a:ext>
            </a:extLst>
          </p:cNvPr>
          <p:cNvSpPr/>
          <p:nvPr/>
        </p:nvSpPr>
        <p:spPr>
          <a:xfrm>
            <a:off x="1694865" y="4139475"/>
            <a:ext cx="2212848" cy="292608"/>
          </a:xfrm>
          <a:custGeom>
            <a:avLst/>
            <a:gdLst>
              <a:gd name="connsiteX0" fmla="*/ 0 w 2212848"/>
              <a:gd name="connsiteY0" fmla="*/ 292608 h 292608"/>
              <a:gd name="connsiteX1" fmla="*/ 996696 w 2212848"/>
              <a:gd name="connsiteY1" fmla="*/ 292608 h 292608"/>
              <a:gd name="connsiteX2" fmla="*/ 1115568 w 2212848"/>
              <a:gd name="connsiteY2" fmla="*/ 0 h 292608"/>
              <a:gd name="connsiteX3" fmla="*/ 2112264 w 2212848"/>
              <a:gd name="connsiteY3" fmla="*/ 0 h 292608"/>
              <a:gd name="connsiteX4" fmla="*/ 2212848 w 2212848"/>
              <a:gd name="connsiteY4" fmla="*/ 283464 h 292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2848" h="292608">
                <a:moveTo>
                  <a:pt x="0" y="292608"/>
                </a:moveTo>
                <a:lnTo>
                  <a:pt x="996696" y="292608"/>
                </a:lnTo>
                <a:lnTo>
                  <a:pt x="1115568" y="0"/>
                </a:lnTo>
                <a:lnTo>
                  <a:pt x="2112264" y="0"/>
                </a:lnTo>
                <a:lnTo>
                  <a:pt x="2212848" y="283464"/>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297">
            <a:extLst>
              <a:ext uri="{FF2B5EF4-FFF2-40B4-BE49-F238E27FC236}">
                <a16:creationId xmlns:a16="http://schemas.microsoft.com/office/drawing/2014/main" id="{56AFD03A-6E21-8042-9324-3BB2BF0F0DD0}"/>
              </a:ext>
            </a:extLst>
          </p:cNvPr>
          <p:cNvSpPr/>
          <p:nvPr/>
        </p:nvSpPr>
        <p:spPr>
          <a:xfrm>
            <a:off x="3892296" y="4118208"/>
            <a:ext cx="2212848" cy="292608"/>
          </a:xfrm>
          <a:custGeom>
            <a:avLst/>
            <a:gdLst>
              <a:gd name="connsiteX0" fmla="*/ 0 w 2212848"/>
              <a:gd name="connsiteY0" fmla="*/ 292608 h 292608"/>
              <a:gd name="connsiteX1" fmla="*/ 996696 w 2212848"/>
              <a:gd name="connsiteY1" fmla="*/ 292608 h 292608"/>
              <a:gd name="connsiteX2" fmla="*/ 1115568 w 2212848"/>
              <a:gd name="connsiteY2" fmla="*/ 0 h 292608"/>
              <a:gd name="connsiteX3" fmla="*/ 2112264 w 2212848"/>
              <a:gd name="connsiteY3" fmla="*/ 0 h 292608"/>
              <a:gd name="connsiteX4" fmla="*/ 2212848 w 2212848"/>
              <a:gd name="connsiteY4" fmla="*/ 283464 h 292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2848" h="292608">
                <a:moveTo>
                  <a:pt x="0" y="292608"/>
                </a:moveTo>
                <a:lnTo>
                  <a:pt x="996696" y="292608"/>
                </a:lnTo>
                <a:lnTo>
                  <a:pt x="1115568" y="0"/>
                </a:lnTo>
                <a:lnTo>
                  <a:pt x="2112264" y="0"/>
                </a:lnTo>
                <a:lnTo>
                  <a:pt x="2212848" y="283464"/>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Freeform 298">
            <a:extLst>
              <a:ext uri="{FF2B5EF4-FFF2-40B4-BE49-F238E27FC236}">
                <a16:creationId xmlns:a16="http://schemas.microsoft.com/office/drawing/2014/main" id="{7199E267-A2B2-C741-B19C-E6F93FBDF9DF}"/>
              </a:ext>
            </a:extLst>
          </p:cNvPr>
          <p:cNvSpPr/>
          <p:nvPr/>
        </p:nvSpPr>
        <p:spPr>
          <a:xfrm>
            <a:off x="6088465" y="4100579"/>
            <a:ext cx="2212848" cy="292608"/>
          </a:xfrm>
          <a:custGeom>
            <a:avLst/>
            <a:gdLst>
              <a:gd name="connsiteX0" fmla="*/ 0 w 2212848"/>
              <a:gd name="connsiteY0" fmla="*/ 292608 h 292608"/>
              <a:gd name="connsiteX1" fmla="*/ 996696 w 2212848"/>
              <a:gd name="connsiteY1" fmla="*/ 292608 h 292608"/>
              <a:gd name="connsiteX2" fmla="*/ 1115568 w 2212848"/>
              <a:gd name="connsiteY2" fmla="*/ 0 h 292608"/>
              <a:gd name="connsiteX3" fmla="*/ 2112264 w 2212848"/>
              <a:gd name="connsiteY3" fmla="*/ 0 h 292608"/>
              <a:gd name="connsiteX4" fmla="*/ 2212848 w 2212848"/>
              <a:gd name="connsiteY4" fmla="*/ 283464 h 292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2848" h="292608">
                <a:moveTo>
                  <a:pt x="0" y="292608"/>
                </a:moveTo>
                <a:lnTo>
                  <a:pt x="996696" y="292608"/>
                </a:lnTo>
                <a:lnTo>
                  <a:pt x="1115568" y="0"/>
                </a:lnTo>
                <a:lnTo>
                  <a:pt x="2112264" y="0"/>
                </a:lnTo>
                <a:lnTo>
                  <a:pt x="2212848" y="283464"/>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299">
            <a:extLst>
              <a:ext uri="{FF2B5EF4-FFF2-40B4-BE49-F238E27FC236}">
                <a16:creationId xmlns:a16="http://schemas.microsoft.com/office/drawing/2014/main" id="{B4256355-5224-E74E-8376-415646AA513B}"/>
              </a:ext>
            </a:extLst>
          </p:cNvPr>
          <p:cNvSpPr/>
          <p:nvPr/>
        </p:nvSpPr>
        <p:spPr>
          <a:xfrm>
            <a:off x="8288385" y="4089632"/>
            <a:ext cx="2212848" cy="292608"/>
          </a:xfrm>
          <a:custGeom>
            <a:avLst/>
            <a:gdLst>
              <a:gd name="connsiteX0" fmla="*/ 0 w 2212848"/>
              <a:gd name="connsiteY0" fmla="*/ 292608 h 292608"/>
              <a:gd name="connsiteX1" fmla="*/ 996696 w 2212848"/>
              <a:gd name="connsiteY1" fmla="*/ 292608 h 292608"/>
              <a:gd name="connsiteX2" fmla="*/ 1115568 w 2212848"/>
              <a:gd name="connsiteY2" fmla="*/ 0 h 292608"/>
              <a:gd name="connsiteX3" fmla="*/ 2112264 w 2212848"/>
              <a:gd name="connsiteY3" fmla="*/ 0 h 292608"/>
              <a:gd name="connsiteX4" fmla="*/ 2212848 w 2212848"/>
              <a:gd name="connsiteY4" fmla="*/ 283464 h 292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2848" h="292608">
                <a:moveTo>
                  <a:pt x="0" y="292608"/>
                </a:moveTo>
                <a:lnTo>
                  <a:pt x="996696" y="292608"/>
                </a:lnTo>
                <a:lnTo>
                  <a:pt x="1115568" y="0"/>
                </a:lnTo>
                <a:lnTo>
                  <a:pt x="2112264" y="0"/>
                </a:lnTo>
                <a:lnTo>
                  <a:pt x="2212848" y="283464"/>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37A1928E-0819-FD42-AD25-86155F39186C}"/>
              </a:ext>
            </a:extLst>
          </p:cNvPr>
          <p:cNvGrpSpPr/>
          <p:nvPr/>
        </p:nvGrpSpPr>
        <p:grpSpPr>
          <a:xfrm>
            <a:off x="3468040" y="4139475"/>
            <a:ext cx="579449" cy="1147589"/>
            <a:chOff x="3468040" y="4139475"/>
            <a:chExt cx="579449" cy="1147589"/>
          </a:xfrm>
        </p:grpSpPr>
        <p:cxnSp>
          <p:nvCxnSpPr>
            <p:cNvPr id="292" name="Straight Connector 291">
              <a:extLst>
                <a:ext uri="{FF2B5EF4-FFF2-40B4-BE49-F238E27FC236}">
                  <a16:creationId xmlns:a16="http://schemas.microsoft.com/office/drawing/2014/main" id="{A95B6B04-DDC4-A64C-A4E9-D312442C3B50}"/>
                </a:ext>
              </a:extLst>
            </p:cNvPr>
            <p:cNvCxnSpPr>
              <a:cxnSpLocks/>
            </p:cNvCxnSpPr>
            <p:nvPr/>
          </p:nvCxnSpPr>
          <p:spPr>
            <a:xfrm>
              <a:off x="3469302" y="4983912"/>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3" name="Straight Connector 292">
              <a:extLst>
                <a:ext uri="{FF2B5EF4-FFF2-40B4-BE49-F238E27FC236}">
                  <a16:creationId xmlns:a16="http://schemas.microsoft.com/office/drawing/2014/main" id="{8AD7D311-C229-D64D-A94C-E3AC2B6DBAFE}"/>
                </a:ext>
              </a:extLst>
            </p:cNvPr>
            <p:cNvCxnSpPr>
              <a:cxnSpLocks/>
            </p:cNvCxnSpPr>
            <p:nvPr/>
          </p:nvCxnSpPr>
          <p:spPr>
            <a:xfrm flipH="1">
              <a:off x="3469302" y="4983912"/>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6" name="Straight Connector 295">
              <a:extLst>
                <a:ext uri="{FF2B5EF4-FFF2-40B4-BE49-F238E27FC236}">
                  <a16:creationId xmlns:a16="http://schemas.microsoft.com/office/drawing/2014/main" id="{C7FA46DE-5E83-7243-B916-ABFB456F2D8D}"/>
                </a:ext>
              </a:extLst>
            </p:cNvPr>
            <p:cNvCxnSpPr/>
            <p:nvPr/>
          </p:nvCxnSpPr>
          <p:spPr>
            <a:xfrm>
              <a:off x="3468040" y="4993365"/>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7" name="Straight Connector 296">
              <a:extLst>
                <a:ext uri="{FF2B5EF4-FFF2-40B4-BE49-F238E27FC236}">
                  <a16:creationId xmlns:a16="http://schemas.microsoft.com/office/drawing/2014/main" id="{68F4E47F-93D8-1E4A-9EAE-CC1C4C4BEB18}"/>
                </a:ext>
              </a:extLst>
            </p:cNvPr>
            <p:cNvCxnSpPr/>
            <p:nvPr/>
          </p:nvCxnSpPr>
          <p:spPr>
            <a:xfrm>
              <a:off x="3468040" y="5282652"/>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4" name="Straight Connector 293">
              <a:extLst>
                <a:ext uri="{FF2B5EF4-FFF2-40B4-BE49-F238E27FC236}">
                  <a16:creationId xmlns:a16="http://schemas.microsoft.com/office/drawing/2014/main" id="{A418F8A7-05CF-014C-B7AB-ED9DB859942B}"/>
                </a:ext>
              </a:extLst>
            </p:cNvPr>
            <p:cNvCxnSpPr>
              <a:cxnSpLocks/>
            </p:cNvCxnSpPr>
            <p:nvPr/>
          </p:nvCxnSpPr>
          <p:spPr>
            <a:xfrm>
              <a:off x="3615139" y="4983912"/>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5" name="Straight Connector 294">
              <a:extLst>
                <a:ext uri="{FF2B5EF4-FFF2-40B4-BE49-F238E27FC236}">
                  <a16:creationId xmlns:a16="http://schemas.microsoft.com/office/drawing/2014/main" id="{0D0EAB78-67AC-814E-A083-EADE9E0AC75A}"/>
                </a:ext>
              </a:extLst>
            </p:cNvPr>
            <p:cNvCxnSpPr>
              <a:cxnSpLocks/>
            </p:cNvCxnSpPr>
            <p:nvPr/>
          </p:nvCxnSpPr>
          <p:spPr>
            <a:xfrm flipH="1">
              <a:off x="3615139" y="4983912"/>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301" name="Freeform 300">
              <a:extLst>
                <a:ext uri="{FF2B5EF4-FFF2-40B4-BE49-F238E27FC236}">
                  <a16:creationId xmlns:a16="http://schemas.microsoft.com/office/drawing/2014/main" id="{A83141F0-7049-6648-8165-1AEAFDE92014}"/>
                </a:ext>
              </a:extLst>
            </p:cNvPr>
            <p:cNvSpPr/>
            <p:nvPr/>
          </p:nvSpPr>
          <p:spPr>
            <a:xfrm>
              <a:off x="3765353" y="4970360"/>
              <a:ext cx="282136" cy="316258"/>
            </a:xfrm>
            <a:custGeom>
              <a:avLst/>
              <a:gdLst>
                <a:gd name="connsiteX0" fmla="*/ 0 w 598142"/>
                <a:gd name="connsiteY0" fmla="*/ 316258 h 316258"/>
                <a:gd name="connsiteX1" fmla="*/ 495014 w 598142"/>
                <a:gd name="connsiteY1" fmla="*/ 316258 h 316258"/>
                <a:gd name="connsiteX2" fmla="*/ 598142 w 598142"/>
                <a:gd name="connsiteY2" fmla="*/ 0 h 316258"/>
                <a:gd name="connsiteX3" fmla="*/ 598142 w 598142"/>
                <a:gd name="connsiteY3" fmla="*/ 316258 h 316258"/>
                <a:gd name="connsiteX0" fmla="*/ 0 w 598142"/>
                <a:gd name="connsiteY0" fmla="*/ 316258 h 316258"/>
                <a:gd name="connsiteX1" fmla="*/ 495014 w 598142"/>
                <a:gd name="connsiteY1" fmla="*/ 316258 h 316258"/>
                <a:gd name="connsiteX2" fmla="*/ 598142 w 598142"/>
                <a:gd name="connsiteY2" fmla="*/ 0 h 316258"/>
                <a:gd name="connsiteX0" fmla="*/ 0 w 295583"/>
                <a:gd name="connsiteY0" fmla="*/ 302811 h 316258"/>
                <a:gd name="connsiteX1" fmla="*/ 192455 w 295583"/>
                <a:gd name="connsiteY1" fmla="*/ 316258 h 316258"/>
                <a:gd name="connsiteX2" fmla="*/ 295583 w 295583"/>
                <a:gd name="connsiteY2" fmla="*/ 0 h 316258"/>
                <a:gd name="connsiteX0" fmla="*/ 0 w 282136"/>
                <a:gd name="connsiteY0" fmla="*/ 316258 h 316258"/>
                <a:gd name="connsiteX1" fmla="*/ 179008 w 282136"/>
                <a:gd name="connsiteY1" fmla="*/ 316258 h 316258"/>
                <a:gd name="connsiteX2" fmla="*/ 282136 w 282136"/>
                <a:gd name="connsiteY2" fmla="*/ 0 h 316258"/>
              </a:gdLst>
              <a:ahLst/>
              <a:cxnLst>
                <a:cxn ang="0">
                  <a:pos x="connsiteX0" y="connsiteY0"/>
                </a:cxn>
                <a:cxn ang="0">
                  <a:pos x="connsiteX1" y="connsiteY1"/>
                </a:cxn>
                <a:cxn ang="0">
                  <a:pos x="connsiteX2" y="connsiteY2"/>
                </a:cxn>
              </a:cxnLst>
              <a:rect l="l" t="t" r="r" b="b"/>
              <a:pathLst>
                <a:path w="282136" h="316258">
                  <a:moveTo>
                    <a:pt x="0" y="316258"/>
                  </a:moveTo>
                  <a:lnTo>
                    <a:pt x="179008" y="316258"/>
                  </a:lnTo>
                  <a:lnTo>
                    <a:pt x="282136"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3" name="Straight Connector 302">
              <a:extLst>
                <a:ext uri="{FF2B5EF4-FFF2-40B4-BE49-F238E27FC236}">
                  <a16:creationId xmlns:a16="http://schemas.microsoft.com/office/drawing/2014/main" id="{4D45CDB7-24CA-274B-A68C-77EDCF2FC1D9}"/>
                </a:ext>
              </a:extLst>
            </p:cNvPr>
            <p:cNvCxnSpPr>
              <a:cxnSpLocks/>
            </p:cNvCxnSpPr>
            <p:nvPr/>
          </p:nvCxnSpPr>
          <p:spPr>
            <a:xfrm>
              <a:off x="3767039" y="4988324"/>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304" name="Straight Connector 303">
              <a:extLst>
                <a:ext uri="{FF2B5EF4-FFF2-40B4-BE49-F238E27FC236}">
                  <a16:creationId xmlns:a16="http://schemas.microsoft.com/office/drawing/2014/main" id="{46B0B7B9-015F-284A-90E1-3840702273CF}"/>
                </a:ext>
              </a:extLst>
            </p:cNvPr>
            <p:cNvCxnSpPr>
              <a:cxnSpLocks/>
            </p:cNvCxnSpPr>
            <p:nvPr/>
          </p:nvCxnSpPr>
          <p:spPr>
            <a:xfrm flipH="1">
              <a:off x="3767039" y="4988324"/>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305" name="Straight Connector 304">
              <a:extLst>
                <a:ext uri="{FF2B5EF4-FFF2-40B4-BE49-F238E27FC236}">
                  <a16:creationId xmlns:a16="http://schemas.microsoft.com/office/drawing/2014/main" id="{3207B86D-89C0-BD4C-8F59-6E1D25B0EBFA}"/>
                </a:ext>
              </a:extLst>
            </p:cNvPr>
            <p:cNvCxnSpPr/>
            <p:nvPr/>
          </p:nvCxnSpPr>
          <p:spPr>
            <a:xfrm>
              <a:off x="3753291" y="499181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Arrow Connector 17">
              <a:extLst>
                <a:ext uri="{FF2B5EF4-FFF2-40B4-BE49-F238E27FC236}">
                  <a16:creationId xmlns:a16="http://schemas.microsoft.com/office/drawing/2014/main" id="{D1E2417E-70F5-6143-B2B2-8E472D36D603}"/>
                </a:ext>
              </a:extLst>
            </p:cNvPr>
            <p:cNvCxnSpPr>
              <a:cxnSpLocks/>
              <a:stCxn id="13" idx="2"/>
              <a:endCxn id="301" idx="2"/>
            </p:cNvCxnSpPr>
            <p:nvPr/>
          </p:nvCxnSpPr>
          <p:spPr>
            <a:xfrm>
              <a:off x="3633393" y="4515941"/>
              <a:ext cx="414096" cy="454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8C18987-B523-4143-BA7F-A61CDE5AA6F0}"/>
                </a:ext>
              </a:extLst>
            </p:cNvPr>
            <p:cNvCxnSpPr>
              <a:cxnSpLocks/>
              <a:endCxn id="301" idx="2"/>
            </p:cNvCxnSpPr>
            <p:nvPr/>
          </p:nvCxnSpPr>
          <p:spPr>
            <a:xfrm>
              <a:off x="3615139" y="4139475"/>
              <a:ext cx="432350" cy="830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52EEAFF1-8138-D344-AE29-CA4C17B00B5F}"/>
              </a:ext>
            </a:extLst>
          </p:cNvPr>
          <p:cNvGrpSpPr/>
          <p:nvPr/>
        </p:nvGrpSpPr>
        <p:grpSpPr>
          <a:xfrm>
            <a:off x="3892296" y="4118208"/>
            <a:ext cx="1541730" cy="1175364"/>
            <a:chOff x="3892296" y="4118208"/>
            <a:chExt cx="1541730" cy="1175364"/>
          </a:xfrm>
        </p:grpSpPr>
        <p:sp>
          <p:nvSpPr>
            <p:cNvPr id="306" name="Freeform 305">
              <a:extLst>
                <a:ext uri="{FF2B5EF4-FFF2-40B4-BE49-F238E27FC236}">
                  <a16:creationId xmlns:a16="http://schemas.microsoft.com/office/drawing/2014/main" id="{9D84F706-A660-E84B-88FD-859642E402A4}"/>
                </a:ext>
              </a:extLst>
            </p:cNvPr>
            <p:cNvSpPr/>
            <p:nvPr/>
          </p:nvSpPr>
          <p:spPr>
            <a:xfrm>
              <a:off x="4054995" y="4989270"/>
              <a:ext cx="271671" cy="304302"/>
            </a:xfrm>
            <a:custGeom>
              <a:avLst/>
              <a:gdLst>
                <a:gd name="connsiteX0" fmla="*/ 0 w 584391"/>
                <a:gd name="connsiteY0" fmla="*/ 0 h 302508"/>
                <a:gd name="connsiteX1" fmla="*/ 474388 w 584391"/>
                <a:gd name="connsiteY1" fmla="*/ 0 h 302508"/>
                <a:gd name="connsiteX2" fmla="*/ 584391 w 584391"/>
                <a:gd name="connsiteY2" fmla="*/ 302508 h 302508"/>
                <a:gd name="connsiteX0" fmla="*/ 0 w 328897"/>
                <a:gd name="connsiteY0" fmla="*/ 67235 h 302508"/>
                <a:gd name="connsiteX1" fmla="*/ 218894 w 328897"/>
                <a:gd name="connsiteY1" fmla="*/ 0 h 302508"/>
                <a:gd name="connsiteX2" fmla="*/ 328897 w 328897"/>
                <a:gd name="connsiteY2" fmla="*/ 302508 h 302508"/>
                <a:gd name="connsiteX0" fmla="*/ 0 w 248214"/>
                <a:gd name="connsiteY0" fmla="*/ 13446 h 302508"/>
                <a:gd name="connsiteX1" fmla="*/ 138211 w 248214"/>
                <a:gd name="connsiteY1" fmla="*/ 0 h 302508"/>
                <a:gd name="connsiteX2" fmla="*/ 248214 w 248214"/>
                <a:gd name="connsiteY2" fmla="*/ 302508 h 302508"/>
                <a:gd name="connsiteX0" fmla="*/ 0 w 281831"/>
                <a:gd name="connsiteY0" fmla="*/ 0 h 309232"/>
                <a:gd name="connsiteX1" fmla="*/ 171828 w 281831"/>
                <a:gd name="connsiteY1" fmla="*/ 6724 h 309232"/>
                <a:gd name="connsiteX2" fmla="*/ 281831 w 281831"/>
                <a:gd name="connsiteY2" fmla="*/ 309232 h 309232"/>
                <a:gd name="connsiteX0" fmla="*/ 0 w 281831"/>
                <a:gd name="connsiteY0" fmla="*/ 13446 h 302508"/>
                <a:gd name="connsiteX1" fmla="*/ 171828 w 281831"/>
                <a:gd name="connsiteY1" fmla="*/ 0 h 302508"/>
                <a:gd name="connsiteX2" fmla="*/ 281831 w 281831"/>
                <a:gd name="connsiteY2" fmla="*/ 302508 h 302508"/>
                <a:gd name="connsiteX0" fmla="*/ 0 w 271671"/>
                <a:gd name="connsiteY0" fmla="*/ 0 h 304302"/>
                <a:gd name="connsiteX1" fmla="*/ 161668 w 271671"/>
                <a:gd name="connsiteY1" fmla="*/ 1794 h 304302"/>
                <a:gd name="connsiteX2" fmla="*/ 271671 w 271671"/>
                <a:gd name="connsiteY2" fmla="*/ 304302 h 304302"/>
              </a:gdLst>
              <a:ahLst/>
              <a:cxnLst>
                <a:cxn ang="0">
                  <a:pos x="connsiteX0" y="connsiteY0"/>
                </a:cxn>
                <a:cxn ang="0">
                  <a:pos x="connsiteX1" y="connsiteY1"/>
                </a:cxn>
                <a:cxn ang="0">
                  <a:pos x="connsiteX2" y="connsiteY2"/>
                </a:cxn>
              </a:cxnLst>
              <a:rect l="l" t="t" r="r" b="b"/>
              <a:pathLst>
                <a:path w="271671" h="304302">
                  <a:moveTo>
                    <a:pt x="0" y="0"/>
                  </a:moveTo>
                  <a:lnTo>
                    <a:pt x="161668" y="1794"/>
                  </a:lnTo>
                  <a:lnTo>
                    <a:pt x="271671" y="304302"/>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225AD2D8-5B94-094A-9E0F-8478994092CE}"/>
                </a:ext>
              </a:extLst>
            </p:cNvPr>
            <p:cNvCxnSpPr>
              <a:stCxn id="298" idx="0"/>
              <a:endCxn id="306" idx="2"/>
            </p:cNvCxnSpPr>
            <p:nvPr/>
          </p:nvCxnSpPr>
          <p:spPr>
            <a:xfrm>
              <a:off x="3892296" y="4410816"/>
              <a:ext cx="434370" cy="88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AE6C80D1-BF85-C44B-83D3-80364C157EF4}"/>
                </a:ext>
              </a:extLst>
            </p:cNvPr>
            <p:cNvCxnSpPr>
              <a:cxnSpLocks/>
              <a:stCxn id="298" idx="2"/>
              <a:endCxn id="308" idx="2"/>
            </p:cNvCxnSpPr>
            <p:nvPr/>
          </p:nvCxnSpPr>
          <p:spPr>
            <a:xfrm>
              <a:off x="5007864" y="4118208"/>
              <a:ext cx="426162" cy="85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8" name="Freeform 307">
              <a:extLst>
                <a:ext uri="{FF2B5EF4-FFF2-40B4-BE49-F238E27FC236}">
                  <a16:creationId xmlns:a16="http://schemas.microsoft.com/office/drawing/2014/main" id="{5A3964A2-7985-4F40-814D-D1A6C8FAE0A6}"/>
                </a:ext>
              </a:extLst>
            </p:cNvPr>
            <p:cNvSpPr/>
            <p:nvPr/>
          </p:nvSpPr>
          <p:spPr>
            <a:xfrm>
              <a:off x="5151890" y="4970360"/>
              <a:ext cx="282136" cy="316258"/>
            </a:xfrm>
            <a:custGeom>
              <a:avLst/>
              <a:gdLst>
                <a:gd name="connsiteX0" fmla="*/ 0 w 598142"/>
                <a:gd name="connsiteY0" fmla="*/ 316258 h 316258"/>
                <a:gd name="connsiteX1" fmla="*/ 495014 w 598142"/>
                <a:gd name="connsiteY1" fmla="*/ 316258 h 316258"/>
                <a:gd name="connsiteX2" fmla="*/ 598142 w 598142"/>
                <a:gd name="connsiteY2" fmla="*/ 0 h 316258"/>
                <a:gd name="connsiteX3" fmla="*/ 598142 w 598142"/>
                <a:gd name="connsiteY3" fmla="*/ 316258 h 316258"/>
                <a:gd name="connsiteX0" fmla="*/ 0 w 598142"/>
                <a:gd name="connsiteY0" fmla="*/ 316258 h 316258"/>
                <a:gd name="connsiteX1" fmla="*/ 495014 w 598142"/>
                <a:gd name="connsiteY1" fmla="*/ 316258 h 316258"/>
                <a:gd name="connsiteX2" fmla="*/ 598142 w 598142"/>
                <a:gd name="connsiteY2" fmla="*/ 0 h 316258"/>
                <a:gd name="connsiteX0" fmla="*/ 0 w 295583"/>
                <a:gd name="connsiteY0" fmla="*/ 302811 h 316258"/>
                <a:gd name="connsiteX1" fmla="*/ 192455 w 295583"/>
                <a:gd name="connsiteY1" fmla="*/ 316258 h 316258"/>
                <a:gd name="connsiteX2" fmla="*/ 295583 w 295583"/>
                <a:gd name="connsiteY2" fmla="*/ 0 h 316258"/>
                <a:gd name="connsiteX0" fmla="*/ 0 w 282136"/>
                <a:gd name="connsiteY0" fmla="*/ 316258 h 316258"/>
                <a:gd name="connsiteX1" fmla="*/ 179008 w 282136"/>
                <a:gd name="connsiteY1" fmla="*/ 316258 h 316258"/>
                <a:gd name="connsiteX2" fmla="*/ 282136 w 282136"/>
                <a:gd name="connsiteY2" fmla="*/ 0 h 316258"/>
              </a:gdLst>
              <a:ahLst/>
              <a:cxnLst>
                <a:cxn ang="0">
                  <a:pos x="connsiteX0" y="connsiteY0"/>
                </a:cxn>
                <a:cxn ang="0">
                  <a:pos x="connsiteX1" y="connsiteY1"/>
                </a:cxn>
                <a:cxn ang="0">
                  <a:pos x="connsiteX2" y="connsiteY2"/>
                </a:cxn>
              </a:cxnLst>
              <a:rect l="l" t="t" r="r" b="b"/>
              <a:pathLst>
                <a:path w="282136" h="316258">
                  <a:moveTo>
                    <a:pt x="0" y="316258"/>
                  </a:moveTo>
                  <a:lnTo>
                    <a:pt x="179008" y="316258"/>
                  </a:lnTo>
                  <a:lnTo>
                    <a:pt x="282136"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31006439-301F-0F46-A039-08746612EA12}"/>
                </a:ext>
              </a:extLst>
            </p:cNvPr>
            <p:cNvCxnSpPr>
              <a:endCxn id="308" idx="0"/>
            </p:cNvCxnSpPr>
            <p:nvPr/>
          </p:nvCxnSpPr>
          <p:spPr>
            <a:xfrm>
              <a:off x="4326666" y="5281498"/>
              <a:ext cx="825224" cy="512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309" name="Straight Connector 308">
            <a:extLst>
              <a:ext uri="{FF2B5EF4-FFF2-40B4-BE49-F238E27FC236}">
                <a16:creationId xmlns:a16="http://schemas.microsoft.com/office/drawing/2014/main" id="{945139CE-1570-974F-9BEE-7F034FDFB4B4}"/>
              </a:ext>
            </a:extLst>
          </p:cNvPr>
          <p:cNvCxnSpPr>
            <a:cxnSpLocks/>
          </p:cNvCxnSpPr>
          <p:nvPr/>
        </p:nvCxnSpPr>
        <p:spPr>
          <a:xfrm>
            <a:off x="5435564" y="4981416"/>
            <a:ext cx="200181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310" name="Straight Connector 309">
            <a:extLst>
              <a:ext uri="{FF2B5EF4-FFF2-40B4-BE49-F238E27FC236}">
                <a16:creationId xmlns:a16="http://schemas.microsoft.com/office/drawing/2014/main" id="{6A5CE154-861F-E74A-BA1A-A3EAF2456863}"/>
              </a:ext>
            </a:extLst>
          </p:cNvPr>
          <p:cNvCxnSpPr>
            <a:cxnSpLocks/>
          </p:cNvCxnSpPr>
          <p:nvPr/>
        </p:nvCxnSpPr>
        <p:spPr>
          <a:xfrm>
            <a:off x="9503413" y="4805128"/>
            <a:ext cx="993722"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grpSp>
        <p:nvGrpSpPr>
          <p:cNvPr id="33" name="Group 32">
            <a:extLst>
              <a:ext uri="{FF2B5EF4-FFF2-40B4-BE49-F238E27FC236}">
                <a16:creationId xmlns:a16="http://schemas.microsoft.com/office/drawing/2014/main" id="{4FBE61D1-4BD2-E04A-9082-D788424A2F6C}"/>
              </a:ext>
            </a:extLst>
          </p:cNvPr>
          <p:cNvGrpSpPr/>
          <p:nvPr/>
        </p:nvGrpSpPr>
        <p:grpSpPr>
          <a:xfrm>
            <a:off x="7436310" y="4382240"/>
            <a:ext cx="1922119" cy="908834"/>
            <a:chOff x="7436310" y="4382240"/>
            <a:chExt cx="1922119" cy="908834"/>
          </a:xfrm>
        </p:grpSpPr>
        <p:cxnSp>
          <p:nvCxnSpPr>
            <p:cNvPr id="311" name="Straight Connector 310">
              <a:extLst>
                <a:ext uri="{FF2B5EF4-FFF2-40B4-BE49-F238E27FC236}">
                  <a16:creationId xmlns:a16="http://schemas.microsoft.com/office/drawing/2014/main" id="{001DACF1-2F21-8A4F-ACEE-75FA7B2915ED}"/>
                </a:ext>
              </a:extLst>
            </p:cNvPr>
            <p:cNvCxnSpPr/>
            <p:nvPr/>
          </p:nvCxnSpPr>
          <p:spPr>
            <a:xfrm>
              <a:off x="7436310" y="4979891"/>
              <a:ext cx="825224" cy="512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312" name="Freeform 311">
              <a:extLst>
                <a:ext uri="{FF2B5EF4-FFF2-40B4-BE49-F238E27FC236}">
                  <a16:creationId xmlns:a16="http://schemas.microsoft.com/office/drawing/2014/main" id="{44C040FF-D200-C34C-A4EA-F91ED0A58A1B}"/>
                </a:ext>
              </a:extLst>
            </p:cNvPr>
            <p:cNvSpPr/>
            <p:nvPr/>
          </p:nvSpPr>
          <p:spPr>
            <a:xfrm>
              <a:off x="8261534" y="4986772"/>
              <a:ext cx="271671" cy="304302"/>
            </a:xfrm>
            <a:custGeom>
              <a:avLst/>
              <a:gdLst>
                <a:gd name="connsiteX0" fmla="*/ 0 w 584391"/>
                <a:gd name="connsiteY0" fmla="*/ 0 h 302508"/>
                <a:gd name="connsiteX1" fmla="*/ 474388 w 584391"/>
                <a:gd name="connsiteY1" fmla="*/ 0 h 302508"/>
                <a:gd name="connsiteX2" fmla="*/ 584391 w 584391"/>
                <a:gd name="connsiteY2" fmla="*/ 302508 h 302508"/>
                <a:gd name="connsiteX0" fmla="*/ 0 w 328897"/>
                <a:gd name="connsiteY0" fmla="*/ 67235 h 302508"/>
                <a:gd name="connsiteX1" fmla="*/ 218894 w 328897"/>
                <a:gd name="connsiteY1" fmla="*/ 0 h 302508"/>
                <a:gd name="connsiteX2" fmla="*/ 328897 w 328897"/>
                <a:gd name="connsiteY2" fmla="*/ 302508 h 302508"/>
                <a:gd name="connsiteX0" fmla="*/ 0 w 248214"/>
                <a:gd name="connsiteY0" fmla="*/ 13446 h 302508"/>
                <a:gd name="connsiteX1" fmla="*/ 138211 w 248214"/>
                <a:gd name="connsiteY1" fmla="*/ 0 h 302508"/>
                <a:gd name="connsiteX2" fmla="*/ 248214 w 248214"/>
                <a:gd name="connsiteY2" fmla="*/ 302508 h 302508"/>
                <a:gd name="connsiteX0" fmla="*/ 0 w 281831"/>
                <a:gd name="connsiteY0" fmla="*/ 0 h 309232"/>
                <a:gd name="connsiteX1" fmla="*/ 171828 w 281831"/>
                <a:gd name="connsiteY1" fmla="*/ 6724 h 309232"/>
                <a:gd name="connsiteX2" fmla="*/ 281831 w 281831"/>
                <a:gd name="connsiteY2" fmla="*/ 309232 h 309232"/>
                <a:gd name="connsiteX0" fmla="*/ 0 w 281831"/>
                <a:gd name="connsiteY0" fmla="*/ 13446 h 302508"/>
                <a:gd name="connsiteX1" fmla="*/ 171828 w 281831"/>
                <a:gd name="connsiteY1" fmla="*/ 0 h 302508"/>
                <a:gd name="connsiteX2" fmla="*/ 281831 w 281831"/>
                <a:gd name="connsiteY2" fmla="*/ 302508 h 302508"/>
                <a:gd name="connsiteX0" fmla="*/ 0 w 271671"/>
                <a:gd name="connsiteY0" fmla="*/ 0 h 304302"/>
                <a:gd name="connsiteX1" fmla="*/ 161668 w 271671"/>
                <a:gd name="connsiteY1" fmla="*/ 1794 h 304302"/>
                <a:gd name="connsiteX2" fmla="*/ 271671 w 271671"/>
                <a:gd name="connsiteY2" fmla="*/ 304302 h 304302"/>
              </a:gdLst>
              <a:ahLst/>
              <a:cxnLst>
                <a:cxn ang="0">
                  <a:pos x="connsiteX0" y="connsiteY0"/>
                </a:cxn>
                <a:cxn ang="0">
                  <a:pos x="connsiteX1" y="connsiteY1"/>
                </a:cxn>
                <a:cxn ang="0">
                  <a:pos x="connsiteX2" y="connsiteY2"/>
                </a:cxn>
              </a:cxnLst>
              <a:rect l="l" t="t" r="r" b="b"/>
              <a:pathLst>
                <a:path w="271671" h="304302">
                  <a:moveTo>
                    <a:pt x="0" y="0"/>
                  </a:moveTo>
                  <a:lnTo>
                    <a:pt x="161668" y="1794"/>
                  </a:lnTo>
                  <a:lnTo>
                    <a:pt x="271671" y="304302"/>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3" name="Straight Connector 312">
              <a:extLst>
                <a:ext uri="{FF2B5EF4-FFF2-40B4-BE49-F238E27FC236}">
                  <a16:creationId xmlns:a16="http://schemas.microsoft.com/office/drawing/2014/main" id="{FD23EE92-3211-7046-A39F-598FF512403A}"/>
                </a:ext>
              </a:extLst>
            </p:cNvPr>
            <p:cNvCxnSpPr/>
            <p:nvPr/>
          </p:nvCxnSpPr>
          <p:spPr>
            <a:xfrm>
              <a:off x="8533205" y="5278938"/>
              <a:ext cx="825224" cy="512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a:extLst>
                <a:ext uri="{FF2B5EF4-FFF2-40B4-BE49-F238E27FC236}">
                  <a16:creationId xmlns:a16="http://schemas.microsoft.com/office/drawing/2014/main" id="{4F346EDB-1E86-A140-AB82-AF573CE1E6EF}"/>
                </a:ext>
              </a:extLst>
            </p:cNvPr>
            <p:cNvCxnSpPr>
              <a:stCxn id="300" idx="0"/>
            </p:cNvCxnSpPr>
            <p:nvPr/>
          </p:nvCxnSpPr>
          <p:spPr>
            <a:xfrm>
              <a:off x="8288385" y="4382240"/>
              <a:ext cx="244820" cy="904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A8678C0A-5338-434B-A4B2-AE462EA93081}"/>
              </a:ext>
            </a:extLst>
          </p:cNvPr>
          <p:cNvGrpSpPr/>
          <p:nvPr/>
        </p:nvGrpSpPr>
        <p:grpSpPr>
          <a:xfrm>
            <a:off x="9358216" y="4075513"/>
            <a:ext cx="703653" cy="1228761"/>
            <a:chOff x="9358216" y="4075513"/>
            <a:chExt cx="703653" cy="1228761"/>
          </a:xfrm>
        </p:grpSpPr>
        <p:cxnSp>
          <p:nvCxnSpPr>
            <p:cNvPr id="314" name="Straight Arrow Connector 313">
              <a:extLst>
                <a:ext uri="{FF2B5EF4-FFF2-40B4-BE49-F238E27FC236}">
                  <a16:creationId xmlns:a16="http://schemas.microsoft.com/office/drawing/2014/main" id="{A66E9740-0608-B14E-88AD-12D2738897D1}"/>
                </a:ext>
              </a:extLst>
            </p:cNvPr>
            <p:cNvCxnSpPr/>
            <p:nvPr/>
          </p:nvCxnSpPr>
          <p:spPr>
            <a:xfrm>
              <a:off x="9397190" y="4075513"/>
              <a:ext cx="244820" cy="904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A375B172-5A3F-CA4E-BB99-9B67271C71C5}"/>
                </a:ext>
              </a:extLst>
            </p:cNvPr>
            <p:cNvCxnSpPr>
              <a:cxnSpLocks/>
            </p:cNvCxnSpPr>
            <p:nvPr/>
          </p:nvCxnSpPr>
          <p:spPr>
            <a:xfrm>
              <a:off x="9499285" y="4800157"/>
              <a:ext cx="90663" cy="334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7" name="Freeform 316">
              <a:extLst>
                <a:ext uri="{FF2B5EF4-FFF2-40B4-BE49-F238E27FC236}">
                  <a16:creationId xmlns:a16="http://schemas.microsoft.com/office/drawing/2014/main" id="{5A25EDDD-2C60-3343-94E1-37544452C077}"/>
                </a:ext>
              </a:extLst>
            </p:cNvPr>
            <p:cNvSpPr/>
            <p:nvPr/>
          </p:nvSpPr>
          <p:spPr>
            <a:xfrm>
              <a:off x="9365935" y="4971626"/>
              <a:ext cx="282136" cy="316258"/>
            </a:xfrm>
            <a:custGeom>
              <a:avLst/>
              <a:gdLst>
                <a:gd name="connsiteX0" fmla="*/ 0 w 282136"/>
                <a:gd name="connsiteY0" fmla="*/ 316258 h 316258"/>
                <a:gd name="connsiteX1" fmla="*/ 179008 w 282136"/>
                <a:gd name="connsiteY1" fmla="*/ 316258 h 316258"/>
                <a:gd name="connsiteX2" fmla="*/ 282136 w 282136"/>
                <a:gd name="connsiteY2" fmla="*/ 0 h 316258"/>
              </a:gdLst>
              <a:ahLst/>
              <a:cxnLst>
                <a:cxn ang="0">
                  <a:pos x="connsiteX0" y="connsiteY0"/>
                </a:cxn>
                <a:cxn ang="0">
                  <a:pos x="connsiteX1" y="connsiteY1"/>
                </a:cxn>
                <a:cxn ang="0">
                  <a:pos x="connsiteX2" y="connsiteY2"/>
                </a:cxn>
              </a:cxnLst>
              <a:rect l="l" t="t" r="r" b="b"/>
              <a:pathLst>
                <a:path w="282136" h="316258" extrusionOk="0">
                  <a:moveTo>
                    <a:pt x="0" y="316258"/>
                  </a:moveTo>
                  <a:cubicBezTo>
                    <a:pt x="39651" y="307273"/>
                    <a:pt x="137260" y="328581"/>
                    <a:pt x="179008" y="316258"/>
                  </a:cubicBezTo>
                  <a:cubicBezTo>
                    <a:pt x="184447" y="218016"/>
                    <a:pt x="282240" y="97269"/>
                    <a:pt x="282136" y="0"/>
                  </a:cubicBezTo>
                </a:path>
              </a:pathLst>
            </a:custGeom>
            <a:noFill/>
            <a:ln w="12700">
              <a:solidFill>
                <a:srgbClr val="FF0000"/>
              </a:solidFill>
              <a:prstDash val="sysDot"/>
              <a:extLst>
                <a:ext uri="{C807C97D-BFC1-408E-A445-0C87EB9F89A2}">
                  <ask:lineSketchStyleProps xmlns:ask="http://schemas.microsoft.com/office/drawing/2018/sketchyshapes" sd="1219033472">
                    <a:custGeom>
                      <a:avLst/>
                      <a:gdLst>
                        <a:gd name="connsiteX0" fmla="*/ 0 w 598142"/>
                        <a:gd name="connsiteY0" fmla="*/ 316258 h 316258"/>
                        <a:gd name="connsiteX1" fmla="*/ 495014 w 598142"/>
                        <a:gd name="connsiteY1" fmla="*/ 316258 h 316258"/>
                        <a:gd name="connsiteX2" fmla="*/ 598142 w 598142"/>
                        <a:gd name="connsiteY2" fmla="*/ 0 h 316258"/>
                        <a:gd name="connsiteX3" fmla="*/ 598142 w 598142"/>
                        <a:gd name="connsiteY3" fmla="*/ 316258 h 316258"/>
                        <a:gd name="connsiteX0" fmla="*/ 0 w 598142"/>
                        <a:gd name="connsiteY0" fmla="*/ 316258 h 316258"/>
                        <a:gd name="connsiteX1" fmla="*/ 495014 w 598142"/>
                        <a:gd name="connsiteY1" fmla="*/ 316258 h 316258"/>
                        <a:gd name="connsiteX2" fmla="*/ 598142 w 598142"/>
                        <a:gd name="connsiteY2" fmla="*/ 0 h 316258"/>
                        <a:gd name="connsiteX0" fmla="*/ 0 w 295583"/>
                        <a:gd name="connsiteY0" fmla="*/ 302811 h 316258"/>
                        <a:gd name="connsiteX1" fmla="*/ 192455 w 295583"/>
                        <a:gd name="connsiteY1" fmla="*/ 316258 h 316258"/>
                        <a:gd name="connsiteX2" fmla="*/ 295583 w 295583"/>
                        <a:gd name="connsiteY2" fmla="*/ 0 h 316258"/>
                        <a:gd name="connsiteX0" fmla="*/ 0 w 282136"/>
                        <a:gd name="connsiteY0" fmla="*/ 316258 h 316258"/>
                        <a:gd name="connsiteX1" fmla="*/ 179008 w 282136"/>
                        <a:gd name="connsiteY1" fmla="*/ 316258 h 316258"/>
                        <a:gd name="connsiteX2" fmla="*/ 282136 w 282136"/>
                        <a:gd name="connsiteY2" fmla="*/ 0 h 316258"/>
                      </a:gdLst>
                      <a:ahLst/>
                      <a:cxnLst>
                        <a:cxn ang="0">
                          <a:pos x="connsiteX0" y="connsiteY0"/>
                        </a:cxn>
                        <a:cxn ang="0">
                          <a:pos x="connsiteX1" y="connsiteY1"/>
                        </a:cxn>
                        <a:cxn ang="0">
                          <a:pos x="connsiteX2" y="connsiteY2"/>
                        </a:cxn>
                      </a:cxnLst>
                      <a:rect l="l" t="t" r="r" b="b"/>
                      <a:pathLst>
                        <a:path w="282136" h="316258">
                          <a:moveTo>
                            <a:pt x="0" y="316258"/>
                          </a:moveTo>
                          <a:lnTo>
                            <a:pt x="179008" y="316258"/>
                          </a:lnTo>
                          <a:lnTo>
                            <a:pt x="282136" y="0"/>
                          </a:ln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Freeform 315">
              <a:extLst>
                <a:ext uri="{FF2B5EF4-FFF2-40B4-BE49-F238E27FC236}">
                  <a16:creationId xmlns:a16="http://schemas.microsoft.com/office/drawing/2014/main" id="{82886877-5610-4E4D-838E-1398758AB57F}"/>
                </a:ext>
              </a:extLst>
            </p:cNvPr>
            <p:cNvSpPr/>
            <p:nvPr/>
          </p:nvSpPr>
          <p:spPr>
            <a:xfrm>
              <a:off x="9358216" y="5119608"/>
              <a:ext cx="239606" cy="162086"/>
            </a:xfrm>
            <a:custGeom>
              <a:avLst/>
              <a:gdLst>
                <a:gd name="connsiteX0" fmla="*/ 0 w 598142"/>
                <a:gd name="connsiteY0" fmla="*/ 316258 h 316258"/>
                <a:gd name="connsiteX1" fmla="*/ 495014 w 598142"/>
                <a:gd name="connsiteY1" fmla="*/ 316258 h 316258"/>
                <a:gd name="connsiteX2" fmla="*/ 598142 w 598142"/>
                <a:gd name="connsiteY2" fmla="*/ 0 h 316258"/>
                <a:gd name="connsiteX3" fmla="*/ 598142 w 598142"/>
                <a:gd name="connsiteY3" fmla="*/ 316258 h 316258"/>
                <a:gd name="connsiteX0" fmla="*/ 0 w 598142"/>
                <a:gd name="connsiteY0" fmla="*/ 316258 h 316258"/>
                <a:gd name="connsiteX1" fmla="*/ 495014 w 598142"/>
                <a:gd name="connsiteY1" fmla="*/ 316258 h 316258"/>
                <a:gd name="connsiteX2" fmla="*/ 598142 w 598142"/>
                <a:gd name="connsiteY2" fmla="*/ 0 h 316258"/>
                <a:gd name="connsiteX0" fmla="*/ 0 w 295583"/>
                <a:gd name="connsiteY0" fmla="*/ 302811 h 316258"/>
                <a:gd name="connsiteX1" fmla="*/ 192455 w 295583"/>
                <a:gd name="connsiteY1" fmla="*/ 316258 h 316258"/>
                <a:gd name="connsiteX2" fmla="*/ 295583 w 295583"/>
                <a:gd name="connsiteY2" fmla="*/ 0 h 316258"/>
                <a:gd name="connsiteX0" fmla="*/ 0 w 282136"/>
                <a:gd name="connsiteY0" fmla="*/ 316258 h 316258"/>
                <a:gd name="connsiteX1" fmla="*/ 179008 w 282136"/>
                <a:gd name="connsiteY1" fmla="*/ 316258 h 316258"/>
                <a:gd name="connsiteX2" fmla="*/ 282136 w 282136"/>
                <a:gd name="connsiteY2" fmla="*/ 0 h 316258"/>
                <a:gd name="connsiteX0" fmla="*/ 0 w 239606"/>
                <a:gd name="connsiteY0" fmla="*/ 162086 h 162086"/>
                <a:gd name="connsiteX1" fmla="*/ 179008 w 239606"/>
                <a:gd name="connsiteY1" fmla="*/ 162086 h 162086"/>
                <a:gd name="connsiteX2" fmla="*/ 239606 w 239606"/>
                <a:gd name="connsiteY2" fmla="*/ 0 h 162086"/>
              </a:gdLst>
              <a:ahLst/>
              <a:cxnLst>
                <a:cxn ang="0">
                  <a:pos x="connsiteX0" y="connsiteY0"/>
                </a:cxn>
                <a:cxn ang="0">
                  <a:pos x="connsiteX1" y="connsiteY1"/>
                </a:cxn>
                <a:cxn ang="0">
                  <a:pos x="connsiteX2" y="connsiteY2"/>
                </a:cxn>
              </a:cxnLst>
              <a:rect l="l" t="t" r="r" b="b"/>
              <a:pathLst>
                <a:path w="239606" h="162086">
                  <a:moveTo>
                    <a:pt x="0" y="162086"/>
                  </a:moveTo>
                  <a:lnTo>
                    <a:pt x="179008" y="162086"/>
                  </a:lnTo>
                  <a:lnTo>
                    <a:pt x="239606"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259685EA-592B-D045-83D1-EEEA10F2B461}"/>
                </a:ext>
              </a:extLst>
            </p:cNvPr>
            <p:cNvCxnSpPr>
              <a:stCxn id="316" idx="2"/>
            </p:cNvCxnSpPr>
            <p:nvPr/>
          </p:nvCxnSpPr>
          <p:spPr>
            <a:xfrm>
              <a:off x="9597822" y="5119608"/>
              <a:ext cx="44188" cy="167010"/>
            </a:xfrm>
            <a:prstGeom prst="line">
              <a:avLst/>
            </a:prstGeom>
            <a:noFill/>
            <a:ln w="12700">
              <a:solidFill>
                <a:srgbClr val="FF0000"/>
              </a:solidFill>
              <a:prstDash val="sysDot"/>
              <a:extLst>
                <a:ext uri="{C807C97D-BFC1-408E-A445-0C87EB9F89A2}">
                  <ask:lineSketchStyleProps xmlns:ask="http://schemas.microsoft.com/office/drawing/2018/sketchyshapes">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cxnSp>
        <p:sp>
          <p:nvSpPr>
            <p:cNvPr id="37" name="TextBox 36">
              <a:extLst>
                <a:ext uri="{FF2B5EF4-FFF2-40B4-BE49-F238E27FC236}">
                  <a16:creationId xmlns:a16="http://schemas.microsoft.com/office/drawing/2014/main" id="{19E2A34B-4CFD-284C-878E-7CDB1793DAAE}"/>
                </a:ext>
              </a:extLst>
            </p:cNvPr>
            <p:cNvSpPr txBox="1"/>
            <p:nvPr/>
          </p:nvSpPr>
          <p:spPr>
            <a:xfrm>
              <a:off x="9554999" y="4934942"/>
              <a:ext cx="506870" cy="369332"/>
            </a:xfrm>
            <a:prstGeom prst="rect">
              <a:avLst/>
            </a:prstGeom>
            <a:noFill/>
          </p:spPr>
          <p:txBody>
            <a:bodyPr wrap="none" rtlCol="0">
              <a:spAutoFit/>
            </a:bodyPr>
            <a:lstStyle/>
            <a:p>
              <a:r>
                <a:rPr lang="en-US" i="1" dirty="0">
                  <a:solidFill>
                    <a:srgbClr val="FF0000"/>
                  </a:solidFill>
                </a:rPr>
                <a:t>???</a:t>
              </a:r>
            </a:p>
          </p:txBody>
        </p:sp>
      </p:grpSp>
      <p:grpSp>
        <p:nvGrpSpPr>
          <p:cNvPr id="45" name="Group 44">
            <a:extLst>
              <a:ext uri="{FF2B5EF4-FFF2-40B4-BE49-F238E27FC236}">
                <a16:creationId xmlns:a16="http://schemas.microsoft.com/office/drawing/2014/main" id="{E6821D57-FEB0-344E-AA00-8A250903D058}"/>
              </a:ext>
            </a:extLst>
          </p:cNvPr>
          <p:cNvGrpSpPr/>
          <p:nvPr/>
        </p:nvGrpSpPr>
        <p:grpSpPr>
          <a:xfrm>
            <a:off x="10248272" y="5434316"/>
            <a:ext cx="1291688" cy="955876"/>
            <a:chOff x="9808434" y="5400474"/>
            <a:chExt cx="1291688" cy="955876"/>
          </a:xfrm>
        </p:grpSpPr>
        <p:cxnSp>
          <p:nvCxnSpPr>
            <p:cNvPr id="42" name="Straight Connector 41">
              <a:extLst>
                <a:ext uri="{FF2B5EF4-FFF2-40B4-BE49-F238E27FC236}">
                  <a16:creationId xmlns:a16="http://schemas.microsoft.com/office/drawing/2014/main" id="{62AE15F2-03E4-7541-9323-A4CE76CE7DEC}"/>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8" name="Straight Connector 317">
              <a:extLst>
                <a:ext uri="{FF2B5EF4-FFF2-40B4-BE49-F238E27FC236}">
                  <a16:creationId xmlns:a16="http://schemas.microsoft.com/office/drawing/2014/main" id="{DA15AF26-22E3-5949-88A1-546A9CDC7CA5}"/>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0" name="Rectangle 39">
              <a:extLst>
                <a:ext uri="{FF2B5EF4-FFF2-40B4-BE49-F238E27FC236}">
                  <a16:creationId xmlns:a16="http://schemas.microsoft.com/office/drawing/2014/main" id="{CB53B7CC-05ED-D44C-A9CB-8D98E5118D8D}"/>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         Q</a:t>
              </a:r>
            </a:p>
            <a:p>
              <a:endParaRPr lang="en-US" dirty="0">
                <a:solidFill>
                  <a:schemeClr val="tx1"/>
                </a:solidFill>
              </a:endParaRPr>
            </a:p>
            <a:p>
              <a:r>
                <a:rPr lang="en-US" dirty="0">
                  <a:solidFill>
                    <a:schemeClr val="tx1"/>
                  </a:solidFill>
                </a:rPr>
                <a:t>C</a:t>
              </a:r>
            </a:p>
          </p:txBody>
        </p:sp>
      </p:grpSp>
    </p:spTree>
    <p:extLst>
      <p:ext uri="{BB962C8B-B14F-4D97-AF65-F5344CB8AC3E}">
        <p14:creationId xmlns:p14="http://schemas.microsoft.com/office/powerpoint/2010/main" val="73319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1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10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9"/>
                                        </p:tgtEl>
                                        <p:attrNameLst>
                                          <p:attrName>style.visibility</p:attrName>
                                        </p:attrNameLst>
                                      </p:cBhvr>
                                      <p:to>
                                        <p:strVal val="visible"/>
                                      </p:to>
                                    </p:set>
                                    <p:animEffect transition="in" filter="wipe(left)">
                                      <p:cBhvr>
                                        <p:cTn id="17" dur="1000"/>
                                        <p:tgtEl>
                                          <p:spTgt spid="3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10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Edge-Triggered D Flip-Flop</a:t>
            </a:r>
          </a:p>
        </p:txBody>
      </p:sp>
      <p:graphicFrame>
        <p:nvGraphicFramePr>
          <p:cNvPr id="175" name="Table 175">
            <a:extLst>
              <a:ext uri="{FF2B5EF4-FFF2-40B4-BE49-F238E27FC236}">
                <a16:creationId xmlns:a16="http://schemas.microsoft.com/office/drawing/2014/main" id="{A88AF5E3-582A-8D4E-88E8-18926766402D}"/>
              </a:ext>
            </a:extLst>
          </p:cNvPr>
          <p:cNvGraphicFramePr>
            <a:graphicFrameLocks noGrp="1"/>
          </p:cNvGraphicFramePr>
          <p:nvPr>
            <p:ph sz="half" idx="1"/>
            <p:extLst>
              <p:ext uri="{D42A27DB-BD31-4B8C-83A1-F6EECF244321}">
                <p14:modId xmlns:p14="http://schemas.microsoft.com/office/powerpoint/2010/main" val="3452217449"/>
              </p:ext>
            </p:extLst>
          </p:nvPr>
        </p:nvGraphicFramePr>
        <p:xfrm>
          <a:off x="838200" y="1825625"/>
          <a:ext cx="3886200" cy="18542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428640912"/>
                    </a:ext>
                  </a:extLst>
                </a:gridCol>
                <a:gridCol w="1295400">
                  <a:extLst>
                    <a:ext uri="{9D8B030D-6E8A-4147-A177-3AD203B41FA5}">
                      <a16:colId xmlns:a16="http://schemas.microsoft.com/office/drawing/2014/main" val="4140807420"/>
                    </a:ext>
                  </a:extLst>
                </a:gridCol>
                <a:gridCol w="1295400">
                  <a:extLst>
                    <a:ext uri="{9D8B030D-6E8A-4147-A177-3AD203B41FA5}">
                      <a16:colId xmlns:a16="http://schemas.microsoft.com/office/drawing/2014/main" val="998475300"/>
                    </a:ext>
                  </a:extLst>
                </a:gridCol>
              </a:tblGrid>
              <a:tr h="370840">
                <a:tc>
                  <a:txBody>
                    <a:bodyPr/>
                    <a:lstStyle/>
                    <a:p>
                      <a:pPr algn="ctr"/>
                      <a:r>
                        <a:rPr lang="en-US" dirty="0"/>
                        <a:t>CLK</a:t>
                      </a:r>
                    </a:p>
                  </a:txBody>
                  <a:tcPr/>
                </a:tc>
                <a:tc>
                  <a:txBody>
                    <a:bodyPr/>
                    <a:lstStyle/>
                    <a:p>
                      <a:pPr algn="ctr"/>
                      <a:r>
                        <a:rPr lang="en-US" dirty="0"/>
                        <a:t>D</a:t>
                      </a:r>
                    </a:p>
                  </a:txBody>
                  <a:tcPr/>
                </a:tc>
                <a:tc>
                  <a:txBody>
                    <a:bodyPr/>
                    <a:lstStyle/>
                    <a:p>
                      <a:pPr algn="ctr"/>
                      <a:r>
                        <a:rPr lang="en-US" dirty="0"/>
                        <a:t>Q</a:t>
                      </a:r>
                    </a:p>
                  </a:txBody>
                  <a:tcPr/>
                </a:tc>
                <a:extLst>
                  <a:ext uri="{0D108BD9-81ED-4DB2-BD59-A6C34878D82A}">
                    <a16:rowId xmlns:a16="http://schemas.microsoft.com/office/drawing/2014/main" val="596273209"/>
                  </a:ext>
                </a:extLst>
              </a:tr>
              <a:tr h="370840">
                <a:tc>
                  <a:txBody>
                    <a:bodyPr/>
                    <a:lstStyle/>
                    <a:p>
                      <a:pPr algn="ctr"/>
                      <a:r>
                        <a:rPr lang="en-US" dirty="0"/>
                        <a:t>0</a:t>
                      </a:r>
                    </a:p>
                  </a:txBody>
                  <a:tcPr/>
                </a:tc>
                <a:tc>
                  <a:txBody>
                    <a:bodyPr/>
                    <a:lstStyle/>
                    <a:p>
                      <a:pPr algn="ctr"/>
                      <a:r>
                        <a:rPr lang="en-US" dirty="0"/>
                        <a:t>X</a:t>
                      </a:r>
                    </a:p>
                  </a:txBody>
                  <a:tcPr/>
                </a:tc>
                <a:tc>
                  <a:txBody>
                    <a:bodyPr/>
                    <a:lstStyle/>
                    <a:p>
                      <a:pPr algn="ctr"/>
                      <a:r>
                        <a:rPr lang="en-US" dirty="0"/>
                        <a:t>last Q</a:t>
                      </a:r>
                    </a:p>
                  </a:txBody>
                  <a:tcPr/>
                </a:tc>
                <a:extLst>
                  <a:ext uri="{0D108BD9-81ED-4DB2-BD59-A6C34878D82A}">
                    <a16:rowId xmlns:a16="http://schemas.microsoft.com/office/drawing/2014/main" val="2394992824"/>
                  </a:ext>
                </a:extLst>
              </a:tr>
              <a:tr h="370840">
                <a:tc>
                  <a:txBody>
                    <a:bodyPr/>
                    <a:lstStyle/>
                    <a:p>
                      <a:pPr algn="ctr"/>
                      <a:r>
                        <a:rPr lang="en-US" dirty="0"/>
                        <a:t>1</a:t>
                      </a:r>
                    </a:p>
                  </a:txBody>
                  <a:tcPr/>
                </a:tc>
                <a:tc>
                  <a:txBody>
                    <a:bodyPr/>
                    <a:lstStyle/>
                    <a:p>
                      <a:pPr algn="ctr"/>
                      <a:r>
                        <a:rPr lang="en-US" dirty="0"/>
                        <a:t>X</a:t>
                      </a:r>
                    </a:p>
                  </a:txBody>
                  <a:tcPr/>
                </a:tc>
                <a:tc>
                  <a:txBody>
                    <a:bodyPr/>
                    <a:lstStyle/>
                    <a:p>
                      <a:pPr algn="ctr"/>
                      <a:r>
                        <a:rPr lang="en-US" dirty="0"/>
                        <a:t>last Q</a:t>
                      </a:r>
                    </a:p>
                  </a:txBody>
                  <a:tcPr/>
                </a:tc>
                <a:extLst>
                  <a:ext uri="{0D108BD9-81ED-4DB2-BD59-A6C34878D82A}">
                    <a16:rowId xmlns:a16="http://schemas.microsoft.com/office/drawing/2014/main" val="708827820"/>
                  </a:ext>
                </a:extLst>
              </a:tr>
              <a:tr h="370840">
                <a:tc>
                  <a:txBody>
                    <a:bodyPr/>
                    <a:lstStyle/>
                    <a:p>
                      <a:pPr algn="ctr"/>
                      <a:endParaRPr lang="en-US" dirty="0"/>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264823661"/>
                  </a:ext>
                </a:extLst>
              </a:tr>
              <a:tr h="370840">
                <a:tc>
                  <a:txBody>
                    <a:bodyPr/>
                    <a:lstStyle/>
                    <a:p>
                      <a:pPr algn="ctr"/>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654211030"/>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16</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grpSp>
        <p:nvGrpSpPr>
          <p:cNvPr id="9" name="Group 8">
            <a:extLst>
              <a:ext uri="{FF2B5EF4-FFF2-40B4-BE49-F238E27FC236}">
                <a16:creationId xmlns:a16="http://schemas.microsoft.com/office/drawing/2014/main" id="{6DC396AD-B85D-854B-9DF4-F238F8461588}"/>
              </a:ext>
            </a:extLst>
          </p:cNvPr>
          <p:cNvGrpSpPr/>
          <p:nvPr/>
        </p:nvGrpSpPr>
        <p:grpSpPr>
          <a:xfrm>
            <a:off x="9009781" y="1690688"/>
            <a:ext cx="1291688" cy="955876"/>
            <a:chOff x="9808434" y="5400474"/>
            <a:chExt cx="1291688" cy="955876"/>
          </a:xfrm>
        </p:grpSpPr>
        <p:cxnSp>
          <p:nvCxnSpPr>
            <p:cNvPr id="10" name="Straight Connector 9">
              <a:extLst>
                <a:ext uri="{FF2B5EF4-FFF2-40B4-BE49-F238E27FC236}">
                  <a16:creationId xmlns:a16="http://schemas.microsoft.com/office/drawing/2014/main" id="{FD8CF3D6-DE20-E342-812B-F045910586BB}"/>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a:extLst>
                <a:ext uri="{FF2B5EF4-FFF2-40B4-BE49-F238E27FC236}">
                  <a16:creationId xmlns:a16="http://schemas.microsoft.com/office/drawing/2014/main" id="{C4954C28-3496-404E-8428-FCBD1E34AB3B}"/>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2" name="Rectangle 11">
              <a:extLst>
                <a:ext uri="{FF2B5EF4-FFF2-40B4-BE49-F238E27FC236}">
                  <a16:creationId xmlns:a16="http://schemas.microsoft.com/office/drawing/2014/main" id="{5B623DC3-E83B-7847-81DD-ACAF0DBD2BFC}"/>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         Q</a:t>
              </a:r>
            </a:p>
            <a:p>
              <a:endParaRPr lang="en-US" dirty="0">
                <a:solidFill>
                  <a:schemeClr val="tx1"/>
                </a:solidFill>
              </a:endParaRPr>
            </a:p>
            <a:p>
              <a:r>
                <a:rPr lang="en-US" dirty="0">
                  <a:solidFill>
                    <a:schemeClr val="tx1"/>
                  </a:solidFill>
                </a:rPr>
                <a:t>C</a:t>
              </a:r>
            </a:p>
          </p:txBody>
        </p:sp>
      </p:grpSp>
      <p:grpSp>
        <p:nvGrpSpPr>
          <p:cNvPr id="13" name="Group 12">
            <a:extLst>
              <a:ext uri="{FF2B5EF4-FFF2-40B4-BE49-F238E27FC236}">
                <a16:creationId xmlns:a16="http://schemas.microsoft.com/office/drawing/2014/main" id="{82CCE5F5-D97F-954B-AB88-3B53FD4B4259}"/>
              </a:ext>
            </a:extLst>
          </p:cNvPr>
          <p:cNvGrpSpPr/>
          <p:nvPr/>
        </p:nvGrpSpPr>
        <p:grpSpPr>
          <a:xfrm>
            <a:off x="6993499" y="1685785"/>
            <a:ext cx="1291688" cy="955876"/>
            <a:chOff x="9808434" y="5400474"/>
            <a:chExt cx="1291688" cy="955876"/>
          </a:xfrm>
        </p:grpSpPr>
        <p:cxnSp>
          <p:nvCxnSpPr>
            <p:cNvPr id="14" name="Straight Connector 13">
              <a:extLst>
                <a:ext uri="{FF2B5EF4-FFF2-40B4-BE49-F238E27FC236}">
                  <a16:creationId xmlns:a16="http://schemas.microsoft.com/office/drawing/2014/main" id="{64876026-645F-C443-9363-EF742D14E1D2}"/>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a:extLst>
                <a:ext uri="{FF2B5EF4-FFF2-40B4-BE49-F238E27FC236}">
                  <a16:creationId xmlns:a16="http://schemas.microsoft.com/office/drawing/2014/main" id="{ED41BB1E-DA16-CB44-9CA6-1D80739E161F}"/>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6" name="Rectangle 15">
              <a:extLst>
                <a:ext uri="{FF2B5EF4-FFF2-40B4-BE49-F238E27FC236}">
                  <a16:creationId xmlns:a16="http://schemas.microsoft.com/office/drawing/2014/main" id="{16B433F7-6718-384F-8A43-D19EE65D6FF7}"/>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         Q</a:t>
              </a:r>
            </a:p>
            <a:p>
              <a:endParaRPr lang="en-US" dirty="0">
                <a:solidFill>
                  <a:schemeClr val="tx1"/>
                </a:solidFill>
              </a:endParaRPr>
            </a:p>
            <a:p>
              <a:r>
                <a:rPr lang="en-US" dirty="0">
                  <a:solidFill>
                    <a:schemeClr val="tx1"/>
                  </a:solidFill>
                </a:rPr>
                <a:t>C</a:t>
              </a:r>
            </a:p>
          </p:txBody>
        </p:sp>
      </p:grpSp>
      <p:grpSp>
        <p:nvGrpSpPr>
          <p:cNvPr id="5" name="Group 4">
            <a:extLst>
              <a:ext uri="{FF2B5EF4-FFF2-40B4-BE49-F238E27FC236}">
                <a16:creationId xmlns:a16="http://schemas.microsoft.com/office/drawing/2014/main" id="{34D54173-1DDE-8C41-8909-9CF62A7B144C}"/>
              </a:ext>
            </a:extLst>
          </p:cNvPr>
          <p:cNvGrpSpPr/>
          <p:nvPr/>
        </p:nvGrpSpPr>
        <p:grpSpPr>
          <a:xfrm>
            <a:off x="5545364" y="2768237"/>
            <a:ext cx="1101272" cy="660763"/>
            <a:chOff x="2727695" y="1899033"/>
            <a:chExt cx="1101272" cy="660763"/>
          </a:xfrm>
        </p:grpSpPr>
        <p:sp>
          <p:nvSpPr>
            <p:cNvPr id="4" name="Triangle 3">
              <a:extLst>
                <a:ext uri="{FF2B5EF4-FFF2-40B4-BE49-F238E27FC236}">
                  <a16:creationId xmlns:a16="http://schemas.microsoft.com/office/drawing/2014/main" id="{33941CA9-6F66-C444-A439-D53E8DF80C59}"/>
                </a:ext>
              </a:extLst>
            </p:cNvPr>
            <p:cNvSpPr/>
            <p:nvPr/>
          </p:nvSpPr>
          <p:spPr>
            <a:xfrm rot="5400000">
              <a:off x="2943743" y="1929281"/>
              <a:ext cx="644678" cy="61635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icture containing sword, weapon&#10;&#10;Description automatically generated">
              <a:extLst>
                <a:ext uri="{FF2B5EF4-FFF2-40B4-BE49-F238E27FC236}">
                  <a16:creationId xmlns:a16="http://schemas.microsoft.com/office/drawing/2014/main" id="{864ADD03-A2FF-8A42-B35B-1D318F57563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27695" y="1899033"/>
              <a:ext cx="1101272" cy="660763"/>
            </a:xfrm>
            <a:prstGeom prst="rect">
              <a:avLst/>
            </a:prstGeom>
          </p:spPr>
        </p:pic>
      </p:grpSp>
      <p:grpSp>
        <p:nvGrpSpPr>
          <p:cNvPr id="18" name="Group 17">
            <a:extLst>
              <a:ext uri="{FF2B5EF4-FFF2-40B4-BE49-F238E27FC236}">
                <a16:creationId xmlns:a16="http://schemas.microsoft.com/office/drawing/2014/main" id="{4C8949E3-AB47-414A-86D5-EB321A9BB265}"/>
              </a:ext>
            </a:extLst>
          </p:cNvPr>
          <p:cNvGrpSpPr/>
          <p:nvPr/>
        </p:nvGrpSpPr>
        <p:grpSpPr>
          <a:xfrm>
            <a:off x="7612335" y="2768237"/>
            <a:ext cx="1101272" cy="660763"/>
            <a:chOff x="2727695" y="1899033"/>
            <a:chExt cx="1101272" cy="660763"/>
          </a:xfrm>
        </p:grpSpPr>
        <p:sp>
          <p:nvSpPr>
            <p:cNvPr id="19" name="Triangle 18">
              <a:extLst>
                <a:ext uri="{FF2B5EF4-FFF2-40B4-BE49-F238E27FC236}">
                  <a16:creationId xmlns:a16="http://schemas.microsoft.com/office/drawing/2014/main" id="{8E91DCC1-96B5-CD4F-81ED-F9762812FD20}"/>
                </a:ext>
              </a:extLst>
            </p:cNvPr>
            <p:cNvSpPr/>
            <p:nvPr/>
          </p:nvSpPr>
          <p:spPr>
            <a:xfrm rot="5400000">
              <a:off x="2943743" y="1929281"/>
              <a:ext cx="644678" cy="61635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icture containing sword, weapon&#10;&#10;Description automatically generated">
              <a:extLst>
                <a:ext uri="{FF2B5EF4-FFF2-40B4-BE49-F238E27FC236}">
                  <a16:creationId xmlns:a16="http://schemas.microsoft.com/office/drawing/2014/main" id="{F4FAA63A-7510-A04D-ABDF-86DCB214A73C}"/>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27695" y="1899033"/>
              <a:ext cx="1101272" cy="660763"/>
            </a:xfrm>
            <a:prstGeom prst="rect">
              <a:avLst/>
            </a:prstGeom>
          </p:spPr>
        </p:pic>
      </p:grpSp>
      <p:cxnSp>
        <p:nvCxnSpPr>
          <p:cNvPr id="22" name="Elbow Connector 21">
            <a:extLst>
              <a:ext uri="{FF2B5EF4-FFF2-40B4-BE49-F238E27FC236}">
                <a16:creationId xmlns:a16="http://schemas.microsoft.com/office/drawing/2014/main" id="{C20AB6F1-A216-1545-88A9-B3EACD1A1E89}"/>
              </a:ext>
            </a:extLst>
          </p:cNvPr>
          <p:cNvCxnSpPr>
            <a:stCxn id="17" idx="3"/>
          </p:cNvCxnSpPr>
          <p:nvPr/>
        </p:nvCxnSpPr>
        <p:spPr>
          <a:xfrm flipV="1">
            <a:off x="6646636" y="2456547"/>
            <a:ext cx="354996" cy="642072"/>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EF2A175-BBB4-B545-A69F-796775E2F4C5}"/>
              </a:ext>
            </a:extLst>
          </p:cNvPr>
          <p:cNvCxnSpPr>
            <a:stCxn id="17" idx="3"/>
            <a:endCxn id="20" idx="1"/>
          </p:cNvCxnSpPr>
          <p:nvPr/>
        </p:nvCxnSpPr>
        <p:spPr>
          <a:xfrm>
            <a:off x="6646636" y="3098619"/>
            <a:ext cx="96569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807C03A6-98AC-E44B-9FA3-766B7D03B081}"/>
              </a:ext>
            </a:extLst>
          </p:cNvPr>
          <p:cNvCxnSpPr>
            <a:stCxn id="20" idx="3"/>
          </p:cNvCxnSpPr>
          <p:nvPr/>
        </p:nvCxnSpPr>
        <p:spPr>
          <a:xfrm flipV="1">
            <a:off x="8713607" y="2456547"/>
            <a:ext cx="304307" cy="642072"/>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232720-6F24-944D-AF95-FC08965A8A65}"/>
              </a:ext>
            </a:extLst>
          </p:cNvPr>
          <p:cNvCxnSpPr/>
          <p:nvPr/>
        </p:nvCxnSpPr>
        <p:spPr>
          <a:xfrm>
            <a:off x="8285187" y="1899033"/>
            <a:ext cx="73272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77F608D-E7CA-D547-8313-6B422442609F}"/>
              </a:ext>
            </a:extLst>
          </p:cNvPr>
          <p:cNvCxnSpPr/>
          <p:nvPr/>
        </p:nvCxnSpPr>
        <p:spPr>
          <a:xfrm flipH="1">
            <a:off x="5545364" y="1899033"/>
            <a:ext cx="14562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569D05D-C530-C04A-B6C9-D091FCEB7EBA}"/>
              </a:ext>
            </a:extLst>
          </p:cNvPr>
          <p:cNvCxnSpPr>
            <a:cxnSpLocks/>
          </p:cNvCxnSpPr>
          <p:nvPr/>
        </p:nvCxnSpPr>
        <p:spPr>
          <a:xfrm flipH="1">
            <a:off x="10289894" y="1899033"/>
            <a:ext cx="31251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A29071C-A9E3-4240-B659-1CD170857830}"/>
              </a:ext>
            </a:extLst>
          </p:cNvPr>
          <p:cNvSpPr txBox="1"/>
          <p:nvPr/>
        </p:nvSpPr>
        <p:spPr>
          <a:xfrm>
            <a:off x="8308572" y="1830792"/>
            <a:ext cx="607647" cy="369332"/>
          </a:xfrm>
          <a:prstGeom prst="rect">
            <a:avLst/>
          </a:prstGeom>
          <a:noFill/>
        </p:spPr>
        <p:txBody>
          <a:bodyPr wrap="square" rtlCol="0">
            <a:spAutoFit/>
          </a:bodyPr>
          <a:lstStyle/>
          <a:p>
            <a:pPr algn="ctr"/>
            <a:r>
              <a:rPr lang="en-US" dirty="0"/>
              <a:t>M</a:t>
            </a:r>
          </a:p>
        </p:txBody>
      </p:sp>
      <p:sp>
        <p:nvSpPr>
          <p:cNvPr id="36" name="TextBox 35">
            <a:extLst>
              <a:ext uri="{FF2B5EF4-FFF2-40B4-BE49-F238E27FC236}">
                <a16:creationId xmlns:a16="http://schemas.microsoft.com/office/drawing/2014/main" id="{AAC0CD62-C0DE-5244-8339-AA5B1336C029}"/>
              </a:ext>
            </a:extLst>
          </p:cNvPr>
          <p:cNvSpPr txBox="1"/>
          <p:nvPr/>
        </p:nvSpPr>
        <p:spPr>
          <a:xfrm>
            <a:off x="1368793" y="4089632"/>
            <a:ext cx="327334" cy="369332"/>
          </a:xfrm>
          <a:prstGeom prst="rect">
            <a:avLst/>
          </a:prstGeom>
          <a:noFill/>
        </p:spPr>
        <p:txBody>
          <a:bodyPr wrap="none" rtlCol="0">
            <a:spAutoFit/>
          </a:bodyPr>
          <a:lstStyle/>
          <a:p>
            <a:pPr algn="r"/>
            <a:r>
              <a:rPr lang="en-US" dirty="0"/>
              <a:t>D</a:t>
            </a:r>
          </a:p>
        </p:txBody>
      </p:sp>
      <p:sp>
        <p:nvSpPr>
          <p:cNvPr id="37" name="TextBox 36">
            <a:extLst>
              <a:ext uri="{FF2B5EF4-FFF2-40B4-BE49-F238E27FC236}">
                <a16:creationId xmlns:a16="http://schemas.microsoft.com/office/drawing/2014/main" id="{1E4E7D7D-C050-B745-8894-379272A63491}"/>
              </a:ext>
            </a:extLst>
          </p:cNvPr>
          <p:cNvSpPr txBox="1"/>
          <p:nvPr/>
        </p:nvSpPr>
        <p:spPr>
          <a:xfrm>
            <a:off x="1170021" y="4458964"/>
            <a:ext cx="526106" cy="369332"/>
          </a:xfrm>
          <a:prstGeom prst="rect">
            <a:avLst/>
          </a:prstGeom>
          <a:noFill/>
        </p:spPr>
        <p:txBody>
          <a:bodyPr wrap="none" rtlCol="0">
            <a:spAutoFit/>
          </a:bodyPr>
          <a:lstStyle/>
          <a:p>
            <a:pPr algn="r"/>
            <a:r>
              <a:rPr lang="en-US" dirty="0"/>
              <a:t>CLK</a:t>
            </a:r>
          </a:p>
        </p:txBody>
      </p:sp>
      <p:sp>
        <p:nvSpPr>
          <p:cNvPr id="38" name="TextBox 37">
            <a:extLst>
              <a:ext uri="{FF2B5EF4-FFF2-40B4-BE49-F238E27FC236}">
                <a16:creationId xmlns:a16="http://schemas.microsoft.com/office/drawing/2014/main" id="{200B4246-E7F7-8E4C-BEBF-0E44AE7A7581}"/>
              </a:ext>
            </a:extLst>
          </p:cNvPr>
          <p:cNvSpPr txBox="1"/>
          <p:nvPr/>
        </p:nvSpPr>
        <p:spPr>
          <a:xfrm>
            <a:off x="1314291" y="4914655"/>
            <a:ext cx="381836" cy="369332"/>
          </a:xfrm>
          <a:prstGeom prst="rect">
            <a:avLst/>
          </a:prstGeom>
          <a:noFill/>
        </p:spPr>
        <p:txBody>
          <a:bodyPr wrap="none" rtlCol="0">
            <a:spAutoFit/>
          </a:bodyPr>
          <a:lstStyle/>
          <a:p>
            <a:pPr algn="r"/>
            <a:r>
              <a:rPr lang="en-US" dirty="0"/>
              <a:t>M</a:t>
            </a:r>
          </a:p>
        </p:txBody>
      </p:sp>
      <p:sp>
        <p:nvSpPr>
          <p:cNvPr id="39" name="TextBox 38">
            <a:extLst>
              <a:ext uri="{FF2B5EF4-FFF2-40B4-BE49-F238E27FC236}">
                <a16:creationId xmlns:a16="http://schemas.microsoft.com/office/drawing/2014/main" id="{A976B99E-E24D-304B-8AE4-7FCD6EECD45C}"/>
              </a:ext>
            </a:extLst>
          </p:cNvPr>
          <p:cNvSpPr txBox="1"/>
          <p:nvPr/>
        </p:nvSpPr>
        <p:spPr>
          <a:xfrm>
            <a:off x="1355970" y="5335050"/>
            <a:ext cx="340157" cy="369332"/>
          </a:xfrm>
          <a:prstGeom prst="rect">
            <a:avLst/>
          </a:prstGeom>
          <a:noFill/>
        </p:spPr>
        <p:txBody>
          <a:bodyPr wrap="none" rtlCol="0">
            <a:spAutoFit/>
          </a:bodyPr>
          <a:lstStyle/>
          <a:p>
            <a:pPr algn="r"/>
            <a:r>
              <a:rPr lang="en-US" dirty="0"/>
              <a:t>Q</a:t>
            </a:r>
          </a:p>
        </p:txBody>
      </p:sp>
      <p:sp>
        <p:nvSpPr>
          <p:cNvPr id="46" name="TextBox 45">
            <a:extLst>
              <a:ext uri="{FF2B5EF4-FFF2-40B4-BE49-F238E27FC236}">
                <a16:creationId xmlns:a16="http://schemas.microsoft.com/office/drawing/2014/main" id="{24858AB9-F149-014F-B529-0C220D7DB13E}"/>
              </a:ext>
            </a:extLst>
          </p:cNvPr>
          <p:cNvSpPr txBox="1"/>
          <p:nvPr/>
        </p:nvSpPr>
        <p:spPr>
          <a:xfrm>
            <a:off x="5278036" y="1702857"/>
            <a:ext cx="327334" cy="369332"/>
          </a:xfrm>
          <a:prstGeom prst="rect">
            <a:avLst/>
          </a:prstGeom>
          <a:noFill/>
        </p:spPr>
        <p:txBody>
          <a:bodyPr wrap="none" rtlCol="0">
            <a:spAutoFit/>
          </a:bodyPr>
          <a:lstStyle/>
          <a:p>
            <a:r>
              <a:rPr lang="en-US" dirty="0"/>
              <a:t>D</a:t>
            </a:r>
          </a:p>
        </p:txBody>
      </p:sp>
      <p:sp>
        <p:nvSpPr>
          <p:cNvPr id="47" name="TextBox 46">
            <a:extLst>
              <a:ext uri="{FF2B5EF4-FFF2-40B4-BE49-F238E27FC236}">
                <a16:creationId xmlns:a16="http://schemas.microsoft.com/office/drawing/2014/main" id="{A3D96539-EC8B-614A-9F67-833DED8CD5AA}"/>
              </a:ext>
            </a:extLst>
          </p:cNvPr>
          <p:cNvSpPr txBox="1"/>
          <p:nvPr/>
        </p:nvSpPr>
        <p:spPr>
          <a:xfrm>
            <a:off x="5045471" y="2913952"/>
            <a:ext cx="526106" cy="369332"/>
          </a:xfrm>
          <a:prstGeom prst="rect">
            <a:avLst/>
          </a:prstGeom>
          <a:noFill/>
        </p:spPr>
        <p:txBody>
          <a:bodyPr wrap="none" rtlCol="0">
            <a:spAutoFit/>
          </a:bodyPr>
          <a:lstStyle/>
          <a:p>
            <a:r>
              <a:rPr lang="en-US" dirty="0"/>
              <a:t>CLK</a:t>
            </a:r>
          </a:p>
        </p:txBody>
      </p:sp>
      <p:sp>
        <p:nvSpPr>
          <p:cNvPr id="48" name="TextBox 47">
            <a:extLst>
              <a:ext uri="{FF2B5EF4-FFF2-40B4-BE49-F238E27FC236}">
                <a16:creationId xmlns:a16="http://schemas.microsoft.com/office/drawing/2014/main" id="{EF5D400B-FFE6-B442-B680-086983468B71}"/>
              </a:ext>
            </a:extLst>
          </p:cNvPr>
          <p:cNvSpPr txBox="1"/>
          <p:nvPr/>
        </p:nvSpPr>
        <p:spPr>
          <a:xfrm>
            <a:off x="10568499" y="1685785"/>
            <a:ext cx="340158" cy="369332"/>
          </a:xfrm>
          <a:prstGeom prst="rect">
            <a:avLst/>
          </a:prstGeom>
          <a:noFill/>
        </p:spPr>
        <p:txBody>
          <a:bodyPr wrap="none" rtlCol="0">
            <a:spAutoFit/>
          </a:bodyPr>
          <a:lstStyle/>
          <a:p>
            <a:r>
              <a:rPr lang="en-US" dirty="0"/>
              <a:t>Q</a:t>
            </a:r>
          </a:p>
        </p:txBody>
      </p:sp>
      <p:grpSp>
        <p:nvGrpSpPr>
          <p:cNvPr id="56" name="Group 55">
            <a:extLst>
              <a:ext uri="{FF2B5EF4-FFF2-40B4-BE49-F238E27FC236}">
                <a16:creationId xmlns:a16="http://schemas.microsoft.com/office/drawing/2014/main" id="{783010C4-925B-2647-BE11-04A012A7F01C}"/>
              </a:ext>
            </a:extLst>
          </p:cNvPr>
          <p:cNvGrpSpPr/>
          <p:nvPr/>
        </p:nvGrpSpPr>
        <p:grpSpPr>
          <a:xfrm>
            <a:off x="10248272" y="5434316"/>
            <a:ext cx="1291688" cy="955876"/>
            <a:chOff x="10248272" y="5434316"/>
            <a:chExt cx="1291688" cy="955876"/>
          </a:xfrm>
        </p:grpSpPr>
        <p:grpSp>
          <p:nvGrpSpPr>
            <p:cNvPr id="50" name="Group 49">
              <a:extLst>
                <a:ext uri="{FF2B5EF4-FFF2-40B4-BE49-F238E27FC236}">
                  <a16:creationId xmlns:a16="http://schemas.microsoft.com/office/drawing/2014/main" id="{BB1DBA63-0BE6-2949-898D-72C2C71A2905}"/>
                </a:ext>
              </a:extLst>
            </p:cNvPr>
            <p:cNvGrpSpPr/>
            <p:nvPr/>
          </p:nvGrpSpPr>
          <p:grpSpPr>
            <a:xfrm>
              <a:off x="10248272" y="5434316"/>
              <a:ext cx="1291688" cy="955876"/>
              <a:chOff x="9808434" y="5400474"/>
              <a:chExt cx="1291688" cy="955876"/>
            </a:xfrm>
          </p:grpSpPr>
          <p:cxnSp>
            <p:nvCxnSpPr>
              <p:cNvPr id="51" name="Straight Connector 50">
                <a:extLst>
                  <a:ext uri="{FF2B5EF4-FFF2-40B4-BE49-F238E27FC236}">
                    <a16:creationId xmlns:a16="http://schemas.microsoft.com/office/drawing/2014/main" id="{122ED42F-A187-1F42-98C3-F8B20F87C78A}"/>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a:extLst>
                  <a:ext uri="{FF2B5EF4-FFF2-40B4-BE49-F238E27FC236}">
                    <a16:creationId xmlns:a16="http://schemas.microsoft.com/office/drawing/2014/main" id="{B34B87F7-E825-3541-BC66-1447C9B4F667}"/>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3" name="Rectangle 52">
                <a:extLst>
                  <a:ext uri="{FF2B5EF4-FFF2-40B4-BE49-F238E27FC236}">
                    <a16:creationId xmlns:a16="http://schemas.microsoft.com/office/drawing/2014/main" id="{9309B53A-B871-A24D-9B51-4B22727DEA72}"/>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         Q</a:t>
                </a:r>
              </a:p>
              <a:p>
                <a:endParaRPr lang="en-US" dirty="0">
                  <a:solidFill>
                    <a:schemeClr val="tx1"/>
                  </a:solidFill>
                </a:endParaRPr>
              </a:p>
              <a:p>
                <a:r>
                  <a:rPr lang="en-US" dirty="0">
                    <a:solidFill>
                      <a:schemeClr val="tx1"/>
                    </a:solidFill>
                  </a:rPr>
                  <a:t>   CLK</a:t>
                </a:r>
              </a:p>
            </p:txBody>
          </p:sp>
        </p:grpSp>
        <p:sp>
          <p:nvSpPr>
            <p:cNvPr id="54" name="Triangle 53">
              <a:extLst>
                <a:ext uri="{FF2B5EF4-FFF2-40B4-BE49-F238E27FC236}">
                  <a16:creationId xmlns:a16="http://schemas.microsoft.com/office/drawing/2014/main" id="{EE1E6816-EDF1-D64E-8B7F-EDBC5F3E1C22}"/>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grpSp>
      <p:sp>
        <p:nvSpPr>
          <p:cNvPr id="60" name="Freeform 59">
            <a:extLst>
              <a:ext uri="{FF2B5EF4-FFF2-40B4-BE49-F238E27FC236}">
                <a16:creationId xmlns:a16="http://schemas.microsoft.com/office/drawing/2014/main" id="{54D7DCF7-F629-1A46-820A-54F665B4B1EE}"/>
              </a:ext>
            </a:extLst>
          </p:cNvPr>
          <p:cNvSpPr/>
          <p:nvPr/>
        </p:nvSpPr>
        <p:spPr>
          <a:xfrm>
            <a:off x="1694865" y="4515941"/>
            <a:ext cx="3913632" cy="301752"/>
          </a:xfrm>
          <a:custGeom>
            <a:avLst/>
            <a:gdLst>
              <a:gd name="connsiteX0" fmla="*/ 0 w 3913632"/>
              <a:gd name="connsiteY0" fmla="*/ 292608 h 301752"/>
              <a:gd name="connsiteX1" fmla="*/ 1847088 w 3913632"/>
              <a:gd name="connsiteY1" fmla="*/ 292608 h 301752"/>
              <a:gd name="connsiteX2" fmla="*/ 1938528 w 3913632"/>
              <a:gd name="connsiteY2" fmla="*/ 0 h 301752"/>
              <a:gd name="connsiteX3" fmla="*/ 3803904 w 3913632"/>
              <a:gd name="connsiteY3" fmla="*/ 0 h 301752"/>
              <a:gd name="connsiteX4" fmla="*/ 3913632 w 3913632"/>
              <a:gd name="connsiteY4" fmla="*/ 301752 h 301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3632" h="301752">
                <a:moveTo>
                  <a:pt x="0" y="292608"/>
                </a:moveTo>
                <a:lnTo>
                  <a:pt x="1847088" y="292608"/>
                </a:lnTo>
                <a:lnTo>
                  <a:pt x="1938528" y="0"/>
                </a:lnTo>
                <a:lnTo>
                  <a:pt x="3803904" y="0"/>
                </a:lnTo>
                <a:lnTo>
                  <a:pt x="3913632" y="301752"/>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a:extLst>
              <a:ext uri="{FF2B5EF4-FFF2-40B4-BE49-F238E27FC236}">
                <a16:creationId xmlns:a16="http://schemas.microsoft.com/office/drawing/2014/main" id="{69845A8F-BED6-774E-9268-0D9923FCD610}"/>
              </a:ext>
            </a:extLst>
          </p:cNvPr>
          <p:cNvSpPr/>
          <p:nvPr/>
        </p:nvSpPr>
        <p:spPr>
          <a:xfrm>
            <a:off x="5589781" y="4512797"/>
            <a:ext cx="3913632" cy="301752"/>
          </a:xfrm>
          <a:custGeom>
            <a:avLst/>
            <a:gdLst>
              <a:gd name="connsiteX0" fmla="*/ 0 w 3913632"/>
              <a:gd name="connsiteY0" fmla="*/ 292608 h 301752"/>
              <a:gd name="connsiteX1" fmla="*/ 1847088 w 3913632"/>
              <a:gd name="connsiteY1" fmla="*/ 292608 h 301752"/>
              <a:gd name="connsiteX2" fmla="*/ 1938528 w 3913632"/>
              <a:gd name="connsiteY2" fmla="*/ 0 h 301752"/>
              <a:gd name="connsiteX3" fmla="*/ 3803904 w 3913632"/>
              <a:gd name="connsiteY3" fmla="*/ 0 h 301752"/>
              <a:gd name="connsiteX4" fmla="*/ 3913632 w 3913632"/>
              <a:gd name="connsiteY4" fmla="*/ 301752 h 301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3632" h="301752">
                <a:moveTo>
                  <a:pt x="0" y="292608"/>
                </a:moveTo>
                <a:lnTo>
                  <a:pt x="1847088" y="292608"/>
                </a:lnTo>
                <a:lnTo>
                  <a:pt x="1938528" y="0"/>
                </a:lnTo>
                <a:lnTo>
                  <a:pt x="3803904" y="0"/>
                </a:lnTo>
                <a:lnTo>
                  <a:pt x="3913632" y="301752"/>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a:extLst>
              <a:ext uri="{FF2B5EF4-FFF2-40B4-BE49-F238E27FC236}">
                <a16:creationId xmlns:a16="http://schemas.microsoft.com/office/drawing/2014/main" id="{77FE283B-2212-794D-9A1E-0CC15B3EA355}"/>
              </a:ext>
            </a:extLst>
          </p:cNvPr>
          <p:cNvSpPr/>
          <p:nvPr/>
        </p:nvSpPr>
        <p:spPr>
          <a:xfrm>
            <a:off x="1694865" y="4139475"/>
            <a:ext cx="2212848" cy="292608"/>
          </a:xfrm>
          <a:custGeom>
            <a:avLst/>
            <a:gdLst>
              <a:gd name="connsiteX0" fmla="*/ 0 w 2212848"/>
              <a:gd name="connsiteY0" fmla="*/ 292608 h 292608"/>
              <a:gd name="connsiteX1" fmla="*/ 996696 w 2212848"/>
              <a:gd name="connsiteY1" fmla="*/ 292608 h 292608"/>
              <a:gd name="connsiteX2" fmla="*/ 1115568 w 2212848"/>
              <a:gd name="connsiteY2" fmla="*/ 0 h 292608"/>
              <a:gd name="connsiteX3" fmla="*/ 2112264 w 2212848"/>
              <a:gd name="connsiteY3" fmla="*/ 0 h 292608"/>
              <a:gd name="connsiteX4" fmla="*/ 2212848 w 2212848"/>
              <a:gd name="connsiteY4" fmla="*/ 283464 h 292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2848" h="292608">
                <a:moveTo>
                  <a:pt x="0" y="292608"/>
                </a:moveTo>
                <a:lnTo>
                  <a:pt x="996696" y="292608"/>
                </a:lnTo>
                <a:lnTo>
                  <a:pt x="1115568" y="0"/>
                </a:lnTo>
                <a:lnTo>
                  <a:pt x="2112264" y="0"/>
                </a:lnTo>
                <a:lnTo>
                  <a:pt x="2212848" y="283464"/>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a:extLst>
              <a:ext uri="{FF2B5EF4-FFF2-40B4-BE49-F238E27FC236}">
                <a16:creationId xmlns:a16="http://schemas.microsoft.com/office/drawing/2014/main" id="{3B1DBD4E-0680-DA47-B3C8-F23C914DB91F}"/>
              </a:ext>
            </a:extLst>
          </p:cNvPr>
          <p:cNvSpPr/>
          <p:nvPr/>
        </p:nvSpPr>
        <p:spPr>
          <a:xfrm>
            <a:off x="3892296" y="4118208"/>
            <a:ext cx="2212848" cy="292608"/>
          </a:xfrm>
          <a:custGeom>
            <a:avLst/>
            <a:gdLst>
              <a:gd name="connsiteX0" fmla="*/ 0 w 2212848"/>
              <a:gd name="connsiteY0" fmla="*/ 292608 h 292608"/>
              <a:gd name="connsiteX1" fmla="*/ 996696 w 2212848"/>
              <a:gd name="connsiteY1" fmla="*/ 292608 h 292608"/>
              <a:gd name="connsiteX2" fmla="*/ 1115568 w 2212848"/>
              <a:gd name="connsiteY2" fmla="*/ 0 h 292608"/>
              <a:gd name="connsiteX3" fmla="*/ 2112264 w 2212848"/>
              <a:gd name="connsiteY3" fmla="*/ 0 h 292608"/>
              <a:gd name="connsiteX4" fmla="*/ 2212848 w 2212848"/>
              <a:gd name="connsiteY4" fmla="*/ 283464 h 292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2848" h="292608">
                <a:moveTo>
                  <a:pt x="0" y="292608"/>
                </a:moveTo>
                <a:lnTo>
                  <a:pt x="996696" y="292608"/>
                </a:lnTo>
                <a:lnTo>
                  <a:pt x="1115568" y="0"/>
                </a:lnTo>
                <a:lnTo>
                  <a:pt x="2112264" y="0"/>
                </a:lnTo>
                <a:lnTo>
                  <a:pt x="2212848" y="283464"/>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4B9EDD10-C6A7-0E4A-B01B-A6C991E249D2}"/>
              </a:ext>
            </a:extLst>
          </p:cNvPr>
          <p:cNvCxnSpPr/>
          <p:nvPr/>
        </p:nvCxnSpPr>
        <p:spPr>
          <a:xfrm>
            <a:off x="6093569" y="4410816"/>
            <a:ext cx="3398269"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grpSp>
        <p:nvGrpSpPr>
          <p:cNvPr id="136" name="Group 135">
            <a:extLst>
              <a:ext uri="{FF2B5EF4-FFF2-40B4-BE49-F238E27FC236}">
                <a16:creationId xmlns:a16="http://schemas.microsoft.com/office/drawing/2014/main" id="{AED6BE06-6C4B-FB44-80D2-4AD804A2F932}"/>
              </a:ext>
            </a:extLst>
          </p:cNvPr>
          <p:cNvGrpSpPr/>
          <p:nvPr/>
        </p:nvGrpSpPr>
        <p:grpSpPr>
          <a:xfrm>
            <a:off x="3468040" y="4515941"/>
            <a:ext cx="883570" cy="1159499"/>
            <a:chOff x="3468040" y="4515941"/>
            <a:chExt cx="883570" cy="1159499"/>
          </a:xfrm>
        </p:grpSpPr>
        <p:cxnSp>
          <p:nvCxnSpPr>
            <p:cNvPr id="114" name="Straight Connector 113">
              <a:extLst>
                <a:ext uri="{FF2B5EF4-FFF2-40B4-BE49-F238E27FC236}">
                  <a16:creationId xmlns:a16="http://schemas.microsoft.com/office/drawing/2014/main" id="{EF3BB42F-70DD-8545-8375-7E17ACE70652}"/>
                </a:ext>
              </a:extLst>
            </p:cNvPr>
            <p:cNvCxnSpPr>
              <a:cxnSpLocks/>
            </p:cNvCxnSpPr>
            <p:nvPr/>
          </p:nvCxnSpPr>
          <p:spPr>
            <a:xfrm>
              <a:off x="3469302" y="5370346"/>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5" name="Straight Connector 114">
              <a:extLst>
                <a:ext uri="{FF2B5EF4-FFF2-40B4-BE49-F238E27FC236}">
                  <a16:creationId xmlns:a16="http://schemas.microsoft.com/office/drawing/2014/main" id="{7CB553F8-5E25-2644-9737-013063105BF4}"/>
                </a:ext>
              </a:extLst>
            </p:cNvPr>
            <p:cNvCxnSpPr>
              <a:cxnSpLocks/>
            </p:cNvCxnSpPr>
            <p:nvPr/>
          </p:nvCxnSpPr>
          <p:spPr>
            <a:xfrm flipH="1">
              <a:off x="3469302" y="5370346"/>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6" name="Straight Connector 115">
              <a:extLst>
                <a:ext uri="{FF2B5EF4-FFF2-40B4-BE49-F238E27FC236}">
                  <a16:creationId xmlns:a16="http://schemas.microsoft.com/office/drawing/2014/main" id="{795F844C-869D-4D47-9B2E-353D74E8C349}"/>
                </a:ext>
              </a:extLst>
            </p:cNvPr>
            <p:cNvCxnSpPr>
              <a:cxnSpLocks/>
            </p:cNvCxnSpPr>
            <p:nvPr/>
          </p:nvCxnSpPr>
          <p:spPr>
            <a:xfrm>
              <a:off x="3615139" y="5370346"/>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7" name="Straight Connector 116">
              <a:extLst>
                <a:ext uri="{FF2B5EF4-FFF2-40B4-BE49-F238E27FC236}">
                  <a16:creationId xmlns:a16="http://schemas.microsoft.com/office/drawing/2014/main" id="{A4B40613-DB79-4E40-B46C-B8576B9198AD}"/>
                </a:ext>
              </a:extLst>
            </p:cNvPr>
            <p:cNvCxnSpPr>
              <a:cxnSpLocks/>
            </p:cNvCxnSpPr>
            <p:nvPr/>
          </p:nvCxnSpPr>
          <p:spPr>
            <a:xfrm flipH="1">
              <a:off x="3615139" y="5370346"/>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8" name="Straight Connector 117">
              <a:extLst>
                <a:ext uri="{FF2B5EF4-FFF2-40B4-BE49-F238E27FC236}">
                  <a16:creationId xmlns:a16="http://schemas.microsoft.com/office/drawing/2014/main" id="{D970A1CB-B58F-AC4A-94B9-F855F469AB79}"/>
                </a:ext>
              </a:extLst>
            </p:cNvPr>
            <p:cNvCxnSpPr/>
            <p:nvPr/>
          </p:nvCxnSpPr>
          <p:spPr>
            <a:xfrm>
              <a:off x="3468040" y="5379799"/>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9" name="Straight Connector 118">
              <a:extLst>
                <a:ext uri="{FF2B5EF4-FFF2-40B4-BE49-F238E27FC236}">
                  <a16:creationId xmlns:a16="http://schemas.microsoft.com/office/drawing/2014/main" id="{8A7D0266-EF0F-6B48-9BF1-487CC0AE0444}"/>
                </a:ext>
              </a:extLst>
            </p:cNvPr>
            <p:cNvCxnSpPr/>
            <p:nvPr/>
          </p:nvCxnSpPr>
          <p:spPr>
            <a:xfrm>
              <a:off x="3468040" y="5669086"/>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0" name="Straight Connector 119">
              <a:extLst>
                <a:ext uri="{FF2B5EF4-FFF2-40B4-BE49-F238E27FC236}">
                  <a16:creationId xmlns:a16="http://schemas.microsoft.com/office/drawing/2014/main" id="{9457660D-8D4C-FC4B-ABD0-E0C2CEEC8062}"/>
                </a:ext>
              </a:extLst>
            </p:cNvPr>
            <p:cNvCxnSpPr>
              <a:cxnSpLocks/>
            </p:cNvCxnSpPr>
            <p:nvPr/>
          </p:nvCxnSpPr>
          <p:spPr>
            <a:xfrm>
              <a:off x="3764476" y="5373523"/>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a:extLst>
                <a:ext uri="{FF2B5EF4-FFF2-40B4-BE49-F238E27FC236}">
                  <a16:creationId xmlns:a16="http://schemas.microsoft.com/office/drawing/2014/main" id="{0DD18915-C5D9-B14F-86F8-0F536AF9CF43}"/>
                </a:ext>
              </a:extLst>
            </p:cNvPr>
            <p:cNvCxnSpPr>
              <a:cxnSpLocks/>
            </p:cNvCxnSpPr>
            <p:nvPr/>
          </p:nvCxnSpPr>
          <p:spPr>
            <a:xfrm flipH="1">
              <a:off x="3764476" y="5373523"/>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2" name="Straight Connector 121">
              <a:extLst>
                <a:ext uri="{FF2B5EF4-FFF2-40B4-BE49-F238E27FC236}">
                  <a16:creationId xmlns:a16="http://schemas.microsoft.com/office/drawing/2014/main" id="{EB3241A2-E505-E646-A805-DA32BF94D316}"/>
                </a:ext>
              </a:extLst>
            </p:cNvPr>
            <p:cNvCxnSpPr>
              <a:cxnSpLocks/>
            </p:cNvCxnSpPr>
            <p:nvPr/>
          </p:nvCxnSpPr>
          <p:spPr>
            <a:xfrm flipH="1">
              <a:off x="3912550" y="5379799"/>
              <a:ext cx="143599" cy="295641"/>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a:extLst>
                <a:ext uri="{FF2B5EF4-FFF2-40B4-BE49-F238E27FC236}">
                  <a16:creationId xmlns:a16="http://schemas.microsoft.com/office/drawing/2014/main" id="{00BD4C0A-0FE1-BA4B-A814-C6466007EF07}"/>
                </a:ext>
              </a:extLst>
            </p:cNvPr>
            <p:cNvCxnSpPr>
              <a:cxnSpLocks/>
            </p:cNvCxnSpPr>
            <p:nvPr/>
          </p:nvCxnSpPr>
          <p:spPr>
            <a:xfrm>
              <a:off x="3763214" y="5382976"/>
              <a:ext cx="27538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5" name="Straight Connector 124">
              <a:extLst>
                <a:ext uri="{FF2B5EF4-FFF2-40B4-BE49-F238E27FC236}">
                  <a16:creationId xmlns:a16="http://schemas.microsoft.com/office/drawing/2014/main" id="{76DA68D7-A9D2-D94F-B6DF-0267CDD22993}"/>
                </a:ext>
              </a:extLst>
            </p:cNvPr>
            <p:cNvCxnSpPr>
              <a:cxnSpLocks/>
            </p:cNvCxnSpPr>
            <p:nvPr/>
          </p:nvCxnSpPr>
          <p:spPr>
            <a:xfrm>
              <a:off x="3763214" y="5672263"/>
              <a:ext cx="144499"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7" name="Straight Connector 126">
              <a:extLst>
                <a:ext uri="{FF2B5EF4-FFF2-40B4-BE49-F238E27FC236}">
                  <a16:creationId xmlns:a16="http://schemas.microsoft.com/office/drawing/2014/main" id="{D1BCE552-47E4-B74F-A54A-D87A60E9C55F}"/>
                </a:ext>
              </a:extLst>
            </p:cNvPr>
            <p:cNvCxnSpPr>
              <a:cxnSpLocks/>
            </p:cNvCxnSpPr>
            <p:nvPr/>
          </p:nvCxnSpPr>
          <p:spPr>
            <a:xfrm>
              <a:off x="3469302" y="4942390"/>
              <a:ext cx="882308" cy="0"/>
            </a:xfrm>
            <a:prstGeom prst="line">
              <a:avLst/>
            </a:pr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1" name="Straight Arrow Connector 130">
              <a:extLst>
                <a:ext uri="{FF2B5EF4-FFF2-40B4-BE49-F238E27FC236}">
                  <a16:creationId xmlns:a16="http://schemas.microsoft.com/office/drawing/2014/main" id="{1CA4DCA8-E7C9-6348-814C-2906C424FB78}"/>
                </a:ext>
              </a:extLst>
            </p:cNvPr>
            <p:cNvCxnSpPr>
              <a:cxnSpLocks/>
              <a:stCxn id="60" idx="2"/>
            </p:cNvCxnSpPr>
            <p:nvPr/>
          </p:nvCxnSpPr>
          <p:spPr>
            <a:xfrm>
              <a:off x="3633393" y="4515941"/>
              <a:ext cx="424019" cy="871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B39AD9A5-5D15-F446-9E12-168DC0616D70}"/>
                </a:ext>
              </a:extLst>
            </p:cNvPr>
            <p:cNvCxnSpPr>
              <a:cxnSpLocks/>
            </p:cNvCxnSpPr>
            <p:nvPr/>
          </p:nvCxnSpPr>
          <p:spPr>
            <a:xfrm>
              <a:off x="3688688" y="4945567"/>
              <a:ext cx="384954" cy="462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56760EC-39BC-9244-9F72-EF14A8A074B0}"/>
                </a:ext>
              </a:extLst>
            </p:cNvPr>
            <p:cNvCxnSpPr/>
            <p:nvPr/>
          </p:nvCxnSpPr>
          <p:spPr>
            <a:xfrm>
              <a:off x="4057412" y="538004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39" name="Group 138">
            <a:extLst>
              <a:ext uri="{FF2B5EF4-FFF2-40B4-BE49-F238E27FC236}">
                <a16:creationId xmlns:a16="http://schemas.microsoft.com/office/drawing/2014/main" id="{4D4B4799-216E-3346-973F-077D75592D35}"/>
              </a:ext>
            </a:extLst>
          </p:cNvPr>
          <p:cNvGrpSpPr/>
          <p:nvPr/>
        </p:nvGrpSpPr>
        <p:grpSpPr>
          <a:xfrm>
            <a:off x="1694865" y="4139475"/>
            <a:ext cx="1777540" cy="1532100"/>
            <a:chOff x="1694865" y="4139475"/>
            <a:chExt cx="1777540" cy="1532100"/>
          </a:xfrm>
        </p:grpSpPr>
        <p:cxnSp>
          <p:nvCxnSpPr>
            <p:cNvPr id="70" name="Straight Connector 69">
              <a:extLst>
                <a:ext uri="{FF2B5EF4-FFF2-40B4-BE49-F238E27FC236}">
                  <a16:creationId xmlns:a16="http://schemas.microsoft.com/office/drawing/2014/main" id="{481BBE87-D3BB-B443-BAEE-F3BB4F5BFB76}"/>
                </a:ext>
              </a:extLst>
            </p:cNvPr>
            <p:cNvCxnSpPr>
              <a:cxnSpLocks/>
            </p:cNvCxnSpPr>
            <p:nvPr/>
          </p:nvCxnSpPr>
          <p:spPr>
            <a:xfrm>
              <a:off x="1696127" y="5372835"/>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1" name="Straight Connector 70">
              <a:extLst>
                <a:ext uri="{FF2B5EF4-FFF2-40B4-BE49-F238E27FC236}">
                  <a16:creationId xmlns:a16="http://schemas.microsoft.com/office/drawing/2014/main" id="{A6B07F48-2FDB-BA44-A712-D5C9E1295DBC}"/>
                </a:ext>
              </a:extLst>
            </p:cNvPr>
            <p:cNvCxnSpPr>
              <a:cxnSpLocks/>
            </p:cNvCxnSpPr>
            <p:nvPr/>
          </p:nvCxnSpPr>
          <p:spPr>
            <a:xfrm flipH="1">
              <a:off x="1696127" y="5372835"/>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Connector 71">
              <a:extLst>
                <a:ext uri="{FF2B5EF4-FFF2-40B4-BE49-F238E27FC236}">
                  <a16:creationId xmlns:a16="http://schemas.microsoft.com/office/drawing/2014/main" id="{83B23E20-BD7D-5F45-906A-70CDFF94F5B0}"/>
                </a:ext>
              </a:extLst>
            </p:cNvPr>
            <p:cNvCxnSpPr>
              <a:cxnSpLocks/>
            </p:cNvCxnSpPr>
            <p:nvPr/>
          </p:nvCxnSpPr>
          <p:spPr>
            <a:xfrm>
              <a:off x="1841964" y="5372835"/>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Connector 72">
              <a:extLst>
                <a:ext uri="{FF2B5EF4-FFF2-40B4-BE49-F238E27FC236}">
                  <a16:creationId xmlns:a16="http://schemas.microsoft.com/office/drawing/2014/main" id="{A3A681B3-BA88-B046-922C-311FD5094BF9}"/>
                </a:ext>
              </a:extLst>
            </p:cNvPr>
            <p:cNvCxnSpPr>
              <a:cxnSpLocks/>
            </p:cNvCxnSpPr>
            <p:nvPr/>
          </p:nvCxnSpPr>
          <p:spPr>
            <a:xfrm flipH="1">
              <a:off x="1841964" y="5372835"/>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Connector 73">
              <a:extLst>
                <a:ext uri="{FF2B5EF4-FFF2-40B4-BE49-F238E27FC236}">
                  <a16:creationId xmlns:a16="http://schemas.microsoft.com/office/drawing/2014/main" id="{7D7D4A1B-64D5-5C41-8E74-932C66054E65}"/>
                </a:ext>
              </a:extLst>
            </p:cNvPr>
            <p:cNvCxnSpPr/>
            <p:nvPr/>
          </p:nvCxnSpPr>
          <p:spPr>
            <a:xfrm>
              <a:off x="1694865" y="538228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5" name="Straight Connector 74">
              <a:extLst>
                <a:ext uri="{FF2B5EF4-FFF2-40B4-BE49-F238E27FC236}">
                  <a16:creationId xmlns:a16="http://schemas.microsoft.com/office/drawing/2014/main" id="{32849E1F-35F4-7341-9F86-26BA32DA842F}"/>
                </a:ext>
              </a:extLst>
            </p:cNvPr>
            <p:cNvCxnSpPr/>
            <p:nvPr/>
          </p:nvCxnSpPr>
          <p:spPr>
            <a:xfrm>
              <a:off x="1694865" y="5671575"/>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6" name="Straight Connector 75">
              <a:extLst>
                <a:ext uri="{FF2B5EF4-FFF2-40B4-BE49-F238E27FC236}">
                  <a16:creationId xmlns:a16="http://schemas.microsoft.com/office/drawing/2014/main" id="{5E1CAB28-5FAA-9240-8DE1-64AEDB553402}"/>
                </a:ext>
              </a:extLst>
            </p:cNvPr>
            <p:cNvCxnSpPr>
              <a:cxnSpLocks/>
            </p:cNvCxnSpPr>
            <p:nvPr/>
          </p:nvCxnSpPr>
          <p:spPr>
            <a:xfrm>
              <a:off x="1984294" y="5371590"/>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Connector 76">
              <a:extLst>
                <a:ext uri="{FF2B5EF4-FFF2-40B4-BE49-F238E27FC236}">
                  <a16:creationId xmlns:a16="http://schemas.microsoft.com/office/drawing/2014/main" id="{9979E734-5897-074A-8212-2F44585CD072}"/>
                </a:ext>
              </a:extLst>
            </p:cNvPr>
            <p:cNvCxnSpPr>
              <a:cxnSpLocks/>
            </p:cNvCxnSpPr>
            <p:nvPr/>
          </p:nvCxnSpPr>
          <p:spPr>
            <a:xfrm flipH="1">
              <a:off x="1984294" y="5371590"/>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Connector 77">
              <a:extLst>
                <a:ext uri="{FF2B5EF4-FFF2-40B4-BE49-F238E27FC236}">
                  <a16:creationId xmlns:a16="http://schemas.microsoft.com/office/drawing/2014/main" id="{6561177A-BEF6-0E49-90D5-D90FEEA8AB27}"/>
                </a:ext>
              </a:extLst>
            </p:cNvPr>
            <p:cNvCxnSpPr>
              <a:cxnSpLocks/>
            </p:cNvCxnSpPr>
            <p:nvPr/>
          </p:nvCxnSpPr>
          <p:spPr>
            <a:xfrm>
              <a:off x="2130131" y="5371590"/>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Straight Connector 78">
              <a:extLst>
                <a:ext uri="{FF2B5EF4-FFF2-40B4-BE49-F238E27FC236}">
                  <a16:creationId xmlns:a16="http://schemas.microsoft.com/office/drawing/2014/main" id="{4E1A14F7-BFAD-D941-BF52-EA2DB54E9930}"/>
                </a:ext>
              </a:extLst>
            </p:cNvPr>
            <p:cNvCxnSpPr>
              <a:cxnSpLocks/>
            </p:cNvCxnSpPr>
            <p:nvPr/>
          </p:nvCxnSpPr>
          <p:spPr>
            <a:xfrm flipH="1">
              <a:off x="2130131" y="5371590"/>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DFF98E91-AF7D-2942-9943-7A3801C761F5}"/>
                </a:ext>
              </a:extLst>
            </p:cNvPr>
            <p:cNvCxnSpPr/>
            <p:nvPr/>
          </p:nvCxnSpPr>
          <p:spPr>
            <a:xfrm>
              <a:off x="1983032" y="5381043"/>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1" name="Straight Connector 80">
              <a:extLst>
                <a:ext uri="{FF2B5EF4-FFF2-40B4-BE49-F238E27FC236}">
                  <a16:creationId xmlns:a16="http://schemas.microsoft.com/office/drawing/2014/main" id="{89F0C19E-0A3C-7748-85BA-4BAAED5D0940}"/>
                </a:ext>
              </a:extLst>
            </p:cNvPr>
            <p:cNvCxnSpPr/>
            <p:nvPr/>
          </p:nvCxnSpPr>
          <p:spPr>
            <a:xfrm>
              <a:off x="1983032" y="5670330"/>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2" name="Straight Connector 81">
              <a:extLst>
                <a:ext uri="{FF2B5EF4-FFF2-40B4-BE49-F238E27FC236}">
                  <a16:creationId xmlns:a16="http://schemas.microsoft.com/office/drawing/2014/main" id="{1ABF70D7-3799-1D4E-8937-8B5B72AEA8B7}"/>
                </a:ext>
              </a:extLst>
            </p:cNvPr>
            <p:cNvCxnSpPr>
              <a:cxnSpLocks/>
            </p:cNvCxnSpPr>
            <p:nvPr/>
          </p:nvCxnSpPr>
          <p:spPr>
            <a:xfrm>
              <a:off x="2273937" y="5370346"/>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3" name="Straight Connector 82">
              <a:extLst>
                <a:ext uri="{FF2B5EF4-FFF2-40B4-BE49-F238E27FC236}">
                  <a16:creationId xmlns:a16="http://schemas.microsoft.com/office/drawing/2014/main" id="{F4490EC8-FAEF-C24E-ABC3-2A2398F7EB4F}"/>
                </a:ext>
              </a:extLst>
            </p:cNvPr>
            <p:cNvCxnSpPr>
              <a:cxnSpLocks/>
            </p:cNvCxnSpPr>
            <p:nvPr/>
          </p:nvCxnSpPr>
          <p:spPr>
            <a:xfrm flipH="1">
              <a:off x="2273937" y="5370346"/>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4" name="Straight Connector 83">
              <a:extLst>
                <a:ext uri="{FF2B5EF4-FFF2-40B4-BE49-F238E27FC236}">
                  <a16:creationId xmlns:a16="http://schemas.microsoft.com/office/drawing/2014/main" id="{7C14D6DC-DB34-FB45-A099-8DE32441E5BA}"/>
                </a:ext>
              </a:extLst>
            </p:cNvPr>
            <p:cNvCxnSpPr>
              <a:cxnSpLocks/>
            </p:cNvCxnSpPr>
            <p:nvPr/>
          </p:nvCxnSpPr>
          <p:spPr>
            <a:xfrm>
              <a:off x="2419774" y="5370346"/>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4">
              <a:extLst>
                <a:ext uri="{FF2B5EF4-FFF2-40B4-BE49-F238E27FC236}">
                  <a16:creationId xmlns:a16="http://schemas.microsoft.com/office/drawing/2014/main" id="{4D83C1D8-C5D9-884E-A05C-828899F3D1DA}"/>
                </a:ext>
              </a:extLst>
            </p:cNvPr>
            <p:cNvCxnSpPr>
              <a:cxnSpLocks/>
            </p:cNvCxnSpPr>
            <p:nvPr/>
          </p:nvCxnSpPr>
          <p:spPr>
            <a:xfrm flipH="1">
              <a:off x="2419774" y="5370346"/>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6" name="Straight Connector 85">
              <a:extLst>
                <a:ext uri="{FF2B5EF4-FFF2-40B4-BE49-F238E27FC236}">
                  <a16:creationId xmlns:a16="http://schemas.microsoft.com/office/drawing/2014/main" id="{B0C3582C-AFB7-2945-8A43-EA7B4C301BC3}"/>
                </a:ext>
              </a:extLst>
            </p:cNvPr>
            <p:cNvCxnSpPr/>
            <p:nvPr/>
          </p:nvCxnSpPr>
          <p:spPr>
            <a:xfrm>
              <a:off x="2272675" y="5379799"/>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7" name="Straight Connector 86">
              <a:extLst>
                <a:ext uri="{FF2B5EF4-FFF2-40B4-BE49-F238E27FC236}">
                  <a16:creationId xmlns:a16="http://schemas.microsoft.com/office/drawing/2014/main" id="{EF7AFD81-5798-7045-9779-201703EB67D3}"/>
                </a:ext>
              </a:extLst>
            </p:cNvPr>
            <p:cNvCxnSpPr/>
            <p:nvPr/>
          </p:nvCxnSpPr>
          <p:spPr>
            <a:xfrm>
              <a:off x="2272675" y="5669086"/>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8" name="Straight Connector 87">
              <a:extLst>
                <a:ext uri="{FF2B5EF4-FFF2-40B4-BE49-F238E27FC236}">
                  <a16:creationId xmlns:a16="http://schemas.microsoft.com/office/drawing/2014/main" id="{51790745-182C-DD43-B6CE-38F3258F3FDF}"/>
                </a:ext>
              </a:extLst>
            </p:cNvPr>
            <p:cNvCxnSpPr>
              <a:cxnSpLocks/>
            </p:cNvCxnSpPr>
            <p:nvPr/>
          </p:nvCxnSpPr>
          <p:spPr>
            <a:xfrm>
              <a:off x="2572724" y="5370347"/>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Straight Connector 88">
              <a:extLst>
                <a:ext uri="{FF2B5EF4-FFF2-40B4-BE49-F238E27FC236}">
                  <a16:creationId xmlns:a16="http://schemas.microsoft.com/office/drawing/2014/main" id="{9845EF50-DA49-DF4B-9BD8-6BD736BE6CEE}"/>
                </a:ext>
              </a:extLst>
            </p:cNvPr>
            <p:cNvCxnSpPr>
              <a:cxnSpLocks/>
            </p:cNvCxnSpPr>
            <p:nvPr/>
          </p:nvCxnSpPr>
          <p:spPr>
            <a:xfrm flipH="1">
              <a:off x="2572724" y="5370347"/>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0" name="Straight Connector 89">
              <a:extLst>
                <a:ext uri="{FF2B5EF4-FFF2-40B4-BE49-F238E27FC236}">
                  <a16:creationId xmlns:a16="http://schemas.microsoft.com/office/drawing/2014/main" id="{4402165B-F2A0-B548-A287-6B06EB9F89E9}"/>
                </a:ext>
              </a:extLst>
            </p:cNvPr>
            <p:cNvCxnSpPr>
              <a:cxnSpLocks/>
            </p:cNvCxnSpPr>
            <p:nvPr/>
          </p:nvCxnSpPr>
          <p:spPr>
            <a:xfrm>
              <a:off x="2718561" y="5370347"/>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1" name="Straight Connector 90">
              <a:extLst>
                <a:ext uri="{FF2B5EF4-FFF2-40B4-BE49-F238E27FC236}">
                  <a16:creationId xmlns:a16="http://schemas.microsoft.com/office/drawing/2014/main" id="{E301A982-B2DC-5346-A22B-1AAF609984B3}"/>
                </a:ext>
              </a:extLst>
            </p:cNvPr>
            <p:cNvCxnSpPr>
              <a:cxnSpLocks/>
            </p:cNvCxnSpPr>
            <p:nvPr/>
          </p:nvCxnSpPr>
          <p:spPr>
            <a:xfrm flipH="1">
              <a:off x="2718561" y="5370347"/>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Straight Connector 91">
              <a:extLst>
                <a:ext uri="{FF2B5EF4-FFF2-40B4-BE49-F238E27FC236}">
                  <a16:creationId xmlns:a16="http://schemas.microsoft.com/office/drawing/2014/main" id="{944F6A3B-15B1-284B-8F0F-B88EB0B74D8E}"/>
                </a:ext>
              </a:extLst>
            </p:cNvPr>
            <p:cNvCxnSpPr/>
            <p:nvPr/>
          </p:nvCxnSpPr>
          <p:spPr>
            <a:xfrm>
              <a:off x="2571462" y="5379800"/>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Straight Connector 92">
              <a:extLst>
                <a:ext uri="{FF2B5EF4-FFF2-40B4-BE49-F238E27FC236}">
                  <a16:creationId xmlns:a16="http://schemas.microsoft.com/office/drawing/2014/main" id="{7B55B756-8554-304D-8A79-E992C5B34862}"/>
                </a:ext>
              </a:extLst>
            </p:cNvPr>
            <p:cNvCxnSpPr/>
            <p:nvPr/>
          </p:nvCxnSpPr>
          <p:spPr>
            <a:xfrm>
              <a:off x="2571462" y="5669087"/>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4" name="Straight Connector 93">
              <a:extLst>
                <a:ext uri="{FF2B5EF4-FFF2-40B4-BE49-F238E27FC236}">
                  <a16:creationId xmlns:a16="http://schemas.microsoft.com/office/drawing/2014/main" id="{B512D679-13CF-734B-93D7-627113E50193}"/>
                </a:ext>
              </a:extLst>
            </p:cNvPr>
            <p:cNvCxnSpPr>
              <a:cxnSpLocks/>
            </p:cNvCxnSpPr>
            <p:nvPr/>
          </p:nvCxnSpPr>
          <p:spPr>
            <a:xfrm>
              <a:off x="2867137" y="5370347"/>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5" name="Straight Connector 94">
              <a:extLst>
                <a:ext uri="{FF2B5EF4-FFF2-40B4-BE49-F238E27FC236}">
                  <a16:creationId xmlns:a16="http://schemas.microsoft.com/office/drawing/2014/main" id="{DA12119A-B6C4-B945-9C6B-345127DCBA4B}"/>
                </a:ext>
              </a:extLst>
            </p:cNvPr>
            <p:cNvCxnSpPr>
              <a:cxnSpLocks/>
            </p:cNvCxnSpPr>
            <p:nvPr/>
          </p:nvCxnSpPr>
          <p:spPr>
            <a:xfrm flipH="1">
              <a:off x="2867137" y="5370347"/>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6" name="Straight Connector 95">
              <a:extLst>
                <a:ext uri="{FF2B5EF4-FFF2-40B4-BE49-F238E27FC236}">
                  <a16:creationId xmlns:a16="http://schemas.microsoft.com/office/drawing/2014/main" id="{210D46DA-1216-BC42-9FA8-EEB15FEC0BDB}"/>
                </a:ext>
              </a:extLst>
            </p:cNvPr>
            <p:cNvCxnSpPr>
              <a:cxnSpLocks/>
            </p:cNvCxnSpPr>
            <p:nvPr/>
          </p:nvCxnSpPr>
          <p:spPr>
            <a:xfrm>
              <a:off x="3012974" y="5370347"/>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7" name="Straight Connector 96">
              <a:extLst>
                <a:ext uri="{FF2B5EF4-FFF2-40B4-BE49-F238E27FC236}">
                  <a16:creationId xmlns:a16="http://schemas.microsoft.com/office/drawing/2014/main" id="{9C532354-8A80-D049-9137-D86C8A21036B}"/>
                </a:ext>
              </a:extLst>
            </p:cNvPr>
            <p:cNvCxnSpPr>
              <a:cxnSpLocks/>
            </p:cNvCxnSpPr>
            <p:nvPr/>
          </p:nvCxnSpPr>
          <p:spPr>
            <a:xfrm flipH="1">
              <a:off x="3012974" y="5370347"/>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8" name="Straight Connector 97">
              <a:extLst>
                <a:ext uri="{FF2B5EF4-FFF2-40B4-BE49-F238E27FC236}">
                  <a16:creationId xmlns:a16="http://schemas.microsoft.com/office/drawing/2014/main" id="{50F6B3C8-843D-6141-A0F8-1AC745F6057B}"/>
                </a:ext>
              </a:extLst>
            </p:cNvPr>
            <p:cNvCxnSpPr/>
            <p:nvPr/>
          </p:nvCxnSpPr>
          <p:spPr>
            <a:xfrm>
              <a:off x="2865875" y="5379800"/>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9" name="Straight Connector 98">
              <a:extLst>
                <a:ext uri="{FF2B5EF4-FFF2-40B4-BE49-F238E27FC236}">
                  <a16:creationId xmlns:a16="http://schemas.microsoft.com/office/drawing/2014/main" id="{85B19EC9-4E39-8B47-AA38-36B2177A03AD}"/>
                </a:ext>
              </a:extLst>
            </p:cNvPr>
            <p:cNvCxnSpPr/>
            <p:nvPr/>
          </p:nvCxnSpPr>
          <p:spPr>
            <a:xfrm>
              <a:off x="2865875" y="5669087"/>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0" name="Straight Connector 99">
              <a:extLst>
                <a:ext uri="{FF2B5EF4-FFF2-40B4-BE49-F238E27FC236}">
                  <a16:creationId xmlns:a16="http://schemas.microsoft.com/office/drawing/2014/main" id="{48948669-AFCE-C243-A96B-22ED1465BBC1}"/>
                </a:ext>
              </a:extLst>
            </p:cNvPr>
            <p:cNvCxnSpPr>
              <a:cxnSpLocks/>
            </p:cNvCxnSpPr>
            <p:nvPr/>
          </p:nvCxnSpPr>
          <p:spPr>
            <a:xfrm>
              <a:off x="3169039" y="5370346"/>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1" name="Straight Connector 100">
              <a:extLst>
                <a:ext uri="{FF2B5EF4-FFF2-40B4-BE49-F238E27FC236}">
                  <a16:creationId xmlns:a16="http://schemas.microsoft.com/office/drawing/2014/main" id="{A5C84237-63B8-3C4F-A1D8-35A1EF6B46B7}"/>
                </a:ext>
              </a:extLst>
            </p:cNvPr>
            <p:cNvCxnSpPr>
              <a:cxnSpLocks/>
            </p:cNvCxnSpPr>
            <p:nvPr/>
          </p:nvCxnSpPr>
          <p:spPr>
            <a:xfrm flipH="1">
              <a:off x="3169039" y="5370346"/>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2" name="Straight Connector 101">
              <a:extLst>
                <a:ext uri="{FF2B5EF4-FFF2-40B4-BE49-F238E27FC236}">
                  <a16:creationId xmlns:a16="http://schemas.microsoft.com/office/drawing/2014/main" id="{773209A4-3A53-0240-8BE1-30594FD3E5B8}"/>
                </a:ext>
              </a:extLst>
            </p:cNvPr>
            <p:cNvCxnSpPr>
              <a:cxnSpLocks/>
            </p:cNvCxnSpPr>
            <p:nvPr/>
          </p:nvCxnSpPr>
          <p:spPr>
            <a:xfrm>
              <a:off x="3314876" y="5370346"/>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3" name="Straight Connector 102">
              <a:extLst>
                <a:ext uri="{FF2B5EF4-FFF2-40B4-BE49-F238E27FC236}">
                  <a16:creationId xmlns:a16="http://schemas.microsoft.com/office/drawing/2014/main" id="{FCA08EED-D97C-9E4F-B1C0-AE5A711D492C}"/>
                </a:ext>
              </a:extLst>
            </p:cNvPr>
            <p:cNvCxnSpPr>
              <a:cxnSpLocks/>
            </p:cNvCxnSpPr>
            <p:nvPr/>
          </p:nvCxnSpPr>
          <p:spPr>
            <a:xfrm flipH="1">
              <a:off x="3314876" y="5370346"/>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4" name="Straight Connector 103">
              <a:extLst>
                <a:ext uri="{FF2B5EF4-FFF2-40B4-BE49-F238E27FC236}">
                  <a16:creationId xmlns:a16="http://schemas.microsoft.com/office/drawing/2014/main" id="{B1F5F1D2-25AE-3E4C-B352-7D20A54E8D98}"/>
                </a:ext>
              </a:extLst>
            </p:cNvPr>
            <p:cNvCxnSpPr/>
            <p:nvPr/>
          </p:nvCxnSpPr>
          <p:spPr>
            <a:xfrm>
              <a:off x="3167777" y="5379799"/>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5" name="Straight Connector 104">
              <a:extLst>
                <a:ext uri="{FF2B5EF4-FFF2-40B4-BE49-F238E27FC236}">
                  <a16:creationId xmlns:a16="http://schemas.microsoft.com/office/drawing/2014/main" id="{545BA321-6FFE-6542-BB65-223D6B729794}"/>
                </a:ext>
              </a:extLst>
            </p:cNvPr>
            <p:cNvCxnSpPr/>
            <p:nvPr/>
          </p:nvCxnSpPr>
          <p:spPr>
            <a:xfrm>
              <a:off x="3167777" y="5669086"/>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12" name="Freeform 111">
              <a:extLst>
                <a:ext uri="{FF2B5EF4-FFF2-40B4-BE49-F238E27FC236}">
                  <a16:creationId xmlns:a16="http://schemas.microsoft.com/office/drawing/2014/main" id="{ABE7524F-80E7-8D44-9CC2-628614A82498}"/>
                </a:ext>
              </a:extLst>
            </p:cNvPr>
            <p:cNvSpPr/>
            <p:nvPr/>
          </p:nvSpPr>
          <p:spPr>
            <a:xfrm flipV="1">
              <a:off x="1713053" y="4942390"/>
              <a:ext cx="1759352" cy="335666"/>
            </a:xfrm>
            <a:custGeom>
              <a:avLst/>
              <a:gdLst>
                <a:gd name="connsiteX0" fmla="*/ 0 w 1759352"/>
                <a:gd name="connsiteY0" fmla="*/ 0 h 451413"/>
                <a:gd name="connsiteX1" fmla="*/ 1250066 w 1759352"/>
                <a:gd name="connsiteY1" fmla="*/ 0 h 451413"/>
                <a:gd name="connsiteX2" fmla="*/ 1388962 w 1759352"/>
                <a:gd name="connsiteY2" fmla="*/ 335666 h 451413"/>
                <a:gd name="connsiteX3" fmla="*/ 1759352 w 1759352"/>
                <a:gd name="connsiteY3" fmla="*/ 335666 h 451413"/>
                <a:gd name="connsiteX4" fmla="*/ 1759352 w 1759352"/>
                <a:gd name="connsiteY4" fmla="*/ 451413 h 451413"/>
                <a:gd name="connsiteX0" fmla="*/ 0 w 1759352"/>
                <a:gd name="connsiteY0" fmla="*/ 0 h 335666"/>
                <a:gd name="connsiteX1" fmla="*/ 1250066 w 1759352"/>
                <a:gd name="connsiteY1" fmla="*/ 0 h 335666"/>
                <a:gd name="connsiteX2" fmla="*/ 1388962 w 1759352"/>
                <a:gd name="connsiteY2" fmla="*/ 335666 h 335666"/>
                <a:gd name="connsiteX3" fmla="*/ 1759352 w 1759352"/>
                <a:gd name="connsiteY3" fmla="*/ 335666 h 335666"/>
              </a:gdLst>
              <a:ahLst/>
              <a:cxnLst>
                <a:cxn ang="0">
                  <a:pos x="connsiteX0" y="connsiteY0"/>
                </a:cxn>
                <a:cxn ang="0">
                  <a:pos x="connsiteX1" y="connsiteY1"/>
                </a:cxn>
                <a:cxn ang="0">
                  <a:pos x="connsiteX2" y="connsiteY2"/>
                </a:cxn>
                <a:cxn ang="0">
                  <a:pos x="connsiteX3" y="connsiteY3"/>
                </a:cxn>
              </a:cxnLst>
              <a:rect l="l" t="t" r="r" b="b"/>
              <a:pathLst>
                <a:path w="1759352" h="335666">
                  <a:moveTo>
                    <a:pt x="0" y="0"/>
                  </a:moveTo>
                  <a:lnTo>
                    <a:pt x="1250066" y="0"/>
                  </a:lnTo>
                  <a:lnTo>
                    <a:pt x="1388962" y="335666"/>
                  </a:lnTo>
                  <a:lnTo>
                    <a:pt x="1759352" y="335666"/>
                  </a:lnTo>
                </a:path>
              </a:pathLst>
            </a:cu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Arrow Connector 137">
              <a:extLst>
                <a:ext uri="{FF2B5EF4-FFF2-40B4-BE49-F238E27FC236}">
                  <a16:creationId xmlns:a16="http://schemas.microsoft.com/office/drawing/2014/main" id="{F3BC0612-A3E7-9A45-AB19-698C2B6ACFC6}"/>
                </a:ext>
              </a:extLst>
            </p:cNvPr>
            <p:cNvCxnSpPr>
              <a:stCxn id="62" idx="2"/>
              <a:endCxn id="112" idx="2"/>
            </p:cNvCxnSpPr>
            <p:nvPr/>
          </p:nvCxnSpPr>
          <p:spPr>
            <a:xfrm>
              <a:off x="2810433" y="4139475"/>
              <a:ext cx="291582" cy="802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F7200B12-C65A-6D43-B8EF-FAAA04E1C8AF}"/>
              </a:ext>
            </a:extLst>
          </p:cNvPr>
          <p:cNvGrpSpPr/>
          <p:nvPr/>
        </p:nvGrpSpPr>
        <p:grpSpPr>
          <a:xfrm>
            <a:off x="4342481" y="4942390"/>
            <a:ext cx="1262889" cy="437409"/>
            <a:chOff x="4342481" y="4942390"/>
            <a:chExt cx="1262889" cy="437409"/>
          </a:xfrm>
        </p:grpSpPr>
        <p:cxnSp>
          <p:nvCxnSpPr>
            <p:cNvPr id="148" name="Straight Connector 147">
              <a:extLst>
                <a:ext uri="{FF2B5EF4-FFF2-40B4-BE49-F238E27FC236}">
                  <a16:creationId xmlns:a16="http://schemas.microsoft.com/office/drawing/2014/main" id="{CDAEF76A-4269-5A40-916A-BE6DAC950E63}"/>
                </a:ext>
              </a:extLst>
            </p:cNvPr>
            <p:cNvCxnSpPr>
              <a:cxnSpLocks/>
            </p:cNvCxnSpPr>
            <p:nvPr/>
          </p:nvCxnSpPr>
          <p:spPr>
            <a:xfrm>
              <a:off x="4351610" y="4942390"/>
              <a:ext cx="1253760" cy="0"/>
            </a:xfrm>
            <a:prstGeom prst="line">
              <a:avLst/>
            </a:pr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1" name="Straight Connector 150">
              <a:extLst>
                <a:ext uri="{FF2B5EF4-FFF2-40B4-BE49-F238E27FC236}">
                  <a16:creationId xmlns:a16="http://schemas.microsoft.com/office/drawing/2014/main" id="{7DACF7A3-4FA5-F048-B7D3-E62D34E34586}"/>
                </a:ext>
              </a:extLst>
            </p:cNvPr>
            <p:cNvCxnSpPr>
              <a:cxnSpLocks/>
            </p:cNvCxnSpPr>
            <p:nvPr/>
          </p:nvCxnSpPr>
          <p:spPr>
            <a:xfrm>
              <a:off x="4342481" y="5379799"/>
              <a:ext cx="1253760"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58" name="Group 157">
            <a:extLst>
              <a:ext uri="{FF2B5EF4-FFF2-40B4-BE49-F238E27FC236}">
                <a16:creationId xmlns:a16="http://schemas.microsoft.com/office/drawing/2014/main" id="{4130EFD8-576B-8F4A-881C-A425B4B25F72}"/>
              </a:ext>
            </a:extLst>
          </p:cNvPr>
          <p:cNvGrpSpPr/>
          <p:nvPr/>
        </p:nvGrpSpPr>
        <p:grpSpPr>
          <a:xfrm>
            <a:off x="5571577" y="4413091"/>
            <a:ext cx="785504" cy="966708"/>
            <a:chOff x="5571577" y="4413091"/>
            <a:chExt cx="785504" cy="966708"/>
          </a:xfrm>
        </p:grpSpPr>
        <p:sp>
          <p:nvSpPr>
            <p:cNvPr id="153" name="Freeform 152">
              <a:extLst>
                <a:ext uri="{FF2B5EF4-FFF2-40B4-BE49-F238E27FC236}">
                  <a16:creationId xmlns:a16="http://schemas.microsoft.com/office/drawing/2014/main" id="{4BA5700D-8432-4B47-8E12-5DBC2C493F4A}"/>
                </a:ext>
              </a:extLst>
            </p:cNvPr>
            <p:cNvSpPr/>
            <p:nvPr/>
          </p:nvSpPr>
          <p:spPr>
            <a:xfrm>
              <a:off x="5602810" y="4939575"/>
              <a:ext cx="754271" cy="304302"/>
            </a:xfrm>
            <a:custGeom>
              <a:avLst/>
              <a:gdLst>
                <a:gd name="connsiteX0" fmla="*/ 0 w 584391"/>
                <a:gd name="connsiteY0" fmla="*/ 0 h 302508"/>
                <a:gd name="connsiteX1" fmla="*/ 474388 w 584391"/>
                <a:gd name="connsiteY1" fmla="*/ 0 h 302508"/>
                <a:gd name="connsiteX2" fmla="*/ 584391 w 584391"/>
                <a:gd name="connsiteY2" fmla="*/ 302508 h 302508"/>
                <a:gd name="connsiteX0" fmla="*/ 0 w 328897"/>
                <a:gd name="connsiteY0" fmla="*/ 67235 h 302508"/>
                <a:gd name="connsiteX1" fmla="*/ 218894 w 328897"/>
                <a:gd name="connsiteY1" fmla="*/ 0 h 302508"/>
                <a:gd name="connsiteX2" fmla="*/ 328897 w 328897"/>
                <a:gd name="connsiteY2" fmla="*/ 302508 h 302508"/>
                <a:gd name="connsiteX0" fmla="*/ 0 w 248214"/>
                <a:gd name="connsiteY0" fmla="*/ 13446 h 302508"/>
                <a:gd name="connsiteX1" fmla="*/ 138211 w 248214"/>
                <a:gd name="connsiteY1" fmla="*/ 0 h 302508"/>
                <a:gd name="connsiteX2" fmla="*/ 248214 w 248214"/>
                <a:gd name="connsiteY2" fmla="*/ 302508 h 302508"/>
                <a:gd name="connsiteX0" fmla="*/ 0 w 281831"/>
                <a:gd name="connsiteY0" fmla="*/ 0 h 309232"/>
                <a:gd name="connsiteX1" fmla="*/ 171828 w 281831"/>
                <a:gd name="connsiteY1" fmla="*/ 6724 h 309232"/>
                <a:gd name="connsiteX2" fmla="*/ 281831 w 281831"/>
                <a:gd name="connsiteY2" fmla="*/ 309232 h 309232"/>
                <a:gd name="connsiteX0" fmla="*/ 0 w 281831"/>
                <a:gd name="connsiteY0" fmla="*/ 13446 h 302508"/>
                <a:gd name="connsiteX1" fmla="*/ 171828 w 281831"/>
                <a:gd name="connsiteY1" fmla="*/ 0 h 302508"/>
                <a:gd name="connsiteX2" fmla="*/ 281831 w 281831"/>
                <a:gd name="connsiteY2" fmla="*/ 302508 h 302508"/>
                <a:gd name="connsiteX0" fmla="*/ 0 w 271671"/>
                <a:gd name="connsiteY0" fmla="*/ 0 h 304302"/>
                <a:gd name="connsiteX1" fmla="*/ 161668 w 271671"/>
                <a:gd name="connsiteY1" fmla="*/ 1794 h 304302"/>
                <a:gd name="connsiteX2" fmla="*/ 271671 w 271671"/>
                <a:gd name="connsiteY2" fmla="*/ 304302 h 304302"/>
                <a:gd name="connsiteX0" fmla="*/ 0 w 754271"/>
                <a:gd name="connsiteY0" fmla="*/ 0 h 304302"/>
                <a:gd name="connsiteX1" fmla="*/ 644268 w 754271"/>
                <a:gd name="connsiteY1" fmla="*/ 1794 h 304302"/>
                <a:gd name="connsiteX2" fmla="*/ 754271 w 754271"/>
                <a:gd name="connsiteY2" fmla="*/ 304302 h 304302"/>
              </a:gdLst>
              <a:ahLst/>
              <a:cxnLst>
                <a:cxn ang="0">
                  <a:pos x="connsiteX0" y="connsiteY0"/>
                </a:cxn>
                <a:cxn ang="0">
                  <a:pos x="connsiteX1" y="connsiteY1"/>
                </a:cxn>
                <a:cxn ang="0">
                  <a:pos x="connsiteX2" y="connsiteY2"/>
                </a:cxn>
              </a:cxnLst>
              <a:rect l="l" t="t" r="r" b="b"/>
              <a:pathLst>
                <a:path w="754271" h="304302">
                  <a:moveTo>
                    <a:pt x="0" y="0"/>
                  </a:moveTo>
                  <a:lnTo>
                    <a:pt x="644268" y="1794"/>
                  </a:lnTo>
                  <a:lnTo>
                    <a:pt x="754271" y="304302"/>
                  </a:lnTo>
                </a:path>
              </a:pathLst>
            </a:cu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Arrow Connector 153">
              <a:extLst>
                <a:ext uri="{FF2B5EF4-FFF2-40B4-BE49-F238E27FC236}">
                  <a16:creationId xmlns:a16="http://schemas.microsoft.com/office/drawing/2014/main" id="{7D6546F1-EADE-FB48-93A9-EE15782C6002}"/>
                </a:ext>
              </a:extLst>
            </p:cNvPr>
            <p:cNvCxnSpPr>
              <a:cxnSpLocks/>
              <a:endCxn id="153" idx="2"/>
            </p:cNvCxnSpPr>
            <p:nvPr/>
          </p:nvCxnSpPr>
          <p:spPr>
            <a:xfrm>
              <a:off x="6107790" y="4413091"/>
              <a:ext cx="249291" cy="830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EBA5C12-C077-FE43-9A6C-867F76D04088}"/>
                </a:ext>
              </a:extLst>
            </p:cNvPr>
            <p:cNvCxnSpPr>
              <a:cxnSpLocks/>
            </p:cNvCxnSpPr>
            <p:nvPr/>
          </p:nvCxnSpPr>
          <p:spPr>
            <a:xfrm>
              <a:off x="5571577" y="5379799"/>
              <a:ext cx="785504"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71" name="Group 170">
            <a:extLst>
              <a:ext uri="{FF2B5EF4-FFF2-40B4-BE49-F238E27FC236}">
                <a16:creationId xmlns:a16="http://schemas.microsoft.com/office/drawing/2014/main" id="{2C249F8C-D995-EA4D-9DBC-271F17C20568}"/>
              </a:ext>
            </a:extLst>
          </p:cNvPr>
          <p:cNvGrpSpPr/>
          <p:nvPr/>
        </p:nvGrpSpPr>
        <p:grpSpPr>
          <a:xfrm>
            <a:off x="6345392" y="4512797"/>
            <a:ext cx="3158021" cy="1193897"/>
            <a:chOff x="6345392" y="4512797"/>
            <a:chExt cx="3158021" cy="1193897"/>
          </a:xfrm>
        </p:grpSpPr>
        <p:cxnSp>
          <p:nvCxnSpPr>
            <p:cNvPr id="160" name="Straight Connector 159">
              <a:extLst>
                <a:ext uri="{FF2B5EF4-FFF2-40B4-BE49-F238E27FC236}">
                  <a16:creationId xmlns:a16="http://schemas.microsoft.com/office/drawing/2014/main" id="{8A78CE85-B57A-2044-998D-1B98325A2739}"/>
                </a:ext>
              </a:extLst>
            </p:cNvPr>
            <p:cNvCxnSpPr>
              <a:cxnSpLocks/>
            </p:cNvCxnSpPr>
            <p:nvPr/>
          </p:nvCxnSpPr>
          <p:spPr>
            <a:xfrm>
              <a:off x="6354521" y="5243877"/>
              <a:ext cx="3148892" cy="0"/>
            </a:xfrm>
            <a:prstGeom prst="line">
              <a:avLst/>
            </a:pr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61" name="Straight Connector 160">
              <a:extLst>
                <a:ext uri="{FF2B5EF4-FFF2-40B4-BE49-F238E27FC236}">
                  <a16:creationId xmlns:a16="http://schemas.microsoft.com/office/drawing/2014/main" id="{145D9855-EE27-F944-B1CF-0D80CA75DD08}"/>
                </a:ext>
              </a:extLst>
            </p:cNvPr>
            <p:cNvCxnSpPr>
              <a:cxnSpLocks/>
              <a:endCxn id="162" idx="0"/>
            </p:cNvCxnSpPr>
            <p:nvPr/>
          </p:nvCxnSpPr>
          <p:spPr>
            <a:xfrm flipV="1">
              <a:off x="6345392" y="5377391"/>
              <a:ext cx="876999" cy="2408"/>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62" name="Freeform 161">
              <a:extLst>
                <a:ext uri="{FF2B5EF4-FFF2-40B4-BE49-F238E27FC236}">
                  <a16:creationId xmlns:a16="http://schemas.microsoft.com/office/drawing/2014/main" id="{8FFFCB68-C329-6E40-B524-2FD09979B9BA}"/>
                </a:ext>
              </a:extLst>
            </p:cNvPr>
            <p:cNvSpPr/>
            <p:nvPr/>
          </p:nvSpPr>
          <p:spPr>
            <a:xfrm>
              <a:off x="7222391" y="5377391"/>
              <a:ext cx="754271" cy="304302"/>
            </a:xfrm>
            <a:custGeom>
              <a:avLst/>
              <a:gdLst>
                <a:gd name="connsiteX0" fmla="*/ 0 w 584391"/>
                <a:gd name="connsiteY0" fmla="*/ 0 h 302508"/>
                <a:gd name="connsiteX1" fmla="*/ 474388 w 584391"/>
                <a:gd name="connsiteY1" fmla="*/ 0 h 302508"/>
                <a:gd name="connsiteX2" fmla="*/ 584391 w 584391"/>
                <a:gd name="connsiteY2" fmla="*/ 302508 h 302508"/>
                <a:gd name="connsiteX0" fmla="*/ 0 w 328897"/>
                <a:gd name="connsiteY0" fmla="*/ 67235 h 302508"/>
                <a:gd name="connsiteX1" fmla="*/ 218894 w 328897"/>
                <a:gd name="connsiteY1" fmla="*/ 0 h 302508"/>
                <a:gd name="connsiteX2" fmla="*/ 328897 w 328897"/>
                <a:gd name="connsiteY2" fmla="*/ 302508 h 302508"/>
                <a:gd name="connsiteX0" fmla="*/ 0 w 248214"/>
                <a:gd name="connsiteY0" fmla="*/ 13446 h 302508"/>
                <a:gd name="connsiteX1" fmla="*/ 138211 w 248214"/>
                <a:gd name="connsiteY1" fmla="*/ 0 h 302508"/>
                <a:gd name="connsiteX2" fmla="*/ 248214 w 248214"/>
                <a:gd name="connsiteY2" fmla="*/ 302508 h 302508"/>
                <a:gd name="connsiteX0" fmla="*/ 0 w 281831"/>
                <a:gd name="connsiteY0" fmla="*/ 0 h 309232"/>
                <a:gd name="connsiteX1" fmla="*/ 171828 w 281831"/>
                <a:gd name="connsiteY1" fmla="*/ 6724 h 309232"/>
                <a:gd name="connsiteX2" fmla="*/ 281831 w 281831"/>
                <a:gd name="connsiteY2" fmla="*/ 309232 h 309232"/>
                <a:gd name="connsiteX0" fmla="*/ 0 w 281831"/>
                <a:gd name="connsiteY0" fmla="*/ 13446 h 302508"/>
                <a:gd name="connsiteX1" fmla="*/ 171828 w 281831"/>
                <a:gd name="connsiteY1" fmla="*/ 0 h 302508"/>
                <a:gd name="connsiteX2" fmla="*/ 281831 w 281831"/>
                <a:gd name="connsiteY2" fmla="*/ 302508 h 302508"/>
                <a:gd name="connsiteX0" fmla="*/ 0 w 271671"/>
                <a:gd name="connsiteY0" fmla="*/ 0 h 304302"/>
                <a:gd name="connsiteX1" fmla="*/ 161668 w 271671"/>
                <a:gd name="connsiteY1" fmla="*/ 1794 h 304302"/>
                <a:gd name="connsiteX2" fmla="*/ 271671 w 271671"/>
                <a:gd name="connsiteY2" fmla="*/ 304302 h 304302"/>
                <a:gd name="connsiteX0" fmla="*/ 0 w 754271"/>
                <a:gd name="connsiteY0" fmla="*/ 0 h 304302"/>
                <a:gd name="connsiteX1" fmla="*/ 644268 w 754271"/>
                <a:gd name="connsiteY1" fmla="*/ 1794 h 304302"/>
                <a:gd name="connsiteX2" fmla="*/ 754271 w 754271"/>
                <a:gd name="connsiteY2" fmla="*/ 304302 h 304302"/>
              </a:gdLst>
              <a:ahLst/>
              <a:cxnLst>
                <a:cxn ang="0">
                  <a:pos x="connsiteX0" y="connsiteY0"/>
                </a:cxn>
                <a:cxn ang="0">
                  <a:pos x="connsiteX1" y="connsiteY1"/>
                </a:cxn>
                <a:cxn ang="0">
                  <a:pos x="connsiteX2" y="connsiteY2"/>
                </a:cxn>
              </a:cxnLst>
              <a:rect l="l" t="t" r="r" b="b"/>
              <a:pathLst>
                <a:path w="754271" h="304302">
                  <a:moveTo>
                    <a:pt x="0" y="0"/>
                  </a:moveTo>
                  <a:lnTo>
                    <a:pt x="644268" y="1794"/>
                  </a:lnTo>
                  <a:lnTo>
                    <a:pt x="754271" y="304302"/>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Arrow Connector 162">
              <a:extLst>
                <a:ext uri="{FF2B5EF4-FFF2-40B4-BE49-F238E27FC236}">
                  <a16:creationId xmlns:a16="http://schemas.microsoft.com/office/drawing/2014/main" id="{55E9EF1E-DE73-9241-AEFD-BD3D9E1A1CB3}"/>
                </a:ext>
              </a:extLst>
            </p:cNvPr>
            <p:cNvCxnSpPr>
              <a:cxnSpLocks/>
              <a:stCxn id="61" idx="2"/>
              <a:endCxn id="162" idx="2"/>
            </p:cNvCxnSpPr>
            <p:nvPr/>
          </p:nvCxnSpPr>
          <p:spPr>
            <a:xfrm>
              <a:off x="7528309" y="4512797"/>
              <a:ext cx="448353" cy="1168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75D34E01-3359-D64D-AD7F-FA33686BEF75}"/>
                </a:ext>
              </a:extLst>
            </p:cNvPr>
            <p:cNvCxnSpPr>
              <a:cxnSpLocks/>
            </p:cNvCxnSpPr>
            <p:nvPr/>
          </p:nvCxnSpPr>
          <p:spPr>
            <a:xfrm>
              <a:off x="7594471" y="5243877"/>
              <a:ext cx="384954" cy="462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93B995E6-884B-0945-B661-141907377045}"/>
                </a:ext>
              </a:extLst>
            </p:cNvPr>
            <p:cNvCxnSpPr>
              <a:cxnSpLocks/>
            </p:cNvCxnSpPr>
            <p:nvPr/>
          </p:nvCxnSpPr>
          <p:spPr>
            <a:xfrm>
              <a:off x="7976662" y="5675440"/>
              <a:ext cx="1526751"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87" name="Group 186">
            <a:extLst>
              <a:ext uri="{FF2B5EF4-FFF2-40B4-BE49-F238E27FC236}">
                <a16:creationId xmlns:a16="http://schemas.microsoft.com/office/drawing/2014/main" id="{8FB8035B-DBD1-5646-BA9C-9B43B8463B3B}"/>
              </a:ext>
            </a:extLst>
          </p:cNvPr>
          <p:cNvGrpSpPr/>
          <p:nvPr/>
        </p:nvGrpSpPr>
        <p:grpSpPr>
          <a:xfrm>
            <a:off x="1368793" y="2982853"/>
            <a:ext cx="326072" cy="285441"/>
            <a:chOff x="1368793" y="2982853"/>
            <a:chExt cx="326072" cy="285441"/>
          </a:xfrm>
        </p:grpSpPr>
        <p:cxnSp>
          <p:nvCxnSpPr>
            <p:cNvPr id="177" name="Elbow Connector 176">
              <a:extLst>
                <a:ext uri="{FF2B5EF4-FFF2-40B4-BE49-F238E27FC236}">
                  <a16:creationId xmlns:a16="http://schemas.microsoft.com/office/drawing/2014/main" id="{D4B2D094-228F-634C-A19D-AE9681C0B8E7}"/>
                </a:ext>
              </a:extLst>
            </p:cNvPr>
            <p:cNvCxnSpPr>
              <a:cxnSpLocks/>
            </p:cNvCxnSpPr>
            <p:nvPr/>
          </p:nvCxnSpPr>
          <p:spPr>
            <a:xfrm flipV="1">
              <a:off x="1368793" y="2982853"/>
              <a:ext cx="326072" cy="28544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0E8D44B4-BD58-024D-BDF4-EA1376AA9574}"/>
                </a:ext>
              </a:extLst>
            </p:cNvPr>
            <p:cNvCxnSpPr>
              <a:cxnSpLocks/>
            </p:cNvCxnSpPr>
            <p:nvPr/>
          </p:nvCxnSpPr>
          <p:spPr>
            <a:xfrm flipV="1">
              <a:off x="1528997" y="3043003"/>
              <a:ext cx="0" cy="2252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6" name="Group 185">
            <a:extLst>
              <a:ext uri="{FF2B5EF4-FFF2-40B4-BE49-F238E27FC236}">
                <a16:creationId xmlns:a16="http://schemas.microsoft.com/office/drawing/2014/main" id="{5BA4F13F-6767-8547-9397-505D48CBA02F}"/>
              </a:ext>
            </a:extLst>
          </p:cNvPr>
          <p:cNvGrpSpPr/>
          <p:nvPr/>
        </p:nvGrpSpPr>
        <p:grpSpPr>
          <a:xfrm>
            <a:off x="1368793" y="3352185"/>
            <a:ext cx="326072" cy="285441"/>
            <a:chOff x="1368793" y="3352185"/>
            <a:chExt cx="326072" cy="285441"/>
          </a:xfrm>
        </p:grpSpPr>
        <p:cxnSp>
          <p:nvCxnSpPr>
            <p:cNvPr id="183" name="Elbow Connector 182">
              <a:extLst>
                <a:ext uri="{FF2B5EF4-FFF2-40B4-BE49-F238E27FC236}">
                  <a16:creationId xmlns:a16="http://schemas.microsoft.com/office/drawing/2014/main" id="{55844DBB-CF68-7C46-A7E2-5682ED9D1A16}"/>
                </a:ext>
              </a:extLst>
            </p:cNvPr>
            <p:cNvCxnSpPr>
              <a:cxnSpLocks/>
            </p:cNvCxnSpPr>
            <p:nvPr/>
          </p:nvCxnSpPr>
          <p:spPr>
            <a:xfrm flipV="1">
              <a:off x="1368793" y="3352185"/>
              <a:ext cx="326072" cy="28544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B5E19CF4-A096-174C-AC60-368AEC073977}"/>
                </a:ext>
              </a:extLst>
            </p:cNvPr>
            <p:cNvCxnSpPr>
              <a:cxnSpLocks/>
            </p:cNvCxnSpPr>
            <p:nvPr/>
          </p:nvCxnSpPr>
          <p:spPr>
            <a:xfrm flipV="1">
              <a:off x="1528997" y="3412335"/>
              <a:ext cx="0" cy="2252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629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wipe(left)">
                                      <p:cBhvr>
                                        <p:cTn id="7" dur="1000"/>
                                        <p:tgtEl>
                                          <p:spTgt spid="1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wipe(left)">
                                      <p:cBhvr>
                                        <p:cTn id="12" dur="1000"/>
                                        <p:tgtEl>
                                          <p:spTgt spid="1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2"/>
                                        </p:tgtEl>
                                        <p:attrNameLst>
                                          <p:attrName>style.visibility</p:attrName>
                                        </p:attrNameLst>
                                      </p:cBhvr>
                                      <p:to>
                                        <p:strVal val="visible"/>
                                      </p:to>
                                    </p:set>
                                    <p:animEffect transition="in" filter="wipe(left)">
                                      <p:cBhvr>
                                        <p:cTn id="17" dur="1000"/>
                                        <p:tgtEl>
                                          <p:spTgt spid="1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8"/>
                                        </p:tgtEl>
                                        <p:attrNameLst>
                                          <p:attrName>style.visibility</p:attrName>
                                        </p:attrNameLst>
                                      </p:cBhvr>
                                      <p:to>
                                        <p:strVal val="visible"/>
                                      </p:to>
                                    </p:set>
                                    <p:animEffect transition="in" filter="wipe(left)">
                                      <p:cBhvr>
                                        <p:cTn id="22" dur="1000"/>
                                        <p:tgtEl>
                                          <p:spTgt spid="1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1"/>
                                        </p:tgtEl>
                                        <p:attrNameLst>
                                          <p:attrName>style.visibility</p:attrName>
                                        </p:attrNameLst>
                                      </p:cBhvr>
                                      <p:to>
                                        <p:strVal val="visible"/>
                                      </p:to>
                                    </p:set>
                                    <p:animEffect transition="in" filter="wipe(left)">
                                      <p:cBhvr>
                                        <p:cTn id="27" dur="10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Register</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17</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grpSp>
        <p:nvGrpSpPr>
          <p:cNvPr id="10" name="Group 9">
            <a:extLst>
              <a:ext uri="{FF2B5EF4-FFF2-40B4-BE49-F238E27FC236}">
                <a16:creationId xmlns:a16="http://schemas.microsoft.com/office/drawing/2014/main" id="{491C330E-A4F6-0044-99A0-04D2AC891606}"/>
              </a:ext>
            </a:extLst>
          </p:cNvPr>
          <p:cNvGrpSpPr>
            <a:grpSpLocks noChangeAspect="1"/>
          </p:cNvGrpSpPr>
          <p:nvPr/>
        </p:nvGrpSpPr>
        <p:grpSpPr>
          <a:xfrm>
            <a:off x="4478438" y="5614242"/>
            <a:ext cx="865429" cy="640437"/>
            <a:chOff x="10248272" y="5434316"/>
            <a:chExt cx="1291688" cy="955876"/>
          </a:xfrm>
        </p:grpSpPr>
        <p:grpSp>
          <p:nvGrpSpPr>
            <p:cNvPr id="11" name="Group 10">
              <a:extLst>
                <a:ext uri="{FF2B5EF4-FFF2-40B4-BE49-F238E27FC236}">
                  <a16:creationId xmlns:a16="http://schemas.microsoft.com/office/drawing/2014/main" id="{49006C00-78E1-C44E-A6E8-CE74A741310E}"/>
                </a:ext>
              </a:extLst>
            </p:cNvPr>
            <p:cNvGrpSpPr/>
            <p:nvPr/>
          </p:nvGrpSpPr>
          <p:grpSpPr>
            <a:xfrm>
              <a:off x="10248272" y="5434316"/>
              <a:ext cx="1291688" cy="955876"/>
              <a:chOff x="9808434" y="5400474"/>
              <a:chExt cx="1291688" cy="955876"/>
            </a:xfrm>
          </p:grpSpPr>
          <p:cxnSp>
            <p:nvCxnSpPr>
              <p:cNvPr id="13" name="Straight Connector 12">
                <a:extLst>
                  <a:ext uri="{FF2B5EF4-FFF2-40B4-BE49-F238E27FC236}">
                    <a16:creationId xmlns:a16="http://schemas.microsoft.com/office/drawing/2014/main" id="{A28657B7-FC2B-134E-B05D-7CBBA1E13B18}"/>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a:extLst>
                  <a:ext uri="{FF2B5EF4-FFF2-40B4-BE49-F238E27FC236}">
                    <a16:creationId xmlns:a16="http://schemas.microsoft.com/office/drawing/2014/main" id="{7772134E-BD98-394D-B93A-174866BFAEB8}"/>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5" name="Rectangle 14">
                <a:extLst>
                  <a:ext uri="{FF2B5EF4-FFF2-40B4-BE49-F238E27FC236}">
                    <a16:creationId xmlns:a16="http://schemas.microsoft.com/office/drawing/2014/main" id="{B955D4DD-16CC-8E4F-8E8C-5FD414882595}"/>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12" name="Triangle 11">
              <a:extLst>
                <a:ext uri="{FF2B5EF4-FFF2-40B4-BE49-F238E27FC236}">
                  <a16:creationId xmlns:a16="http://schemas.microsoft.com/office/drawing/2014/main" id="{3488FF09-8240-3045-87C6-A349330F08DA}"/>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grpSp>
        <p:nvGrpSpPr>
          <p:cNvPr id="22" name="Group 21">
            <a:extLst>
              <a:ext uri="{FF2B5EF4-FFF2-40B4-BE49-F238E27FC236}">
                <a16:creationId xmlns:a16="http://schemas.microsoft.com/office/drawing/2014/main" id="{C3E2E155-798B-4148-953A-8516C368361C}"/>
              </a:ext>
            </a:extLst>
          </p:cNvPr>
          <p:cNvGrpSpPr>
            <a:grpSpLocks noChangeAspect="1"/>
          </p:cNvGrpSpPr>
          <p:nvPr/>
        </p:nvGrpSpPr>
        <p:grpSpPr>
          <a:xfrm>
            <a:off x="4478015" y="4991479"/>
            <a:ext cx="865429" cy="640437"/>
            <a:chOff x="10248272" y="5434316"/>
            <a:chExt cx="1291688" cy="955876"/>
          </a:xfrm>
        </p:grpSpPr>
        <p:grpSp>
          <p:nvGrpSpPr>
            <p:cNvPr id="23" name="Group 22">
              <a:extLst>
                <a:ext uri="{FF2B5EF4-FFF2-40B4-BE49-F238E27FC236}">
                  <a16:creationId xmlns:a16="http://schemas.microsoft.com/office/drawing/2014/main" id="{BDA6AF87-6F15-D147-B530-A07D2D4AF661}"/>
                </a:ext>
              </a:extLst>
            </p:cNvPr>
            <p:cNvGrpSpPr/>
            <p:nvPr/>
          </p:nvGrpSpPr>
          <p:grpSpPr>
            <a:xfrm>
              <a:off x="10248272" y="5434316"/>
              <a:ext cx="1291688" cy="955876"/>
              <a:chOff x="9808434" y="5400474"/>
              <a:chExt cx="1291688" cy="955876"/>
            </a:xfrm>
          </p:grpSpPr>
          <p:cxnSp>
            <p:nvCxnSpPr>
              <p:cNvPr id="25" name="Straight Connector 24">
                <a:extLst>
                  <a:ext uri="{FF2B5EF4-FFF2-40B4-BE49-F238E27FC236}">
                    <a16:creationId xmlns:a16="http://schemas.microsoft.com/office/drawing/2014/main" id="{477C33B3-DA9D-8443-9B3F-EA52ABDBC750}"/>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CEBB5975-F585-954C-BA28-EEFD489FA3F8}"/>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7" name="Rectangle 26">
                <a:extLst>
                  <a:ext uri="{FF2B5EF4-FFF2-40B4-BE49-F238E27FC236}">
                    <a16:creationId xmlns:a16="http://schemas.microsoft.com/office/drawing/2014/main" id="{EB92DD5C-E6A6-A94B-9C3C-B6F1597A2E8E}"/>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24" name="Triangle 23">
              <a:extLst>
                <a:ext uri="{FF2B5EF4-FFF2-40B4-BE49-F238E27FC236}">
                  <a16:creationId xmlns:a16="http://schemas.microsoft.com/office/drawing/2014/main" id="{1C89C87B-7A6B-1847-A1C3-21872932FBC8}"/>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grpSp>
        <p:nvGrpSpPr>
          <p:cNvPr id="28" name="Group 27">
            <a:extLst>
              <a:ext uri="{FF2B5EF4-FFF2-40B4-BE49-F238E27FC236}">
                <a16:creationId xmlns:a16="http://schemas.microsoft.com/office/drawing/2014/main" id="{CC6C79E6-15C5-D943-A654-991AE17B44C7}"/>
              </a:ext>
            </a:extLst>
          </p:cNvPr>
          <p:cNvGrpSpPr>
            <a:grpSpLocks noChangeAspect="1"/>
          </p:cNvGrpSpPr>
          <p:nvPr/>
        </p:nvGrpSpPr>
        <p:grpSpPr>
          <a:xfrm>
            <a:off x="4478015" y="4349655"/>
            <a:ext cx="865429" cy="640437"/>
            <a:chOff x="10248272" y="5434316"/>
            <a:chExt cx="1291688" cy="955876"/>
          </a:xfrm>
        </p:grpSpPr>
        <p:grpSp>
          <p:nvGrpSpPr>
            <p:cNvPr id="29" name="Group 28">
              <a:extLst>
                <a:ext uri="{FF2B5EF4-FFF2-40B4-BE49-F238E27FC236}">
                  <a16:creationId xmlns:a16="http://schemas.microsoft.com/office/drawing/2014/main" id="{78941B9E-FC51-8045-AAB4-046AA24FB545}"/>
                </a:ext>
              </a:extLst>
            </p:cNvPr>
            <p:cNvGrpSpPr/>
            <p:nvPr/>
          </p:nvGrpSpPr>
          <p:grpSpPr>
            <a:xfrm>
              <a:off x="10248272" y="5434316"/>
              <a:ext cx="1291688" cy="955876"/>
              <a:chOff x="9808434" y="5400474"/>
              <a:chExt cx="1291688" cy="955876"/>
            </a:xfrm>
          </p:grpSpPr>
          <p:cxnSp>
            <p:nvCxnSpPr>
              <p:cNvPr id="31" name="Straight Connector 30">
                <a:extLst>
                  <a:ext uri="{FF2B5EF4-FFF2-40B4-BE49-F238E27FC236}">
                    <a16:creationId xmlns:a16="http://schemas.microsoft.com/office/drawing/2014/main" id="{E72527DC-DBA0-A146-B392-B5344171CA36}"/>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68C569BC-1654-C645-B3C3-EAAED7C8D28B}"/>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3" name="Rectangle 32">
                <a:extLst>
                  <a:ext uri="{FF2B5EF4-FFF2-40B4-BE49-F238E27FC236}">
                    <a16:creationId xmlns:a16="http://schemas.microsoft.com/office/drawing/2014/main" id="{3CDBCCBF-2F22-B740-AD33-E9A57AD9B858}"/>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30" name="Triangle 29">
              <a:extLst>
                <a:ext uri="{FF2B5EF4-FFF2-40B4-BE49-F238E27FC236}">
                  <a16:creationId xmlns:a16="http://schemas.microsoft.com/office/drawing/2014/main" id="{9C1FFB38-F5F3-4445-BF04-BAF8FF4377C3}"/>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grpSp>
        <p:nvGrpSpPr>
          <p:cNvPr id="34" name="Group 33">
            <a:extLst>
              <a:ext uri="{FF2B5EF4-FFF2-40B4-BE49-F238E27FC236}">
                <a16:creationId xmlns:a16="http://schemas.microsoft.com/office/drawing/2014/main" id="{FF56DBA5-CDD4-FA49-970D-5753CA8DD045}"/>
              </a:ext>
            </a:extLst>
          </p:cNvPr>
          <p:cNvGrpSpPr>
            <a:grpSpLocks noChangeAspect="1"/>
          </p:cNvGrpSpPr>
          <p:nvPr/>
        </p:nvGrpSpPr>
        <p:grpSpPr>
          <a:xfrm>
            <a:off x="4477592" y="3726892"/>
            <a:ext cx="865429" cy="640437"/>
            <a:chOff x="10248272" y="5434316"/>
            <a:chExt cx="1291688" cy="955876"/>
          </a:xfrm>
        </p:grpSpPr>
        <p:grpSp>
          <p:nvGrpSpPr>
            <p:cNvPr id="35" name="Group 34">
              <a:extLst>
                <a:ext uri="{FF2B5EF4-FFF2-40B4-BE49-F238E27FC236}">
                  <a16:creationId xmlns:a16="http://schemas.microsoft.com/office/drawing/2014/main" id="{938340E0-A123-DC4E-9BA2-6794E28D95FB}"/>
                </a:ext>
              </a:extLst>
            </p:cNvPr>
            <p:cNvGrpSpPr/>
            <p:nvPr/>
          </p:nvGrpSpPr>
          <p:grpSpPr>
            <a:xfrm>
              <a:off x="10248272" y="5434316"/>
              <a:ext cx="1291688" cy="955876"/>
              <a:chOff x="9808434" y="5400474"/>
              <a:chExt cx="1291688" cy="955876"/>
            </a:xfrm>
          </p:grpSpPr>
          <p:cxnSp>
            <p:nvCxnSpPr>
              <p:cNvPr id="37" name="Straight Connector 36">
                <a:extLst>
                  <a:ext uri="{FF2B5EF4-FFF2-40B4-BE49-F238E27FC236}">
                    <a16:creationId xmlns:a16="http://schemas.microsoft.com/office/drawing/2014/main" id="{C20ABDD4-C8FD-2844-AE84-3772FD8BE348}"/>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BDC238D6-2B62-7149-8D2D-FBEEBB71799F}"/>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9" name="Rectangle 38">
                <a:extLst>
                  <a:ext uri="{FF2B5EF4-FFF2-40B4-BE49-F238E27FC236}">
                    <a16:creationId xmlns:a16="http://schemas.microsoft.com/office/drawing/2014/main" id="{154096F3-79A0-3741-BD47-3AEF28EC1C3B}"/>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36" name="Triangle 35">
              <a:extLst>
                <a:ext uri="{FF2B5EF4-FFF2-40B4-BE49-F238E27FC236}">
                  <a16:creationId xmlns:a16="http://schemas.microsoft.com/office/drawing/2014/main" id="{1E77F854-96E2-3A41-90D2-E4DC09FD56F2}"/>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grpSp>
        <p:nvGrpSpPr>
          <p:cNvPr id="40" name="Group 39">
            <a:extLst>
              <a:ext uri="{FF2B5EF4-FFF2-40B4-BE49-F238E27FC236}">
                <a16:creationId xmlns:a16="http://schemas.microsoft.com/office/drawing/2014/main" id="{4D0A8233-A72E-E647-BB8F-B45B520FC72C}"/>
              </a:ext>
            </a:extLst>
          </p:cNvPr>
          <p:cNvGrpSpPr>
            <a:grpSpLocks noChangeAspect="1"/>
          </p:cNvGrpSpPr>
          <p:nvPr/>
        </p:nvGrpSpPr>
        <p:grpSpPr>
          <a:xfrm>
            <a:off x="4477592" y="3104128"/>
            <a:ext cx="865429" cy="640437"/>
            <a:chOff x="10248272" y="5434316"/>
            <a:chExt cx="1291688" cy="955876"/>
          </a:xfrm>
        </p:grpSpPr>
        <p:grpSp>
          <p:nvGrpSpPr>
            <p:cNvPr id="41" name="Group 40">
              <a:extLst>
                <a:ext uri="{FF2B5EF4-FFF2-40B4-BE49-F238E27FC236}">
                  <a16:creationId xmlns:a16="http://schemas.microsoft.com/office/drawing/2014/main" id="{507FA8DF-533B-6340-A9B3-7BDD7BEEB553}"/>
                </a:ext>
              </a:extLst>
            </p:cNvPr>
            <p:cNvGrpSpPr/>
            <p:nvPr/>
          </p:nvGrpSpPr>
          <p:grpSpPr>
            <a:xfrm>
              <a:off x="10248272" y="5434316"/>
              <a:ext cx="1291688" cy="955876"/>
              <a:chOff x="9808434" y="5400474"/>
              <a:chExt cx="1291688" cy="955876"/>
            </a:xfrm>
          </p:grpSpPr>
          <p:cxnSp>
            <p:nvCxnSpPr>
              <p:cNvPr id="43" name="Straight Connector 42">
                <a:extLst>
                  <a:ext uri="{FF2B5EF4-FFF2-40B4-BE49-F238E27FC236}">
                    <a16:creationId xmlns:a16="http://schemas.microsoft.com/office/drawing/2014/main" id="{97473FBB-1874-6C44-8D35-AAE2ED7A2601}"/>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77137BAB-A4E5-9948-8EBF-AF73C4B091E8}"/>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5" name="Rectangle 44">
                <a:extLst>
                  <a:ext uri="{FF2B5EF4-FFF2-40B4-BE49-F238E27FC236}">
                    <a16:creationId xmlns:a16="http://schemas.microsoft.com/office/drawing/2014/main" id="{460B0F33-BF26-7746-ADBA-21314057BE1B}"/>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42" name="Triangle 41">
              <a:extLst>
                <a:ext uri="{FF2B5EF4-FFF2-40B4-BE49-F238E27FC236}">
                  <a16:creationId xmlns:a16="http://schemas.microsoft.com/office/drawing/2014/main" id="{4113B44E-4CC9-D243-A001-BE8E8511DF44}"/>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grpSp>
        <p:nvGrpSpPr>
          <p:cNvPr id="46" name="Group 45">
            <a:extLst>
              <a:ext uri="{FF2B5EF4-FFF2-40B4-BE49-F238E27FC236}">
                <a16:creationId xmlns:a16="http://schemas.microsoft.com/office/drawing/2014/main" id="{FF81EDD4-821C-1442-9247-EB7110AE159D}"/>
              </a:ext>
            </a:extLst>
          </p:cNvPr>
          <p:cNvGrpSpPr>
            <a:grpSpLocks noChangeAspect="1"/>
          </p:cNvGrpSpPr>
          <p:nvPr/>
        </p:nvGrpSpPr>
        <p:grpSpPr>
          <a:xfrm>
            <a:off x="4477169" y="2481365"/>
            <a:ext cx="865429" cy="640437"/>
            <a:chOff x="10248272" y="5434316"/>
            <a:chExt cx="1291688" cy="955876"/>
          </a:xfrm>
        </p:grpSpPr>
        <p:grpSp>
          <p:nvGrpSpPr>
            <p:cNvPr id="47" name="Group 46">
              <a:extLst>
                <a:ext uri="{FF2B5EF4-FFF2-40B4-BE49-F238E27FC236}">
                  <a16:creationId xmlns:a16="http://schemas.microsoft.com/office/drawing/2014/main" id="{16BF5EEE-B99B-3846-918C-B51083D4F88E}"/>
                </a:ext>
              </a:extLst>
            </p:cNvPr>
            <p:cNvGrpSpPr/>
            <p:nvPr/>
          </p:nvGrpSpPr>
          <p:grpSpPr>
            <a:xfrm>
              <a:off x="10248272" y="5434316"/>
              <a:ext cx="1291688" cy="955876"/>
              <a:chOff x="9808434" y="5400474"/>
              <a:chExt cx="1291688" cy="955876"/>
            </a:xfrm>
          </p:grpSpPr>
          <p:cxnSp>
            <p:nvCxnSpPr>
              <p:cNvPr id="49" name="Straight Connector 48">
                <a:extLst>
                  <a:ext uri="{FF2B5EF4-FFF2-40B4-BE49-F238E27FC236}">
                    <a16:creationId xmlns:a16="http://schemas.microsoft.com/office/drawing/2014/main" id="{047417EE-0944-974D-8116-D1C474349507}"/>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a:extLst>
                  <a:ext uri="{FF2B5EF4-FFF2-40B4-BE49-F238E27FC236}">
                    <a16:creationId xmlns:a16="http://schemas.microsoft.com/office/drawing/2014/main" id="{B601F600-EEA9-3A4F-B9BA-9135C8EAEBCD}"/>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1" name="Rectangle 50">
                <a:extLst>
                  <a:ext uri="{FF2B5EF4-FFF2-40B4-BE49-F238E27FC236}">
                    <a16:creationId xmlns:a16="http://schemas.microsoft.com/office/drawing/2014/main" id="{22EF3E81-4DC7-DC4B-9117-7F7F9ADDDDF1}"/>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48" name="Triangle 47">
              <a:extLst>
                <a:ext uri="{FF2B5EF4-FFF2-40B4-BE49-F238E27FC236}">
                  <a16:creationId xmlns:a16="http://schemas.microsoft.com/office/drawing/2014/main" id="{0DE607E9-2EA9-CF4D-8430-524E0002A23B}"/>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grpSp>
        <p:nvGrpSpPr>
          <p:cNvPr id="52" name="Group 51">
            <a:extLst>
              <a:ext uri="{FF2B5EF4-FFF2-40B4-BE49-F238E27FC236}">
                <a16:creationId xmlns:a16="http://schemas.microsoft.com/office/drawing/2014/main" id="{21961F5A-6D7B-1147-9B86-02FAA06C43D2}"/>
              </a:ext>
            </a:extLst>
          </p:cNvPr>
          <p:cNvGrpSpPr>
            <a:grpSpLocks noChangeAspect="1"/>
          </p:cNvGrpSpPr>
          <p:nvPr/>
        </p:nvGrpSpPr>
        <p:grpSpPr>
          <a:xfrm>
            <a:off x="4477169" y="1839541"/>
            <a:ext cx="865429" cy="640437"/>
            <a:chOff x="10248272" y="5434316"/>
            <a:chExt cx="1291688" cy="955876"/>
          </a:xfrm>
        </p:grpSpPr>
        <p:grpSp>
          <p:nvGrpSpPr>
            <p:cNvPr id="53" name="Group 52">
              <a:extLst>
                <a:ext uri="{FF2B5EF4-FFF2-40B4-BE49-F238E27FC236}">
                  <a16:creationId xmlns:a16="http://schemas.microsoft.com/office/drawing/2014/main" id="{E891D895-5681-9A45-9442-DB3C422659AF}"/>
                </a:ext>
              </a:extLst>
            </p:cNvPr>
            <p:cNvGrpSpPr/>
            <p:nvPr/>
          </p:nvGrpSpPr>
          <p:grpSpPr>
            <a:xfrm>
              <a:off x="10248272" y="5434316"/>
              <a:ext cx="1291688" cy="955876"/>
              <a:chOff x="9808434" y="5400474"/>
              <a:chExt cx="1291688" cy="955876"/>
            </a:xfrm>
          </p:grpSpPr>
          <p:cxnSp>
            <p:nvCxnSpPr>
              <p:cNvPr id="55" name="Straight Connector 54">
                <a:extLst>
                  <a:ext uri="{FF2B5EF4-FFF2-40B4-BE49-F238E27FC236}">
                    <a16:creationId xmlns:a16="http://schemas.microsoft.com/office/drawing/2014/main" id="{5EEBCC4B-111B-884D-B9D2-C5BB94FE10B4}"/>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a:extLst>
                  <a:ext uri="{FF2B5EF4-FFF2-40B4-BE49-F238E27FC236}">
                    <a16:creationId xmlns:a16="http://schemas.microsoft.com/office/drawing/2014/main" id="{53EFA774-04B9-7C4B-AE67-0A88B6B575E3}"/>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7" name="Rectangle 56">
                <a:extLst>
                  <a:ext uri="{FF2B5EF4-FFF2-40B4-BE49-F238E27FC236}">
                    <a16:creationId xmlns:a16="http://schemas.microsoft.com/office/drawing/2014/main" id="{0EFA7961-05FF-ED4F-80FA-BEF5214C7602}"/>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54" name="Triangle 53">
              <a:extLst>
                <a:ext uri="{FF2B5EF4-FFF2-40B4-BE49-F238E27FC236}">
                  <a16:creationId xmlns:a16="http://schemas.microsoft.com/office/drawing/2014/main" id="{43D9C5B7-7EBD-BC46-B8FB-7815E2EC7D46}"/>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grpSp>
        <p:nvGrpSpPr>
          <p:cNvPr id="58" name="Group 57">
            <a:extLst>
              <a:ext uri="{FF2B5EF4-FFF2-40B4-BE49-F238E27FC236}">
                <a16:creationId xmlns:a16="http://schemas.microsoft.com/office/drawing/2014/main" id="{137CEE18-C609-3240-A1D0-3307934AE2BD}"/>
              </a:ext>
            </a:extLst>
          </p:cNvPr>
          <p:cNvGrpSpPr>
            <a:grpSpLocks noChangeAspect="1"/>
          </p:cNvGrpSpPr>
          <p:nvPr/>
        </p:nvGrpSpPr>
        <p:grpSpPr>
          <a:xfrm>
            <a:off x="4476746" y="1216778"/>
            <a:ext cx="865429" cy="640437"/>
            <a:chOff x="10248272" y="5434316"/>
            <a:chExt cx="1291688" cy="955876"/>
          </a:xfrm>
        </p:grpSpPr>
        <p:grpSp>
          <p:nvGrpSpPr>
            <p:cNvPr id="59" name="Group 58">
              <a:extLst>
                <a:ext uri="{FF2B5EF4-FFF2-40B4-BE49-F238E27FC236}">
                  <a16:creationId xmlns:a16="http://schemas.microsoft.com/office/drawing/2014/main" id="{D76D113B-0DC0-2247-92A0-65AF5F96DF0E}"/>
                </a:ext>
              </a:extLst>
            </p:cNvPr>
            <p:cNvGrpSpPr/>
            <p:nvPr/>
          </p:nvGrpSpPr>
          <p:grpSpPr>
            <a:xfrm>
              <a:off x="10248272" y="5434316"/>
              <a:ext cx="1291688" cy="955876"/>
              <a:chOff x="9808434" y="5400474"/>
              <a:chExt cx="1291688" cy="955876"/>
            </a:xfrm>
          </p:grpSpPr>
          <p:cxnSp>
            <p:nvCxnSpPr>
              <p:cNvPr id="61" name="Straight Connector 60">
                <a:extLst>
                  <a:ext uri="{FF2B5EF4-FFF2-40B4-BE49-F238E27FC236}">
                    <a16:creationId xmlns:a16="http://schemas.microsoft.com/office/drawing/2014/main" id="{A71FE421-B0DF-7E43-BEA9-AE3741D62FF5}"/>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Connector 61">
                <a:extLst>
                  <a:ext uri="{FF2B5EF4-FFF2-40B4-BE49-F238E27FC236}">
                    <a16:creationId xmlns:a16="http://schemas.microsoft.com/office/drawing/2014/main" id="{9200C4AB-F75B-244C-A66E-2F0279390DF4}"/>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63" name="Rectangle 62">
                <a:extLst>
                  <a:ext uri="{FF2B5EF4-FFF2-40B4-BE49-F238E27FC236}">
                    <a16:creationId xmlns:a16="http://schemas.microsoft.com/office/drawing/2014/main" id="{E03F48A3-ED23-0740-8AE0-CD677D6251F1}"/>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60" name="Triangle 59">
              <a:extLst>
                <a:ext uri="{FF2B5EF4-FFF2-40B4-BE49-F238E27FC236}">
                  <a16:creationId xmlns:a16="http://schemas.microsoft.com/office/drawing/2014/main" id="{52E0CC00-D2A6-C140-B274-F29329299616}"/>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sp>
        <p:nvSpPr>
          <p:cNvPr id="4" name="TextBox 3">
            <a:extLst>
              <a:ext uri="{FF2B5EF4-FFF2-40B4-BE49-F238E27FC236}">
                <a16:creationId xmlns:a16="http://schemas.microsoft.com/office/drawing/2014/main" id="{A69CC6FC-85C1-114C-A510-1BEC236028F7}"/>
              </a:ext>
            </a:extLst>
          </p:cNvPr>
          <p:cNvSpPr txBox="1"/>
          <p:nvPr/>
        </p:nvSpPr>
        <p:spPr>
          <a:xfrm>
            <a:off x="4042011" y="1179191"/>
            <a:ext cx="434735" cy="369332"/>
          </a:xfrm>
          <a:prstGeom prst="rect">
            <a:avLst/>
          </a:prstGeom>
          <a:noFill/>
        </p:spPr>
        <p:txBody>
          <a:bodyPr wrap="none" rtlCol="0">
            <a:spAutoFit/>
          </a:bodyPr>
          <a:lstStyle/>
          <a:p>
            <a:pPr algn="r"/>
            <a:r>
              <a:rPr lang="en-US" i="1" dirty="0"/>
              <a:t>in</a:t>
            </a:r>
            <a:r>
              <a:rPr lang="en-US" baseline="-25000" dirty="0"/>
              <a:t>7</a:t>
            </a:r>
            <a:endParaRPr lang="en-US" i="1" dirty="0"/>
          </a:p>
        </p:txBody>
      </p:sp>
      <p:sp>
        <p:nvSpPr>
          <p:cNvPr id="64" name="TextBox 63">
            <a:extLst>
              <a:ext uri="{FF2B5EF4-FFF2-40B4-BE49-F238E27FC236}">
                <a16:creationId xmlns:a16="http://schemas.microsoft.com/office/drawing/2014/main" id="{AA00BB75-C1F5-9142-AFFB-EA6D09CC673F}"/>
              </a:ext>
            </a:extLst>
          </p:cNvPr>
          <p:cNvSpPr txBox="1"/>
          <p:nvPr/>
        </p:nvSpPr>
        <p:spPr>
          <a:xfrm>
            <a:off x="4042011" y="1783843"/>
            <a:ext cx="434735" cy="369332"/>
          </a:xfrm>
          <a:prstGeom prst="rect">
            <a:avLst/>
          </a:prstGeom>
          <a:noFill/>
        </p:spPr>
        <p:txBody>
          <a:bodyPr wrap="square" rtlCol="0">
            <a:spAutoFit/>
          </a:bodyPr>
          <a:lstStyle/>
          <a:p>
            <a:pPr algn="r"/>
            <a:r>
              <a:rPr lang="en-US" i="1" dirty="0"/>
              <a:t>in</a:t>
            </a:r>
            <a:r>
              <a:rPr lang="en-US" i="1" baseline="-25000" dirty="0"/>
              <a:t>6</a:t>
            </a:r>
            <a:endParaRPr lang="en-US" i="1" dirty="0"/>
          </a:p>
        </p:txBody>
      </p:sp>
      <p:sp>
        <p:nvSpPr>
          <p:cNvPr id="65" name="TextBox 64">
            <a:extLst>
              <a:ext uri="{FF2B5EF4-FFF2-40B4-BE49-F238E27FC236}">
                <a16:creationId xmlns:a16="http://schemas.microsoft.com/office/drawing/2014/main" id="{56A437F5-A8C0-EF47-9602-0B592B2F1A78}"/>
              </a:ext>
            </a:extLst>
          </p:cNvPr>
          <p:cNvSpPr txBox="1"/>
          <p:nvPr/>
        </p:nvSpPr>
        <p:spPr>
          <a:xfrm>
            <a:off x="4042011" y="2432146"/>
            <a:ext cx="434735" cy="369332"/>
          </a:xfrm>
          <a:prstGeom prst="rect">
            <a:avLst/>
          </a:prstGeom>
          <a:noFill/>
        </p:spPr>
        <p:txBody>
          <a:bodyPr wrap="square" rtlCol="0">
            <a:spAutoFit/>
          </a:bodyPr>
          <a:lstStyle/>
          <a:p>
            <a:pPr algn="r"/>
            <a:r>
              <a:rPr lang="en-US" i="1" dirty="0"/>
              <a:t>in</a:t>
            </a:r>
            <a:r>
              <a:rPr lang="en-US" i="1" baseline="-25000" dirty="0"/>
              <a:t>5</a:t>
            </a:r>
            <a:endParaRPr lang="en-US" i="1" dirty="0"/>
          </a:p>
        </p:txBody>
      </p:sp>
      <p:sp>
        <p:nvSpPr>
          <p:cNvPr id="66" name="TextBox 65">
            <a:extLst>
              <a:ext uri="{FF2B5EF4-FFF2-40B4-BE49-F238E27FC236}">
                <a16:creationId xmlns:a16="http://schemas.microsoft.com/office/drawing/2014/main" id="{2718CFC9-2385-4C4D-852E-3663D9115024}"/>
              </a:ext>
            </a:extLst>
          </p:cNvPr>
          <p:cNvSpPr txBox="1"/>
          <p:nvPr/>
        </p:nvSpPr>
        <p:spPr>
          <a:xfrm>
            <a:off x="4042011" y="3081399"/>
            <a:ext cx="434735" cy="369332"/>
          </a:xfrm>
          <a:prstGeom prst="rect">
            <a:avLst/>
          </a:prstGeom>
          <a:noFill/>
        </p:spPr>
        <p:txBody>
          <a:bodyPr wrap="square" rtlCol="0">
            <a:spAutoFit/>
          </a:bodyPr>
          <a:lstStyle/>
          <a:p>
            <a:pPr algn="r"/>
            <a:r>
              <a:rPr lang="en-US" i="1" dirty="0"/>
              <a:t>in</a:t>
            </a:r>
            <a:r>
              <a:rPr lang="en-US" i="1" baseline="-25000" dirty="0"/>
              <a:t>4</a:t>
            </a:r>
            <a:endParaRPr lang="en-US" i="1" dirty="0"/>
          </a:p>
        </p:txBody>
      </p:sp>
      <p:sp>
        <p:nvSpPr>
          <p:cNvPr id="67" name="TextBox 66">
            <a:extLst>
              <a:ext uri="{FF2B5EF4-FFF2-40B4-BE49-F238E27FC236}">
                <a16:creationId xmlns:a16="http://schemas.microsoft.com/office/drawing/2014/main" id="{D49BCAA3-F2BC-DA48-B186-013110D3FBD7}"/>
              </a:ext>
            </a:extLst>
          </p:cNvPr>
          <p:cNvSpPr txBox="1"/>
          <p:nvPr/>
        </p:nvSpPr>
        <p:spPr>
          <a:xfrm>
            <a:off x="4042011" y="3685101"/>
            <a:ext cx="434735" cy="369332"/>
          </a:xfrm>
          <a:prstGeom prst="rect">
            <a:avLst/>
          </a:prstGeom>
          <a:noFill/>
        </p:spPr>
        <p:txBody>
          <a:bodyPr wrap="square" rtlCol="0">
            <a:spAutoFit/>
          </a:bodyPr>
          <a:lstStyle/>
          <a:p>
            <a:pPr algn="r"/>
            <a:r>
              <a:rPr lang="en-US" i="1" dirty="0"/>
              <a:t>in</a:t>
            </a:r>
            <a:r>
              <a:rPr lang="en-US" i="1" baseline="-25000" dirty="0"/>
              <a:t>3</a:t>
            </a:r>
            <a:endParaRPr lang="en-US" i="1" dirty="0"/>
          </a:p>
        </p:txBody>
      </p:sp>
      <p:sp>
        <p:nvSpPr>
          <p:cNvPr id="68" name="TextBox 67">
            <a:extLst>
              <a:ext uri="{FF2B5EF4-FFF2-40B4-BE49-F238E27FC236}">
                <a16:creationId xmlns:a16="http://schemas.microsoft.com/office/drawing/2014/main" id="{04DE5F7A-F9BA-884A-801D-2928C77CF663}"/>
              </a:ext>
            </a:extLst>
          </p:cNvPr>
          <p:cNvSpPr txBox="1"/>
          <p:nvPr/>
        </p:nvSpPr>
        <p:spPr>
          <a:xfrm>
            <a:off x="4042011" y="4288536"/>
            <a:ext cx="434735" cy="369332"/>
          </a:xfrm>
          <a:prstGeom prst="rect">
            <a:avLst/>
          </a:prstGeom>
          <a:noFill/>
        </p:spPr>
        <p:txBody>
          <a:bodyPr wrap="square" rtlCol="0">
            <a:spAutoFit/>
          </a:bodyPr>
          <a:lstStyle/>
          <a:p>
            <a:pPr algn="r"/>
            <a:r>
              <a:rPr lang="en-US" i="1" dirty="0"/>
              <a:t>in</a:t>
            </a:r>
            <a:r>
              <a:rPr lang="en-US" i="1" baseline="-25000" dirty="0"/>
              <a:t>2</a:t>
            </a:r>
            <a:endParaRPr lang="en-US" i="1" dirty="0"/>
          </a:p>
        </p:txBody>
      </p:sp>
      <p:sp>
        <p:nvSpPr>
          <p:cNvPr id="69" name="TextBox 68">
            <a:extLst>
              <a:ext uri="{FF2B5EF4-FFF2-40B4-BE49-F238E27FC236}">
                <a16:creationId xmlns:a16="http://schemas.microsoft.com/office/drawing/2014/main" id="{609E1361-5E5A-9044-8C3B-D934D5111358}"/>
              </a:ext>
            </a:extLst>
          </p:cNvPr>
          <p:cNvSpPr txBox="1"/>
          <p:nvPr/>
        </p:nvSpPr>
        <p:spPr>
          <a:xfrm>
            <a:off x="4042011" y="4949687"/>
            <a:ext cx="434735" cy="369332"/>
          </a:xfrm>
          <a:prstGeom prst="rect">
            <a:avLst/>
          </a:prstGeom>
          <a:noFill/>
        </p:spPr>
        <p:txBody>
          <a:bodyPr wrap="square" rtlCol="0">
            <a:spAutoFit/>
          </a:bodyPr>
          <a:lstStyle/>
          <a:p>
            <a:pPr algn="r"/>
            <a:r>
              <a:rPr lang="en-US" i="1" dirty="0"/>
              <a:t>in</a:t>
            </a:r>
            <a:r>
              <a:rPr lang="en-US" i="1" baseline="-25000" dirty="0"/>
              <a:t>1</a:t>
            </a:r>
            <a:endParaRPr lang="en-US" i="1" dirty="0"/>
          </a:p>
        </p:txBody>
      </p:sp>
      <p:sp>
        <p:nvSpPr>
          <p:cNvPr id="70" name="TextBox 69">
            <a:extLst>
              <a:ext uri="{FF2B5EF4-FFF2-40B4-BE49-F238E27FC236}">
                <a16:creationId xmlns:a16="http://schemas.microsoft.com/office/drawing/2014/main" id="{E264FAAB-E81D-F247-88EC-771628176855}"/>
              </a:ext>
            </a:extLst>
          </p:cNvPr>
          <p:cNvSpPr txBox="1"/>
          <p:nvPr/>
        </p:nvSpPr>
        <p:spPr>
          <a:xfrm>
            <a:off x="4042011" y="5563779"/>
            <a:ext cx="434735" cy="369332"/>
          </a:xfrm>
          <a:prstGeom prst="rect">
            <a:avLst/>
          </a:prstGeom>
          <a:noFill/>
        </p:spPr>
        <p:txBody>
          <a:bodyPr wrap="square" rtlCol="0">
            <a:spAutoFit/>
          </a:bodyPr>
          <a:lstStyle/>
          <a:p>
            <a:pPr algn="r"/>
            <a:r>
              <a:rPr lang="en-US" i="1" dirty="0"/>
              <a:t>in</a:t>
            </a:r>
            <a:r>
              <a:rPr lang="en-US" i="1" baseline="-25000" dirty="0"/>
              <a:t>0</a:t>
            </a:r>
            <a:endParaRPr lang="en-US" i="1" dirty="0"/>
          </a:p>
        </p:txBody>
      </p:sp>
      <p:sp>
        <p:nvSpPr>
          <p:cNvPr id="71" name="TextBox 70">
            <a:extLst>
              <a:ext uri="{FF2B5EF4-FFF2-40B4-BE49-F238E27FC236}">
                <a16:creationId xmlns:a16="http://schemas.microsoft.com/office/drawing/2014/main" id="{009029AC-FD80-DE4E-9D66-3A039A2BE9E4}"/>
              </a:ext>
            </a:extLst>
          </p:cNvPr>
          <p:cNvSpPr txBox="1"/>
          <p:nvPr/>
        </p:nvSpPr>
        <p:spPr>
          <a:xfrm>
            <a:off x="5358945" y="1179191"/>
            <a:ext cx="577402" cy="369332"/>
          </a:xfrm>
          <a:prstGeom prst="rect">
            <a:avLst/>
          </a:prstGeom>
          <a:noFill/>
        </p:spPr>
        <p:txBody>
          <a:bodyPr wrap="none" rtlCol="0">
            <a:spAutoFit/>
          </a:bodyPr>
          <a:lstStyle/>
          <a:p>
            <a:r>
              <a:rPr lang="en-US" i="1" dirty="0"/>
              <a:t>out</a:t>
            </a:r>
            <a:r>
              <a:rPr lang="en-US" baseline="-25000" dirty="0"/>
              <a:t>7</a:t>
            </a:r>
            <a:endParaRPr lang="en-US" i="1" dirty="0"/>
          </a:p>
        </p:txBody>
      </p:sp>
      <p:sp>
        <p:nvSpPr>
          <p:cNvPr id="72" name="TextBox 71">
            <a:extLst>
              <a:ext uri="{FF2B5EF4-FFF2-40B4-BE49-F238E27FC236}">
                <a16:creationId xmlns:a16="http://schemas.microsoft.com/office/drawing/2014/main" id="{2B289536-C083-CF4E-B737-943B76E2473F}"/>
              </a:ext>
            </a:extLst>
          </p:cNvPr>
          <p:cNvSpPr txBox="1"/>
          <p:nvPr/>
        </p:nvSpPr>
        <p:spPr>
          <a:xfrm>
            <a:off x="5358945" y="1783843"/>
            <a:ext cx="577402" cy="369332"/>
          </a:xfrm>
          <a:prstGeom prst="rect">
            <a:avLst/>
          </a:prstGeom>
          <a:noFill/>
        </p:spPr>
        <p:txBody>
          <a:bodyPr wrap="square" rtlCol="0">
            <a:spAutoFit/>
          </a:bodyPr>
          <a:lstStyle/>
          <a:p>
            <a:r>
              <a:rPr lang="en-US" i="1" dirty="0"/>
              <a:t>out</a:t>
            </a:r>
            <a:r>
              <a:rPr lang="en-US" i="1" baseline="-25000" dirty="0"/>
              <a:t>6</a:t>
            </a:r>
            <a:endParaRPr lang="en-US" i="1" dirty="0"/>
          </a:p>
        </p:txBody>
      </p:sp>
      <p:sp>
        <p:nvSpPr>
          <p:cNvPr id="73" name="TextBox 72">
            <a:extLst>
              <a:ext uri="{FF2B5EF4-FFF2-40B4-BE49-F238E27FC236}">
                <a16:creationId xmlns:a16="http://schemas.microsoft.com/office/drawing/2014/main" id="{9B673FE0-88B4-F34D-8ADC-76DAAECBFC5C}"/>
              </a:ext>
            </a:extLst>
          </p:cNvPr>
          <p:cNvSpPr txBox="1"/>
          <p:nvPr/>
        </p:nvSpPr>
        <p:spPr>
          <a:xfrm>
            <a:off x="5358945" y="2432146"/>
            <a:ext cx="577402" cy="369332"/>
          </a:xfrm>
          <a:prstGeom prst="rect">
            <a:avLst/>
          </a:prstGeom>
          <a:noFill/>
        </p:spPr>
        <p:txBody>
          <a:bodyPr wrap="square" rtlCol="0">
            <a:spAutoFit/>
          </a:bodyPr>
          <a:lstStyle/>
          <a:p>
            <a:r>
              <a:rPr lang="en-US" i="1" dirty="0"/>
              <a:t>out</a:t>
            </a:r>
            <a:r>
              <a:rPr lang="en-US" i="1" baseline="-25000" dirty="0"/>
              <a:t>5</a:t>
            </a:r>
            <a:endParaRPr lang="en-US" i="1" dirty="0"/>
          </a:p>
        </p:txBody>
      </p:sp>
      <p:sp>
        <p:nvSpPr>
          <p:cNvPr id="74" name="TextBox 73">
            <a:extLst>
              <a:ext uri="{FF2B5EF4-FFF2-40B4-BE49-F238E27FC236}">
                <a16:creationId xmlns:a16="http://schemas.microsoft.com/office/drawing/2014/main" id="{80903F50-FD7B-B943-A30A-86C6EC8042C7}"/>
              </a:ext>
            </a:extLst>
          </p:cNvPr>
          <p:cNvSpPr txBox="1"/>
          <p:nvPr/>
        </p:nvSpPr>
        <p:spPr>
          <a:xfrm>
            <a:off x="5358945" y="3081399"/>
            <a:ext cx="577402" cy="369332"/>
          </a:xfrm>
          <a:prstGeom prst="rect">
            <a:avLst/>
          </a:prstGeom>
          <a:noFill/>
        </p:spPr>
        <p:txBody>
          <a:bodyPr wrap="square" rtlCol="0">
            <a:spAutoFit/>
          </a:bodyPr>
          <a:lstStyle/>
          <a:p>
            <a:r>
              <a:rPr lang="en-US" i="1" dirty="0"/>
              <a:t>out</a:t>
            </a:r>
            <a:r>
              <a:rPr lang="en-US" i="1" baseline="-25000" dirty="0"/>
              <a:t>4</a:t>
            </a:r>
            <a:endParaRPr lang="en-US" i="1" dirty="0"/>
          </a:p>
        </p:txBody>
      </p:sp>
      <p:sp>
        <p:nvSpPr>
          <p:cNvPr id="75" name="TextBox 74">
            <a:extLst>
              <a:ext uri="{FF2B5EF4-FFF2-40B4-BE49-F238E27FC236}">
                <a16:creationId xmlns:a16="http://schemas.microsoft.com/office/drawing/2014/main" id="{AFB8AB5B-B461-2E4B-A334-EBF429B772B8}"/>
              </a:ext>
            </a:extLst>
          </p:cNvPr>
          <p:cNvSpPr txBox="1"/>
          <p:nvPr/>
        </p:nvSpPr>
        <p:spPr>
          <a:xfrm>
            <a:off x="5358945" y="3685101"/>
            <a:ext cx="577402" cy="369332"/>
          </a:xfrm>
          <a:prstGeom prst="rect">
            <a:avLst/>
          </a:prstGeom>
          <a:noFill/>
        </p:spPr>
        <p:txBody>
          <a:bodyPr wrap="square" rtlCol="0">
            <a:spAutoFit/>
          </a:bodyPr>
          <a:lstStyle/>
          <a:p>
            <a:r>
              <a:rPr lang="en-US" i="1" dirty="0"/>
              <a:t>out</a:t>
            </a:r>
            <a:r>
              <a:rPr lang="en-US" i="1" baseline="-25000" dirty="0"/>
              <a:t>3</a:t>
            </a:r>
            <a:endParaRPr lang="en-US" i="1" dirty="0"/>
          </a:p>
        </p:txBody>
      </p:sp>
      <p:sp>
        <p:nvSpPr>
          <p:cNvPr id="76" name="TextBox 75">
            <a:extLst>
              <a:ext uri="{FF2B5EF4-FFF2-40B4-BE49-F238E27FC236}">
                <a16:creationId xmlns:a16="http://schemas.microsoft.com/office/drawing/2014/main" id="{A9727CD2-146B-314F-8727-F37B4159396C}"/>
              </a:ext>
            </a:extLst>
          </p:cNvPr>
          <p:cNvSpPr txBox="1"/>
          <p:nvPr/>
        </p:nvSpPr>
        <p:spPr>
          <a:xfrm>
            <a:off x="5358945" y="4288536"/>
            <a:ext cx="577402" cy="369332"/>
          </a:xfrm>
          <a:prstGeom prst="rect">
            <a:avLst/>
          </a:prstGeom>
          <a:noFill/>
        </p:spPr>
        <p:txBody>
          <a:bodyPr wrap="square" rtlCol="0">
            <a:spAutoFit/>
          </a:bodyPr>
          <a:lstStyle/>
          <a:p>
            <a:r>
              <a:rPr lang="en-US" i="1" dirty="0"/>
              <a:t>out</a:t>
            </a:r>
            <a:r>
              <a:rPr lang="en-US" i="1" baseline="-25000" dirty="0"/>
              <a:t>2</a:t>
            </a:r>
            <a:endParaRPr lang="en-US" i="1" dirty="0"/>
          </a:p>
        </p:txBody>
      </p:sp>
      <p:sp>
        <p:nvSpPr>
          <p:cNvPr id="77" name="TextBox 76">
            <a:extLst>
              <a:ext uri="{FF2B5EF4-FFF2-40B4-BE49-F238E27FC236}">
                <a16:creationId xmlns:a16="http://schemas.microsoft.com/office/drawing/2014/main" id="{380D822B-2D02-B447-BF56-3D7D0D627C63}"/>
              </a:ext>
            </a:extLst>
          </p:cNvPr>
          <p:cNvSpPr txBox="1"/>
          <p:nvPr/>
        </p:nvSpPr>
        <p:spPr>
          <a:xfrm>
            <a:off x="5358945" y="4949687"/>
            <a:ext cx="577402" cy="369332"/>
          </a:xfrm>
          <a:prstGeom prst="rect">
            <a:avLst/>
          </a:prstGeom>
          <a:noFill/>
        </p:spPr>
        <p:txBody>
          <a:bodyPr wrap="square" rtlCol="0">
            <a:spAutoFit/>
          </a:bodyPr>
          <a:lstStyle/>
          <a:p>
            <a:r>
              <a:rPr lang="en-US" i="1" dirty="0"/>
              <a:t>out</a:t>
            </a:r>
            <a:r>
              <a:rPr lang="en-US" i="1" baseline="-25000" dirty="0"/>
              <a:t>1</a:t>
            </a:r>
            <a:endParaRPr lang="en-US" i="1" dirty="0"/>
          </a:p>
        </p:txBody>
      </p:sp>
      <p:sp>
        <p:nvSpPr>
          <p:cNvPr id="78" name="TextBox 77">
            <a:extLst>
              <a:ext uri="{FF2B5EF4-FFF2-40B4-BE49-F238E27FC236}">
                <a16:creationId xmlns:a16="http://schemas.microsoft.com/office/drawing/2014/main" id="{0C1792BF-4921-6C43-A876-783F103FF02E}"/>
              </a:ext>
            </a:extLst>
          </p:cNvPr>
          <p:cNvSpPr txBox="1"/>
          <p:nvPr/>
        </p:nvSpPr>
        <p:spPr>
          <a:xfrm>
            <a:off x="5358944" y="5563779"/>
            <a:ext cx="640435" cy="369332"/>
          </a:xfrm>
          <a:prstGeom prst="rect">
            <a:avLst/>
          </a:prstGeom>
          <a:noFill/>
        </p:spPr>
        <p:txBody>
          <a:bodyPr wrap="square" rtlCol="0">
            <a:spAutoFit/>
          </a:bodyPr>
          <a:lstStyle/>
          <a:p>
            <a:r>
              <a:rPr lang="en-US" i="1" dirty="0"/>
              <a:t>out</a:t>
            </a:r>
            <a:r>
              <a:rPr lang="en-US" i="1" baseline="-25000" dirty="0"/>
              <a:t>0</a:t>
            </a:r>
            <a:endParaRPr lang="en-US" i="1" dirty="0"/>
          </a:p>
        </p:txBody>
      </p:sp>
      <p:sp>
        <p:nvSpPr>
          <p:cNvPr id="5" name="TextBox 4">
            <a:extLst>
              <a:ext uri="{FF2B5EF4-FFF2-40B4-BE49-F238E27FC236}">
                <a16:creationId xmlns:a16="http://schemas.microsoft.com/office/drawing/2014/main" id="{6A60D949-0244-B24A-AF41-BB69C5267543}"/>
              </a:ext>
            </a:extLst>
          </p:cNvPr>
          <p:cNvSpPr txBox="1"/>
          <p:nvPr/>
        </p:nvSpPr>
        <p:spPr>
          <a:xfrm>
            <a:off x="3604071" y="760424"/>
            <a:ext cx="437940" cy="369332"/>
          </a:xfrm>
          <a:prstGeom prst="rect">
            <a:avLst/>
          </a:prstGeom>
          <a:noFill/>
        </p:spPr>
        <p:txBody>
          <a:bodyPr wrap="none" rtlCol="0">
            <a:spAutoFit/>
          </a:bodyPr>
          <a:lstStyle/>
          <a:p>
            <a:r>
              <a:rPr lang="en-US" i="1" dirty="0" err="1"/>
              <a:t>clk</a:t>
            </a:r>
            <a:endParaRPr lang="en-US" i="1" dirty="0"/>
          </a:p>
        </p:txBody>
      </p:sp>
      <p:cxnSp>
        <p:nvCxnSpPr>
          <p:cNvPr id="80" name="Elbow Connector 79">
            <a:extLst>
              <a:ext uri="{FF2B5EF4-FFF2-40B4-BE49-F238E27FC236}">
                <a16:creationId xmlns:a16="http://schemas.microsoft.com/office/drawing/2014/main" id="{BD2FB55E-4AB4-3846-BBF4-CA4929AB79E6}"/>
              </a:ext>
            </a:extLst>
          </p:cNvPr>
          <p:cNvCxnSpPr>
            <a:stCxn id="5" idx="2"/>
          </p:cNvCxnSpPr>
          <p:nvPr/>
        </p:nvCxnSpPr>
        <p:spPr>
          <a:xfrm rot="16200000" flipH="1">
            <a:off x="3851536" y="1101260"/>
            <a:ext cx="603433" cy="660423"/>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81" name="Elbow Connector 80">
            <a:extLst>
              <a:ext uri="{FF2B5EF4-FFF2-40B4-BE49-F238E27FC236}">
                <a16:creationId xmlns:a16="http://schemas.microsoft.com/office/drawing/2014/main" id="{395431C9-7E53-F248-95D8-38A7F848A2C3}"/>
              </a:ext>
            </a:extLst>
          </p:cNvPr>
          <p:cNvCxnSpPr>
            <a:cxnSpLocks/>
          </p:cNvCxnSpPr>
          <p:nvPr/>
        </p:nvCxnSpPr>
        <p:spPr>
          <a:xfrm rot="16200000" flipH="1">
            <a:off x="3534389" y="1441557"/>
            <a:ext cx="1231008" cy="653705"/>
          </a:xfrm>
          <a:prstGeom prst="bentConnector3">
            <a:avLst>
              <a:gd name="adj1" fmla="val 98894"/>
            </a:avLst>
          </a:prstGeom>
          <a:ln w="28575"/>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86156AEF-2A9F-A44B-A4B7-85AEEB7316D8}"/>
              </a:ext>
            </a:extLst>
          </p:cNvPr>
          <p:cNvCxnSpPr/>
          <p:nvPr/>
        </p:nvCxnSpPr>
        <p:spPr>
          <a:xfrm rot="16200000" flipH="1">
            <a:off x="3851536" y="2361128"/>
            <a:ext cx="603433" cy="660423"/>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20EAF800-CBD0-224C-9E2C-2B1BCB079369}"/>
              </a:ext>
            </a:extLst>
          </p:cNvPr>
          <p:cNvCxnSpPr>
            <a:cxnSpLocks/>
          </p:cNvCxnSpPr>
          <p:nvPr/>
        </p:nvCxnSpPr>
        <p:spPr>
          <a:xfrm rot="16200000" flipH="1">
            <a:off x="3534389" y="2689850"/>
            <a:ext cx="1231008" cy="653705"/>
          </a:xfrm>
          <a:prstGeom prst="bentConnector3">
            <a:avLst>
              <a:gd name="adj1" fmla="val 98894"/>
            </a:avLst>
          </a:prstGeom>
          <a:ln w="28575"/>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974A2A05-326A-4543-9C88-F02613F06500}"/>
              </a:ext>
            </a:extLst>
          </p:cNvPr>
          <p:cNvCxnSpPr/>
          <p:nvPr/>
        </p:nvCxnSpPr>
        <p:spPr>
          <a:xfrm rot="16200000" flipH="1">
            <a:off x="3851537" y="3611374"/>
            <a:ext cx="603433" cy="660423"/>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5F080574-1846-504A-BDAC-B5A2C8EE177E}"/>
              </a:ext>
            </a:extLst>
          </p:cNvPr>
          <p:cNvCxnSpPr>
            <a:cxnSpLocks/>
          </p:cNvCxnSpPr>
          <p:nvPr/>
        </p:nvCxnSpPr>
        <p:spPr>
          <a:xfrm rot="16200000" flipH="1">
            <a:off x="3534390" y="3940096"/>
            <a:ext cx="1231008" cy="653705"/>
          </a:xfrm>
          <a:prstGeom prst="bentConnector3">
            <a:avLst>
              <a:gd name="adj1" fmla="val 98894"/>
            </a:avLst>
          </a:prstGeom>
          <a:ln w="28575"/>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E24C31CF-A6FF-9F43-B126-B7D314B58786}"/>
              </a:ext>
            </a:extLst>
          </p:cNvPr>
          <p:cNvCxnSpPr/>
          <p:nvPr/>
        </p:nvCxnSpPr>
        <p:spPr>
          <a:xfrm rot="16200000" flipH="1">
            <a:off x="3851537" y="4872445"/>
            <a:ext cx="603433" cy="660423"/>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EA97A23A-6F75-7346-8357-494AE972CDD8}"/>
              </a:ext>
            </a:extLst>
          </p:cNvPr>
          <p:cNvCxnSpPr>
            <a:cxnSpLocks/>
          </p:cNvCxnSpPr>
          <p:nvPr/>
        </p:nvCxnSpPr>
        <p:spPr>
          <a:xfrm rot="16200000" flipH="1">
            <a:off x="3534390" y="5178017"/>
            <a:ext cx="1231008" cy="653705"/>
          </a:xfrm>
          <a:prstGeom prst="bentConnector3">
            <a:avLst>
              <a:gd name="adj1" fmla="val 98894"/>
            </a:avLst>
          </a:prstGeom>
          <a:ln w="28575"/>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A4E22EFE-1A19-5544-AC53-0B640A94F172}"/>
              </a:ext>
            </a:extLst>
          </p:cNvPr>
          <p:cNvSpPr txBox="1"/>
          <p:nvPr/>
        </p:nvSpPr>
        <p:spPr>
          <a:xfrm>
            <a:off x="6166865" y="2741815"/>
            <a:ext cx="5300875" cy="461665"/>
          </a:xfrm>
          <a:prstGeom prst="rect">
            <a:avLst/>
          </a:prstGeom>
          <a:noFill/>
        </p:spPr>
        <p:txBody>
          <a:bodyPr wrap="none" rtlCol="0">
            <a:spAutoFit/>
          </a:bodyPr>
          <a:lstStyle/>
          <a:p>
            <a:r>
              <a:rPr lang="en-US" sz="2400" dirty="0"/>
              <a:t>Latches word of data on rising clock edge</a:t>
            </a:r>
          </a:p>
        </p:txBody>
      </p:sp>
    </p:spTree>
    <p:extLst>
      <p:ext uri="{BB962C8B-B14F-4D97-AF65-F5344CB8AC3E}">
        <p14:creationId xmlns:p14="http://schemas.microsoft.com/office/powerpoint/2010/main" val="2937725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Register</a:t>
            </a:r>
          </a:p>
        </p:txBody>
      </p:sp>
      <p:sp>
        <p:nvSpPr>
          <p:cNvPr id="7" name="Content Placeholder 6">
            <a:extLst>
              <a:ext uri="{FF2B5EF4-FFF2-40B4-BE49-F238E27FC236}">
                <a16:creationId xmlns:a16="http://schemas.microsoft.com/office/drawing/2014/main" id="{30B18C53-5291-4E40-AC9C-1512B582A00E}"/>
              </a:ext>
            </a:extLst>
          </p:cNvPr>
          <p:cNvSpPr>
            <a:spLocks noGrp="1"/>
          </p:cNvSpPr>
          <p:nvPr>
            <p:ph idx="1"/>
          </p:nvPr>
        </p:nvSpPr>
        <p:spPr>
          <a:xfrm>
            <a:off x="838199" y="4506686"/>
            <a:ext cx="11092543" cy="1670276"/>
          </a:xfrm>
        </p:spPr>
        <p:txBody>
          <a:bodyPr/>
          <a:lstStyle/>
          <a:p>
            <a:r>
              <a:rPr lang="en-US" dirty="0"/>
              <a:t>Saves data</a:t>
            </a:r>
          </a:p>
          <a:p>
            <a:r>
              <a:rPr lang="en-US" dirty="0"/>
              <a:t>Holds output steady while combinatorial circuit generating input stabilizes</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dirty="0"/>
              <a:t>Programming at the Hardware/Software Interface</a:t>
            </a:r>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
        <p:nvSpPr>
          <p:cNvPr id="4" name="Rectangle 3">
            <a:extLst>
              <a:ext uri="{FF2B5EF4-FFF2-40B4-BE49-F238E27FC236}">
                <a16:creationId xmlns:a16="http://schemas.microsoft.com/office/drawing/2014/main" id="{78CB21A2-26C6-9A4E-ADFA-CFE533705EEF}"/>
              </a:ext>
            </a:extLst>
          </p:cNvPr>
          <p:cNvSpPr/>
          <p:nvPr/>
        </p:nvSpPr>
        <p:spPr>
          <a:xfrm>
            <a:off x="5693229" y="1524000"/>
            <a:ext cx="478971" cy="264522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sp>
        <p:nvSpPr>
          <p:cNvPr id="9" name="Right Arrow 8">
            <a:extLst>
              <a:ext uri="{FF2B5EF4-FFF2-40B4-BE49-F238E27FC236}">
                <a16:creationId xmlns:a16="http://schemas.microsoft.com/office/drawing/2014/main" id="{45D6D1B0-0702-BC47-88BD-C525DC12650F}"/>
              </a:ext>
            </a:extLst>
          </p:cNvPr>
          <p:cNvSpPr/>
          <p:nvPr/>
        </p:nvSpPr>
        <p:spPr>
          <a:xfrm>
            <a:off x="6172200" y="2499973"/>
            <a:ext cx="1208724" cy="598714"/>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sp>
        <p:nvSpPr>
          <p:cNvPr id="10" name="TextBox 9">
            <a:extLst>
              <a:ext uri="{FF2B5EF4-FFF2-40B4-BE49-F238E27FC236}">
                <a16:creationId xmlns:a16="http://schemas.microsoft.com/office/drawing/2014/main" id="{6F4F6977-7A01-4841-937A-D7A1C9D4672C}"/>
              </a:ext>
            </a:extLst>
          </p:cNvPr>
          <p:cNvSpPr txBox="1"/>
          <p:nvPr/>
        </p:nvSpPr>
        <p:spPr>
          <a:xfrm>
            <a:off x="7381648" y="2614664"/>
            <a:ext cx="825867" cy="369332"/>
          </a:xfrm>
          <a:prstGeom prst="rect">
            <a:avLst/>
          </a:prstGeom>
          <a:noFill/>
        </p:spPr>
        <p:txBody>
          <a:bodyPr wrap="none" rtlCol="0">
            <a:spAutoFit/>
          </a:bodyPr>
          <a:lstStyle/>
          <a:p>
            <a:r>
              <a:rPr lang="en-US" dirty="0"/>
              <a:t>output</a:t>
            </a:r>
          </a:p>
        </p:txBody>
      </p:sp>
      <p:sp>
        <p:nvSpPr>
          <p:cNvPr id="11" name="TextBox 10">
            <a:extLst>
              <a:ext uri="{FF2B5EF4-FFF2-40B4-BE49-F238E27FC236}">
                <a16:creationId xmlns:a16="http://schemas.microsoft.com/office/drawing/2014/main" id="{AC3E82E2-BBAD-F841-98C8-909F18195208}"/>
              </a:ext>
            </a:extLst>
          </p:cNvPr>
          <p:cNvSpPr txBox="1"/>
          <p:nvPr/>
        </p:nvSpPr>
        <p:spPr>
          <a:xfrm>
            <a:off x="3804149" y="2614664"/>
            <a:ext cx="679994" cy="369332"/>
          </a:xfrm>
          <a:prstGeom prst="rect">
            <a:avLst/>
          </a:prstGeom>
          <a:noFill/>
        </p:spPr>
        <p:txBody>
          <a:bodyPr wrap="none" rtlCol="0">
            <a:spAutoFit/>
          </a:bodyPr>
          <a:lstStyle/>
          <a:p>
            <a:r>
              <a:rPr lang="en-US" dirty="0"/>
              <a:t>input</a:t>
            </a:r>
          </a:p>
        </p:txBody>
      </p:sp>
      <p:sp>
        <p:nvSpPr>
          <p:cNvPr id="12" name="Right Arrow 11">
            <a:extLst>
              <a:ext uri="{FF2B5EF4-FFF2-40B4-BE49-F238E27FC236}">
                <a16:creationId xmlns:a16="http://schemas.microsoft.com/office/drawing/2014/main" id="{F200F20C-2756-9E47-A5EE-308638FF9CB8}"/>
              </a:ext>
            </a:extLst>
          </p:cNvPr>
          <p:cNvSpPr/>
          <p:nvPr/>
        </p:nvSpPr>
        <p:spPr>
          <a:xfrm>
            <a:off x="4484505" y="2499973"/>
            <a:ext cx="1208724" cy="598714"/>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grpSp>
        <p:nvGrpSpPr>
          <p:cNvPr id="13" name="Group 12">
            <a:extLst>
              <a:ext uri="{FF2B5EF4-FFF2-40B4-BE49-F238E27FC236}">
                <a16:creationId xmlns:a16="http://schemas.microsoft.com/office/drawing/2014/main" id="{48169876-A32F-DD4E-AEE7-2C4E0F51BA6B}"/>
              </a:ext>
            </a:extLst>
          </p:cNvPr>
          <p:cNvGrpSpPr/>
          <p:nvPr/>
        </p:nvGrpSpPr>
        <p:grpSpPr>
          <a:xfrm>
            <a:off x="5529831" y="4195237"/>
            <a:ext cx="683938" cy="598714"/>
            <a:chOff x="1368793" y="3352185"/>
            <a:chExt cx="326072" cy="285441"/>
          </a:xfrm>
        </p:grpSpPr>
        <p:cxnSp>
          <p:nvCxnSpPr>
            <p:cNvPr id="14" name="Elbow Connector 13">
              <a:extLst>
                <a:ext uri="{FF2B5EF4-FFF2-40B4-BE49-F238E27FC236}">
                  <a16:creationId xmlns:a16="http://schemas.microsoft.com/office/drawing/2014/main" id="{4D6FBC3D-C1D7-1A49-A319-AD014DDB1879}"/>
                </a:ext>
              </a:extLst>
            </p:cNvPr>
            <p:cNvCxnSpPr>
              <a:cxnSpLocks/>
            </p:cNvCxnSpPr>
            <p:nvPr/>
          </p:nvCxnSpPr>
          <p:spPr>
            <a:xfrm flipV="1">
              <a:off x="1368793" y="3352185"/>
              <a:ext cx="326072" cy="285441"/>
            </a:xfrm>
            <a:prstGeom prst="bentConnector3">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5EA675-8B8C-4A4E-9730-64E560C9FD55}"/>
                </a:ext>
              </a:extLst>
            </p:cNvPr>
            <p:cNvCxnSpPr>
              <a:cxnSpLocks/>
            </p:cNvCxnSpPr>
            <p:nvPr/>
          </p:nvCxnSpPr>
          <p:spPr>
            <a:xfrm flipV="1">
              <a:off x="1528997" y="3460071"/>
              <a:ext cx="0" cy="177555"/>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6" name="Right Arrow 15">
            <a:extLst>
              <a:ext uri="{FF2B5EF4-FFF2-40B4-BE49-F238E27FC236}">
                <a16:creationId xmlns:a16="http://schemas.microsoft.com/office/drawing/2014/main" id="{2D24D5F1-A683-3C47-BF02-ED02AC4AB70C}"/>
              </a:ext>
            </a:extLst>
          </p:cNvPr>
          <p:cNvSpPr/>
          <p:nvPr/>
        </p:nvSpPr>
        <p:spPr>
          <a:xfrm>
            <a:off x="4484143" y="2499973"/>
            <a:ext cx="1208724" cy="598714"/>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grpSp>
        <p:nvGrpSpPr>
          <p:cNvPr id="20" name="Group 19">
            <a:extLst>
              <a:ext uri="{FF2B5EF4-FFF2-40B4-BE49-F238E27FC236}">
                <a16:creationId xmlns:a16="http://schemas.microsoft.com/office/drawing/2014/main" id="{25143DEE-BF2B-7348-BA57-A9F63812D1D7}"/>
              </a:ext>
            </a:extLst>
          </p:cNvPr>
          <p:cNvGrpSpPr/>
          <p:nvPr/>
        </p:nvGrpSpPr>
        <p:grpSpPr>
          <a:xfrm>
            <a:off x="5693229" y="1524000"/>
            <a:ext cx="1687695" cy="2645229"/>
            <a:chOff x="5693229" y="1524000"/>
            <a:chExt cx="1687695" cy="2645229"/>
          </a:xfrm>
        </p:grpSpPr>
        <p:sp>
          <p:nvSpPr>
            <p:cNvPr id="18" name="Rectangle 17">
              <a:extLst>
                <a:ext uri="{FF2B5EF4-FFF2-40B4-BE49-F238E27FC236}">
                  <a16:creationId xmlns:a16="http://schemas.microsoft.com/office/drawing/2014/main" id="{F9FA7711-6DBF-5544-A8EA-B15CB4C5081B}"/>
                </a:ext>
              </a:extLst>
            </p:cNvPr>
            <p:cNvSpPr/>
            <p:nvPr/>
          </p:nvSpPr>
          <p:spPr>
            <a:xfrm>
              <a:off x="5693229" y="1524000"/>
              <a:ext cx="478971" cy="264522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sp>
          <p:nvSpPr>
            <p:cNvPr id="19" name="Right Arrow 18">
              <a:extLst>
                <a:ext uri="{FF2B5EF4-FFF2-40B4-BE49-F238E27FC236}">
                  <a16:creationId xmlns:a16="http://schemas.microsoft.com/office/drawing/2014/main" id="{420CC1B2-B0FB-9A41-A15E-752EE5ADF9C0}"/>
                </a:ext>
              </a:extLst>
            </p:cNvPr>
            <p:cNvSpPr/>
            <p:nvPr/>
          </p:nvSpPr>
          <p:spPr>
            <a:xfrm>
              <a:off x="6172200" y="2499973"/>
              <a:ext cx="1208724" cy="598714"/>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grpSp>
      <p:grpSp>
        <p:nvGrpSpPr>
          <p:cNvPr id="21" name="Group 20">
            <a:extLst>
              <a:ext uri="{FF2B5EF4-FFF2-40B4-BE49-F238E27FC236}">
                <a16:creationId xmlns:a16="http://schemas.microsoft.com/office/drawing/2014/main" id="{C54BE9FF-EA06-F048-AB1E-37F475CC1EF6}"/>
              </a:ext>
            </a:extLst>
          </p:cNvPr>
          <p:cNvGrpSpPr/>
          <p:nvPr/>
        </p:nvGrpSpPr>
        <p:grpSpPr>
          <a:xfrm>
            <a:off x="5529469" y="4198185"/>
            <a:ext cx="683938" cy="598714"/>
            <a:chOff x="1368793" y="3352185"/>
            <a:chExt cx="326072" cy="285441"/>
          </a:xfrm>
        </p:grpSpPr>
        <p:cxnSp>
          <p:nvCxnSpPr>
            <p:cNvPr id="22" name="Elbow Connector 21">
              <a:extLst>
                <a:ext uri="{FF2B5EF4-FFF2-40B4-BE49-F238E27FC236}">
                  <a16:creationId xmlns:a16="http://schemas.microsoft.com/office/drawing/2014/main" id="{0F017055-56BC-8446-A8E6-B9EFA3EEF8FF}"/>
                </a:ext>
              </a:extLst>
            </p:cNvPr>
            <p:cNvCxnSpPr>
              <a:cxnSpLocks/>
            </p:cNvCxnSpPr>
            <p:nvPr/>
          </p:nvCxnSpPr>
          <p:spPr>
            <a:xfrm flipV="1">
              <a:off x="1368793" y="3352185"/>
              <a:ext cx="326072" cy="285441"/>
            </a:xfrm>
            <a:prstGeom prst="bentConnector3">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F8DC7D1-1673-A642-97E0-A80899D59DE4}"/>
                </a:ext>
              </a:extLst>
            </p:cNvPr>
            <p:cNvCxnSpPr>
              <a:cxnSpLocks/>
            </p:cNvCxnSpPr>
            <p:nvPr/>
          </p:nvCxnSpPr>
          <p:spPr>
            <a:xfrm flipV="1">
              <a:off x="1528997" y="3460071"/>
              <a:ext cx="0" cy="177555"/>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4" name="Right Arrow 23">
            <a:extLst>
              <a:ext uri="{FF2B5EF4-FFF2-40B4-BE49-F238E27FC236}">
                <a16:creationId xmlns:a16="http://schemas.microsoft.com/office/drawing/2014/main" id="{D7B9EDEE-D4A5-2B4B-9EA4-B55385046017}"/>
              </a:ext>
            </a:extLst>
          </p:cNvPr>
          <p:cNvSpPr/>
          <p:nvPr/>
        </p:nvSpPr>
        <p:spPr>
          <a:xfrm>
            <a:off x="4483781" y="2502921"/>
            <a:ext cx="1208724" cy="598714"/>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grpSp>
        <p:nvGrpSpPr>
          <p:cNvPr id="25" name="Group 24">
            <a:extLst>
              <a:ext uri="{FF2B5EF4-FFF2-40B4-BE49-F238E27FC236}">
                <a16:creationId xmlns:a16="http://schemas.microsoft.com/office/drawing/2014/main" id="{E1E85D45-9D15-3D46-8280-7B186CC23E9E}"/>
              </a:ext>
            </a:extLst>
          </p:cNvPr>
          <p:cNvGrpSpPr/>
          <p:nvPr/>
        </p:nvGrpSpPr>
        <p:grpSpPr>
          <a:xfrm>
            <a:off x="5692867" y="1526948"/>
            <a:ext cx="1687695" cy="2645229"/>
            <a:chOff x="5693229" y="1524000"/>
            <a:chExt cx="1687695" cy="2645229"/>
          </a:xfrm>
          <a:solidFill>
            <a:schemeClr val="accent4">
              <a:lumMod val="20000"/>
              <a:lumOff val="80000"/>
            </a:schemeClr>
          </a:solidFill>
        </p:grpSpPr>
        <p:sp>
          <p:nvSpPr>
            <p:cNvPr id="26" name="Rectangle 25">
              <a:extLst>
                <a:ext uri="{FF2B5EF4-FFF2-40B4-BE49-F238E27FC236}">
                  <a16:creationId xmlns:a16="http://schemas.microsoft.com/office/drawing/2014/main" id="{ED5FB24B-0AEE-5F48-B296-DCEE7DE0DA3C}"/>
                </a:ext>
              </a:extLst>
            </p:cNvPr>
            <p:cNvSpPr/>
            <p:nvPr/>
          </p:nvSpPr>
          <p:spPr>
            <a:xfrm>
              <a:off x="5693229" y="1524000"/>
              <a:ext cx="478971" cy="264522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27" name="Right Arrow 26">
              <a:extLst>
                <a:ext uri="{FF2B5EF4-FFF2-40B4-BE49-F238E27FC236}">
                  <a16:creationId xmlns:a16="http://schemas.microsoft.com/office/drawing/2014/main" id="{5A52E3FC-61AD-6846-A593-ADAF009A1A46}"/>
                </a:ext>
              </a:extLst>
            </p:cNvPr>
            <p:cNvSpPr/>
            <p:nvPr/>
          </p:nvSpPr>
          <p:spPr>
            <a:xfrm>
              <a:off x="6172200" y="2499973"/>
              <a:ext cx="1208724" cy="598714"/>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grpSp>
      <p:grpSp>
        <p:nvGrpSpPr>
          <p:cNvPr id="28" name="Group 27">
            <a:extLst>
              <a:ext uri="{FF2B5EF4-FFF2-40B4-BE49-F238E27FC236}">
                <a16:creationId xmlns:a16="http://schemas.microsoft.com/office/drawing/2014/main" id="{F45AC249-BD41-A44F-A3D1-9DE3A5C24886}"/>
              </a:ext>
            </a:extLst>
          </p:cNvPr>
          <p:cNvGrpSpPr/>
          <p:nvPr/>
        </p:nvGrpSpPr>
        <p:grpSpPr>
          <a:xfrm>
            <a:off x="5529469" y="4195237"/>
            <a:ext cx="683938" cy="598714"/>
            <a:chOff x="1368793" y="3352185"/>
            <a:chExt cx="326072" cy="285441"/>
          </a:xfrm>
        </p:grpSpPr>
        <p:cxnSp>
          <p:nvCxnSpPr>
            <p:cNvPr id="29" name="Elbow Connector 28">
              <a:extLst>
                <a:ext uri="{FF2B5EF4-FFF2-40B4-BE49-F238E27FC236}">
                  <a16:creationId xmlns:a16="http://schemas.microsoft.com/office/drawing/2014/main" id="{EE8306A5-E85A-0442-A21B-642573CF033B}"/>
                </a:ext>
              </a:extLst>
            </p:cNvPr>
            <p:cNvCxnSpPr>
              <a:cxnSpLocks/>
            </p:cNvCxnSpPr>
            <p:nvPr/>
          </p:nvCxnSpPr>
          <p:spPr>
            <a:xfrm flipV="1">
              <a:off x="1368793" y="3352185"/>
              <a:ext cx="326072" cy="285441"/>
            </a:xfrm>
            <a:prstGeom prst="bentConnector3">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61D2FAD-C232-0A47-BE6A-89C29349DBF4}"/>
                </a:ext>
              </a:extLst>
            </p:cNvPr>
            <p:cNvCxnSpPr>
              <a:cxnSpLocks/>
            </p:cNvCxnSpPr>
            <p:nvPr/>
          </p:nvCxnSpPr>
          <p:spPr>
            <a:xfrm flipV="1">
              <a:off x="1528997" y="3460071"/>
              <a:ext cx="0" cy="177555"/>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1" name="Right Arrow 30">
            <a:extLst>
              <a:ext uri="{FF2B5EF4-FFF2-40B4-BE49-F238E27FC236}">
                <a16:creationId xmlns:a16="http://schemas.microsoft.com/office/drawing/2014/main" id="{CB4E0ED1-AAB9-6E45-919C-9BC00F078882}"/>
              </a:ext>
            </a:extLst>
          </p:cNvPr>
          <p:cNvSpPr/>
          <p:nvPr/>
        </p:nvSpPr>
        <p:spPr>
          <a:xfrm>
            <a:off x="4483781" y="2499973"/>
            <a:ext cx="1208724" cy="598714"/>
          </a:xfrm>
          <a:prstGeom prs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grpSp>
        <p:nvGrpSpPr>
          <p:cNvPr id="32" name="Group 31">
            <a:extLst>
              <a:ext uri="{FF2B5EF4-FFF2-40B4-BE49-F238E27FC236}">
                <a16:creationId xmlns:a16="http://schemas.microsoft.com/office/drawing/2014/main" id="{D690EA2C-503B-3D43-AA30-5499E4E65441}"/>
              </a:ext>
            </a:extLst>
          </p:cNvPr>
          <p:cNvGrpSpPr/>
          <p:nvPr/>
        </p:nvGrpSpPr>
        <p:grpSpPr>
          <a:xfrm>
            <a:off x="5692867" y="1524000"/>
            <a:ext cx="1687695" cy="2645229"/>
            <a:chOff x="5693229" y="1524000"/>
            <a:chExt cx="1687695" cy="2645229"/>
          </a:xfrm>
          <a:solidFill>
            <a:schemeClr val="accent3">
              <a:lumMod val="20000"/>
              <a:lumOff val="80000"/>
            </a:schemeClr>
          </a:solidFill>
        </p:grpSpPr>
        <p:sp>
          <p:nvSpPr>
            <p:cNvPr id="33" name="Rectangle 32">
              <a:extLst>
                <a:ext uri="{FF2B5EF4-FFF2-40B4-BE49-F238E27FC236}">
                  <a16:creationId xmlns:a16="http://schemas.microsoft.com/office/drawing/2014/main" id="{F48D708D-5106-4A45-B8E3-4841C3E7543D}"/>
                </a:ext>
              </a:extLst>
            </p:cNvPr>
            <p:cNvSpPr/>
            <p:nvPr/>
          </p:nvSpPr>
          <p:spPr>
            <a:xfrm>
              <a:off x="5693229" y="1524000"/>
              <a:ext cx="478971" cy="264522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sp>
          <p:nvSpPr>
            <p:cNvPr id="34" name="Right Arrow 33">
              <a:extLst>
                <a:ext uri="{FF2B5EF4-FFF2-40B4-BE49-F238E27FC236}">
                  <a16:creationId xmlns:a16="http://schemas.microsoft.com/office/drawing/2014/main" id="{F8541C4A-785B-4D41-A0EB-DE166C15D9F1}"/>
                </a:ext>
              </a:extLst>
            </p:cNvPr>
            <p:cNvSpPr/>
            <p:nvPr/>
          </p:nvSpPr>
          <p:spPr>
            <a:xfrm>
              <a:off x="6172200" y="2499973"/>
              <a:ext cx="1208724" cy="598714"/>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grpSp>
      <p:grpSp>
        <p:nvGrpSpPr>
          <p:cNvPr id="35" name="Group 34">
            <a:extLst>
              <a:ext uri="{FF2B5EF4-FFF2-40B4-BE49-F238E27FC236}">
                <a16:creationId xmlns:a16="http://schemas.microsoft.com/office/drawing/2014/main" id="{AA9B8262-83A3-654E-9CD2-F208D2E92F98}"/>
              </a:ext>
            </a:extLst>
          </p:cNvPr>
          <p:cNvGrpSpPr/>
          <p:nvPr/>
        </p:nvGrpSpPr>
        <p:grpSpPr>
          <a:xfrm>
            <a:off x="5529107" y="4192289"/>
            <a:ext cx="683938" cy="598714"/>
            <a:chOff x="1368793" y="3352185"/>
            <a:chExt cx="326072" cy="285441"/>
          </a:xfrm>
        </p:grpSpPr>
        <p:cxnSp>
          <p:nvCxnSpPr>
            <p:cNvPr id="36" name="Elbow Connector 35">
              <a:extLst>
                <a:ext uri="{FF2B5EF4-FFF2-40B4-BE49-F238E27FC236}">
                  <a16:creationId xmlns:a16="http://schemas.microsoft.com/office/drawing/2014/main" id="{7FC91B66-FF73-4241-81BA-C5618100AC9C}"/>
                </a:ext>
              </a:extLst>
            </p:cNvPr>
            <p:cNvCxnSpPr>
              <a:cxnSpLocks/>
            </p:cNvCxnSpPr>
            <p:nvPr/>
          </p:nvCxnSpPr>
          <p:spPr>
            <a:xfrm flipV="1">
              <a:off x="1368793" y="3352185"/>
              <a:ext cx="326072" cy="285441"/>
            </a:xfrm>
            <a:prstGeom prst="bentConnector3">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F54ADA8-3D24-9D4E-A8BF-0494862C2A01}"/>
                </a:ext>
              </a:extLst>
            </p:cNvPr>
            <p:cNvCxnSpPr>
              <a:cxnSpLocks/>
            </p:cNvCxnSpPr>
            <p:nvPr/>
          </p:nvCxnSpPr>
          <p:spPr>
            <a:xfrm flipV="1">
              <a:off x="1528997" y="3460071"/>
              <a:ext cx="0" cy="177555"/>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8" name="Right Arrow 37">
            <a:extLst>
              <a:ext uri="{FF2B5EF4-FFF2-40B4-BE49-F238E27FC236}">
                <a16:creationId xmlns:a16="http://schemas.microsoft.com/office/drawing/2014/main" id="{30D98EFF-6330-5645-85B0-6DF7BC5BA28D}"/>
              </a:ext>
            </a:extLst>
          </p:cNvPr>
          <p:cNvSpPr/>
          <p:nvPr/>
        </p:nvSpPr>
        <p:spPr>
          <a:xfrm>
            <a:off x="4483419" y="2497025"/>
            <a:ext cx="1208724" cy="598714"/>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grpSp>
        <p:nvGrpSpPr>
          <p:cNvPr id="39" name="Group 38">
            <a:extLst>
              <a:ext uri="{FF2B5EF4-FFF2-40B4-BE49-F238E27FC236}">
                <a16:creationId xmlns:a16="http://schemas.microsoft.com/office/drawing/2014/main" id="{8EA02763-8C6C-104B-AC09-FDD1B498CB19}"/>
              </a:ext>
            </a:extLst>
          </p:cNvPr>
          <p:cNvGrpSpPr/>
          <p:nvPr/>
        </p:nvGrpSpPr>
        <p:grpSpPr>
          <a:xfrm>
            <a:off x="5692505" y="1521052"/>
            <a:ext cx="1687695" cy="2645229"/>
            <a:chOff x="5693229" y="1524000"/>
            <a:chExt cx="1687695" cy="2645229"/>
          </a:xfrm>
          <a:solidFill>
            <a:schemeClr val="accent2">
              <a:lumMod val="20000"/>
              <a:lumOff val="80000"/>
            </a:schemeClr>
          </a:solidFill>
        </p:grpSpPr>
        <p:sp>
          <p:nvSpPr>
            <p:cNvPr id="40" name="Rectangle 39">
              <a:extLst>
                <a:ext uri="{FF2B5EF4-FFF2-40B4-BE49-F238E27FC236}">
                  <a16:creationId xmlns:a16="http://schemas.microsoft.com/office/drawing/2014/main" id="{0CC85C1F-E73F-A647-9539-FDBA7D9431E3}"/>
                </a:ext>
              </a:extLst>
            </p:cNvPr>
            <p:cNvSpPr/>
            <p:nvPr/>
          </p:nvSpPr>
          <p:spPr>
            <a:xfrm>
              <a:off x="5693229" y="1524000"/>
              <a:ext cx="478971" cy="264522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41" name="Right Arrow 40">
              <a:extLst>
                <a:ext uri="{FF2B5EF4-FFF2-40B4-BE49-F238E27FC236}">
                  <a16:creationId xmlns:a16="http://schemas.microsoft.com/office/drawing/2014/main" id="{01F0BD75-3FC1-0046-BE76-EA4C1535B564}"/>
                </a:ext>
              </a:extLst>
            </p:cNvPr>
            <p:cNvSpPr/>
            <p:nvPr/>
          </p:nvSpPr>
          <p:spPr>
            <a:xfrm>
              <a:off x="6172200" y="2499973"/>
              <a:ext cx="1208724" cy="598714"/>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grpSp>
      <p:grpSp>
        <p:nvGrpSpPr>
          <p:cNvPr id="42" name="Group 41">
            <a:extLst>
              <a:ext uri="{FF2B5EF4-FFF2-40B4-BE49-F238E27FC236}">
                <a16:creationId xmlns:a16="http://schemas.microsoft.com/office/drawing/2014/main" id="{F62577C9-72C2-614A-BEEA-55807451FD17}"/>
              </a:ext>
            </a:extLst>
          </p:cNvPr>
          <p:cNvGrpSpPr/>
          <p:nvPr/>
        </p:nvGrpSpPr>
        <p:grpSpPr>
          <a:xfrm>
            <a:off x="5528745" y="4201133"/>
            <a:ext cx="683938" cy="598714"/>
            <a:chOff x="1368793" y="3352185"/>
            <a:chExt cx="326072" cy="285441"/>
          </a:xfrm>
        </p:grpSpPr>
        <p:cxnSp>
          <p:nvCxnSpPr>
            <p:cNvPr id="43" name="Elbow Connector 42">
              <a:extLst>
                <a:ext uri="{FF2B5EF4-FFF2-40B4-BE49-F238E27FC236}">
                  <a16:creationId xmlns:a16="http://schemas.microsoft.com/office/drawing/2014/main" id="{54709DF8-51C2-424C-8961-D891CA336797}"/>
                </a:ext>
              </a:extLst>
            </p:cNvPr>
            <p:cNvCxnSpPr>
              <a:cxnSpLocks/>
            </p:cNvCxnSpPr>
            <p:nvPr/>
          </p:nvCxnSpPr>
          <p:spPr>
            <a:xfrm flipV="1">
              <a:off x="1368793" y="3352185"/>
              <a:ext cx="326072" cy="285441"/>
            </a:xfrm>
            <a:prstGeom prst="bentConnector3">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F0B0E21-AF50-BF48-9712-C9148C1B163B}"/>
                </a:ext>
              </a:extLst>
            </p:cNvPr>
            <p:cNvCxnSpPr>
              <a:cxnSpLocks/>
            </p:cNvCxnSpPr>
            <p:nvPr/>
          </p:nvCxnSpPr>
          <p:spPr>
            <a:xfrm flipV="1">
              <a:off x="1528997" y="3460071"/>
              <a:ext cx="0" cy="177555"/>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45" name="Right Arrow 44">
            <a:extLst>
              <a:ext uri="{FF2B5EF4-FFF2-40B4-BE49-F238E27FC236}">
                <a16:creationId xmlns:a16="http://schemas.microsoft.com/office/drawing/2014/main" id="{5D6D0552-9318-454F-88EF-1F562AB1A7D8}"/>
              </a:ext>
            </a:extLst>
          </p:cNvPr>
          <p:cNvSpPr/>
          <p:nvPr/>
        </p:nvSpPr>
        <p:spPr>
          <a:xfrm>
            <a:off x="4483057" y="2505869"/>
            <a:ext cx="1208724" cy="598714"/>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grpSp>
        <p:nvGrpSpPr>
          <p:cNvPr id="46" name="Group 45">
            <a:extLst>
              <a:ext uri="{FF2B5EF4-FFF2-40B4-BE49-F238E27FC236}">
                <a16:creationId xmlns:a16="http://schemas.microsoft.com/office/drawing/2014/main" id="{7EA7F05C-1D34-9146-BFED-97A3CD591BF4}"/>
              </a:ext>
            </a:extLst>
          </p:cNvPr>
          <p:cNvGrpSpPr/>
          <p:nvPr/>
        </p:nvGrpSpPr>
        <p:grpSpPr>
          <a:xfrm>
            <a:off x="5692143" y="1529896"/>
            <a:ext cx="1687695" cy="2645229"/>
            <a:chOff x="5693229" y="1524000"/>
            <a:chExt cx="1687695" cy="2645229"/>
          </a:xfrm>
          <a:solidFill>
            <a:schemeClr val="accent6">
              <a:lumMod val="20000"/>
              <a:lumOff val="80000"/>
            </a:schemeClr>
          </a:solidFill>
        </p:grpSpPr>
        <p:sp>
          <p:nvSpPr>
            <p:cNvPr id="47" name="Rectangle 46">
              <a:extLst>
                <a:ext uri="{FF2B5EF4-FFF2-40B4-BE49-F238E27FC236}">
                  <a16:creationId xmlns:a16="http://schemas.microsoft.com/office/drawing/2014/main" id="{C2445D27-87A2-0E42-94BE-0BE6EDBD938E}"/>
                </a:ext>
              </a:extLst>
            </p:cNvPr>
            <p:cNvSpPr/>
            <p:nvPr/>
          </p:nvSpPr>
          <p:spPr>
            <a:xfrm>
              <a:off x="5693229" y="1524000"/>
              <a:ext cx="478971" cy="264522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48" name="Right Arrow 47">
              <a:extLst>
                <a:ext uri="{FF2B5EF4-FFF2-40B4-BE49-F238E27FC236}">
                  <a16:creationId xmlns:a16="http://schemas.microsoft.com/office/drawing/2014/main" id="{BD7C8F8B-6D34-614A-BE7B-E602A054CA18}"/>
                </a:ext>
              </a:extLst>
            </p:cNvPr>
            <p:cNvSpPr/>
            <p:nvPr/>
          </p:nvSpPr>
          <p:spPr>
            <a:xfrm>
              <a:off x="6172200" y="2499973"/>
              <a:ext cx="1208724" cy="598714"/>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grpSp>
    </p:spTree>
    <p:extLst>
      <p:ext uri="{BB962C8B-B14F-4D97-AF65-F5344CB8AC3E}">
        <p14:creationId xmlns:p14="http://schemas.microsoft.com/office/powerpoint/2010/main" val="336772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2000"/>
                                        <p:tgtEl>
                                          <p:spTgt spid="16"/>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par>
                          <p:cTn id="14" fill="hold">
                            <p:stCondLst>
                              <p:cond delay="2500"/>
                            </p:stCondLst>
                            <p:childTnLst>
                              <p:par>
                                <p:cTn id="15" presetID="10"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3000"/>
                            </p:stCondLst>
                            <p:childTnLst>
                              <p:par>
                                <p:cTn id="19" presetID="53" presetClass="exit" presetSubtype="32" fill="hold" nodeType="afterEffect">
                                  <p:stCondLst>
                                    <p:cond delay="0"/>
                                  </p:stCondLst>
                                  <p:childTnLst>
                                    <p:anim calcmode="lin" valueType="num">
                                      <p:cBhvr>
                                        <p:cTn id="20" dur="500"/>
                                        <p:tgtEl>
                                          <p:spTgt spid="13"/>
                                        </p:tgtEl>
                                        <p:attrNameLst>
                                          <p:attrName>ppt_w</p:attrName>
                                        </p:attrNameLst>
                                      </p:cBhvr>
                                      <p:tavLst>
                                        <p:tav tm="0">
                                          <p:val>
                                            <p:strVal val="ppt_w"/>
                                          </p:val>
                                        </p:tav>
                                        <p:tav tm="100000">
                                          <p:val>
                                            <p:fltVal val="0"/>
                                          </p:val>
                                        </p:tav>
                                      </p:tavLst>
                                    </p:anim>
                                    <p:anim calcmode="lin" valueType="num">
                                      <p:cBhvr>
                                        <p:cTn id="21" dur="500"/>
                                        <p:tgtEl>
                                          <p:spTgt spid="13"/>
                                        </p:tgtEl>
                                        <p:attrNameLst>
                                          <p:attrName>ppt_h</p:attrName>
                                        </p:attrNameLst>
                                      </p:cBhvr>
                                      <p:tavLst>
                                        <p:tav tm="0">
                                          <p:val>
                                            <p:strVal val="ppt_h"/>
                                          </p:val>
                                        </p:tav>
                                        <p:tav tm="100000">
                                          <p:val>
                                            <p:fltVal val="0"/>
                                          </p:val>
                                        </p:tav>
                                      </p:tavLst>
                                    </p:anim>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2000"/>
                                        <p:tgtEl>
                                          <p:spTgt spid="24"/>
                                        </p:tgtEl>
                                      </p:cBhvr>
                                    </p:animEffect>
                                  </p:childTnLst>
                                </p:cTn>
                              </p:par>
                            </p:childTnLst>
                          </p:cTn>
                        </p:par>
                        <p:par>
                          <p:cTn id="28" fill="hold">
                            <p:stCondLst>
                              <p:cond delay="5500"/>
                            </p:stCondLst>
                            <p:childTnLst>
                              <p:par>
                                <p:cTn id="29" presetID="53" presetClass="entr" presetSubtype="16"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childTnLst>
                                </p:cTn>
                              </p:par>
                            </p:childTnLst>
                          </p:cTn>
                        </p:par>
                        <p:par>
                          <p:cTn id="34" fill="hold">
                            <p:stCondLst>
                              <p:cond delay="6000"/>
                            </p:stCondLst>
                            <p:childTnLst>
                              <p:par>
                                <p:cTn id="35" presetID="10"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par>
                          <p:cTn id="38" fill="hold">
                            <p:stCondLst>
                              <p:cond delay="6500"/>
                            </p:stCondLst>
                            <p:childTnLst>
                              <p:par>
                                <p:cTn id="39" presetID="53" presetClass="exit" presetSubtype="32" fill="hold" nodeType="afterEffect">
                                  <p:stCondLst>
                                    <p:cond delay="0"/>
                                  </p:stCondLst>
                                  <p:childTnLst>
                                    <p:anim calcmode="lin" valueType="num">
                                      <p:cBhvr>
                                        <p:cTn id="40" dur="500"/>
                                        <p:tgtEl>
                                          <p:spTgt spid="21"/>
                                        </p:tgtEl>
                                        <p:attrNameLst>
                                          <p:attrName>ppt_w</p:attrName>
                                        </p:attrNameLst>
                                      </p:cBhvr>
                                      <p:tavLst>
                                        <p:tav tm="0">
                                          <p:val>
                                            <p:strVal val="ppt_w"/>
                                          </p:val>
                                        </p:tav>
                                        <p:tav tm="100000">
                                          <p:val>
                                            <p:fltVal val="0"/>
                                          </p:val>
                                        </p:tav>
                                      </p:tavLst>
                                    </p:anim>
                                    <p:anim calcmode="lin" valueType="num">
                                      <p:cBhvr>
                                        <p:cTn id="41" dur="500"/>
                                        <p:tgtEl>
                                          <p:spTgt spid="21"/>
                                        </p:tgtEl>
                                        <p:attrNameLst>
                                          <p:attrName>ppt_h</p:attrName>
                                        </p:attrNameLst>
                                      </p:cBhvr>
                                      <p:tavLst>
                                        <p:tav tm="0">
                                          <p:val>
                                            <p:strVal val="ppt_h"/>
                                          </p:val>
                                        </p:tav>
                                        <p:tav tm="100000">
                                          <p:val>
                                            <p:fltVal val="0"/>
                                          </p:val>
                                        </p:tav>
                                      </p:tavLst>
                                    </p:anim>
                                    <p:animEffect transition="out" filter="fade">
                                      <p:cBhvr>
                                        <p:cTn id="42" dur="500"/>
                                        <p:tgtEl>
                                          <p:spTgt spid="21"/>
                                        </p:tgtEl>
                                      </p:cBhvr>
                                    </p:animEffect>
                                    <p:set>
                                      <p:cBhvr>
                                        <p:cTn id="43" dur="1" fill="hold">
                                          <p:stCondLst>
                                            <p:cond delay="499"/>
                                          </p:stCondLst>
                                        </p:cTn>
                                        <p:tgtEl>
                                          <p:spTgt spid="21"/>
                                        </p:tgtEl>
                                        <p:attrNameLst>
                                          <p:attrName>style.visibility</p:attrName>
                                        </p:attrNameLst>
                                      </p:cBhvr>
                                      <p:to>
                                        <p:strVal val="hidden"/>
                                      </p:to>
                                    </p:set>
                                  </p:childTnLst>
                                </p:cTn>
                              </p:par>
                            </p:childTnLst>
                          </p:cTn>
                        </p:par>
                        <p:par>
                          <p:cTn id="44" fill="hold">
                            <p:stCondLst>
                              <p:cond delay="7000"/>
                            </p:stCondLst>
                            <p:childTnLst>
                              <p:par>
                                <p:cTn id="45" presetID="22" presetClass="entr" presetSubtype="8"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2000"/>
                                        <p:tgtEl>
                                          <p:spTgt spid="31"/>
                                        </p:tgtEl>
                                      </p:cBhvr>
                                    </p:animEffect>
                                  </p:childTnLst>
                                </p:cTn>
                              </p:par>
                            </p:childTnLst>
                          </p:cTn>
                        </p:par>
                        <p:par>
                          <p:cTn id="48" fill="hold">
                            <p:stCondLst>
                              <p:cond delay="9000"/>
                            </p:stCondLst>
                            <p:childTnLst>
                              <p:par>
                                <p:cTn id="49" presetID="53" presetClass="entr" presetSubtype="16"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childTnLst>
                          </p:cTn>
                        </p:par>
                        <p:par>
                          <p:cTn id="54" fill="hold">
                            <p:stCondLst>
                              <p:cond delay="9500"/>
                            </p:stCondLst>
                            <p:childTnLst>
                              <p:par>
                                <p:cTn id="55" presetID="10" presetClass="entr" presetSubtype="0" fill="hold" nodeType="after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par>
                          <p:cTn id="58" fill="hold">
                            <p:stCondLst>
                              <p:cond delay="10000"/>
                            </p:stCondLst>
                            <p:childTnLst>
                              <p:par>
                                <p:cTn id="59" presetID="53" presetClass="exit" presetSubtype="32" fill="hold" nodeType="afterEffect">
                                  <p:stCondLst>
                                    <p:cond delay="0"/>
                                  </p:stCondLst>
                                  <p:childTnLst>
                                    <p:anim calcmode="lin" valueType="num">
                                      <p:cBhvr>
                                        <p:cTn id="60" dur="500"/>
                                        <p:tgtEl>
                                          <p:spTgt spid="28"/>
                                        </p:tgtEl>
                                        <p:attrNameLst>
                                          <p:attrName>ppt_w</p:attrName>
                                        </p:attrNameLst>
                                      </p:cBhvr>
                                      <p:tavLst>
                                        <p:tav tm="0">
                                          <p:val>
                                            <p:strVal val="ppt_w"/>
                                          </p:val>
                                        </p:tav>
                                        <p:tav tm="100000">
                                          <p:val>
                                            <p:fltVal val="0"/>
                                          </p:val>
                                        </p:tav>
                                      </p:tavLst>
                                    </p:anim>
                                    <p:anim calcmode="lin" valueType="num">
                                      <p:cBhvr>
                                        <p:cTn id="61" dur="500"/>
                                        <p:tgtEl>
                                          <p:spTgt spid="28"/>
                                        </p:tgtEl>
                                        <p:attrNameLst>
                                          <p:attrName>ppt_h</p:attrName>
                                        </p:attrNameLst>
                                      </p:cBhvr>
                                      <p:tavLst>
                                        <p:tav tm="0">
                                          <p:val>
                                            <p:strVal val="ppt_h"/>
                                          </p:val>
                                        </p:tav>
                                        <p:tav tm="100000">
                                          <p:val>
                                            <p:fltVal val="0"/>
                                          </p:val>
                                        </p:tav>
                                      </p:tavLst>
                                    </p:anim>
                                    <p:animEffect transition="out" filter="fade">
                                      <p:cBhvr>
                                        <p:cTn id="62" dur="500"/>
                                        <p:tgtEl>
                                          <p:spTgt spid="28"/>
                                        </p:tgtEl>
                                      </p:cBhvr>
                                    </p:animEffect>
                                    <p:set>
                                      <p:cBhvr>
                                        <p:cTn id="63" dur="1" fill="hold">
                                          <p:stCondLst>
                                            <p:cond delay="499"/>
                                          </p:stCondLst>
                                        </p:cTn>
                                        <p:tgtEl>
                                          <p:spTgt spid="28"/>
                                        </p:tgtEl>
                                        <p:attrNameLst>
                                          <p:attrName>style.visibility</p:attrName>
                                        </p:attrNameLst>
                                      </p:cBhvr>
                                      <p:to>
                                        <p:strVal val="hidden"/>
                                      </p:to>
                                    </p:set>
                                  </p:childTnLst>
                                </p:cTn>
                              </p:par>
                            </p:childTnLst>
                          </p:cTn>
                        </p:par>
                        <p:par>
                          <p:cTn id="64" fill="hold">
                            <p:stCondLst>
                              <p:cond delay="10500"/>
                            </p:stCondLst>
                            <p:childTnLst>
                              <p:par>
                                <p:cTn id="65" presetID="22" presetClass="entr" presetSubtype="8" fill="hold" grpId="0"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left)">
                                      <p:cBhvr>
                                        <p:cTn id="67" dur="2000"/>
                                        <p:tgtEl>
                                          <p:spTgt spid="38"/>
                                        </p:tgtEl>
                                      </p:cBhvr>
                                    </p:animEffect>
                                  </p:childTnLst>
                                </p:cTn>
                              </p:par>
                            </p:childTnLst>
                          </p:cTn>
                        </p:par>
                        <p:par>
                          <p:cTn id="68" fill="hold">
                            <p:stCondLst>
                              <p:cond delay="12500"/>
                            </p:stCondLst>
                            <p:childTnLst>
                              <p:par>
                                <p:cTn id="69" presetID="53" presetClass="entr" presetSubtype="16" fill="hold" nodeType="after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p:cTn id="71" dur="500" fill="hold"/>
                                        <p:tgtEl>
                                          <p:spTgt spid="35"/>
                                        </p:tgtEl>
                                        <p:attrNameLst>
                                          <p:attrName>ppt_w</p:attrName>
                                        </p:attrNameLst>
                                      </p:cBhvr>
                                      <p:tavLst>
                                        <p:tav tm="0">
                                          <p:val>
                                            <p:fltVal val="0"/>
                                          </p:val>
                                        </p:tav>
                                        <p:tav tm="100000">
                                          <p:val>
                                            <p:strVal val="#ppt_w"/>
                                          </p:val>
                                        </p:tav>
                                      </p:tavLst>
                                    </p:anim>
                                    <p:anim calcmode="lin" valueType="num">
                                      <p:cBhvr>
                                        <p:cTn id="72" dur="500" fill="hold"/>
                                        <p:tgtEl>
                                          <p:spTgt spid="35"/>
                                        </p:tgtEl>
                                        <p:attrNameLst>
                                          <p:attrName>ppt_h</p:attrName>
                                        </p:attrNameLst>
                                      </p:cBhvr>
                                      <p:tavLst>
                                        <p:tav tm="0">
                                          <p:val>
                                            <p:fltVal val="0"/>
                                          </p:val>
                                        </p:tav>
                                        <p:tav tm="100000">
                                          <p:val>
                                            <p:strVal val="#ppt_h"/>
                                          </p:val>
                                        </p:tav>
                                      </p:tavLst>
                                    </p:anim>
                                    <p:animEffect transition="in" filter="fade">
                                      <p:cBhvr>
                                        <p:cTn id="73" dur="500"/>
                                        <p:tgtEl>
                                          <p:spTgt spid="35"/>
                                        </p:tgtEl>
                                      </p:cBhvr>
                                    </p:animEffect>
                                  </p:childTnLst>
                                </p:cTn>
                              </p:par>
                            </p:childTnLst>
                          </p:cTn>
                        </p:par>
                        <p:par>
                          <p:cTn id="74" fill="hold">
                            <p:stCondLst>
                              <p:cond delay="13000"/>
                            </p:stCondLst>
                            <p:childTnLst>
                              <p:par>
                                <p:cTn id="75" presetID="10" presetClass="entr" presetSubtype="0" fill="hold" nodeType="after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500"/>
                                        <p:tgtEl>
                                          <p:spTgt spid="39"/>
                                        </p:tgtEl>
                                      </p:cBhvr>
                                    </p:animEffect>
                                  </p:childTnLst>
                                </p:cTn>
                              </p:par>
                            </p:childTnLst>
                          </p:cTn>
                        </p:par>
                        <p:par>
                          <p:cTn id="78" fill="hold">
                            <p:stCondLst>
                              <p:cond delay="13500"/>
                            </p:stCondLst>
                            <p:childTnLst>
                              <p:par>
                                <p:cTn id="79" presetID="53" presetClass="exit" presetSubtype="32" fill="hold" nodeType="afterEffect">
                                  <p:stCondLst>
                                    <p:cond delay="0"/>
                                  </p:stCondLst>
                                  <p:childTnLst>
                                    <p:anim calcmode="lin" valueType="num">
                                      <p:cBhvr>
                                        <p:cTn id="80" dur="500"/>
                                        <p:tgtEl>
                                          <p:spTgt spid="35"/>
                                        </p:tgtEl>
                                        <p:attrNameLst>
                                          <p:attrName>ppt_w</p:attrName>
                                        </p:attrNameLst>
                                      </p:cBhvr>
                                      <p:tavLst>
                                        <p:tav tm="0">
                                          <p:val>
                                            <p:strVal val="ppt_w"/>
                                          </p:val>
                                        </p:tav>
                                        <p:tav tm="100000">
                                          <p:val>
                                            <p:fltVal val="0"/>
                                          </p:val>
                                        </p:tav>
                                      </p:tavLst>
                                    </p:anim>
                                    <p:anim calcmode="lin" valueType="num">
                                      <p:cBhvr>
                                        <p:cTn id="81" dur="500"/>
                                        <p:tgtEl>
                                          <p:spTgt spid="35"/>
                                        </p:tgtEl>
                                        <p:attrNameLst>
                                          <p:attrName>ppt_h</p:attrName>
                                        </p:attrNameLst>
                                      </p:cBhvr>
                                      <p:tavLst>
                                        <p:tav tm="0">
                                          <p:val>
                                            <p:strVal val="ppt_h"/>
                                          </p:val>
                                        </p:tav>
                                        <p:tav tm="100000">
                                          <p:val>
                                            <p:fltVal val="0"/>
                                          </p:val>
                                        </p:tav>
                                      </p:tavLst>
                                    </p:anim>
                                    <p:animEffect transition="out" filter="fade">
                                      <p:cBhvr>
                                        <p:cTn id="82" dur="500"/>
                                        <p:tgtEl>
                                          <p:spTgt spid="35"/>
                                        </p:tgtEl>
                                      </p:cBhvr>
                                    </p:animEffect>
                                    <p:set>
                                      <p:cBhvr>
                                        <p:cTn id="83" dur="1" fill="hold">
                                          <p:stCondLst>
                                            <p:cond delay="499"/>
                                          </p:stCondLst>
                                        </p:cTn>
                                        <p:tgtEl>
                                          <p:spTgt spid="35"/>
                                        </p:tgtEl>
                                        <p:attrNameLst>
                                          <p:attrName>style.visibility</p:attrName>
                                        </p:attrNameLst>
                                      </p:cBhvr>
                                      <p:to>
                                        <p:strVal val="hidden"/>
                                      </p:to>
                                    </p:set>
                                  </p:childTnLst>
                                </p:cTn>
                              </p:par>
                            </p:childTnLst>
                          </p:cTn>
                        </p:par>
                        <p:par>
                          <p:cTn id="84" fill="hold">
                            <p:stCondLst>
                              <p:cond delay="14000"/>
                            </p:stCondLst>
                            <p:childTnLst>
                              <p:par>
                                <p:cTn id="85" presetID="22" presetClass="entr" presetSubtype="8" fill="hold" grpId="0" nodeType="after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wipe(left)">
                                      <p:cBhvr>
                                        <p:cTn id="87" dur="2000"/>
                                        <p:tgtEl>
                                          <p:spTgt spid="45"/>
                                        </p:tgtEl>
                                      </p:cBhvr>
                                    </p:animEffect>
                                  </p:childTnLst>
                                </p:cTn>
                              </p:par>
                            </p:childTnLst>
                          </p:cTn>
                        </p:par>
                        <p:par>
                          <p:cTn id="88" fill="hold">
                            <p:stCondLst>
                              <p:cond delay="16000"/>
                            </p:stCondLst>
                            <p:childTnLst>
                              <p:par>
                                <p:cTn id="89" presetID="53" presetClass="entr" presetSubtype="16" fill="hold" nodeType="after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childTnLst>
                                </p:cTn>
                              </p:par>
                            </p:childTnLst>
                          </p:cTn>
                        </p:par>
                        <p:par>
                          <p:cTn id="94" fill="hold">
                            <p:stCondLst>
                              <p:cond delay="16500"/>
                            </p:stCondLst>
                            <p:childTnLst>
                              <p:par>
                                <p:cTn id="95" presetID="10" presetClass="entr" presetSubtype="0" fill="hold" nodeType="after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childTnLst>
                          </p:cTn>
                        </p:par>
                        <p:par>
                          <p:cTn id="98" fill="hold">
                            <p:stCondLst>
                              <p:cond delay="17000"/>
                            </p:stCondLst>
                            <p:childTnLst>
                              <p:par>
                                <p:cTn id="99" presetID="53" presetClass="exit" presetSubtype="32" fill="hold" nodeType="afterEffect">
                                  <p:stCondLst>
                                    <p:cond delay="0"/>
                                  </p:stCondLst>
                                  <p:childTnLst>
                                    <p:anim calcmode="lin" valueType="num">
                                      <p:cBhvr>
                                        <p:cTn id="100" dur="500"/>
                                        <p:tgtEl>
                                          <p:spTgt spid="42"/>
                                        </p:tgtEl>
                                        <p:attrNameLst>
                                          <p:attrName>ppt_w</p:attrName>
                                        </p:attrNameLst>
                                      </p:cBhvr>
                                      <p:tavLst>
                                        <p:tav tm="0">
                                          <p:val>
                                            <p:strVal val="ppt_w"/>
                                          </p:val>
                                        </p:tav>
                                        <p:tav tm="100000">
                                          <p:val>
                                            <p:fltVal val="0"/>
                                          </p:val>
                                        </p:tav>
                                      </p:tavLst>
                                    </p:anim>
                                    <p:anim calcmode="lin" valueType="num">
                                      <p:cBhvr>
                                        <p:cTn id="101" dur="500"/>
                                        <p:tgtEl>
                                          <p:spTgt spid="42"/>
                                        </p:tgtEl>
                                        <p:attrNameLst>
                                          <p:attrName>ppt_h</p:attrName>
                                        </p:attrNameLst>
                                      </p:cBhvr>
                                      <p:tavLst>
                                        <p:tav tm="0">
                                          <p:val>
                                            <p:strVal val="ppt_h"/>
                                          </p:val>
                                        </p:tav>
                                        <p:tav tm="100000">
                                          <p:val>
                                            <p:fltVal val="0"/>
                                          </p:val>
                                        </p:tav>
                                      </p:tavLst>
                                    </p:anim>
                                    <p:animEffect transition="out" filter="fade">
                                      <p:cBhvr>
                                        <p:cTn id="102" dur="500"/>
                                        <p:tgtEl>
                                          <p:spTgt spid="42"/>
                                        </p:tgtEl>
                                      </p:cBhvr>
                                    </p:animEffect>
                                    <p:set>
                                      <p:cBhvr>
                                        <p:cTn id="103"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4" grpId="0" animBg="1"/>
      <p:bldP spid="31" grpId="0" animBg="1"/>
      <p:bldP spid="38" grpId="0" animBg="1"/>
      <p:bldP spid="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19</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Processor building blocks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1845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026792-2FF3-AB42-A601-9ABC26B1142D}"/>
              </a:ext>
            </a:extLst>
          </p:cNvPr>
          <p:cNvSpPr>
            <a:spLocks noGrp="1"/>
          </p:cNvSpPr>
          <p:nvPr>
            <p:ph type="title"/>
          </p:nvPr>
        </p:nvSpPr>
        <p:spPr/>
        <p:txBody>
          <a:bodyPr/>
          <a:lstStyle/>
          <a:p>
            <a:r>
              <a:rPr lang="en-US" dirty="0"/>
              <a:t>Register File</a:t>
            </a:r>
          </a:p>
        </p:txBody>
      </p:sp>
      <p:sp>
        <p:nvSpPr>
          <p:cNvPr id="2" name="Footer Placeholder 1">
            <a:extLst>
              <a:ext uri="{FF2B5EF4-FFF2-40B4-BE49-F238E27FC236}">
                <a16:creationId xmlns:a16="http://schemas.microsoft.com/office/drawing/2014/main" id="{230B54FF-D259-084B-9501-85AF28CC1494}"/>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94C9CFFA-2D46-9B41-A908-96A4490924C5}"/>
              </a:ext>
            </a:extLst>
          </p:cNvPr>
          <p:cNvSpPr>
            <a:spLocks noGrp="1"/>
          </p:cNvSpPr>
          <p:nvPr>
            <p:ph type="sldNum" sz="quarter" idx="12"/>
          </p:nvPr>
        </p:nvSpPr>
        <p:spPr/>
        <p:txBody>
          <a:bodyPr/>
          <a:lstStyle/>
          <a:p>
            <a:fld id="{B30C84D9-7A41-4FEB-892B-80917372DB87}" type="slidenum">
              <a:rPr lang="en-US" smtClean="0"/>
              <a:t>20</a:t>
            </a:fld>
            <a:endParaRPr lang="en-US"/>
          </a:p>
        </p:txBody>
      </p:sp>
      <p:sp>
        <p:nvSpPr>
          <p:cNvPr id="8" name="Text Placeholder 7">
            <a:extLst>
              <a:ext uri="{FF2B5EF4-FFF2-40B4-BE49-F238E27FC236}">
                <a16:creationId xmlns:a16="http://schemas.microsoft.com/office/drawing/2014/main" id="{069E21DA-996E-D242-88AE-86403598FBF4}"/>
              </a:ext>
            </a:extLst>
          </p:cNvPr>
          <p:cNvSpPr>
            <a:spLocks noGrp="1"/>
          </p:cNvSpPr>
          <p:nvPr>
            <p:ph type="body" sz="quarter" idx="13"/>
          </p:nvPr>
        </p:nvSpPr>
        <p:spPr/>
        <p:txBody>
          <a:bodyPr/>
          <a:lstStyle/>
          <a:p>
            <a:r>
              <a:rPr lang="en-US" dirty="0"/>
              <a:t>Slide by Bohn</a:t>
            </a:r>
          </a:p>
        </p:txBody>
      </p:sp>
      <p:grpSp>
        <p:nvGrpSpPr>
          <p:cNvPr id="549" name="Group 548">
            <a:extLst>
              <a:ext uri="{FF2B5EF4-FFF2-40B4-BE49-F238E27FC236}">
                <a16:creationId xmlns:a16="http://schemas.microsoft.com/office/drawing/2014/main" id="{78957152-457F-6545-B71F-1A92363575EA}"/>
              </a:ext>
            </a:extLst>
          </p:cNvPr>
          <p:cNvGrpSpPr/>
          <p:nvPr/>
        </p:nvGrpSpPr>
        <p:grpSpPr>
          <a:xfrm>
            <a:off x="1987045" y="1828033"/>
            <a:ext cx="1805161" cy="3386760"/>
            <a:chOff x="1987045" y="1828033"/>
            <a:chExt cx="1805161" cy="3386760"/>
          </a:xfrm>
        </p:grpSpPr>
        <p:grpSp>
          <p:nvGrpSpPr>
            <p:cNvPr id="58" name="Group 57">
              <a:extLst>
                <a:ext uri="{FF2B5EF4-FFF2-40B4-BE49-F238E27FC236}">
                  <a16:creationId xmlns:a16="http://schemas.microsoft.com/office/drawing/2014/main" id="{705DFF2E-0D45-5847-9F9C-DCC3E63357DE}"/>
                </a:ext>
              </a:extLst>
            </p:cNvPr>
            <p:cNvGrpSpPr>
              <a:grpSpLocks/>
            </p:cNvGrpSpPr>
            <p:nvPr/>
          </p:nvGrpSpPr>
          <p:grpSpPr>
            <a:xfrm>
              <a:off x="1987045" y="1828033"/>
              <a:ext cx="433561" cy="2015160"/>
              <a:chOff x="4476746" y="1216778"/>
              <a:chExt cx="867121" cy="5037901"/>
            </a:xfrm>
          </p:grpSpPr>
          <p:grpSp>
            <p:nvGrpSpPr>
              <p:cNvPr id="59" name="Group 58">
                <a:extLst>
                  <a:ext uri="{FF2B5EF4-FFF2-40B4-BE49-F238E27FC236}">
                    <a16:creationId xmlns:a16="http://schemas.microsoft.com/office/drawing/2014/main" id="{AA3602BA-F670-6840-B3AE-6020FE30B2F8}"/>
                  </a:ext>
                </a:extLst>
              </p:cNvPr>
              <p:cNvGrpSpPr>
                <a:grpSpLocks noChangeAspect="1"/>
              </p:cNvGrpSpPr>
              <p:nvPr/>
            </p:nvGrpSpPr>
            <p:grpSpPr>
              <a:xfrm>
                <a:off x="4478438" y="5614242"/>
                <a:ext cx="865429" cy="640437"/>
                <a:chOff x="10248272" y="5434316"/>
                <a:chExt cx="1291688" cy="955876"/>
              </a:xfrm>
            </p:grpSpPr>
            <p:grpSp>
              <p:nvGrpSpPr>
                <p:cNvPr id="102" name="Group 101">
                  <a:extLst>
                    <a:ext uri="{FF2B5EF4-FFF2-40B4-BE49-F238E27FC236}">
                      <a16:creationId xmlns:a16="http://schemas.microsoft.com/office/drawing/2014/main" id="{6DC295F5-8912-D44E-B217-7B090312DF7F}"/>
                    </a:ext>
                  </a:extLst>
                </p:cNvPr>
                <p:cNvGrpSpPr/>
                <p:nvPr/>
              </p:nvGrpSpPr>
              <p:grpSpPr>
                <a:xfrm>
                  <a:off x="10248272" y="5434316"/>
                  <a:ext cx="1291688" cy="955876"/>
                  <a:chOff x="9808434" y="5400474"/>
                  <a:chExt cx="1291688" cy="955876"/>
                </a:xfrm>
              </p:grpSpPr>
              <p:cxnSp>
                <p:nvCxnSpPr>
                  <p:cNvPr id="104" name="Straight Connector 103">
                    <a:extLst>
                      <a:ext uri="{FF2B5EF4-FFF2-40B4-BE49-F238E27FC236}">
                        <a16:creationId xmlns:a16="http://schemas.microsoft.com/office/drawing/2014/main" id="{32A1A2F0-C5AA-3143-8DB4-3AFFA5E66917}"/>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5" name="Straight Connector 104">
                    <a:extLst>
                      <a:ext uri="{FF2B5EF4-FFF2-40B4-BE49-F238E27FC236}">
                        <a16:creationId xmlns:a16="http://schemas.microsoft.com/office/drawing/2014/main" id="{E34A9018-4E53-C44B-A81E-F1246DC65C44}"/>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06" name="Rectangle 105">
                    <a:extLst>
                      <a:ext uri="{FF2B5EF4-FFF2-40B4-BE49-F238E27FC236}">
                        <a16:creationId xmlns:a16="http://schemas.microsoft.com/office/drawing/2014/main" id="{942FA7DD-5182-3A41-85DD-27FE98B054AB}"/>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03" name="Triangle 102">
                  <a:extLst>
                    <a:ext uri="{FF2B5EF4-FFF2-40B4-BE49-F238E27FC236}">
                      <a16:creationId xmlns:a16="http://schemas.microsoft.com/office/drawing/2014/main" id="{F77707CB-DD50-9F49-BE7C-4168E5537654}"/>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60" name="Group 59">
                <a:extLst>
                  <a:ext uri="{FF2B5EF4-FFF2-40B4-BE49-F238E27FC236}">
                    <a16:creationId xmlns:a16="http://schemas.microsoft.com/office/drawing/2014/main" id="{9D198357-B128-DC4F-AB24-E45C01B57DC3}"/>
                  </a:ext>
                </a:extLst>
              </p:cNvPr>
              <p:cNvGrpSpPr>
                <a:grpSpLocks noChangeAspect="1"/>
              </p:cNvGrpSpPr>
              <p:nvPr/>
            </p:nvGrpSpPr>
            <p:grpSpPr>
              <a:xfrm>
                <a:off x="4478015" y="4991479"/>
                <a:ext cx="865429" cy="640437"/>
                <a:chOff x="10248272" y="5434316"/>
                <a:chExt cx="1291688" cy="955876"/>
              </a:xfrm>
            </p:grpSpPr>
            <p:grpSp>
              <p:nvGrpSpPr>
                <p:cNvPr id="97" name="Group 96">
                  <a:extLst>
                    <a:ext uri="{FF2B5EF4-FFF2-40B4-BE49-F238E27FC236}">
                      <a16:creationId xmlns:a16="http://schemas.microsoft.com/office/drawing/2014/main" id="{AB1594D0-CB99-E04A-A11E-0386C69319DD}"/>
                    </a:ext>
                  </a:extLst>
                </p:cNvPr>
                <p:cNvGrpSpPr/>
                <p:nvPr/>
              </p:nvGrpSpPr>
              <p:grpSpPr>
                <a:xfrm>
                  <a:off x="10248272" y="5434316"/>
                  <a:ext cx="1291688" cy="955876"/>
                  <a:chOff x="9808434" y="5400474"/>
                  <a:chExt cx="1291688" cy="955876"/>
                </a:xfrm>
              </p:grpSpPr>
              <p:cxnSp>
                <p:nvCxnSpPr>
                  <p:cNvPr id="99" name="Straight Connector 98">
                    <a:extLst>
                      <a:ext uri="{FF2B5EF4-FFF2-40B4-BE49-F238E27FC236}">
                        <a16:creationId xmlns:a16="http://schemas.microsoft.com/office/drawing/2014/main" id="{E903E178-A920-D848-B5C8-D498EF755A02}"/>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0" name="Straight Connector 99">
                    <a:extLst>
                      <a:ext uri="{FF2B5EF4-FFF2-40B4-BE49-F238E27FC236}">
                        <a16:creationId xmlns:a16="http://schemas.microsoft.com/office/drawing/2014/main" id="{E5B0A744-FCCC-5543-9D0B-4871118759CE}"/>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01" name="Rectangle 100">
                    <a:extLst>
                      <a:ext uri="{FF2B5EF4-FFF2-40B4-BE49-F238E27FC236}">
                        <a16:creationId xmlns:a16="http://schemas.microsoft.com/office/drawing/2014/main" id="{D5824AFF-7ACD-7142-9A21-96466ED3DFC7}"/>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98" name="Triangle 97">
                  <a:extLst>
                    <a:ext uri="{FF2B5EF4-FFF2-40B4-BE49-F238E27FC236}">
                      <a16:creationId xmlns:a16="http://schemas.microsoft.com/office/drawing/2014/main" id="{EA218B08-E110-8A47-B02F-C9D9848AEC76}"/>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61" name="Group 60">
                <a:extLst>
                  <a:ext uri="{FF2B5EF4-FFF2-40B4-BE49-F238E27FC236}">
                    <a16:creationId xmlns:a16="http://schemas.microsoft.com/office/drawing/2014/main" id="{04B87BA6-64CA-F64E-AF21-72E35532BDA4}"/>
                  </a:ext>
                </a:extLst>
              </p:cNvPr>
              <p:cNvGrpSpPr>
                <a:grpSpLocks noChangeAspect="1"/>
              </p:cNvGrpSpPr>
              <p:nvPr/>
            </p:nvGrpSpPr>
            <p:grpSpPr>
              <a:xfrm>
                <a:off x="4478015" y="4349655"/>
                <a:ext cx="865429" cy="640437"/>
                <a:chOff x="10248272" y="5434316"/>
                <a:chExt cx="1291688" cy="955876"/>
              </a:xfrm>
            </p:grpSpPr>
            <p:grpSp>
              <p:nvGrpSpPr>
                <p:cNvPr id="92" name="Group 91">
                  <a:extLst>
                    <a:ext uri="{FF2B5EF4-FFF2-40B4-BE49-F238E27FC236}">
                      <a16:creationId xmlns:a16="http://schemas.microsoft.com/office/drawing/2014/main" id="{3D3A2808-0A58-3640-A20E-E0BF6A454148}"/>
                    </a:ext>
                  </a:extLst>
                </p:cNvPr>
                <p:cNvGrpSpPr/>
                <p:nvPr/>
              </p:nvGrpSpPr>
              <p:grpSpPr>
                <a:xfrm>
                  <a:off x="10248272" y="5434316"/>
                  <a:ext cx="1291688" cy="955876"/>
                  <a:chOff x="9808434" y="5400474"/>
                  <a:chExt cx="1291688" cy="955876"/>
                </a:xfrm>
              </p:grpSpPr>
              <p:cxnSp>
                <p:nvCxnSpPr>
                  <p:cNvPr id="94" name="Straight Connector 93">
                    <a:extLst>
                      <a:ext uri="{FF2B5EF4-FFF2-40B4-BE49-F238E27FC236}">
                        <a16:creationId xmlns:a16="http://schemas.microsoft.com/office/drawing/2014/main" id="{67F21F19-AF20-C640-A9E3-27242ED348CE}"/>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5" name="Straight Connector 94">
                    <a:extLst>
                      <a:ext uri="{FF2B5EF4-FFF2-40B4-BE49-F238E27FC236}">
                        <a16:creationId xmlns:a16="http://schemas.microsoft.com/office/drawing/2014/main" id="{133A7696-9BCF-554E-822E-20E39BFB8B6D}"/>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96" name="Rectangle 95">
                    <a:extLst>
                      <a:ext uri="{FF2B5EF4-FFF2-40B4-BE49-F238E27FC236}">
                        <a16:creationId xmlns:a16="http://schemas.microsoft.com/office/drawing/2014/main" id="{7B38E677-AE45-394F-84A3-5253EBD10410}"/>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93" name="Triangle 92">
                  <a:extLst>
                    <a:ext uri="{FF2B5EF4-FFF2-40B4-BE49-F238E27FC236}">
                      <a16:creationId xmlns:a16="http://schemas.microsoft.com/office/drawing/2014/main" id="{4F24EE84-C16F-1E4F-BC96-8C61CEEA033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62" name="Group 61">
                <a:extLst>
                  <a:ext uri="{FF2B5EF4-FFF2-40B4-BE49-F238E27FC236}">
                    <a16:creationId xmlns:a16="http://schemas.microsoft.com/office/drawing/2014/main" id="{32D031F8-04A7-0441-AAC4-2606108E67E7}"/>
                  </a:ext>
                </a:extLst>
              </p:cNvPr>
              <p:cNvGrpSpPr>
                <a:grpSpLocks noChangeAspect="1"/>
              </p:cNvGrpSpPr>
              <p:nvPr/>
            </p:nvGrpSpPr>
            <p:grpSpPr>
              <a:xfrm>
                <a:off x="4477592" y="3726892"/>
                <a:ext cx="865429" cy="640437"/>
                <a:chOff x="10248272" y="5434316"/>
                <a:chExt cx="1291688" cy="955876"/>
              </a:xfrm>
            </p:grpSpPr>
            <p:grpSp>
              <p:nvGrpSpPr>
                <p:cNvPr id="87" name="Group 86">
                  <a:extLst>
                    <a:ext uri="{FF2B5EF4-FFF2-40B4-BE49-F238E27FC236}">
                      <a16:creationId xmlns:a16="http://schemas.microsoft.com/office/drawing/2014/main" id="{6E800CB4-9C9D-084F-92AA-3E21F20EF62C}"/>
                    </a:ext>
                  </a:extLst>
                </p:cNvPr>
                <p:cNvGrpSpPr/>
                <p:nvPr/>
              </p:nvGrpSpPr>
              <p:grpSpPr>
                <a:xfrm>
                  <a:off x="10248272" y="5434316"/>
                  <a:ext cx="1291688" cy="955876"/>
                  <a:chOff x="9808434" y="5400474"/>
                  <a:chExt cx="1291688" cy="955876"/>
                </a:xfrm>
              </p:grpSpPr>
              <p:cxnSp>
                <p:nvCxnSpPr>
                  <p:cNvPr id="89" name="Straight Connector 88">
                    <a:extLst>
                      <a:ext uri="{FF2B5EF4-FFF2-40B4-BE49-F238E27FC236}">
                        <a16:creationId xmlns:a16="http://schemas.microsoft.com/office/drawing/2014/main" id="{0E74E9A7-5E8C-3A4D-8376-2DE0A047C172}"/>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0" name="Straight Connector 89">
                    <a:extLst>
                      <a:ext uri="{FF2B5EF4-FFF2-40B4-BE49-F238E27FC236}">
                        <a16:creationId xmlns:a16="http://schemas.microsoft.com/office/drawing/2014/main" id="{E843431C-0753-DA4B-B726-FF14AAA19D3C}"/>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91" name="Rectangle 90">
                    <a:extLst>
                      <a:ext uri="{FF2B5EF4-FFF2-40B4-BE49-F238E27FC236}">
                        <a16:creationId xmlns:a16="http://schemas.microsoft.com/office/drawing/2014/main" id="{6CC8B522-54F4-8349-A56F-B636D1561F6A}"/>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88" name="Triangle 87">
                  <a:extLst>
                    <a:ext uri="{FF2B5EF4-FFF2-40B4-BE49-F238E27FC236}">
                      <a16:creationId xmlns:a16="http://schemas.microsoft.com/office/drawing/2014/main" id="{E3BDC69D-A71F-0F4B-B516-E39F2C79E235}"/>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63" name="Group 62">
                <a:extLst>
                  <a:ext uri="{FF2B5EF4-FFF2-40B4-BE49-F238E27FC236}">
                    <a16:creationId xmlns:a16="http://schemas.microsoft.com/office/drawing/2014/main" id="{A07B19AF-DD69-8D4C-8336-281B9A914C12}"/>
                  </a:ext>
                </a:extLst>
              </p:cNvPr>
              <p:cNvGrpSpPr>
                <a:grpSpLocks noChangeAspect="1"/>
              </p:cNvGrpSpPr>
              <p:nvPr/>
            </p:nvGrpSpPr>
            <p:grpSpPr>
              <a:xfrm>
                <a:off x="4477592" y="3104128"/>
                <a:ext cx="865429" cy="640437"/>
                <a:chOff x="10248272" y="5434316"/>
                <a:chExt cx="1291688" cy="955876"/>
              </a:xfrm>
            </p:grpSpPr>
            <p:grpSp>
              <p:nvGrpSpPr>
                <p:cNvPr id="82" name="Group 81">
                  <a:extLst>
                    <a:ext uri="{FF2B5EF4-FFF2-40B4-BE49-F238E27FC236}">
                      <a16:creationId xmlns:a16="http://schemas.microsoft.com/office/drawing/2014/main" id="{00737210-EB5E-B440-954C-E81EC1C58AA0}"/>
                    </a:ext>
                  </a:extLst>
                </p:cNvPr>
                <p:cNvGrpSpPr/>
                <p:nvPr/>
              </p:nvGrpSpPr>
              <p:grpSpPr>
                <a:xfrm>
                  <a:off x="10248272" y="5434316"/>
                  <a:ext cx="1291688" cy="955876"/>
                  <a:chOff x="9808434" y="5400474"/>
                  <a:chExt cx="1291688" cy="955876"/>
                </a:xfrm>
              </p:grpSpPr>
              <p:cxnSp>
                <p:nvCxnSpPr>
                  <p:cNvPr id="84" name="Straight Connector 83">
                    <a:extLst>
                      <a:ext uri="{FF2B5EF4-FFF2-40B4-BE49-F238E27FC236}">
                        <a16:creationId xmlns:a16="http://schemas.microsoft.com/office/drawing/2014/main" id="{44B2195E-5FDB-3747-810D-5BFC80278695}"/>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4">
                    <a:extLst>
                      <a:ext uri="{FF2B5EF4-FFF2-40B4-BE49-F238E27FC236}">
                        <a16:creationId xmlns:a16="http://schemas.microsoft.com/office/drawing/2014/main" id="{3CA2255E-7248-3646-A4BD-A6053B79D45A}"/>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86" name="Rectangle 85">
                    <a:extLst>
                      <a:ext uri="{FF2B5EF4-FFF2-40B4-BE49-F238E27FC236}">
                        <a16:creationId xmlns:a16="http://schemas.microsoft.com/office/drawing/2014/main" id="{5CD88B25-AB50-974F-9C73-A1AF096090C4}"/>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83" name="Triangle 82">
                  <a:extLst>
                    <a:ext uri="{FF2B5EF4-FFF2-40B4-BE49-F238E27FC236}">
                      <a16:creationId xmlns:a16="http://schemas.microsoft.com/office/drawing/2014/main" id="{F532AAEA-EDC1-F047-B805-13F09939180C}"/>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64" name="Group 63">
                <a:extLst>
                  <a:ext uri="{FF2B5EF4-FFF2-40B4-BE49-F238E27FC236}">
                    <a16:creationId xmlns:a16="http://schemas.microsoft.com/office/drawing/2014/main" id="{14881D3F-2649-CF48-ACD0-1941F48121C5}"/>
                  </a:ext>
                </a:extLst>
              </p:cNvPr>
              <p:cNvGrpSpPr>
                <a:grpSpLocks noChangeAspect="1"/>
              </p:cNvGrpSpPr>
              <p:nvPr/>
            </p:nvGrpSpPr>
            <p:grpSpPr>
              <a:xfrm>
                <a:off x="4477169" y="2481365"/>
                <a:ext cx="865429" cy="640437"/>
                <a:chOff x="10248272" y="5434316"/>
                <a:chExt cx="1291688" cy="955876"/>
              </a:xfrm>
            </p:grpSpPr>
            <p:grpSp>
              <p:nvGrpSpPr>
                <p:cNvPr id="77" name="Group 76">
                  <a:extLst>
                    <a:ext uri="{FF2B5EF4-FFF2-40B4-BE49-F238E27FC236}">
                      <a16:creationId xmlns:a16="http://schemas.microsoft.com/office/drawing/2014/main" id="{3F80BFDB-0B66-D441-A0EE-82F171747D29}"/>
                    </a:ext>
                  </a:extLst>
                </p:cNvPr>
                <p:cNvGrpSpPr/>
                <p:nvPr/>
              </p:nvGrpSpPr>
              <p:grpSpPr>
                <a:xfrm>
                  <a:off x="10248272" y="5434316"/>
                  <a:ext cx="1291688" cy="955876"/>
                  <a:chOff x="9808434" y="5400474"/>
                  <a:chExt cx="1291688" cy="955876"/>
                </a:xfrm>
              </p:grpSpPr>
              <p:cxnSp>
                <p:nvCxnSpPr>
                  <p:cNvPr id="79" name="Straight Connector 78">
                    <a:extLst>
                      <a:ext uri="{FF2B5EF4-FFF2-40B4-BE49-F238E27FC236}">
                        <a16:creationId xmlns:a16="http://schemas.microsoft.com/office/drawing/2014/main" id="{C70D6691-B2C3-DE43-B3F4-BE17A8249AE4}"/>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67E0020E-FB98-8141-A373-45C5CA2E5597}"/>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81" name="Rectangle 80">
                    <a:extLst>
                      <a:ext uri="{FF2B5EF4-FFF2-40B4-BE49-F238E27FC236}">
                        <a16:creationId xmlns:a16="http://schemas.microsoft.com/office/drawing/2014/main" id="{8AE90E79-E66F-3A4F-BD31-E9D6190200D0}"/>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78" name="Triangle 77">
                  <a:extLst>
                    <a:ext uri="{FF2B5EF4-FFF2-40B4-BE49-F238E27FC236}">
                      <a16:creationId xmlns:a16="http://schemas.microsoft.com/office/drawing/2014/main" id="{D264D64A-D9E0-7D49-A242-A2FAEC9B4FBA}"/>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65" name="Group 64">
                <a:extLst>
                  <a:ext uri="{FF2B5EF4-FFF2-40B4-BE49-F238E27FC236}">
                    <a16:creationId xmlns:a16="http://schemas.microsoft.com/office/drawing/2014/main" id="{57415187-660D-954B-BB69-AE93710BA05D}"/>
                  </a:ext>
                </a:extLst>
              </p:cNvPr>
              <p:cNvGrpSpPr>
                <a:grpSpLocks noChangeAspect="1"/>
              </p:cNvGrpSpPr>
              <p:nvPr/>
            </p:nvGrpSpPr>
            <p:grpSpPr>
              <a:xfrm>
                <a:off x="4477169" y="1839541"/>
                <a:ext cx="865429" cy="640437"/>
                <a:chOff x="10248272" y="5434316"/>
                <a:chExt cx="1291688" cy="955876"/>
              </a:xfrm>
            </p:grpSpPr>
            <p:grpSp>
              <p:nvGrpSpPr>
                <p:cNvPr id="72" name="Group 71">
                  <a:extLst>
                    <a:ext uri="{FF2B5EF4-FFF2-40B4-BE49-F238E27FC236}">
                      <a16:creationId xmlns:a16="http://schemas.microsoft.com/office/drawing/2014/main" id="{DDAF7807-6E33-E549-865A-F95C553661D8}"/>
                    </a:ext>
                  </a:extLst>
                </p:cNvPr>
                <p:cNvGrpSpPr/>
                <p:nvPr/>
              </p:nvGrpSpPr>
              <p:grpSpPr>
                <a:xfrm>
                  <a:off x="10248272" y="5434316"/>
                  <a:ext cx="1291688" cy="955876"/>
                  <a:chOff x="9808434" y="5400474"/>
                  <a:chExt cx="1291688" cy="955876"/>
                </a:xfrm>
              </p:grpSpPr>
              <p:cxnSp>
                <p:nvCxnSpPr>
                  <p:cNvPr id="74" name="Straight Connector 73">
                    <a:extLst>
                      <a:ext uri="{FF2B5EF4-FFF2-40B4-BE49-F238E27FC236}">
                        <a16:creationId xmlns:a16="http://schemas.microsoft.com/office/drawing/2014/main" id="{D5AC2429-A968-4140-BD4A-0FA0AC1145B4}"/>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5" name="Straight Connector 74">
                    <a:extLst>
                      <a:ext uri="{FF2B5EF4-FFF2-40B4-BE49-F238E27FC236}">
                        <a16:creationId xmlns:a16="http://schemas.microsoft.com/office/drawing/2014/main" id="{DE4047E5-407E-8D40-88C6-6DE19D929FDD}"/>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6" name="Rectangle 75">
                    <a:extLst>
                      <a:ext uri="{FF2B5EF4-FFF2-40B4-BE49-F238E27FC236}">
                        <a16:creationId xmlns:a16="http://schemas.microsoft.com/office/drawing/2014/main" id="{A89A5B6A-70C2-F746-B547-6BA97916C50E}"/>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73" name="Triangle 72">
                  <a:extLst>
                    <a:ext uri="{FF2B5EF4-FFF2-40B4-BE49-F238E27FC236}">
                      <a16:creationId xmlns:a16="http://schemas.microsoft.com/office/drawing/2014/main" id="{E74FD031-3F7B-C243-84BA-0957B8275EDB}"/>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66" name="Group 65">
                <a:extLst>
                  <a:ext uri="{FF2B5EF4-FFF2-40B4-BE49-F238E27FC236}">
                    <a16:creationId xmlns:a16="http://schemas.microsoft.com/office/drawing/2014/main" id="{9939BAAC-D300-6947-844F-CB2F96954775}"/>
                  </a:ext>
                </a:extLst>
              </p:cNvPr>
              <p:cNvGrpSpPr>
                <a:grpSpLocks noChangeAspect="1"/>
              </p:cNvGrpSpPr>
              <p:nvPr/>
            </p:nvGrpSpPr>
            <p:grpSpPr>
              <a:xfrm>
                <a:off x="4476746" y="1216778"/>
                <a:ext cx="865429" cy="640437"/>
                <a:chOff x="10248272" y="5434316"/>
                <a:chExt cx="1291688" cy="955876"/>
              </a:xfrm>
            </p:grpSpPr>
            <p:grpSp>
              <p:nvGrpSpPr>
                <p:cNvPr id="67" name="Group 66">
                  <a:extLst>
                    <a:ext uri="{FF2B5EF4-FFF2-40B4-BE49-F238E27FC236}">
                      <a16:creationId xmlns:a16="http://schemas.microsoft.com/office/drawing/2014/main" id="{BC1AD66B-A43C-C34C-9E14-5803BDD08064}"/>
                    </a:ext>
                  </a:extLst>
                </p:cNvPr>
                <p:cNvGrpSpPr/>
                <p:nvPr/>
              </p:nvGrpSpPr>
              <p:grpSpPr>
                <a:xfrm>
                  <a:off x="10248272" y="5434316"/>
                  <a:ext cx="1291688" cy="955876"/>
                  <a:chOff x="9808434" y="5400474"/>
                  <a:chExt cx="1291688" cy="955876"/>
                </a:xfrm>
              </p:grpSpPr>
              <p:cxnSp>
                <p:nvCxnSpPr>
                  <p:cNvPr id="69" name="Straight Connector 68">
                    <a:extLst>
                      <a:ext uri="{FF2B5EF4-FFF2-40B4-BE49-F238E27FC236}">
                        <a16:creationId xmlns:a16="http://schemas.microsoft.com/office/drawing/2014/main" id="{CD03DBF7-9559-4240-AC38-CE6354748343}"/>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Connector 69">
                    <a:extLst>
                      <a:ext uri="{FF2B5EF4-FFF2-40B4-BE49-F238E27FC236}">
                        <a16:creationId xmlns:a16="http://schemas.microsoft.com/office/drawing/2014/main" id="{E3D35B5C-37B8-FA43-BD34-A69E791022C4}"/>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1" name="Rectangle 70">
                    <a:extLst>
                      <a:ext uri="{FF2B5EF4-FFF2-40B4-BE49-F238E27FC236}">
                        <a16:creationId xmlns:a16="http://schemas.microsoft.com/office/drawing/2014/main" id="{C5519D69-7DDB-FC4D-9065-889E381E5FDF}"/>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68" name="Triangle 67">
                  <a:extLst>
                    <a:ext uri="{FF2B5EF4-FFF2-40B4-BE49-F238E27FC236}">
                      <a16:creationId xmlns:a16="http://schemas.microsoft.com/office/drawing/2014/main" id="{60700C50-D220-C549-A84E-1203665868F7}"/>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grpSp>
          <p:nvGrpSpPr>
            <p:cNvPr id="107" name="Group 106">
              <a:extLst>
                <a:ext uri="{FF2B5EF4-FFF2-40B4-BE49-F238E27FC236}">
                  <a16:creationId xmlns:a16="http://schemas.microsoft.com/office/drawing/2014/main" id="{AB380372-6D3D-DF49-8389-4AD12D79B926}"/>
                </a:ext>
              </a:extLst>
            </p:cNvPr>
            <p:cNvGrpSpPr>
              <a:grpSpLocks/>
            </p:cNvGrpSpPr>
            <p:nvPr/>
          </p:nvGrpSpPr>
          <p:grpSpPr>
            <a:xfrm>
              <a:off x="2139445" y="1980433"/>
              <a:ext cx="433561" cy="2015160"/>
              <a:chOff x="4476746" y="1216778"/>
              <a:chExt cx="867121" cy="5037901"/>
            </a:xfrm>
          </p:grpSpPr>
          <p:grpSp>
            <p:nvGrpSpPr>
              <p:cNvPr id="108" name="Group 107">
                <a:extLst>
                  <a:ext uri="{FF2B5EF4-FFF2-40B4-BE49-F238E27FC236}">
                    <a16:creationId xmlns:a16="http://schemas.microsoft.com/office/drawing/2014/main" id="{F4695D7C-ACA7-FE45-88C1-E6158089851C}"/>
                  </a:ext>
                </a:extLst>
              </p:cNvPr>
              <p:cNvGrpSpPr>
                <a:grpSpLocks noChangeAspect="1"/>
              </p:cNvGrpSpPr>
              <p:nvPr/>
            </p:nvGrpSpPr>
            <p:grpSpPr>
              <a:xfrm>
                <a:off x="4478438" y="5614242"/>
                <a:ext cx="865429" cy="640437"/>
                <a:chOff x="10248272" y="5434316"/>
                <a:chExt cx="1291688" cy="955876"/>
              </a:xfrm>
            </p:grpSpPr>
            <p:grpSp>
              <p:nvGrpSpPr>
                <p:cNvPr id="151" name="Group 150">
                  <a:extLst>
                    <a:ext uri="{FF2B5EF4-FFF2-40B4-BE49-F238E27FC236}">
                      <a16:creationId xmlns:a16="http://schemas.microsoft.com/office/drawing/2014/main" id="{7C221708-4363-C64D-BEB2-3BBF05F4D85C}"/>
                    </a:ext>
                  </a:extLst>
                </p:cNvPr>
                <p:cNvGrpSpPr/>
                <p:nvPr/>
              </p:nvGrpSpPr>
              <p:grpSpPr>
                <a:xfrm>
                  <a:off x="10248272" y="5434316"/>
                  <a:ext cx="1291688" cy="955876"/>
                  <a:chOff x="9808434" y="5400474"/>
                  <a:chExt cx="1291688" cy="955876"/>
                </a:xfrm>
              </p:grpSpPr>
              <p:cxnSp>
                <p:nvCxnSpPr>
                  <p:cNvPr id="153" name="Straight Connector 152">
                    <a:extLst>
                      <a:ext uri="{FF2B5EF4-FFF2-40B4-BE49-F238E27FC236}">
                        <a16:creationId xmlns:a16="http://schemas.microsoft.com/office/drawing/2014/main" id="{653DE263-46D9-5C49-B997-2EC1A077DD18}"/>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4" name="Straight Connector 153">
                    <a:extLst>
                      <a:ext uri="{FF2B5EF4-FFF2-40B4-BE49-F238E27FC236}">
                        <a16:creationId xmlns:a16="http://schemas.microsoft.com/office/drawing/2014/main" id="{51B4C8BB-0EF5-744B-89FF-46EDC35462D4}"/>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55" name="Rectangle 154">
                    <a:extLst>
                      <a:ext uri="{FF2B5EF4-FFF2-40B4-BE49-F238E27FC236}">
                        <a16:creationId xmlns:a16="http://schemas.microsoft.com/office/drawing/2014/main" id="{659657EF-1580-CC4B-B93D-99D45916C6F7}"/>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52" name="Triangle 151">
                  <a:extLst>
                    <a:ext uri="{FF2B5EF4-FFF2-40B4-BE49-F238E27FC236}">
                      <a16:creationId xmlns:a16="http://schemas.microsoft.com/office/drawing/2014/main" id="{E91BE21B-2C68-F846-BD6C-76D8657CB133}"/>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09" name="Group 108">
                <a:extLst>
                  <a:ext uri="{FF2B5EF4-FFF2-40B4-BE49-F238E27FC236}">
                    <a16:creationId xmlns:a16="http://schemas.microsoft.com/office/drawing/2014/main" id="{97740E2B-0EDA-A941-8E20-83AE845564FB}"/>
                  </a:ext>
                </a:extLst>
              </p:cNvPr>
              <p:cNvGrpSpPr>
                <a:grpSpLocks noChangeAspect="1"/>
              </p:cNvGrpSpPr>
              <p:nvPr/>
            </p:nvGrpSpPr>
            <p:grpSpPr>
              <a:xfrm>
                <a:off x="4478015" y="4991479"/>
                <a:ext cx="865429" cy="640437"/>
                <a:chOff x="10248272" y="5434316"/>
                <a:chExt cx="1291688" cy="955876"/>
              </a:xfrm>
            </p:grpSpPr>
            <p:grpSp>
              <p:nvGrpSpPr>
                <p:cNvPr id="146" name="Group 145">
                  <a:extLst>
                    <a:ext uri="{FF2B5EF4-FFF2-40B4-BE49-F238E27FC236}">
                      <a16:creationId xmlns:a16="http://schemas.microsoft.com/office/drawing/2014/main" id="{9E4452EE-F5D1-8C45-811C-A7F01A02B561}"/>
                    </a:ext>
                  </a:extLst>
                </p:cNvPr>
                <p:cNvGrpSpPr/>
                <p:nvPr/>
              </p:nvGrpSpPr>
              <p:grpSpPr>
                <a:xfrm>
                  <a:off x="10248272" y="5434316"/>
                  <a:ext cx="1291688" cy="955876"/>
                  <a:chOff x="9808434" y="5400474"/>
                  <a:chExt cx="1291688" cy="955876"/>
                </a:xfrm>
              </p:grpSpPr>
              <p:cxnSp>
                <p:nvCxnSpPr>
                  <p:cNvPr id="148" name="Straight Connector 147">
                    <a:extLst>
                      <a:ext uri="{FF2B5EF4-FFF2-40B4-BE49-F238E27FC236}">
                        <a16:creationId xmlns:a16="http://schemas.microsoft.com/office/drawing/2014/main" id="{1219CF83-4DF4-7A42-9780-866939BC0B84}"/>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49" name="Straight Connector 148">
                    <a:extLst>
                      <a:ext uri="{FF2B5EF4-FFF2-40B4-BE49-F238E27FC236}">
                        <a16:creationId xmlns:a16="http://schemas.microsoft.com/office/drawing/2014/main" id="{4792095C-2D1C-5149-B6BF-565BC2C8CA8F}"/>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50" name="Rectangle 149">
                    <a:extLst>
                      <a:ext uri="{FF2B5EF4-FFF2-40B4-BE49-F238E27FC236}">
                        <a16:creationId xmlns:a16="http://schemas.microsoft.com/office/drawing/2014/main" id="{CD80A694-E99C-CF40-91DF-4CEAF4F7B17A}"/>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47" name="Triangle 146">
                  <a:extLst>
                    <a:ext uri="{FF2B5EF4-FFF2-40B4-BE49-F238E27FC236}">
                      <a16:creationId xmlns:a16="http://schemas.microsoft.com/office/drawing/2014/main" id="{9B74FD99-7C99-6746-98E5-F2544D093797}"/>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10" name="Group 109">
                <a:extLst>
                  <a:ext uri="{FF2B5EF4-FFF2-40B4-BE49-F238E27FC236}">
                    <a16:creationId xmlns:a16="http://schemas.microsoft.com/office/drawing/2014/main" id="{A27F1F89-374E-244C-8A14-6B918CEC8C39}"/>
                  </a:ext>
                </a:extLst>
              </p:cNvPr>
              <p:cNvGrpSpPr>
                <a:grpSpLocks noChangeAspect="1"/>
              </p:cNvGrpSpPr>
              <p:nvPr/>
            </p:nvGrpSpPr>
            <p:grpSpPr>
              <a:xfrm>
                <a:off x="4478015" y="4349655"/>
                <a:ext cx="865429" cy="640437"/>
                <a:chOff x="10248272" y="5434316"/>
                <a:chExt cx="1291688" cy="955876"/>
              </a:xfrm>
            </p:grpSpPr>
            <p:grpSp>
              <p:nvGrpSpPr>
                <p:cNvPr id="141" name="Group 140">
                  <a:extLst>
                    <a:ext uri="{FF2B5EF4-FFF2-40B4-BE49-F238E27FC236}">
                      <a16:creationId xmlns:a16="http://schemas.microsoft.com/office/drawing/2014/main" id="{FDAF9775-2FE4-694F-9CA1-3803009EAD1D}"/>
                    </a:ext>
                  </a:extLst>
                </p:cNvPr>
                <p:cNvGrpSpPr/>
                <p:nvPr/>
              </p:nvGrpSpPr>
              <p:grpSpPr>
                <a:xfrm>
                  <a:off x="10248272" y="5434316"/>
                  <a:ext cx="1291688" cy="955876"/>
                  <a:chOff x="9808434" y="5400474"/>
                  <a:chExt cx="1291688" cy="955876"/>
                </a:xfrm>
              </p:grpSpPr>
              <p:cxnSp>
                <p:nvCxnSpPr>
                  <p:cNvPr id="143" name="Straight Connector 142">
                    <a:extLst>
                      <a:ext uri="{FF2B5EF4-FFF2-40B4-BE49-F238E27FC236}">
                        <a16:creationId xmlns:a16="http://schemas.microsoft.com/office/drawing/2014/main" id="{95A3C6EF-FE61-4041-8D9E-F66AB6AC16D7}"/>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44" name="Straight Connector 143">
                    <a:extLst>
                      <a:ext uri="{FF2B5EF4-FFF2-40B4-BE49-F238E27FC236}">
                        <a16:creationId xmlns:a16="http://schemas.microsoft.com/office/drawing/2014/main" id="{255D116B-6AC6-AA49-997D-5B37E085D1F2}"/>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45" name="Rectangle 144">
                    <a:extLst>
                      <a:ext uri="{FF2B5EF4-FFF2-40B4-BE49-F238E27FC236}">
                        <a16:creationId xmlns:a16="http://schemas.microsoft.com/office/drawing/2014/main" id="{3EF2FE6D-FE30-4C4B-8104-33CC70FB6DBF}"/>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42" name="Triangle 141">
                  <a:extLst>
                    <a:ext uri="{FF2B5EF4-FFF2-40B4-BE49-F238E27FC236}">
                      <a16:creationId xmlns:a16="http://schemas.microsoft.com/office/drawing/2014/main" id="{289F0AD0-727D-CD42-B2CF-CF1D683DC4BC}"/>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11" name="Group 110">
                <a:extLst>
                  <a:ext uri="{FF2B5EF4-FFF2-40B4-BE49-F238E27FC236}">
                    <a16:creationId xmlns:a16="http://schemas.microsoft.com/office/drawing/2014/main" id="{D627EC78-51CD-DF45-AE94-FAA7674B1B34}"/>
                  </a:ext>
                </a:extLst>
              </p:cNvPr>
              <p:cNvGrpSpPr>
                <a:grpSpLocks noChangeAspect="1"/>
              </p:cNvGrpSpPr>
              <p:nvPr/>
            </p:nvGrpSpPr>
            <p:grpSpPr>
              <a:xfrm>
                <a:off x="4477592" y="3726892"/>
                <a:ext cx="865429" cy="640437"/>
                <a:chOff x="10248272" y="5434316"/>
                <a:chExt cx="1291688" cy="955876"/>
              </a:xfrm>
            </p:grpSpPr>
            <p:grpSp>
              <p:nvGrpSpPr>
                <p:cNvPr id="136" name="Group 135">
                  <a:extLst>
                    <a:ext uri="{FF2B5EF4-FFF2-40B4-BE49-F238E27FC236}">
                      <a16:creationId xmlns:a16="http://schemas.microsoft.com/office/drawing/2014/main" id="{1E488387-B158-9E42-AD7F-7ED6C68E3588}"/>
                    </a:ext>
                  </a:extLst>
                </p:cNvPr>
                <p:cNvGrpSpPr/>
                <p:nvPr/>
              </p:nvGrpSpPr>
              <p:grpSpPr>
                <a:xfrm>
                  <a:off x="10248272" y="5434316"/>
                  <a:ext cx="1291688" cy="955876"/>
                  <a:chOff x="9808434" y="5400474"/>
                  <a:chExt cx="1291688" cy="955876"/>
                </a:xfrm>
              </p:grpSpPr>
              <p:cxnSp>
                <p:nvCxnSpPr>
                  <p:cNvPr id="138" name="Straight Connector 137">
                    <a:extLst>
                      <a:ext uri="{FF2B5EF4-FFF2-40B4-BE49-F238E27FC236}">
                        <a16:creationId xmlns:a16="http://schemas.microsoft.com/office/drawing/2014/main" id="{327F7C86-5E44-FB40-B6F1-49A917E48210}"/>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39" name="Straight Connector 138">
                    <a:extLst>
                      <a:ext uri="{FF2B5EF4-FFF2-40B4-BE49-F238E27FC236}">
                        <a16:creationId xmlns:a16="http://schemas.microsoft.com/office/drawing/2014/main" id="{28C04BF1-962B-5246-8263-506186FC412F}"/>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40" name="Rectangle 139">
                    <a:extLst>
                      <a:ext uri="{FF2B5EF4-FFF2-40B4-BE49-F238E27FC236}">
                        <a16:creationId xmlns:a16="http://schemas.microsoft.com/office/drawing/2014/main" id="{8C0EF9A9-B4EE-7F48-8811-CCC845A009C5}"/>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37" name="Triangle 136">
                  <a:extLst>
                    <a:ext uri="{FF2B5EF4-FFF2-40B4-BE49-F238E27FC236}">
                      <a16:creationId xmlns:a16="http://schemas.microsoft.com/office/drawing/2014/main" id="{625533AB-8F4C-B74D-9081-853F3D266DA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12" name="Group 111">
                <a:extLst>
                  <a:ext uri="{FF2B5EF4-FFF2-40B4-BE49-F238E27FC236}">
                    <a16:creationId xmlns:a16="http://schemas.microsoft.com/office/drawing/2014/main" id="{BB58A3C3-BDAC-8449-8FD6-B51FC136B196}"/>
                  </a:ext>
                </a:extLst>
              </p:cNvPr>
              <p:cNvGrpSpPr>
                <a:grpSpLocks noChangeAspect="1"/>
              </p:cNvGrpSpPr>
              <p:nvPr/>
            </p:nvGrpSpPr>
            <p:grpSpPr>
              <a:xfrm>
                <a:off x="4477592" y="3104128"/>
                <a:ext cx="865429" cy="640437"/>
                <a:chOff x="10248272" y="5434316"/>
                <a:chExt cx="1291688" cy="955876"/>
              </a:xfrm>
            </p:grpSpPr>
            <p:grpSp>
              <p:nvGrpSpPr>
                <p:cNvPr id="131" name="Group 130">
                  <a:extLst>
                    <a:ext uri="{FF2B5EF4-FFF2-40B4-BE49-F238E27FC236}">
                      <a16:creationId xmlns:a16="http://schemas.microsoft.com/office/drawing/2014/main" id="{D4F76933-C77A-9541-9847-4C5C4BC773D4}"/>
                    </a:ext>
                  </a:extLst>
                </p:cNvPr>
                <p:cNvGrpSpPr/>
                <p:nvPr/>
              </p:nvGrpSpPr>
              <p:grpSpPr>
                <a:xfrm>
                  <a:off x="10248272" y="5434316"/>
                  <a:ext cx="1291688" cy="955876"/>
                  <a:chOff x="9808434" y="5400474"/>
                  <a:chExt cx="1291688" cy="955876"/>
                </a:xfrm>
              </p:grpSpPr>
              <p:cxnSp>
                <p:nvCxnSpPr>
                  <p:cNvPr id="133" name="Straight Connector 132">
                    <a:extLst>
                      <a:ext uri="{FF2B5EF4-FFF2-40B4-BE49-F238E27FC236}">
                        <a16:creationId xmlns:a16="http://schemas.microsoft.com/office/drawing/2014/main" id="{1F372147-3D25-024A-9EE0-585E20E1AD58}"/>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34" name="Straight Connector 133">
                    <a:extLst>
                      <a:ext uri="{FF2B5EF4-FFF2-40B4-BE49-F238E27FC236}">
                        <a16:creationId xmlns:a16="http://schemas.microsoft.com/office/drawing/2014/main" id="{FB817D47-6960-AD48-8ABD-7495B394A48F}"/>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35" name="Rectangle 134">
                    <a:extLst>
                      <a:ext uri="{FF2B5EF4-FFF2-40B4-BE49-F238E27FC236}">
                        <a16:creationId xmlns:a16="http://schemas.microsoft.com/office/drawing/2014/main" id="{0F412D95-8EB6-C54A-8352-EC4CB25FCD53}"/>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32" name="Triangle 131">
                  <a:extLst>
                    <a:ext uri="{FF2B5EF4-FFF2-40B4-BE49-F238E27FC236}">
                      <a16:creationId xmlns:a16="http://schemas.microsoft.com/office/drawing/2014/main" id="{00BA2A71-E074-8F44-9316-8AE245951ABB}"/>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13" name="Group 112">
                <a:extLst>
                  <a:ext uri="{FF2B5EF4-FFF2-40B4-BE49-F238E27FC236}">
                    <a16:creationId xmlns:a16="http://schemas.microsoft.com/office/drawing/2014/main" id="{F54383FC-FFDE-DB4E-8705-B168B75297B6}"/>
                  </a:ext>
                </a:extLst>
              </p:cNvPr>
              <p:cNvGrpSpPr>
                <a:grpSpLocks noChangeAspect="1"/>
              </p:cNvGrpSpPr>
              <p:nvPr/>
            </p:nvGrpSpPr>
            <p:grpSpPr>
              <a:xfrm>
                <a:off x="4477169" y="2481365"/>
                <a:ext cx="865429" cy="640437"/>
                <a:chOff x="10248272" y="5434316"/>
                <a:chExt cx="1291688" cy="955876"/>
              </a:xfrm>
            </p:grpSpPr>
            <p:grpSp>
              <p:nvGrpSpPr>
                <p:cNvPr id="126" name="Group 125">
                  <a:extLst>
                    <a:ext uri="{FF2B5EF4-FFF2-40B4-BE49-F238E27FC236}">
                      <a16:creationId xmlns:a16="http://schemas.microsoft.com/office/drawing/2014/main" id="{E6DFD6AC-2573-8F47-9E0B-D2CDE98D9A93}"/>
                    </a:ext>
                  </a:extLst>
                </p:cNvPr>
                <p:cNvGrpSpPr/>
                <p:nvPr/>
              </p:nvGrpSpPr>
              <p:grpSpPr>
                <a:xfrm>
                  <a:off x="10248272" y="5434316"/>
                  <a:ext cx="1291688" cy="955876"/>
                  <a:chOff x="9808434" y="5400474"/>
                  <a:chExt cx="1291688" cy="955876"/>
                </a:xfrm>
              </p:grpSpPr>
              <p:cxnSp>
                <p:nvCxnSpPr>
                  <p:cNvPr id="128" name="Straight Connector 127">
                    <a:extLst>
                      <a:ext uri="{FF2B5EF4-FFF2-40B4-BE49-F238E27FC236}">
                        <a16:creationId xmlns:a16="http://schemas.microsoft.com/office/drawing/2014/main" id="{015125A6-B3C5-1B49-B0CE-6392723B0550}"/>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9" name="Straight Connector 128">
                    <a:extLst>
                      <a:ext uri="{FF2B5EF4-FFF2-40B4-BE49-F238E27FC236}">
                        <a16:creationId xmlns:a16="http://schemas.microsoft.com/office/drawing/2014/main" id="{9707C5F2-D2C5-E447-BC87-2C7B47684DCA}"/>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30" name="Rectangle 129">
                    <a:extLst>
                      <a:ext uri="{FF2B5EF4-FFF2-40B4-BE49-F238E27FC236}">
                        <a16:creationId xmlns:a16="http://schemas.microsoft.com/office/drawing/2014/main" id="{52E05A95-6385-A84A-8CBE-94AC84504941}"/>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27" name="Triangle 126">
                  <a:extLst>
                    <a:ext uri="{FF2B5EF4-FFF2-40B4-BE49-F238E27FC236}">
                      <a16:creationId xmlns:a16="http://schemas.microsoft.com/office/drawing/2014/main" id="{C5642190-07E9-304D-A31A-5B7FC75F27A8}"/>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14" name="Group 113">
                <a:extLst>
                  <a:ext uri="{FF2B5EF4-FFF2-40B4-BE49-F238E27FC236}">
                    <a16:creationId xmlns:a16="http://schemas.microsoft.com/office/drawing/2014/main" id="{6D850162-3187-B440-AF1D-CCC47E75A828}"/>
                  </a:ext>
                </a:extLst>
              </p:cNvPr>
              <p:cNvGrpSpPr>
                <a:grpSpLocks noChangeAspect="1"/>
              </p:cNvGrpSpPr>
              <p:nvPr/>
            </p:nvGrpSpPr>
            <p:grpSpPr>
              <a:xfrm>
                <a:off x="4477169" y="1839541"/>
                <a:ext cx="865429" cy="640437"/>
                <a:chOff x="10248272" y="5434316"/>
                <a:chExt cx="1291688" cy="955876"/>
              </a:xfrm>
            </p:grpSpPr>
            <p:grpSp>
              <p:nvGrpSpPr>
                <p:cNvPr id="121" name="Group 120">
                  <a:extLst>
                    <a:ext uri="{FF2B5EF4-FFF2-40B4-BE49-F238E27FC236}">
                      <a16:creationId xmlns:a16="http://schemas.microsoft.com/office/drawing/2014/main" id="{D04953F7-A128-0145-BD56-49FE62179360}"/>
                    </a:ext>
                  </a:extLst>
                </p:cNvPr>
                <p:cNvGrpSpPr/>
                <p:nvPr/>
              </p:nvGrpSpPr>
              <p:grpSpPr>
                <a:xfrm>
                  <a:off x="10248272" y="5434316"/>
                  <a:ext cx="1291688" cy="955876"/>
                  <a:chOff x="9808434" y="5400474"/>
                  <a:chExt cx="1291688" cy="955876"/>
                </a:xfrm>
              </p:grpSpPr>
              <p:cxnSp>
                <p:nvCxnSpPr>
                  <p:cNvPr id="123" name="Straight Connector 122">
                    <a:extLst>
                      <a:ext uri="{FF2B5EF4-FFF2-40B4-BE49-F238E27FC236}">
                        <a16:creationId xmlns:a16="http://schemas.microsoft.com/office/drawing/2014/main" id="{DCD4B8AE-29DF-5B41-953D-4022E0DCA78A}"/>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a:extLst>
                      <a:ext uri="{FF2B5EF4-FFF2-40B4-BE49-F238E27FC236}">
                        <a16:creationId xmlns:a16="http://schemas.microsoft.com/office/drawing/2014/main" id="{E1B61D67-4519-494F-8954-B3DDBD9557C5}"/>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25" name="Rectangle 124">
                    <a:extLst>
                      <a:ext uri="{FF2B5EF4-FFF2-40B4-BE49-F238E27FC236}">
                        <a16:creationId xmlns:a16="http://schemas.microsoft.com/office/drawing/2014/main" id="{9BF35E16-DD82-1D40-8232-09EA011D256F}"/>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22" name="Triangle 121">
                  <a:extLst>
                    <a:ext uri="{FF2B5EF4-FFF2-40B4-BE49-F238E27FC236}">
                      <a16:creationId xmlns:a16="http://schemas.microsoft.com/office/drawing/2014/main" id="{DF6896E3-4C7E-5B47-8D39-A27FA88BA51C}"/>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15" name="Group 114">
                <a:extLst>
                  <a:ext uri="{FF2B5EF4-FFF2-40B4-BE49-F238E27FC236}">
                    <a16:creationId xmlns:a16="http://schemas.microsoft.com/office/drawing/2014/main" id="{5BC9928C-A822-9142-B474-185540BB00F3}"/>
                  </a:ext>
                </a:extLst>
              </p:cNvPr>
              <p:cNvGrpSpPr>
                <a:grpSpLocks noChangeAspect="1"/>
              </p:cNvGrpSpPr>
              <p:nvPr/>
            </p:nvGrpSpPr>
            <p:grpSpPr>
              <a:xfrm>
                <a:off x="4476746" y="1216778"/>
                <a:ext cx="865429" cy="640437"/>
                <a:chOff x="10248272" y="5434316"/>
                <a:chExt cx="1291688" cy="955876"/>
              </a:xfrm>
            </p:grpSpPr>
            <p:grpSp>
              <p:nvGrpSpPr>
                <p:cNvPr id="116" name="Group 115">
                  <a:extLst>
                    <a:ext uri="{FF2B5EF4-FFF2-40B4-BE49-F238E27FC236}">
                      <a16:creationId xmlns:a16="http://schemas.microsoft.com/office/drawing/2014/main" id="{6E90B746-8DFC-734D-B97A-D7E91B78113D}"/>
                    </a:ext>
                  </a:extLst>
                </p:cNvPr>
                <p:cNvGrpSpPr/>
                <p:nvPr/>
              </p:nvGrpSpPr>
              <p:grpSpPr>
                <a:xfrm>
                  <a:off x="10248272" y="5434316"/>
                  <a:ext cx="1291688" cy="955876"/>
                  <a:chOff x="9808434" y="5400474"/>
                  <a:chExt cx="1291688" cy="955876"/>
                </a:xfrm>
              </p:grpSpPr>
              <p:cxnSp>
                <p:nvCxnSpPr>
                  <p:cNvPr id="118" name="Straight Connector 117">
                    <a:extLst>
                      <a:ext uri="{FF2B5EF4-FFF2-40B4-BE49-F238E27FC236}">
                        <a16:creationId xmlns:a16="http://schemas.microsoft.com/office/drawing/2014/main" id="{8C7F1F2E-23A2-AA4E-A1E5-7E81EF34D8D2}"/>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19" name="Straight Connector 118">
                    <a:extLst>
                      <a:ext uri="{FF2B5EF4-FFF2-40B4-BE49-F238E27FC236}">
                        <a16:creationId xmlns:a16="http://schemas.microsoft.com/office/drawing/2014/main" id="{B2DA3BEF-B2A1-6C4C-9BCC-9D7B0C04F7BF}"/>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20" name="Rectangle 119">
                    <a:extLst>
                      <a:ext uri="{FF2B5EF4-FFF2-40B4-BE49-F238E27FC236}">
                        <a16:creationId xmlns:a16="http://schemas.microsoft.com/office/drawing/2014/main" id="{4CDD7B3B-993E-DF4A-94D0-8C09E644ADFE}"/>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17" name="Triangle 116">
                  <a:extLst>
                    <a:ext uri="{FF2B5EF4-FFF2-40B4-BE49-F238E27FC236}">
                      <a16:creationId xmlns:a16="http://schemas.microsoft.com/office/drawing/2014/main" id="{ABADDBF6-894A-DB4B-BEB1-3DAF9EF1CD3D}"/>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grpSp>
          <p:nvGrpSpPr>
            <p:cNvPr id="156" name="Group 155">
              <a:extLst>
                <a:ext uri="{FF2B5EF4-FFF2-40B4-BE49-F238E27FC236}">
                  <a16:creationId xmlns:a16="http://schemas.microsoft.com/office/drawing/2014/main" id="{0BF5BCF0-D946-854E-9FEF-FEE9F317691C}"/>
                </a:ext>
              </a:extLst>
            </p:cNvPr>
            <p:cNvGrpSpPr>
              <a:grpSpLocks/>
            </p:cNvGrpSpPr>
            <p:nvPr/>
          </p:nvGrpSpPr>
          <p:grpSpPr>
            <a:xfrm>
              <a:off x="2291845" y="2132833"/>
              <a:ext cx="433561" cy="2015160"/>
              <a:chOff x="4476746" y="1216778"/>
              <a:chExt cx="867121" cy="5037901"/>
            </a:xfrm>
          </p:grpSpPr>
          <p:grpSp>
            <p:nvGrpSpPr>
              <p:cNvPr id="157" name="Group 156">
                <a:extLst>
                  <a:ext uri="{FF2B5EF4-FFF2-40B4-BE49-F238E27FC236}">
                    <a16:creationId xmlns:a16="http://schemas.microsoft.com/office/drawing/2014/main" id="{1997A17A-18C6-8C46-8E8D-D83CE3D87EE6}"/>
                  </a:ext>
                </a:extLst>
              </p:cNvPr>
              <p:cNvGrpSpPr>
                <a:grpSpLocks noChangeAspect="1"/>
              </p:cNvGrpSpPr>
              <p:nvPr/>
            </p:nvGrpSpPr>
            <p:grpSpPr>
              <a:xfrm>
                <a:off x="4478438" y="5614242"/>
                <a:ext cx="865429" cy="640437"/>
                <a:chOff x="10248272" y="5434316"/>
                <a:chExt cx="1291688" cy="955876"/>
              </a:xfrm>
            </p:grpSpPr>
            <p:grpSp>
              <p:nvGrpSpPr>
                <p:cNvPr id="200" name="Group 199">
                  <a:extLst>
                    <a:ext uri="{FF2B5EF4-FFF2-40B4-BE49-F238E27FC236}">
                      <a16:creationId xmlns:a16="http://schemas.microsoft.com/office/drawing/2014/main" id="{A260E038-629B-F54A-9339-89B2A6434391}"/>
                    </a:ext>
                  </a:extLst>
                </p:cNvPr>
                <p:cNvGrpSpPr/>
                <p:nvPr/>
              </p:nvGrpSpPr>
              <p:grpSpPr>
                <a:xfrm>
                  <a:off x="10248272" y="5434316"/>
                  <a:ext cx="1291688" cy="955876"/>
                  <a:chOff x="9808434" y="5400474"/>
                  <a:chExt cx="1291688" cy="955876"/>
                </a:xfrm>
              </p:grpSpPr>
              <p:cxnSp>
                <p:nvCxnSpPr>
                  <p:cNvPr id="202" name="Straight Connector 201">
                    <a:extLst>
                      <a:ext uri="{FF2B5EF4-FFF2-40B4-BE49-F238E27FC236}">
                        <a16:creationId xmlns:a16="http://schemas.microsoft.com/office/drawing/2014/main" id="{EA392DB1-F6C8-294E-B23E-92C159D7F848}"/>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03" name="Straight Connector 202">
                    <a:extLst>
                      <a:ext uri="{FF2B5EF4-FFF2-40B4-BE49-F238E27FC236}">
                        <a16:creationId xmlns:a16="http://schemas.microsoft.com/office/drawing/2014/main" id="{D930E9D3-8985-1A4D-81DA-7D5673E536C4}"/>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04" name="Rectangle 203">
                    <a:extLst>
                      <a:ext uri="{FF2B5EF4-FFF2-40B4-BE49-F238E27FC236}">
                        <a16:creationId xmlns:a16="http://schemas.microsoft.com/office/drawing/2014/main" id="{08A3190D-919B-F041-8393-C3B3AAFB73A8}"/>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01" name="Triangle 200">
                  <a:extLst>
                    <a:ext uri="{FF2B5EF4-FFF2-40B4-BE49-F238E27FC236}">
                      <a16:creationId xmlns:a16="http://schemas.microsoft.com/office/drawing/2014/main" id="{D0274143-5048-1C44-BA15-34A1DAD1F66B}"/>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58" name="Group 157">
                <a:extLst>
                  <a:ext uri="{FF2B5EF4-FFF2-40B4-BE49-F238E27FC236}">
                    <a16:creationId xmlns:a16="http://schemas.microsoft.com/office/drawing/2014/main" id="{B0DACD60-6D84-0C46-B5B7-317C5E348F50}"/>
                  </a:ext>
                </a:extLst>
              </p:cNvPr>
              <p:cNvGrpSpPr>
                <a:grpSpLocks noChangeAspect="1"/>
              </p:cNvGrpSpPr>
              <p:nvPr/>
            </p:nvGrpSpPr>
            <p:grpSpPr>
              <a:xfrm>
                <a:off x="4478015" y="4991479"/>
                <a:ext cx="865429" cy="640437"/>
                <a:chOff x="10248272" y="5434316"/>
                <a:chExt cx="1291688" cy="955876"/>
              </a:xfrm>
            </p:grpSpPr>
            <p:grpSp>
              <p:nvGrpSpPr>
                <p:cNvPr id="195" name="Group 194">
                  <a:extLst>
                    <a:ext uri="{FF2B5EF4-FFF2-40B4-BE49-F238E27FC236}">
                      <a16:creationId xmlns:a16="http://schemas.microsoft.com/office/drawing/2014/main" id="{5393EB8D-6566-D84E-91AB-DD037BC70AE1}"/>
                    </a:ext>
                  </a:extLst>
                </p:cNvPr>
                <p:cNvGrpSpPr/>
                <p:nvPr/>
              </p:nvGrpSpPr>
              <p:grpSpPr>
                <a:xfrm>
                  <a:off x="10248272" y="5434316"/>
                  <a:ext cx="1291688" cy="955876"/>
                  <a:chOff x="9808434" y="5400474"/>
                  <a:chExt cx="1291688" cy="955876"/>
                </a:xfrm>
              </p:grpSpPr>
              <p:cxnSp>
                <p:nvCxnSpPr>
                  <p:cNvPr id="197" name="Straight Connector 196">
                    <a:extLst>
                      <a:ext uri="{FF2B5EF4-FFF2-40B4-BE49-F238E27FC236}">
                        <a16:creationId xmlns:a16="http://schemas.microsoft.com/office/drawing/2014/main" id="{DFD5A204-829D-BE41-9D32-8FFB93AC704D}"/>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8" name="Straight Connector 197">
                    <a:extLst>
                      <a:ext uri="{FF2B5EF4-FFF2-40B4-BE49-F238E27FC236}">
                        <a16:creationId xmlns:a16="http://schemas.microsoft.com/office/drawing/2014/main" id="{56A4EF0C-EB3C-CF42-8D44-242B77DB5828}"/>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99" name="Rectangle 198">
                    <a:extLst>
                      <a:ext uri="{FF2B5EF4-FFF2-40B4-BE49-F238E27FC236}">
                        <a16:creationId xmlns:a16="http://schemas.microsoft.com/office/drawing/2014/main" id="{754219ED-AD87-C349-A249-910FB4DF235E}"/>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96" name="Triangle 195">
                  <a:extLst>
                    <a:ext uri="{FF2B5EF4-FFF2-40B4-BE49-F238E27FC236}">
                      <a16:creationId xmlns:a16="http://schemas.microsoft.com/office/drawing/2014/main" id="{0B1712E5-879C-9148-9BA9-DC8293978731}"/>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59" name="Group 158">
                <a:extLst>
                  <a:ext uri="{FF2B5EF4-FFF2-40B4-BE49-F238E27FC236}">
                    <a16:creationId xmlns:a16="http://schemas.microsoft.com/office/drawing/2014/main" id="{E4D7C5DA-5D6E-AE4C-B32E-6D5E840E36E8}"/>
                  </a:ext>
                </a:extLst>
              </p:cNvPr>
              <p:cNvGrpSpPr>
                <a:grpSpLocks noChangeAspect="1"/>
              </p:cNvGrpSpPr>
              <p:nvPr/>
            </p:nvGrpSpPr>
            <p:grpSpPr>
              <a:xfrm>
                <a:off x="4478015" y="4349655"/>
                <a:ext cx="865429" cy="640437"/>
                <a:chOff x="10248272" y="5434316"/>
                <a:chExt cx="1291688" cy="955876"/>
              </a:xfrm>
            </p:grpSpPr>
            <p:grpSp>
              <p:nvGrpSpPr>
                <p:cNvPr id="190" name="Group 189">
                  <a:extLst>
                    <a:ext uri="{FF2B5EF4-FFF2-40B4-BE49-F238E27FC236}">
                      <a16:creationId xmlns:a16="http://schemas.microsoft.com/office/drawing/2014/main" id="{D68E06CF-ABFC-9246-A7E5-6663A0170C06}"/>
                    </a:ext>
                  </a:extLst>
                </p:cNvPr>
                <p:cNvGrpSpPr/>
                <p:nvPr/>
              </p:nvGrpSpPr>
              <p:grpSpPr>
                <a:xfrm>
                  <a:off x="10248272" y="5434316"/>
                  <a:ext cx="1291688" cy="955876"/>
                  <a:chOff x="9808434" y="5400474"/>
                  <a:chExt cx="1291688" cy="955876"/>
                </a:xfrm>
              </p:grpSpPr>
              <p:cxnSp>
                <p:nvCxnSpPr>
                  <p:cNvPr id="192" name="Straight Connector 191">
                    <a:extLst>
                      <a:ext uri="{FF2B5EF4-FFF2-40B4-BE49-F238E27FC236}">
                        <a16:creationId xmlns:a16="http://schemas.microsoft.com/office/drawing/2014/main" id="{1279BE1A-5676-5942-98B9-DE895C256D5D}"/>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3" name="Straight Connector 192">
                    <a:extLst>
                      <a:ext uri="{FF2B5EF4-FFF2-40B4-BE49-F238E27FC236}">
                        <a16:creationId xmlns:a16="http://schemas.microsoft.com/office/drawing/2014/main" id="{611092E7-CE6E-BF4C-87DE-04C651B2A09B}"/>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94" name="Rectangle 193">
                    <a:extLst>
                      <a:ext uri="{FF2B5EF4-FFF2-40B4-BE49-F238E27FC236}">
                        <a16:creationId xmlns:a16="http://schemas.microsoft.com/office/drawing/2014/main" id="{7583A0B0-DD62-2A4B-A856-956700A04228}"/>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91" name="Triangle 190">
                  <a:extLst>
                    <a:ext uri="{FF2B5EF4-FFF2-40B4-BE49-F238E27FC236}">
                      <a16:creationId xmlns:a16="http://schemas.microsoft.com/office/drawing/2014/main" id="{38AEFCBD-2153-CB45-A604-E9339F296DD6}"/>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60" name="Group 159">
                <a:extLst>
                  <a:ext uri="{FF2B5EF4-FFF2-40B4-BE49-F238E27FC236}">
                    <a16:creationId xmlns:a16="http://schemas.microsoft.com/office/drawing/2014/main" id="{BD313D60-C360-D14D-9040-4DA5554E33D6}"/>
                  </a:ext>
                </a:extLst>
              </p:cNvPr>
              <p:cNvGrpSpPr>
                <a:grpSpLocks noChangeAspect="1"/>
              </p:cNvGrpSpPr>
              <p:nvPr/>
            </p:nvGrpSpPr>
            <p:grpSpPr>
              <a:xfrm>
                <a:off x="4477592" y="3726892"/>
                <a:ext cx="865429" cy="640437"/>
                <a:chOff x="10248272" y="5434316"/>
                <a:chExt cx="1291688" cy="955876"/>
              </a:xfrm>
            </p:grpSpPr>
            <p:grpSp>
              <p:nvGrpSpPr>
                <p:cNvPr id="185" name="Group 184">
                  <a:extLst>
                    <a:ext uri="{FF2B5EF4-FFF2-40B4-BE49-F238E27FC236}">
                      <a16:creationId xmlns:a16="http://schemas.microsoft.com/office/drawing/2014/main" id="{B1BF933A-D79C-7C49-A6ED-5E8E8BA57DC9}"/>
                    </a:ext>
                  </a:extLst>
                </p:cNvPr>
                <p:cNvGrpSpPr/>
                <p:nvPr/>
              </p:nvGrpSpPr>
              <p:grpSpPr>
                <a:xfrm>
                  <a:off x="10248272" y="5434316"/>
                  <a:ext cx="1291688" cy="955876"/>
                  <a:chOff x="9808434" y="5400474"/>
                  <a:chExt cx="1291688" cy="955876"/>
                </a:xfrm>
              </p:grpSpPr>
              <p:cxnSp>
                <p:nvCxnSpPr>
                  <p:cNvPr id="187" name="Straight Connector 186">
                    <a:extLst>
                      <a:ext uri="{FF2B5EF4-FFF2-40B4-BE49-F238E27FC236}">
                        <a16:creationId xmlns:a16="http://schemas.microsoft.com/office/drawing/2014/main" id="{C4E78EB0-121D-3143-B05B-8B1814A6E936}"/>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Straight Connector 187">
                    <a:extLst>
                      <a:ext uri="{FF2B5EF4-FFF2-40B4-BE49-F238E27FC236}">
                        <a16:creationId xmlns:a16="http://schemas.microsoft.com/office/drawing/2014/main" id="{38F54862-A6C6-A74D-9047-4F3AEF32E04A}"/>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89" name="Rectangle 188">
                    <a:extLst>
                      <a:ext uri="{FF2B5EF4-FFF2-40B4-BE49-F238E27FC236}">
                        <a16:creationId xmlns:a16="http://schemas.microsoft.com/office/drawing/2014/main" id="{336B2101-428A-624A-9B23-7B15B2C23DE7}"/>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86" name="Triangle 185">
                  <a:extLst>
                    <a:ext uri="{FF2B5EF4-FFF2-40B4-BE49-F238E27FC236}">
                      <a16:creationId xmlns:a16="http://schemas.microsoft.com/office/drawing/2014/main" id="{0796A798-B8A1-EF4A-92E1-B54A7233953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61" name="Group 160">
                <a:extLst>
                  <a:ext uri="{FF2B5EF4-FFF2-40B4-BE49-F238E27FC236}">
                    <a16:creationId xmlns:a16="http://schemas.microsoft.com/office/drawing/2014/main" id="{C4679F77-78F4-704E-82C5-E362603DF6FF}"/>
                  </a:ext>
                </a:extLst>
              </p:cNvPr>
              <p:cNvGrpSpPr>
                <a:grpSpLocks noChangeAspect="1"/>
              </p:cNvGrpSpPr>
              <p:nvPr/>
            </p:nvGrpSpPr>
            <p:grpSpPr>
              <a:xfrm>
                <a:off x="4477592" y="3104128"/>
                <a:ext cx="865429" cy="640437"/>
                <a:chOff x="10248272" y="5434316"/>
                <a:chExt cx="1291688" cy="955876"/>
              </a:xfrm>
            </p:grpSpPr>
            <p:grpSp>
              <p:nvGrpSpPr>
                <p:cNvPr id="180" name="Group 179">
                  <a:extLst>
                    <a:ext uri="{FF2B5EF4-FFF2-40B4-BE49-F238E27FC236}">
                      <a16:creationId xmlns:a16="http://schemas.microsoft.com/office/drawing/2014/main" id="{A25BFE64-EB05-4E4C-B78C-B198F1E9BF92}"/>
                    </a:ext>
                  </a:extLst>
                </p:cNvPr>
                <p:cNvGrpSpPr/>
                <p:nvPr/>
              </p:nvGrpSpPr>
              <p:grpSpPr>
                <a:xfrm>
                  <a:off x="10248272" y="5434316"/>
                  <a:ext cx="1291688" cy="955876"/>
                  <a:chOff x="9808434" y="5400474"/>
                  <a:chExt cx="1291688" cy="955876"/>
                </a:xfrm>
              </p:grpSpPr>
              <p:cxnSp>
                <p:nvCxnSpPr>
                  <p:cNvPr id="182" name="Straight Connector 181">
                    <a:extLst>
                      <a:ext uri="{FF2B5EF4-FFF2-40B4-BE49-F238E27FC236}">
                        <a16:creationId xmlns:a16="http://schemas.microsoft.com/office/drawing/2014/main" id="{C944FE10-3702-D74B-95AC-4514D668D43D}"/>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3" name="Straight Connector 182">
                    <a:extLst>
                      <a:ext uri="{FF2B5EF4-FFF2-40B4-BE49-F238E27FC236}">
                        <a16:creationId xmlns:a16="http://schemas.microsoft.com/office/drawing/2014/main" id="{71C91D67-BC9D-9F4C-85C7-84BD8C7F7261}"/>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84" name="Rectangle 183">
                    <a:extLst>
                      <a:ext uri="{FF2B5EF4-FFF2-40B4-BE49-F238E27FC236}">
                        <a16:creationId xmlns:a16="http://schemas.microsoft.com/office/drawing/2014/main" id="{AB147162-B273-8447-82B8-660403A0A69A}"/>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81" name="Triangle 180">
                  <a:extLst>
                    <a:ext uri="{FF2B5EF4-FFF2-40B4-BE49-F238E27FC236}">
                      <a16:creationId xmlns:a16="http://schemas.microsoft.com/office/drawing/2014/main" id="{0E03C3C0-803A-F541-8F64-5CE66904D557}"/>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62" name="Group 161">
                <a:extLst>
                  <a:ext uri="{FF2B5EF4-FFF2-40B4-BE49-F238E27FC236}">
                    <a16:creationId xmlns:a16="http://schemas.microsoft.com/office/drawing/2014/main" id="{D64DE3BD-BB32-D242-BE74-3500D93B9283}"/>
                  </a:ext>
                </a:extLst>
              </p:cNvPr>
              <p:cNvGrpSpPr>
                <a:grpSpLocks noChangeAspect="1"/>
              </p:cNvGrpSpPr>
              <p:nvPr/>
            </p:nvGrpSpPr>
            <p:grpSpPr>
              <a:xfrm>
                <a:off x="4477169" y="2481365"/>
                <a:ext cx="865429" cy="640437"/>
                <a:chOff x="10248272" y="5434316"/>
                <a:chExt cx="1291688" cy="955876"/>
              </a:xfrm>
            </p:grpSpPr>
            <p:grpSp>
              <p:nvGrpSpPr>
                <p:cNvPr id="175" name="Group 174">
                  <a:extLst>
                    <a:ext uri="{FF2B5EF4-FFF2-40B4-BE49-F238E27FC236}">
                      <a16:creationId xmlns:a16="http://schemas.microsoft.com/office/drawing/2014/main" id="{7B9704BB-3647-0C4C-BCE5-7BF2FA47F322}"/>
                    </a:ext>
                  </a:extLst>
                </p:cNvPr>
                <p:cNvGrpSpPr/>
                <p:nvPr/>
              </p:nvGrpSpPr>
              <p:grpSpPr>
                <a:xfrm>
                  <a:off x="10248272" y="5434316"/>
                  <a:ext cx="1291688" cy="955876"/>
                  <a:chOff x="9808434" y="5400474"/>
                  <a:chExt cx="1291688" cy="955876"/>
                </a:xfrm>
              </p:grpSpPr>
              <p:cxnSp>
                <p:nvCxnSpPr>
                  <p:cNvPr id="177" name="Straight Connector 176">
                    <a:extLst>
                      <a:ext uri="{FF2B5EF4-FFF2-40B4-BE49-F238E27FC236}">
                        <a16:creationId xmlns:a16="http://schemas.microsoft.com/office/drawing/2014/main" id="{9B485241-69E1-5C4B-996A-8DE320344090}"/>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78" name="Straight Connector 177">
                    <a:extLst>
                      <a:ext uri="{FF2B5EF4-FFF2-40B4-BE49-F238E27FC236}">
                        <a16:creationId xmlns:a16="http://schemas.microsoft.com/office/drawing/2014/main" id="{F36BFEDD-6930-1F42-B9DB-E094CDC2372B}"/>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79" name="Rectangle 178">
                    <a:extLst>
                      <a:ext uri="{FF2B5EF4-FFF2-40B4-BE49-F238E27FC236}">
                        <a16:creationId xmlns:a16="http://schemas.microsoft.com/office/drawing/2014/main" id="{6DE40DE9-A6DE-404C-AA51-915B73E678CE}"/>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76" name="Triangle 175">
                  <a:extLst>
                    <a:ext uri="{FF2B5EF4-FFF2-40B4-BE49-F238E27FC236}">
                      <a16:creationId xmlns:a16="http://schemas.microsoft.com/office/drawing/2014/main" id="{E5F1A0F7-9342-FD42-9697-77D514DE194E}"/>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63" name="Group 162">
                <a:extLst>
                  <a:ext uri="{FF2B5EF4-FFF2-40B4-BE49-F238E27FC236}">
                    <a16:creationId xmlns:a16="http://schemas.microsoft.com/office/drawing/2014/main" id="{508FB888-AF6F-1B41-8C25-30E8128D9D0C}"/>
                  </a:ext>
                </a:extLst>
              </p:cNvPr>
              <p:cNvGrpSpPr>
                <a:grpSpLocks noChangeAspect="1"/>
              </p:cNvGrpSpPr>
              <p:nvPr/>
            </p:nvGrpSpPr>
            <p:grpSpPr>
              <a:xfrm>
                <a:off x="4477169" y="1839541"/>
                <a:ext cx="865429" cy="640437"/>
                <a:chOff x="10248272" y="5434316"/>
                <a:chExt cx="1291688" cy="955876"/>
              </a:xfrm>
            </p:grpSpPr>
            <p:grpSp>
              <p:nvGrpSpPr>
                <p:cNvPr id="170" name="Group 169">
                  <a:extLst>
                    <a:ext uri="{FF2B5EF4-FFF2-40B4-BE49-F238E27FC236}">
                      <a16:creationId xmlns:a16="http://schemas.microsoft.com/office/drawing/2014/main" id="{96B1D802-950E-164D-992D-B8F2F7E2953C}"/>
                    </a:ext>
                  </a:extLst>
                </p:cNvPr>
                <p:cNvGrpSpPr/>
                <p:nvPr/>
              </p:nvGrpSpPr>
              <p:grpSpPr>
                <a:xfrm>
                  <a:off x="10248272" y="5434316"/>
                  <a:ext cx="1291688" cy="955876"/>
                  <a:chOff x="9808434" y="5400474"/>
                  <a:chExt cx="1291688" cy="955876"/>
                </a:xfrm>
              </p:grpSpPr>
              <p:cxnSp>
                <p:nvCxnSpPr>
                  <p:cNvPr id="172" name="Straight Connector 171">
                    <a:extLst>
                      <a:ext uri="{FF2B5EF4-FFF2-40B4-BE49-F238E27FC236}">
                        <a16:creationId xmlns:a16="http://schemas.microsoft.com/office/drawing/2014/main" id="{366B9DE0-DAD0-3144-A9A4-6A0BB82F0AE8}"/>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73" name="Straight Connector 172">
                    <a:extLst>
                      <a:ext uri="{FF2B5EF4-FFF2-40B4-BE49-F238E27FC236}">
                        <a16:creationId xmlns:a16="http://schemas.microsoft.com/office/drawing/2014/main" id="{17F4A791-27CE-6A43-A3FE-9BA7C973498A}"/>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74" name="Rectangle 173">
                    <a:extLst>
                      <a:ext uri="{FF2B5EF4-FFF2-40B4-BE49-F238E27FC236}">
                        <a16:creationId xmlns:a16="http://schemas.microsoft.com/office/drawing/2014/main" id="{63A1BFED-BF7F-F74D-908D-11C37DDFB937}"/>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71" name="Triangle 170">
                  <a:extLst>
                    <a:ext uri="{FF2B5EF4-FFF2-40B4-BE49-F238E27FC236}">
                      <a16:creationId xmlns:a16="http://schemas.microsoft.com/office/drawing/2014/main" id="{DF33A316-ACB0-FE45-8FC4-B4F22D08DDEB}"/>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64" name="Group 163">
                <a:extLst>
                  <a:ext uri="{FF2B5EF4-FFF2-40B4-BE49-F238E27FC236}">
                    <a16:creationId xmlns:a16="http://schemas.microsoft.com/office/drawing/2014/main" id="{59AFDA19-6485-2E4C-8806-C6690DE60734}"/>
                  </a:ext>
                </a:extLst>
              </p:cNvPr>
              <p:cNvGrpSpPr>
                <a:grpSpLocks noChangeAspect="1"/>
              </p:cNvGrpSpPr>
              <p:nvPr/>
            </p:nvGrpSpPr>
            <p:grpSpPr>
              <a:xfrm>
                <a:off x="4476746" y="1216778"/>
                <a:ext cx="865429" cy="640437"/>
                <a:chOff x="10248272" y="5434316"/>
                <a:chExt cx="1291688" cy="955876"/>
              </a:xfrm>
            </p:grpSpPr>
            <p:grpSp>
              <p:nvGrpSpPr>
                <p:cNvPr id="165" name="Group 164">
                  <a:extLst>
                    <a:ext uri="{FF2B5EF4-FFF2-40B4-BE49-F238E27FC236}">
                      <a16:creationId xmlns:a16="http://schemas.microsoft.com/office/drawing/2014/main" id="{3547F354-71B5-2C45-B5D6-FBF66E917674}"/>
                    </a:ext>
                  </a:extLst>
                </p:cNvPr>
                <p:cNvGrpSpPr/>
                <p:nvPr/>
              </p:nvGrpSpPr>
              <p:grpSpPr>
                <a:xfrm>
                  <a:off x="10248272" y="5434316"/>
                  <a:ext cx="1291688" cy="955876"/>
                  <a:chOff x="9808434" y="5400474"/>
                  <a:chExt cx="1291688" cy="955876"/>
                </a:xfrm>
              </p:grpSpPr>
              <p:cxnSp>
                <p:nvCxnSpPr>
                  <p:cNvPr id="167" name="Straight Connector 166">
                    <a:extLst>
                      <a:ext uri="{FF2B5EF4-FFF2-40B4-BE49-F238E27FC236}">
                        <a16:creationId xmlns:a16="http://schemas.microsoft.com/office/drawing/2014/main" id="{30E99624-B84D-EC4F-93BE-DB37924CAECA}"/>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68" name="Straight Connector 167">
                    <a:extLst>
                      <a:ext uri="{FF2B5EF4-FFF2-40B4-BE49-F238E27FC236}">
                        <a16:creationId xmlns:a16="http://schemas.microsoft.com/office/drawing/2014/main" id="{38EA0445-5ACB-AA42-96F0-F91008D6B5D0}"/>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69" name="Rectangle 168">
                    <a:extLst>
                      <a:ext uri="{FF2B5EF4-FFF2-40B4-BE49-F238E27FC236}">
                        <a16:creationId xmlns:a16="http://schemas.microsoft.com/office/drawing/2014/main" id="{388C46B8-4B9F-5B43-A2EF-4720C62D5D7D}"/>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66" name="Triangle 165">
                  <a:extLst>
                    <a:ext uri="{FF2B5EF4-FFF2-40B4-BE49-F238E27FC236}">
                      <a16:creationId xmlns:a16="http://schemas.microsoft.com/office/drawing/2014/main" id="{4099EDF4-70F6-7243-84DB-4B9E3429D4A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grpSp>
          <p:nvGrpSpPr>
            <p:cNvPr id="205" name="Group 204">
              <a:extLst>
                <a:ext uri="{FF2B5EF4-FFF2-40B4-BE49-F238E27FC236}">
                  <a16:creationId xmlns:a16="http://schemas.microsoft.com/office/drawing/2014/main" id="{83921984-90D3-E54D-9B29-9DE210F67806}"/>
                </a:ext>
              </a:extLst>
            </p:cNvPr>
            <p:cNvGrpSpPr>
              <a:grpSpLocks/>
            </p:cNvGrpSpPr>
            <p:nvPr/>
          </p:nvGrpSpPr>
          <p:grpSpPr>
            <a:xfrm>
              <a:off x="2444245" y="2285233"/>
              <a:ext cx="433561" cy="2015160"/>
              <a:chOff x="4476746" y="1216778"/>
              <a:chExt cx="867121" cy="5037901"/>
            </a:xfrm>
          </p:grpSpPr>
          <p:grpSp>
            <p:nvGrpSpPr>
              <p:cNvPr id="206" name="Group 205">
                <a:extLst>
                  <a:ext uri="{FF2B5EF4-FFF2-40B4-BE49-F238E27FC236}">
                    <a16:creationId xmlns:a16="http://schemas.microsoft.com/office/drawing/2014/main" id="{56E3C702-8D84-BF4D-88DD-A8926EB048E7}"/>
                  </a:ext>
                </a:extLst>
              </p:cNvPr>
              <p:cNvGrpSpPr>
                <a:grpSpLocks noChangeAspect="1"/>
              </p:cNvGrpSpPr>
              <p:nvPr/>
            </p:nvGrpSpPr>
            <p:grpSpPr>
              <a:xfrm>
                <a:off x="4478438" y="5614242"/>
                <a:ext cx="865429" cy="640437"/>
                <a:chOff x="10248272" y="5434316"/>
                <a:chExt cx="1291688" cy="955876"/>
              </a:xfrm>
            </p:grpSpPr>
            <p:grpSp>
              <p:nvGrpSpPr>
                <p:cNvPr id="249" name="Group 248">
                  <a:extLst>
                    <a:ext uri="{FF2B5EF4-FFF2-40B4-BE49-F238E27FC236}">
                      <a16:creationId xmlns:a16="http://schemas.microsoft.com/office/drawing/2014/main" id="{E88BC5F4-F8ED-F24E-82AB-03FC79BCC226}"/>
                    </a:ext>
                  </a:extLst>
                </p:cNvPr>
                <p:cNvGrpSpPr/>
                <p:nvPr/>
              </p:nvGrpSpPr>
              <p:grpSpPr>
                <a:xfrm>
                  <a:off x="10248272" y="5434316"/>
                  <a:ext cx="1291688" cy="955876"/>
                  <a:chOff x="9808434" y="5400474"/>
                  <a:chExt cx="1291688" cy="955876"/>
                </a:xfrm>
              </p:grpSpPr>
              <p:cxnSp>
                <p:nvCxnSpPr>
                  <p:cNvPr id="251" name="Straight Connector 250">
                    <a:extLst>
                      <a:ext uri="{FF2B5EF4-FFF2-40B4-BE49-F238E27FC236}">
                        <a16:creationId xmlns:a16="http://schemas.microsoft.com/office/drawing/2014/main" id="{9703E800-8DD1-B248-9C61-FD9EA9A8196D}"/>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52" name="Straight Connector 251">
                    <a:extLst>
                      <a:ext uri="{FF2B5EF4-FFF2-40B4-BE49-F238E27FC236}">
                        <a16:creationId xmlns:a16="http://schemas.microsoft.com/office/drawing/2014/main" id="{2E0841F3-8168-E74E-B550-121845777F60}"/>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53" name="Rectangle 252">
                    <a:extLst>
                      <a:ext uri="{FF2B5EF4-FFF2-40B4-BE49-F238E27FC236}">
                        <a16:creationId xmlns:a16="http://schemas.microsoft.com/office/drawing/2014/main" id="{AC9D2FC0-7F04-EC42-BE26-97561AF2ECB4}"/>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50" name="Triangle 249">
                  <a:extLst>
                    <a:ext uri="{FF2B5EF4-FFF2-40B4-BE49-F238E27FC236}">
                      <a16:creationId xmlns:a16="http://schemas.microsoft.com/office/drawing/2014/main" id="{D258D9CC-D48C-7E45-8909-F23A7993BD61}"/>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07" name="Group 206">
                <a:extLst>
                  <a:ext uri="{FF2B5EF4-FFF2-40B4-BE49-F238E27FC236}">
                    <a16:creationId xmlns:a16="http://schemas.microsoft.com/office/drawing/2014/main" id="{FE027FD8-FD77-4B4D-978E-1C138D5298A5}"/>
                  </a:ext>
                </a:extLst>
              </p:cNvPr>
              <p:cNvGrpSpPr>
                <a:grpSpLocks noChangeAspect="1"/>
              </p:cNvGrpSpPr>
              <p:nvPr/>
            </p:nvGrpSpPr>
            <p:grpSpPr>
              <a:xfrm>
                <a:off x="4478015" y="4991479"/>
                <a:ext cx="865429" cy="640437"/>
                <a:chOff x="10248272" y="5434316"/>
                <a:chExt cx="1291688" cy="955876"/>
              </a:xfrm>
            </p:grpSpPr>
            <p:grpSp>
              <p:nvGrpSpPr>
                <p:cNvPr id="244" name="Group 243">
                  <a:extLst>
                    <a:ext uri="{FF2B5EF4-FFF2-40B4-BE49-F238E27FC236}">
                      <a16:creationId xmlns:a16="http://schemas.microsoft.com/office/drawing/2014/main" id="{DC365D1C-0D0B-6147-AB05-6A10F3030D0C}"/>
                    </a:ext>
                  </a:extLst>
                </p:cNvPr>
                <p:cNvGrpSpPr/>
                <p:nvPr/>
              </p:nvGrpSpPr>
              <p:grpSpPr>
                <a:xfrm>
                  <a:off x="10248272" y="5434316"/>
                  <a:ext cx="1291688" cy="955876"/>
                  <a:chOff x="9808434" y="5400474"/>
                  <a:chExt cx="1291688" cy="955876"/>
                </a:xfrm>
              </p:grpSpPr>
              <p:cxnSp>
                <p:nvCxnSpPr>
                  <p:cNvPr id="246" name="Straight Connector 245">
                    <a:extLst>
                      <a:ext uri="{FF2B5EF4-FFF2-40B4-BE49-F238E27FC236}">
                        <a16:creationId xmlns:a16="http://schemas.microsoft.com/office/drawing/2014/main" id="{106D0CDD-A939-4645-9DB2-B7635626E5CE}"/>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47" name="Straight Connector 246">
                    <a:extLst>
                      <a:ext uri="{FF2B5EF4-FFF2-40B4-BE49-F238E27FC236}">
                        <a16:creationId xmlns:a16="http://schemas.microsoft.com/office/drawing/2014/main" id="{15F17982-5A30-9B42-BC98-8B2283B48CCF}"/>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48" name="Rectangle 247">
                    <a:extLst>
                      <a:ext uri="{FF2B5EF4-FFF2-40B4-BE49-F238E27FC236}">
                        <a16:creationId xmlns:a16="http://schemas.microsoft.com/office/drawing/2014/main" id="{EB534433-5601-5441-A6A7-EA9ED8AE79EF}"/>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45" name="Triangle 244">
                  <a:extLst>
                    <a:ext uri="{FF2B5EF4-FFF2-40B4-BE49-F238E27FC236}">
                      <a16:creationId xmlns:a16="http://schemas.microsoft.com/office/drawing/2014/main" id="{DE78A4FE-F7D3-464E-9A0B-2494D8454CC5}"/>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08" name="Group 207">
                <a:extLst>
                  <a:ext uri="{FF2B5EF4-FFF2-40B4-BE49-F238E27FC236}">
                    <a16:creationId xmlns:a16="http://schemas.microsoft.com/office/drawing/2014/main" id="{CEE01A2F-BB91-5244-8AA8-E7517019C462}"/>
                  </a:ext>
                </a:extLst>
              </p:cNvPr>
              <p:cNvGrpSpPr>
                <a:grpSpLocks noChangeAspect="1"/>
              </p:cNvGrpSpPr>
              <p:nvPr/>
            </p:nvGrpSpPr>
            <p:grpSpPr>
              <a:xfrm>
                <a:off x="4478015" y="4349655"/>
                <a:ext cx="865429" cy="640437"/>
                <a:chOff x="10248272" y="5434316"/>
                <a:chExt cx="1291688" cy="955876"/>
              </a:xfrm>
            </p:grpSpPr>
            <p:grpSp>
              <p:nvGrpSpPr>
                <p:cNvPr id="239" name="Group 238">
                  <a:extLst>
                    <a:ext uri="{FF2B5EF4-FFF2-40B4-BE49-F238E27FC236}">
                      <a16:creationId xmlns:a16="http://schemas.microsoft.com/office/drawing/2014/main" id="{6CF7B424-A29A-734C-B24F-41C9B6F87A40}"/>
                    </a:ext>
                  </a:extLst>
                </p:cNvPr>
                <p:cNvGrpSpPr/>
                <p:nvPr/>
              </p:nvGrpSpPr>
              <p:grpSpPr>
                <a:xfrm>
                  <a:off x="10248272" y="5434316"/>
                  <a:ext cx="1291688" cy="955876"/>
                  <a:chOff x="9808434" y="5400474"/>
                  <a:chExt cx="1291688" cy="955876"/>
                </a:xfrm>
              </p:grpSpPr>
              <p:cxnSp>
                <p:nvCxnSpPr>
                  <p:cNvPr id="241" name="Straight Connector 240">
                    <a:extLst>
                      <a:ext uri="{FF2B5EF4-FFF2-40B4-BE49-F238E27FC236}">
                        <a16:creationId xmlns:a16="http://schemas.microsoft.com/office/drawing/2014/main" id="{C7B1A40E-576A-D04B-9E39-1FBACBFF92C1}"/>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42" name="Straight Connector 241">
                    <a:extLst>
                      <a:ext uri="{FF2B5EF4-FFF2-40B4-BE49-F238E27FC236}">
                        <a16:creationId xmlns:a16="http://schemas.microsoft.com/office/drawing/2014/main" id="{D6EB6D49-132C-814D-9C73-829E51FC5A72}"/>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43" name="Rectangle 242">
                    <a:extLst>
                      <a:ext uri="{FF2B5EF4-FFF2-40B4-BE49-F238E27FC236}">
                        <a16:creationId xmlns:a16="http://schemas.microsoft.com/office/drawing/2014/main" id="{B59EECC6-161A-824B-B0AB-FF5770097197}"/>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40" name="Triangle 239">
                  <a:extLst>
                    <a:ext uri="{FF2B5EF4-FFF2-40B4-BE49-F238E27FC236}">
                      <a16:creationId xmlns:a16="http://schemas.microsoft.com/office/drawing/2014/main" id="{7581E96E-2F28-BE4D-99A6-32046F85D14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09" name="Group 208">
                <a:extLst>
                  <a:ext uri="{FF2B5EF4-FFF2-40B4-BE49-F238E27FC236}">
                    <a16:creationId xmlns:a16="http://schemas.microsoft.com/office/drawing/2014/main" id="{59B0D69E-5F92-0249-87BA-820F848AB1EF}"/>
                  </a:ext>
                </a:extLst>
              </p:cNvPr>
              <p:cNvGrpSpPr>
                <a:grpSpLocks noChangeAspect="1"/>
              </p:cNvGrpSpPr>
              <p:nvPr/>
            </p:nvGrpSpPr>
            <p:grpSpPr>
              <a:xfrm>
                <a:off x="4477592" y="3726892"/>
                <a:ext cx="865429" cy="640437"/>
                <a:chOff x="10248272" y="5434316"/>
                <a:chExt cx="1291688" cy="955876"/>
              </a:xfrm>
            </p:grpSpPr>
            <p:grpSp>
              <p:nvGrpSpPr>
                <p:cNvPr id="234" name="Group 233">
                  <a:extLst>
                    <a:ext uri="{FF2B5EF4-FFF2-40B4-BE49-F238E27FC236}">
                      <a16:creationId xmlns:a16="http://schemas.microsoft.com/office/drawing/2014/main" id="{39A276A0-B314-5A43-A6D3-328F0234ED57}"/>
                    </a:ext>
                  </a:extLst>
                </p:cNvPr>
                <p:cNvGrpSpPr/>
                <p:nvPr/>
              </p:nvGrpSpPr>
              <p:grpSpPr>
                <a:xfrm>
                  <a:off x="10248272" y="5434316"/>
                  <a:ext cx="1291688" cy="955876"/>
                  <a:chOff x="9808434" y="5400474"/>
                  <a:chExt cx="1291688" cy="955876"/>
                </a:xfrm>
              </p:grpSpPr>
              <p:cxnSp>
                <p:nvCxnSpPr>
                  <p:cNvPr id="236" name="Straight Connector 235">
                    <a:extLst>
                      <a:ext uri="{FF2B5EF4-FFF2-40B4-BE49-F238E27FC236}">
                        <a16:creationId xmlns:a16="http://schemas.microsoft.com/office/drawing/2014/main" id="{EA777C42-B264-4740-A424-5BBF7D32EC58}"/>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37" name="Straight Connector 236">
                    <a:extLst>
                      <a:ext uri="{FF2B5EF4-FFF2-40B4-BE49-F238E27FC236}">
                        <a16:creationId xmlns:a16="http://schemas.microsoft.com/office/drawing/2014/main" id="{6114382F-DFB2-1044-B97D-6376D75B6027}"/>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38" name="Rectangle 237">
                    <a:extLst>
                      <a:ext uri="{FF2B5EF4-FFF2-40B4-BE49-F238E27FC236}">
                        <a16:creationId xmlns:a16="http://schemas.microsoft.com/office/drawing/2014/main" id="{647A89AD-3C0D-0048-982E-3E07061C442B}"/>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35" name="Triangle 234">
                  <a:extLst>
                    <a:ext uri="{FF2B5EF4-FFF2-40B4-BE49-F238E27FC236}">
                      <a16:creationId xmlns:a16="http://schemas.microsoft.com/office/drawing/2014/main" id="{E866FD2A-15D0-E047-A6EE-A24607C168C3}"/>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10" name="Group 209">
                <a:extLst>
                  <a:ext uri="{FF2B5EF4-FFF2-40B4-BE49-F238E27FC236}">
                    <a16:creationId xmlns:a16="http://schemas.microsoft.com/office/drawing/2014/main" id="{8AEFE90F-BDF3-ED46-8AFD-ECE99F36DC6C}"/>
                  </a:ext>
                </a:extLst>
              </p:cNvPr>
              <p:cNvGrpSpPr>
                <a:grpSpLocks noChangeAspect="1"/>
              </p:cNvGrpSpPr>
              <p:nvPr/>
            </p:nvGrpSpPr>
            <p:grpSpPr>
              <a:xfrm>
                <a:off x="4477592" y="3104128"/>
                <a:ext cx="865429" cy="640437"/>
                <a:chOff x="10248272" y="5434316"/>
                <a:chExt cx="1291688" cy="955876"/>
              </a:xfrm>
            </p:grpSpPr>
            <p:grpSp>
              <p:nvGrpSpPr>
                <p:cNvPr id="229" name="Group 228">
                  <a:extLst>
                    <a:ext uri="{FF2B5EF4-FFF2-40B4-BE49-F238E27FC236}">
                      <a16:creationId xmlns:a16="http://schemas.microsoft.com/office/drawing/2014/main" id="{E467BEB6-8051-6B42-83EB-E4D84F7742AF}"/>
                    </a:ext>
                  </a:extLst>
                </p:cNvPr>
                <p:cNvGrpSpPr/>
                <p:nvPr/>
              </p:nvGrpSpPr>
              <p:grpSpPr>
                <a:xfrm>
                  <a:off x="10248272" y="5434316"/>
                  <a:ext cx="1291688" cy="955876"/>
                  <a:chOff x="9808434" y="5400474"/>
                  <a:chExt cx="1291688" cy="955876"/>
                </a:xfrm>
              </p:grpSpPr>
              <p:cxnSp>
                <p:nvCxnSpPr>
                  <p:cNvPr id="231" name="Straight Connector 230">
                    <a:extLst>
                      <a:ext uri="{FF2B5EF4-FFF2-40B4-BE49-F238E27FC236}">
                        <a16:creationId xmlns:a16="http://schemas.microsoft.com/office/drawing/2014/main" id="{68E5ACC4-5F99-E540-BEB1-71F5A643DD0F}"/>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32" name="Straight Connector 231">
                    <a:extLst>
                      <a:ext uri="{FF2B5EF4-FFF2-40B4-BE49-F238E27FC236}">
                        <a16:creationId xmlns:a16="http://schemas.microsoft.com/office/drawing/2014/main" id="{94F7C8CE-98A0-D844-ADF2-368FEFB97D36}"/>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33" name="Rectangle 232">
                    <a:extLst>
                      <a:ext uri="{FF2B5EF4-FFF2-40B4-BE49-F238E27FC236}">
                        <a16:creationId xmlns:a16="http://schemas.microsoft.com/office/drawing/2014/main" id="{FCF5D44B-FB8A-7642-81F9-1E8B0EC7165A}"/>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30" name="Triangle 229">
                  <a:extLst>
                    <a:ext uri="{FF2B5EF4-FFF2-40B4-BE49-F238E27FC236}">
                      <a16:creationId xmlns:a16="http://schemas.microsoft.com/office/drawing/2014/main" id="{C5A94896-CAE8-D143-BE29-2A3607DE425A}"/>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11" name="Group 210">
                <a:extLst>
                  <a:ext uri="{FF2B5EF4-FFF2-40B4-BE49-F238E27FC236}">
                    <a16:creationId xmlns:a16="http://schemas.microsoft.com/office/drawing/2014/main" id="{E3476A4E-63B1-A748-9D9A-502B159EABA2}"/>
                  </a:ext>
                </a:extLst>
              </p:cNvPr>
              <p:cNvGrpSpPr>
                <a:grpSpLocks noChangeAspect="1"/>
              </p:cNvGrpSpPr>
              <p:nvPr/>
            </p:nvGrpSpPr>
            <p:grpSpPr>
              <a:xfrm>
                <a:off x="4477169" y="2481365"/>
                <a:ext cx="865429" cy="640437"/>
                <a:chOff x="10248272" y="5434316"/>
                <a:chExt cx="1291688" cy="955876"/>
              </a:xfrm>
            </p:grpSpPr>
            <p:grpSp>
              <p:nvGrpSpPr>
                <p:cNvPr id="224" name="Group 223">
                  <a:extLst>
                    <a:ext uri="{FF2B5EF4-FFF2-40B4-BE49-F238E27FC236}">
                      <a16:creationId xmlns:a16="http://schemas.microsoft.com/office/drawing/2014/main" id="{9413BE46-40E3-4D41-A275-952295A226E1}"/>
                    </a:ext>
                  </a:extLst>
                </p:cNvPr>
                <p:cNvGrpSpPr/>
                <p:nvPr/>
              </p:nvGrpSpPr>
              <p:grpSpPr>
                <a:xfrm>
                  <a:off x="10248272" y="5434316"/>
                  <a:ext cx="1291688" cy="955876"/>
                  <a:chOff x="9808434" y="5400474"/>
                  <a:chExt cx="1291688" cy="955876"/>
                </a:xfrm>
              </p:grpSpPr>
              <p:cxnSp>
                <p:nvCxnSpPr>
                  <p:cNvPr id="226" name="Straight Connector 225">
                    <a:extLst>
                      <a:ext uri="{FF2B5EF4-FFF2-40B4-BE49-F238E27FC236}">
                        <a16:creationId xmlns:a16="http://schemas.microsoft.com/office/drawing/2014/main" id="{2B0456CB-037A-8440-B9F2-5EE999229CFE}"/>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27" name="Straight Connector 226">
                    <a:extLst>
                      <a:ext uri="{FF2B5EF4-FFF2-40B4-BE49-F238E27FC236}">
                        <a16:creationId xmlns:a16="http://schemas.microsoft.com/office/drawing/2014/main" id="{554337AE-1C70-0D4B-B022-CF5918EDC0CF}"/>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28" name="Rectangle 227">
                    <a:extLst>
                      <a:ext uri="{FF2B5EF4-FFF2-40B4-BE49-F238E27FC236}">
                        <a16:creationId xmlns:a16="http://schemas.microsoft.com/office/drawing/2014/main" id="{0AE7504A-8D5D-FC48-A822-07279B7370E5}"/>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25" name="Triangle 224">
                  <a:extLst>
                    <a:ext uri="{FF2B5EF4-FFF2-40B4-BE49-F238E27FC236}">
                      <a16:creationId xmlns:a16="http://schemas.microsoft.com/office/drawing/2014/main" id="{C3429B93-11A0-D941-8483-F52B27584825}"/>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12" name="Group 211">
                <a:extLst>
                  <a:ext uri="{FF2B5EF4-FFF2-40B4-BE49-F238E27FC236}">
                    <a16:creationId xmlns:a16="http://schemas.microsoft.com/office/drawing/2014/main" id="{2BCC977E-3419-2643-98EB-5DEBC71BBFA8}"/>
                  </a:ext>
                </a:extLst>
              </p:cNvPr>
              <p:cNvGrpSpPr>
                <a:grpSpLocks noChangeAspect="1"/>
              </p:cNvGrpSpPr>
              <p:nvPr/>
            </p:nvGrpSpPr>
            <p:grpSpPr>
              <a:xfrm>
                <a:off x="4477169" y="1839541"/>
                <a:ext cx="865429" cy="640437"/>
                <a:chOff x="10248272" y="5434316"/>
                <a:chExt cx="1291688" cy="955876"/>
              </a:xfrm>
            </p:grpSpPr>
            <p:grpSp>
              <p:nvGrpSpPr>
                <p:cNvPr id="219" name="Group 218">
                  <a:extLst>
                    <a:ext uri="{FF2B5EF4-FFF2-40B4-BE49-F238E27FC236}">
                      <a16:creationId xmlns:a16="http://schemas.microsoft.com/office/drawing/2014/main" id="{C9BFCB9A-0A4D-EF4A-8BF4-FFCCED1C2C4E}"/>
                    </a:ext>
                  </a:extLst>
                </p:cNvPr>
                <p:cNvGrpSpPr/>
                <p:nvPr/>
              </p:nvGrpSpPr>
              <p:grpSpPr>
                <a:xfrm>
                  <a:off x="10248272" y="5434316"/>
                  <a:ext cx="1291688" cy="955876"/>
                  <a:chOff x="9808434" y="5400474"/>
                  <a:chExt cx="1291688" cy="955876"/>
                </a:xfrm>
              </p:grpSpPr>
              <p:cxnSp>
                <p:nvCxnSpPr>
                  <p:cNvPr id="221" name="Straight Connector 220">
                    <a:extLst>
                      <a:ext uri="{FF2B5EF4-FFF2-40B4-BE49-F238E27FC236}">
                        <a16:creationId xmlns:a16="http://schemas.microsoft.com/office/drawing/2014/main" id="{200F1762-C72B-1343-AD63-4068E70B18B5}"/>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22" name="Straight Connector 221">
                    <a:extLst>
                      <a:ext uri="{FF2B5EF4-FFF2-40B4-BE49-F238E27FC236}">
                        <a16:creationId xmlns:a16="http://schemas.microsoft.com/office/drawing/2014/main" id="{CB8E9707-C649-084B-8198-85D58ED626E1}"/>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23" name="Rectangle 222">
                    <a:extLst>
                      <a:ext uri="{FF2B5EF4-FFF2-40B4-BE49-F238E27FC236}">
                        <a16:creationId xmlns:a16="http://schemas.microsoft.com/office/drawing/2014/main" id="{1D129A3F-2C37-1B46-8A53-329D7D0EBA28}"/>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20" name="Triangle 219">
                  <a:extLst>
                    <a:ext uri="{FF2B5EF4-FFF2-40B4-BE49-F238E27FC236}">
                      <a16:creationId xmlns:a16="http://schemas.microsoft.com/office/drawing/2014/main" id="{FEF1EBCE-E843-0645-83E7-3FDF4B11EA9E}"/>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13" name="Group 212">
                <a:extLst>
                  <a:ext uri="{FF2B5EF4-FFF2-40B4-BE49-F238E27FC236}">
                    <a16:creationId xmlns:a16="http://schemas.microsoft.com/office/drawing/2014/main" id="{9060825E-033D-554C-950D-84553D7F091F}"/>
                  </a:ext>
                </a:extLst>
              </p:cNvPr>
              <p:cNvGrpSpPr>
                <a:grpSpLocks noChangeAspect="1"/>
              </p:cNvGrpSpPr>
              <p:nvPr/>
            </p:nvGrpSpPr>
            <p:grpSpPr>
              <a:xfrm>
                <a:off x="4476746" y="1216778"/>
                <a:ext cx="865429" cy="640437"/>
                <a:chOff x="10248272" y="5434316"/>
                <a:chExt cx="1291688" cy="955876"/>
              </a:xfrm>
            </p:grpSpPr>
            <p:grpSp>
              <p:nvGrpSpPr>
                <p:cNvPr id="214" name="Group 213">
                  <a:extLst>
                    <a:ext uri="{FF2B5EF4-FFF2-40B4-BE49-F238E27FC236}">
                      <a16:creationId xmlns:a16="http://schemas.microsoft.com/office/drawing/2014/main" id="{ABC643C3-7AAD-FA4F-A480-092A72DD645E}"/>
                    </a:ext>
                  </a:extLst>
                </p:cNvPr>
                <p:cNvGrpSpPr/>
                <p:nvPr/>
              </p:nvGrpSpPr>
              <p:grpSpPr>
                <a:xfrm>
                  <a:off x="10248272" y="5434316"/>
                  <a:ext cx="1291688" cy="955876"/>
                  <a:chOff x="9808434" y="5400474"/>
                  <a:chExt cx="1291688" cy="955876"/>
                </a:xfrm>
              </p:grpSpPr>
              <p:cxnSp>
                <p:nvCxnSpPr>
                  <p:cNvPr id="216" name="Straight Connector 215">
                    <a:extLst>
                      <a:ext uri="{FF2B5EF4-FFF2-40B4-BE49-F238E27FC236}">
                        <a16:creationId xmlns:a16="http://schemas.microsoft.com/office/drawing/2014/main" id="{9E157AF9-7E52-2843-8BF4-519BA2BFCFE7}"/>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7" name="Straight Connector 216">
                    <a:extLst>
                      <a:ext uri="{FF2B5EF4-FFF2-40B4-BE49-F238E27FC236}">
                        <a16:creationId xmlns:a16="http://schemas.microsoft.com/office/drawing/2014/main" id="{418EC4A7-F32A-C44B-84A5-9FBFAF21BCEF}"/>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18" name="Rectangle 217">
                    <a:extLst>
                      <a:ext uri="{FF2B5EF4-FFF2-40B4-BE49-F238E27FC236}">
                        <a16:creationId xmlns:a16="http://schemas.microsoft.com/office/drawing/2014/main" id="{A51F4AF7-185C-F541-8C4E-EFAA8B3F7A33}"/>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15" name="Triangle 214">
                  <a:extLst>
                    <a:ext uri="{FF2B5EF4-FFF2-40B4-BE49-F238E27FC236}">
                      <a16:creationId xmlns:a16="http://schemas.microsoft.com/office/drawing/2014/main" id="{7741A307-5592-2C40-BC01-D9E19E06D150}"/>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grpSp>
          <p:nvGrpSpPr>
            <p:cNvPr id="254" name="Group 253">
              <a:extLst>
                <a:ext uri="{FF2B5EF4-FFF2-40B4-BE49-F238E27FC236}">
                  <a16:creationId xmlns:a16="http://schemas.microsoft.com/office/drawing/2014/main" id="{6FC1CF54-7FA6-2543-A162-DDAD0C92E5B3}"/>
                </a:ext>
              </a:extLst>
            </p:cNvPr>
            <p:cNvGrpSpPr>
              <a:grpSpLocks/>
            </p:cNvGrpSpPr>
            <p:nvPr/>
          </p:nvGrpSpPr>
          <p:grpSpPr>
            <a:xfrm>
              <a:off x="2596645" y="2437633"/>
              <a:ext cx="433561" cy="2015160"/>
              <a:chOff x="4476746" y="1216778"/>
              <a:chExt cx="867121" cy="5037901"/>
            </a:xfrm>
          </p:grpSpPr>
          <p:grpSp>
            <p:nvGrpSpPr>
              <p:cNvPr id="255" name="Group 254">
                <a:extLst>
                  <a:ext uri="{FF2B5EF4-FFF2-40B4-BE49-F238E27FC236}">
                    <a16:creationId xmlns:a16="http://schemas.microsoft.com/office/drawing/2014/main" id="{D3E0B7B1-6213-2442-B137-1E118160F0E5}"/>
                  </a:ext>
                </a:extLst>
              </p:cNvPr>
              <p:cNvGrpSpPr>
                <a:grpSpLocks noChangeAspect="1"/>
              </p:cNvGrpSpPr>
              <p:nvPr/>
            </p:nvGrpSpPr>
            <p:grpSpPr>
              <a:xfrm>
                <a:off x="4478438" y="5614242"/>
                <a:ext cx="865429" cy="640437"/>
                <a:chOff x="10248272" y="5434316"/>
                <a:chExt cx="1291688" cy="955876"/>
              </a:xfrm>
            </p:grpSpPr>
            <p:grpSp>
              <p:nvGrpSpPr>
                <p:cNvPr id="298" name="Group 297">
                  <a:extLst>
                    <a:ext uri="{FF2B5EF4-FFF2-40B4-BE49-F238E27FC236}">
                      <a16:creationId xmlns:a16="http://schemas.microsoft.com/office/drawing/2014/main" id="{83808AF2-3498-8C4F-B20C-72F314C7BE20}"/>
                    </a:ext>
                  </a:extLst>
                </p:cNvPr>
                <p:cNvGrpSpPr/>
                <p:nvPr/>
              </p:nvGrpSpPr>
              <p:grpSpPr>
                <a:xfrm>
                  <a:off x="10248272" y="5434316"/>
                  <a:ext cx="1291688" cy="955876"/>
                  <a:chOff x="9808434" y="5400474"/>
                  <a:chExt cx="1291688" cy="955876"/>
                </a:xfrm>
              </p:grpSpPr>
              <p:cxnSp>
                <p:nvCxnSpPr>
                  <p:cNvPr id="300" name="Straight Connector 299">
                    <a:extLst>
                      <a:ext uri="{FF2B5EF4-FFF2-40B4-BE49-F238E27FC236}">
                        <a16:creationId xmlns:a16="http://schemas.microsoft.com/office/drawing/2014/main" id="{A3A3CB5A-6776-194E-B145-3BA0C8F5C051}"/>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1" name="Straight Connector 300">
                    <a:extLst>
                      <a:ext uri="{FF2B5EF4-FFF2-40B4-BE49-F238E27FC236}">
                        <a16:creationId xmlns:a16="http://schemas.microsoft.com/office/drawing/2014/main" id="{98D1DBAE-CC03-BB4F-952F-F58C6C4B48A3}"/>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02" name="Rectangle 301">
                    <a:extLst>
                      <a:ext uri="{FF2B5EF4-FFF2-40B4-BE49-F238E27FC236}">
                        <a16:creationId xmlns:a16="http://schemas.microsoft.com/office/drawing/2014/main" id="{F425699C-4A23-2848-A6E7-69823BE53423}"/>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99" name="Triangle 298">
                  <a:extLst>
                    <a:ext uri="{FF2B5EF4-FFF2-40B4-BE49-F238E27FC236}">
                      <a16:creationId xmlns:a16="http://schemas.microsoft.com/office/drawing/2014/main" id="{206B3BEA-696A-A64F-97D6-B7AD166E749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56" name="Group 255">
                <a:extLst>
                  <a:ext uri="{FF2B5EF4-FFF2-40B4-BE49-F238E27FC236}">
                    <a16:creationId xmlns:a16="http://schemas.microsoft.com/office/drawing/2014/main" id="{46A8F664-0ABB-E142-B4DD-11D59DDDD7C1}"/>
                  </a:ext>
                </a:extLst>
              </p:cNvPr>
              <p:cNvGrpSpPr>
                <a:grpSpLocks noChangeAspect="1"/>
              </p:cNvGrpSpPr>
              <p:nvPr/>
            </p:nvGrpSpPr>
            <p:grpSpPr>
              <a:xfrm>
                <a:off x="4478015" y="4991479"/>
                <a:ext cx="865429" cy="640437"/>
                <a:chOff x="10248272" y="5434316"/>
                <a:chExt cx="1291688" cy="955876"/>
              </a:xfrm>
            </p:grpSpPr>
            <p:grpSp>
              <p:nvGrpSpPr>
                <p:cNvPr id="293" name="Group 292">
                  <a:extLst>
                    <a:ext uri="{FF2B5EF4-FFF2-40B4-BE49-F238E27FC236}">
                      <a16:creationId xmlns:a16="http://schemas.microsoft.com/office/drawing/2014/main" id="{538AC78F-76EB-F749-8131-6185D1335997}"/>
                    </a:ext>
                  </a:extLst>
                </p:cNvPr>
                <p:cNvGrpSpPr/>
                <p:nvPr/>
              </p:nvGrpSpPr>
              <p:grpSpPr>
                <a:xfrm>
                  <a:off x="10248272" y="5434316"/>
                  <a:ext cx="1291688" cy="955876"/>
                  <a:chOff x="9808434" y="5400474"/>
                  <a:chExt cx="1291688" cy="955876"/>
                </a:xfrm>
              </p:grpSpPr>
              <p:cxnSp>
                <p:nvCxnSpPr>
                  <p:cNvPr id="295" name="Straight Connector 294">
                    <a:extLst>
                      <a:ext uri="{FF2B5EF4-FFF2-40B4-BE49-F238E27FC236}">
                        <a16:creationId xmlns:a16="http://schemas.microsoft.com/office/drawing/2014/main" id="{6A73D740-AB8D-7549-9C23-D7C8E733384B}"/>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96" name="Straight Connector 295">
                    <a:extLst>
                      <a:ext uri="{FF2B5EF4-FFF2-40B4-BE49-F238E27FC236}">
                        <a16:creationId xmlns:a16="http://schemas.microsoft.com/office/drawing/2014/main" id="{33AB5171-E640-3E4B-B3E5-39DA116B26CC}"/>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7" name="Rectangle 296">
                    <a:extLst>
                      <a:ext uri="{FF2B5EF4-FFF2-40B4-BE49-F238E27FC236}">
                        <a16:creationId xmlns:a16="http://schemas.microsoft.com/office/drawing/2014/main" id="{52EFDE52-E957-F043-8C8C-9889D331E368}"/>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94" name="Triangle 293">
                  <a:extLst>
                    <a:ext uri="{FF2B5EF4-FFF2-40B4-BE49-F238E27FC236}">
                      <a16:creationId xmlns:a16="http://schemas.microsoft.com/office/drawing/2014/main" id="{058A4D74-3CFB-224D-A2AD-7B5970DE8826}"/>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57" name="Group 256">
                <a:extLst>
                  <a:ext uri="{FF2B5EF4-FFF2-40B4-BE49-F238E27FC236}">
                    <a16:creationId xmlns:a16="http://schemas.microsoft.com/office/drawing/2014/main" id="{D1CF31A0-D132-EA42-B68C-E0F8ED0D8EF0}"/>
                  </a:ext>
                </a:extLst>
              </p:cNvPr>
              <p:cNvGrpSpPr>
                <a:grpSpLocks noChangeAspect="1"/>
              </p:cNvGrpSpPr>
              <p:nvPr/>
            </p:nvGrpSpPr>
            <p:grpSpPr>
              <a:xfrm>
                <a:off x="4478015" y="4349655"/>
                <a:ext cx="865429" cy="640437"/>
                <a:chOff x="10248272" y="5434316"/>
                <a:chExt cx="1291688" cy="955876"/>
              </a:xfrm>
            </p:grpSpPr>
            <p:grpSp>
              <p:nvGrpSpPr>
                <p:cNvPr id="288" name="Group 287">
                  <a:extLst>
                    <a:ext uri="{FF2B5EF4-FFF2-40B4-BE49-F238E27FC236}">
                      <a16:creationId xmlns:a16="http://schemas.microsoft.com/office/drawing/2014/main" id="{571C4036-6AA5-8746-8AF2-41C8C68CE570}"/>
                    </a:ext>
                  </a:extLst>
                </p:cNvPr>
                <p:cNvGrpSpPr/>
                <p:nvPr/>
              </p:nvGrpSpPr>
              <p:grpSpPr>
                <a:xfrm>
                  <a:off x="10248272" y="5434316"/>
                  <a:ext cx="1291688" cy="955876"/>
                  <a:chOff x="9808434" y="5400474"/>
                  <a:chExt cx="1291688" cy="955876"/>
                </a:xfrm>
              </p:grpSpPr>
              <p:cxnSp>
                <p:nvCxnSpPr>
                  <p:cNvPr id="290" name="Straight Connector 289">
                    <a:extLst>
                      <a:ext uri="{FF2B5EF4-FFF2-40B4-BE49-F238E27FC236}">
                        <a16:creationId xmlns:a16="http://schemas.microsoft.com/office/drawing/2014/main" id="{E6EA9809-09D7-804B-9FE8-F7F8DE9C206C}"/>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91" name="Straight Connector 290">
                    <a:extLst>
                      <a:ext uri="{FF2B5EF4-FFF2-40B4-BE49-F238E27FC236}">
                        <a16:creationId xmlns:a16="http://schemas.microsoft.com/office/drawing/2014/main" id="{3991252E-A176-DE49-8F00-54961A2D8994}"/>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2" name="Rectangle 291">
                    <a:extLst>
                      <a:ext uri="{FF2B5EF4-FFF2-40B4-BE49-F238E27FC236}">
                        <a16:creationId xmlns:a16="http://schemas.microsoft.com/office/drawing/2014/main" id="{84E552CA-4898-E440-B5E5-69316B510358}"/>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89" name="Triangle 288">
                  <a:extLst>
                    <a:ext uri="{FF2B5EF4-FFF2-40B4-BE49-F238E27FC236}">
                      <a16:creationId xmlns:a16="http://schemas.microsoft.com/office/drawing/2014/main" id="{36DE3744-C581-9D4E-9F44-DCC014D4EF9F}"/>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58" name="Group 257">
                <a:extLst>
                  <a:ext uri="{FF2B5EF4-FFF2-40B4-BE49-F238E27FC236}">
                    <a16:creationId xmlns:a16="http://schemas.microsoft.com/office/drawing/2014/main" id="{0C4696E1-68D4-3543-8E4A-F111843A0550}"/>
                  </a:ext>
                </a:extLst>
              </p:cNvPr>
              <p:cNvGrpSpPr>
                <a:grpSpLocks noChangeAspect="1"/>
              </p:cNvGrpSpPr>
              <p:nvPr/>
            </p:nvGrpSpPr>
            <p:grpSpPr>
              <a:xfrm>
                <a:off x="4477592" y="3726892"/>
                <a:ext cx="865429" cy="640437"/>
                <a:chOff x="10248272" y="5434316"/>
                <a:chExt cx="1291688" cy="955876"/>
              </a:xfrm>
            </p:grpSpPr>
            <p:grpSp>
              <p:nvGrpSpPr>
                <p:cNvPr id="283" name="Group 282">
                  <a:extLst>
                    <a:ext uri="{FF2B5EF4-FFF2-40B4-BE49-F238E27FC236}">
                      <a16:creationId xmlns:a16="http://schemas.microsoft.com/office/drawing/2014/main" id="{64A0C197-F264-0D43-B5F7-CAF1305F88E5}"/>
                    </a:ext>
                  </a:extLst>
                </p:cNvPr>
                <p:cNvGrpSpPr/>
                <p:nvPr/>
              </p:nvGrpSpPr>
              <p:grpSpPr>
                <a:xfrm>
                  <a:off x="10248272" y="5434316"/>
                  <a:ext cx="1291688" cy="955876"/>
                  <a:chOff x="9808434" y="5400474"/>
                  <a:chExt cx="1291688" cy="955876"/>
                </a:xfrm>
              </p:grpSpPr>
              <p:cxnSp>
                <p:nvCxnSpPr>
                  <p:cNvPr id="285" name="Straight Connector 284">
                    <a:extLst>
                      <a:ext uri="{FF2B5EF4-FFF2-40B4-BE49-F238E27FC236}">
                        <a16:creationId xmlns:a16="http://schemas.microsoft.com/office/drawing/2014/main" id="{794DBC61-99E9-B048-883F-A6FBA7AE0A3E}"/>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a:extLst>
                      <a:ext uri="{FF2B5EF4-FFF2-40B4-BE49-F238E27FC236}">
                        <a16:creationId xmlns:a16="http://schemas.microsoft.com/office/drawing/2014/main" id="{25A5C207-983C-0941-93FE-639453093FFA}"/>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87" name="Rectangle 286">
                    <a:extLst>
                      <a:ext uri="{FF2B5EF4-FFF2-40B4-BE49-F238E27FC236}">
                        <a16:creationId xmlns:a16="http://schemas.microsoft.com/office/drawing/2014/main" id="{B88646A4-12F3-3B48-9EB3-771ACB5272B1}"/>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84" name="Triangle 283">
                  <a:extLst>
                    <a:ext uri="{FF2B5EF4-FFF2-40B4-BE49-F238E27FC236}">
                      <a16:creationId xmlns:a16="http://schemas.microsoft.com/office/drawing/2014/main" id="{C062AE4E-58D5-3340-BFF5-069F0027FA57}"/>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59" name="Group 258">
                <a:extLst>
                  <a:ext uri="{FF2B5EF4-FFF2-40B4-BE49-F238E27FC236}">
                    <a16:creationId xmlns:a16="http://schemas.microsoft.com/office/drawing/2014/main" id="{D6D30A10-77DF-3F49-A7FF-4614E324C6E4}"/>
                  </a:ext>
                </a:extLst>
              </p:cNvPr>
              <p:cNvGrpSpPr>
                <a:grpSpLocks noChangeAspect="1"/>
              </p:cNvGrpSpPr>
              <p:nvPr/>
            </p:nvGrpSpPr>
            <p:grpSpPr>
              <a:xfrm>
                <a:off x="4477592" y="3104128"/>
                <a:ext cx="865429" cy="640437"/>
                <a:chOff x="10248272" y="5434316"/>
                <a:chExt cx="1291688" cy="955876"/>
              </a:xfrm>
            </p:grpSpPr>
            <p:grpSp>
              <p:nvGrpSpPr>
                <p:cNvPr id="278" name="Group 277">
                  <a:extLst>
                    <a:ext uri="{FF2B5EF4-FFF2-40B4-BE49-F238E27FC236}">
                      <a16:creationId xmlns:a16="http://schemas.microsoft.com/office/drawing/2014/main" id="{A29CCD02-BA04-E547-AC3C-E556D820AD6A}"/>
                    </a:ext>
                  </a:extLst>
                </p:cNvPr>
                <p:cNvGrpSpPr/>
                <p:nvPr/>
              </p:nvGrpSpPr>
              <p:grpSpPr>
                <a:xfrm>
                  <a:off x="10248272" y="5434316"/>
                  <a:ext cx="1291688" cy="955876"/>
                  <a:chOff x="9808434" y="5400474"/>
                  <a:chExt cx="1291688" cy="955876"/>
                </a:xfrm>
              </p:grpSpPr>
              <p:cxnSp>
                <p:nvCxnSpPr>
                  <p:cNvPr id="280" name="Straight Connector 279">
                    <a:extLst>
                      <a:ext uri="{FF2B5EF4-FFF2-40B4-BE49-F238E27FC236}">
                        <a16:creationId xmlns:a16="http://schemas.microsoft.com/office/drawing/2014/main" id="{59347A9C-6252-7D4A-A5C3-F00012E99AB0}"/>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1" name="Straight Connector 280">
                    <a:extLst>
                      <a:ext uri="{FF2B5EF4-FFF2-40B4-BE49-F238E27FC236}">
                        <a16:creationId xmlns:a16="http://schemas.microsoft.com/office/drawing/2014/main" id="{579D0F92-5D97-9C4A-9C94-B99E0B79E6F5}"/>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82" name="Rectangle 281">
                    <a:extLst>
                      <a:ext uri="{FF2B5EF4-FFF2-40B4-BE49-F238E27FC236}">
                        <a16:creationId xmlns:a16="http://schemas.microsoft.com/office/drawing/2014/main" id="{6989E914-C774-5042-A6C2-4C30E5144DB3}"/>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79" name="Triangle 278">
                  <a:extLst>
                    <a:ext uri="{FF2B5EF4-FFF2-40B4-BE49-F238E27FC236}">
                      <a16:creationId xmlns:a16="http://schemas.microsoft.com/office/drawing/2014/main" id="{08D76BB4-6AD1-C54E-A84D-F95602BECB9C}"/>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60" name="Group 259">
                <a:extLst>
                  <a:ext uri="{FF2B5EF4-FFF2-40B4-BE49-F238E27FC236}">
                    <a16:creationId xmlns:a16="http://schemas.microsoft.com/office/drawing/2014/main" id="{F27B6437-DD1D-6540-9889-ED21EA82162D}"/>
                  </a:ext>
                </a:extLst>
              </p:cNvPr>
              <p:cNvGrpSpPr>
                <a:grpSpLocks noChangeAspect="1"/>
              </p:cNvGrpSpPr>
              <p:nvPr/>
            </p:nvGrpSpPr>
            <p:grpSpPr>
              <a:xfrm>
                <a:off x="4477169" y="2481365"/>
                <a:ext cx="865429" cy="640437"/>
                <a:chOff x="10248272" y="5434316"/>
                <a:chExt cx="1291688" cy="955876"/>
              </a:xfrm>
            </p:grpSpPr>
            <p:grpSp>
              <p:nvGrpSpPr>
                <p:cNvPr id="273" name="Group 272">
                  <a:extLst>
                    <a:ext uri="{FF2B5EF4-FFF2-40B4-BE49-F238E27FC236}">
                      <a16:creationId xmlns:a16="http://schemas.microsoft.com/office/drawing/2014/main" id="{BEB2B1D3-9630-454B-BA36-9662BCA6B463}"/>
                    </a:ext>
                  </a:extLst>
                </p:cNvPr>
                <p:cNvGrpSpPr/>
                <p:nvPr/>
              </p:nvGrpSpPr>
              <p:grpSpPr>
                <a:xfrm>
                  <a:off x="10248272" y="5434316"/>
                  <a:ext cx="1291688" cy="955876"/>
                  <a:chOff x="9808434" y="5400474"/>
                  <a:chExt cx="1291688" cy="955876"/>
                </a:xfrm>
              </p:grpSpPr>
              <p:cxnSp>
                <p:nvCxnSpPr>
                  <p:cNvPr id="275" name="Straight Connector 274">
                    <a:extLst>
                      <a:ext uri="{FF2B5EF4-FFF2-40B4-BE49-F238E27FC236}">
                        <a16:creationId xmlns:a16="http://schemas.microsoft.com/office/drawing/2014/main" id="{368DBE09-D872-294D-941F-7E64A7259404}"/>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a:extLst>
                      <a:ext uri="{FF2B5EF4-FFF2-40B4-BE49-F238E27FC236}">
                        <a16:creationId xmlns:a16="http://schemas.microsoft.com/office/drawing/2014/main" id="{D7839D92-A9AA-FB44-97D5-0F52B75FC778}"/>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77" name="Rectangle 276">
                    <a:extLst>
                      <a:ext uri="{FF2B5EF4-FFF2-40B4-BE49-F238E27FC236}">
                        <a16:creationId xmlns:a16="http://schemas.microsoft.com/office/drawing/2014/main" id="{1C515A17-36C8-0B40-B7D8-C01D2AF287F1}"/>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74" name="Triangle 273">
                  <a:extLst>
                    <a:ext uri="{FF2B5EF4-FFF2-40B4-BE49-F238E27FC236}">
                      <a16:creationId xmlns:a16="http://schemas.microsoft.com/office/drawing/2014/main" id="{FEE880A3-EE58-494F-82C8-18D3DAFAA204}"/>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61" name="Group 260">
                <a:extLst>
                  <a:ext uri="{FF2B5EF4-FFF2-40B4-BE49-F238E27FC236}">
                    <a16:creationId xmlns:a16="http://schemas.microsoft.com/office/drawing/2014/main" id="{D3894AA4-0B12-C641-A0C8-61508F914A87}"/>
                  </a:ext>
                </a:extLst>
              </p:cNvPr>
              <p:cNvGrpSpPr>
                <a:grpSpLocks noChangeAspect="1"/>
              </p:cNvGrpSpPr>
              <p:nvPr/>
            </p:nvGrpSpPr>
            <p:grpSpPr>
              <a:xfrm>
                <a:off x="4477169" y="1839541"/>
                <a:ext cx="865429" cy="640437"/>
                <a:chOff x="10248272" y="5434316"/>
                <a:chExt cx="1291688" cy="955876"/>
              </a:xfrm>
            </p:grpSpPr>
            <p:grpSp>
              <p:nvGrpSpPr>
                <p:cNvPr id="268" name="Group 267">
                  <a:extLst>
                    <a:ext uri="{FF2B5EF4-FFF2-40B4-BE49-F238E27FC236}">
                      <a16:creationId xmlns:a16="http://schemas.microsoft.com/office/drawing/2014/main" id="{19E8480B-9D19-1B4B-874E-9965EF2F6AAA}"/>
                    </a:ext>
                  </a:extLst>
                </p:cNvPr>
                <p:cNvGrpSpPr/>
                <p:nvPr/>
              </p:nvGrpSpPr>
              <p:grpSpPr>
                <a:xfrm>
                  <a:off x="10248272" y="5434316"/>
                  <a:ext cx="1291688" cy="955876"/>
                  <a:chOff x="9808434" y="5400474"/>
                  <a:chExt cx="1291688" cy="955876"/>
                </a:xfrm>
              </p:grpSpPr>
              <p:cxnSp>
                <p:nvCxnSpPr>
                  <p:cNvPr id="270" name="Straight Connector 269">
                    <a:extLst>
                      <a:ext uri="{FF2B5EF4-FFF2-40B4-BE49-F238E27FC236}">
                        <a16:creationId xmlns:a16="http://schemas.microsoft.com/office/drawing/2014/main" id="{36778259-9300-2348-A770-714CE37E704D}"/>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1" name="Straight Connector 270">
                    <a:extLst>
                      <a:ext uri="{FF2B5EF4-FFF2-40B4-BE49-F238E27FC236}">
                        <a16:creationId xmlns:a16="http://schemas.microsoft.com/office/drawing/2014/main" id="{84A639E8-F74E-934D-BD1B-87C2FC7EE104}"/>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72" name="Rectangle 271">
                    <a:extLst>
                      <a:ext uri="{FF2B5EF4-FFF2-40B4-BE49-F238E27FC236}">
                        <a16:creationId xmlns:a16="http://schemas.microsoft.com/office/drawing/2014/main" id="{B8722DF6-DFE7-974B-87BB-DD67C4E58602}"/>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69" name="Triangle 268">
                  <a:extLst>
                    <a:ext uri="{FF2B5EF4-FFF2-40B4-BE49-F238E27FC236}">
                      <a16:creationId xmlns:a16="http://schemas.microsoft.com/office/drawing/2014/main" id="{BA8CE165-AC65-114B-9BC7-D55EF80289A8}"/>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62" name="Group 261">
                <a:extLst>
                  <a:ext uri="{FF2B5EF4-FFF2-40B4-BE49-F238E27FC236}">
                    <a16:creationId xmlns:a16="http://schemas.microsoft.com/office/drawing/2014/main" id="{BE519AF7-4495-5248-91C1-554B445374EA}"/>
                  </a:ext>
                </a:extLst>
              </p:cNvPr>
              <p:cNvGrpSpPr>
                <a:grpSpLocks noChangeAspect="1"/>
              </p:cNvGrpSpPr>
              <p:nvPr/>
            </p:nvGrpSpPr>
            <p:grpSpPr>
              <a:xfrm>
                <a:off x="4476746" y="1216778"/>
                <a:ext cx="865429" cy="640437"/>
                <a:chOff x="10248272" y="5434316"/>
                <a:chExt cx="1291688" cy="955876"/>
              </a:xfrm>
            </p:grpSpPr>
            <p:grpSp>
              <p:nvGrpSpPr>
                <p:cNvPr id="263" name="Group 262">
                  <a:extLst>
                    <a:ext uri="{FF2B5EF4-FFF2-40B4-BE49-F238E27FC236}">
                      <a16:creationId xmlns:a16="http://schemas.microsoft.com/office/drawing/2014/main" id="{E11F577A-4403-3B4C-938E-F09E37E28C12}"/>
                    </a:ext>
                  </a:extLst>
                </p:cNvPr>
                <p:cNvGrpSpPr/>
                <p:nvPr/>
              </p:nvGrpSpPr>
              <p:grpSpPr>
                <a:xfrm>
                  <a:off x="10248272" y="5434316"/>
                  <a:ext cx="1291688" cy="955876"/>
                  <a:chOff x="9808434" y="5400474"/>
                  <a:chExt cx="1291688" cy="955876"/>
                </a:xfrm>
              </p:grpSpPr>
              <p:cxnSp>
                <p:nvCxnSpPr>
                  <p:cNvPr id="265" name="Straight Connector 264">
                    <a:extLst>
                      <a:ext uri="{FF2B5EF4-FFF2-40B4-BE49-F238E27FC236}">
                        <a16:creationId xmlns:a16="http://schemas.microsoft.com/office/drawing/2014/main" id="{5943CD5C-8C45-9C40-A552-5F7EA28FEDDB}"/>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66" name="Straight Connector 265">
                    <a:extLst>
                      <a:ext uri="{FF2B5EF4-FFF2-40B4-BE49-F238E27FC236}">
                        <a16:creationId xmlns:a16="http://schemas.microsoft.com/office/drawing/2014/main" id="{3FA4686E-22A5-4C4F-8E6C-522D524B471A}"/>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67" name="Rectangle 266">
                    <a:extLst>
                      <a:ext uri="{FF2B5EF4-FFF2-40B4-BE49-F238E27FC236}">
                        <a16:creationId xmlns:a16="http://schemas.microsoft.com/office/drawing/2014/main" id="{4E3EEFA2-7795-C54A-923A-F647ECB41D24}"/>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64" name="Triangle 263">
                  <a:extLst>
                    <a:ext uri="{FF2B5EF4-FFF2-40B4-BE49-F238E27FC236}">
                      <a16:creationId xmlns:a16="http://schemas.microsoft.com/office/drawing/2014/main" id="{29D98347-A831-7642-860F-43CC5E54CA7A}"/>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grpSp>
          <p:nvGrpSpPr>
            <p:cNvPr id="303" name="Group 302">
              <a:extLst>
                <a:ext uri="{FF2B5EF4-FFF2-40B4-BE49-F238E27FC236}">
                  <a16:creationId xmlns:a16="http://schemas.microsoft.com/office/drawing/2014/main" id="{F06AC6F8-356E-864B-8A50-3001EAD41F7D}"/>
                </a:ext>
              </a:extLst>
            </p:cNvPr>
            <p:cNvGrpSpPr>
              <a:grpSpLocks/>
            </p:cNvGrpSpPr>
            <p:nvPr/>
          </p:nvGrpSpPr>
          <p:grpSpPr>
            <a:xfrm>
              <a:off x="2749045" y="2590033"/>
              <a:ext cx="433561" cy="2015160"/>
              <a:chOff x="4476746" y="1216778"/>
              <a:chExt cx="867121" cy="5037901"/>
            </a:xfrm>
          </p:grpSpPr>
          <p:grpSp>
            <p:nvGrpSpPr>
              <p:cNvPr id="304" name="Group 303">
                <a:extLst>
                  <a:ext uri="{FF2B5EF4-FFF2-40B4-BE49-F238E27FC236}">
                    <a16:creationId xmlns:a16="http://schemas.microsoft.com/office/drawing/2014/main" id="{075FF4E7-E9A3-D349-B1DE-70847A0D739A}"/>
                  </a:ext>
                </a:extLst>
              </p:cNvPr>
              <p:cNvGrpSpPr>
                <a:grpSpLocks noChangeAspect="1"/>
              </p:cNvGrpSpPr>
              <p:nvPr/>
            </p:nvGrpSpPr>
            <p:grpSpPr>
              <a:xfrm>
                <a:off x="4478438" y="5614242"/>
                <a:ext cx="865429" cy="640437"/>
                <a:chOff x="10248272" y="5434316"/>
                <a:chExt cx="1291688" cy="955876"/>
              </a:xfrm>
            </p:grpSpPr>
            <p:grpSp>
              <p:nvGrpSpPr>
                <p:cNvPr id="347" name="Group 346">
                  <a:extLst>
                    <a:ext uri="{FF2B5EF4-FFF2-40B4-BE49-F238E27FC236}">
                      <a16:creationId xmlns:a16="http://schemas.microsoft.com/office/drawing/2014/main" id="{F1A15EE4-7C8C-914E-BFC0-8DE61CE49C80}"/>
                    </a:ext>
                  </a:extLst>
                </p:cNvPr>
                <p:cNvGrpSpPr/>
                <p:nvPr/>
              </p:nvGrpSpPr>
              <p:grpSpPr>
                <a:xfrm>
                  <a:off x="10248272" y="5434316"/>
                  <a:ext cx="1291688" cy="955876"/>
                  <a:chOff x="9808434" y="5400474"/>
                  <a:chExt cx="1291688" cy="955876"/>
                </a:xfrm>
              </p:grpSpPr>
              <p:cxnSp>
                <p:nvCxnSpPr>
                  <p:cNvPr id="349" name="Straight Connector 348">
                    <a:extLst>
                      <a:ext uri="{FF2B5EF4-FFF2-40B4-BE49-F238E27FC236}">
                        <a16:creationId xmlns:a16="http://schemas.microsoft.com/office/drawing/2014/main" id="{8DD816D4-2905-3944-B3C1-8B8666FC15AE}"/>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50" name="Straight Connector 349">
                    <a:extLst>
                      <a:ext uri="{FF2B5EF4-FFF2-40B4-BE49-F238E27FC236}">
                        <a16:creationId xmlns:a16="http://schemas.microsoft.com/office/drawing/2014/main" id="{CB00E750-A795-BF40-B11C-615A91AEF8A1}"/>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51" name="Rectangle 350">
                    <a:extLst>
                      <a:ext uri="{FF2B5EF4-FFF2-40B4-BE49-F238E27FC236}">
                        <a16:creationId xmlns:a16="http://schemas.microsoft.com/office/drawing/2014/main" id="{83F45A42-21BD-E34D-9F70-887AAD2FE746}"/>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48" name="Triangle 347">
                  <a:extLst>
                    <a:ext uri="{FF2B5EF4-FFF2-40B4-BE49-F238E27FC236}">
                      <a16:creationId xmlns:a16="http://schemas.microsoft.com/office/drawing/2014/main" id="{06E77034-812A-8F4D-9A6C-DC20DDF7F55A}"/>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05" name="Group 304">
                <a:extLst>
                  <a:ext uri="{FF2B5EF4-FFF2-40B4-BE49-F238E27FC236}">
                    <a16:creationId xmlns:a16="http://schemas.microsoft.com/office/drawing/2014/main" id="{E8246BA4-E4DD-A540-B592-EDA167ABC738}"/>
                  </a:ext>
                </a:extLst>
              </p:cNvPr>
              <p:cNvGrpSpPr>
                <a:grpSpLocks noChangeAspect="1"/>
              </p:cNvGrpSpPr>
              <p:nvPr/>
            </p:nvGrpSpPr>
            <p:grpSpPr>
              <a:xfrm>
                <a:off x="4478015" y="4991479"/>
                <a:ext cx="865429" cy="640437"/>
                <a:chOff x="10248272" y="5434316"/>
                <a:chExt cx="1291688" cy="955876"/>
              </a:xfrm>
            </p:grpSpPr>
            <p:grpSp>
              <p:nvGrpSpPr>
                <p:cNvPr id="342" name="Group 341">
                  <a:extLst>
                    <a:ext uri="{FF2B5EF4-FFF2-40B4-BE49-F238E27FC236}">
                      <a16:creationId xmlns:a16="http://schemas.microsoft.com/office/drawing/2014/main" id="{6DAAE8CC-87B5-FB4E-A039-F41942D4FBB2}"/>
                    </a:ext>
                  </a:extLst>
                </p:cNvPr>
                <p:cNvGrpSpPr/>
                <p:nvPr/>
              </p:nvGrpSpPr>
              <p:grpSpPr>
                <a:xfrm>
                  <a:off x="10248272" y="5434316"/>
                  <a:ext cx="1291688" cy="955876"/>
                  <a:chOff x="9808434" y="5400474"/>
                  <a:chExt cx="1291688" cy="955876"/>
                </a:xfrm>
              </p:grpSpPr>
              <p:cxnSp>
                <p:nvCxnSpPr>
                  <p:cNvPr id="344" name="Straight Connector 343">
                    <a:extLst>
                      <a:ext uri="{FF2B5EF4-FFF2-40B4-BE49-F238E27FC236}">
                        <a16:creationId xmlns:a16="http://schemas.microsoft.com/office/drawing/2014/main" id="{F743FE73-395B-9143-9332-9EBE449FF677}"/>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45" name="Straight Connector 344">
                    <a:extLst>
                      <a:ext uri="{FF2B5EF4-FFF2-40B4-BE49-F238E27FC236}">
                        <a16:creationId xmlns:a16="http://schemas.microsoft.com/office/drawing/2014/main" id="{98BEB0F8-14EE-3543-9F93-F78A0249C9F1}"/>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46" name="Rectangle 345">
                    <a:extLst>
                      <a:ext uri="{FF2B5EF4-FFF2-40B4-BE49-F238E27FC236}">
                        <a16:creationId xmlns:a16="http://schemas.microsoft.com/office/drawing/2014/main" id="{8339C1BF-3C40-D348-8C7B-E0E82D0AA4B4}"/>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43" name="Triangle 342">
                  <a:extLst>
                    <a:ext uri="{FF2B5EF4-FFF2-40B4-BE49-F238E27FC236}">
                      <a16:creationId xmlns:a16="http://schemas.microsoft.com/office/drawing/2014/main" id="{3D91711B-37AD-C64F-8213-490344E0863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06" name="Group 305">
                <a:extLst>
                  <a:ext uri="{FF2B5EF4-FFF2-40B4-BE49-F238E27FC236}">
                    <a16:creationId xmlns:a16="http://schemas.microsoft.com/office/drawing/2014/main" id="{E997A3C1-1CF2-4E4B-91F9-5A1831AE5EED}"/>
                  </a:ext>
                </a:extLst>
              </p:cNvPr>
              <p:cNvGrpSpPr>
                <a:grpSpLocks noChangeAspect="1"/>
              </p:cNvGrpSpPr>
              <p:nvPr/>
            </p:nvGrpSpPr>
            <p:grpSpPr>
              <a:xfrm>
                <a:off x="4478015" y="4349655"/>
                <a:ext cx="865429" cy="640437"/>
                <a:chOff x="10248272" y="5434316"/>
                <a:chExt cx="1291688" cy="955876"/>
              </a:xfrm>
            </p:grpSpPr>
            <p:grpSp>
              <p:nvGrpSpPr>
                <p:cNvPr id="337" name="Group 336">
                  <a:extLst>
                    <a:ext uri="{FF2B5EF4-FFF2-40B4-BE49-F238E27FC236}">
                      <a16:creationId xmlns:a16="http://schemas.microsoft.com/office/drawing/2014/main" id="{933C46FD-7DA0-AB46-9C8D-B6B31406DF0D}"/>
                    </a:ext>
                  </a:extLst>
                </p:cNvPr>
                <p:cNvGrpSpPr/>
                <p:nvPr/>
              </p:nvGrpSpPr>
              <p:grpSpPr>
                <a:xfrm>
                  <a:off x="10248272" y="5434316"/>
                  <a:ext cx="1291688" cy="955876"/>
                  <a:chOff x="9808434" y="5400474"/>
                  <a:chExt cx="1291688" cy="955876"/>
                </a:xfrm>
              </p:grpSpPr>
              <p:cxnSp>
                <p:nvCxnSpPr>
                  <p:cNvPr id="339" name="Straight Connector 338">
                    <a:extLst>
                      <a:ext uri="{FF2B5EF4-FFF2-40B4-BE49-F238E27FC236}">
                        <a16:creationId xmlns:a16="http://schemas.microsoft.com/office/drawing/2014/main" id="{DE6486A0-CF0C-2B41-9DB0-D027ADA08484}"/>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40" name="Straight Connector 339">
                    <a:extLst>
                      <a:ext uri="{FF2B5EF4-FFF2-40B4-BE49-F238E27FC236}">
                        <a16:creationId xmlns:a16="http://schemas.microsoft.com/office/drawing/2014/main" id="{80F99269-0F1E-D84F-B5C7-61BAFE3519A7}"/>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41" name="Rectangle 340">
                    <a:extLst>
                      <a:ext uri="{FF2B5EF4-FFF2-40B4-BE49-F238E27FC236}">
                        <a16:creationId xmlns:a16="http://schemas.microsoft.com/office/drawing/2014/main" id="{7CC1E1FE-9D5B-2D4D-86FB-8F0457589E50}"/>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38" name="Triangle 337">
                  <a:extLst>
                    <a:ext uri="{FF2B5EF4-FFF2-40B4-BE49-F238E27FC236}">
                      <a16:creationId xmlns:a16="http://schemas.microsoft.com/office/drawing/2014/main" id="{C1F3942C-78B6-0042-B50D-93AC2E00EE90}"/>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07" name="Group 306">
                <a:extLst>
                  <a:ext uri="{FF2B5EF4-FFF2-40B4-BE49-F238E27FC236}">
                    <a16:creationId xmlns:a16="http://schemas.microsoft.com/office/drawing/2014/main" id="{BE0B11E8-2D71-EB4C-B66A-FEE85E08C6F8}"/>
                  </a:ext>
                </a:extLst>
              </p:cNvPr>
              <p:cNvGrpSpPr>
                <a:grpSpLocks noChangeAspect="1"/>
              </p:cNvGrpSpPr>
              <p:nvPr/>
            </p:nvGrpSpPr>
            <p:grpSpPr>
              <a:xfrm>
                <a:off x="4477592" y="3726892"/>
                <a:ext cx="865429" cy="640437"/>
                <a:chOff x="10248272" y="5434316"/>
                <a:chExt cx="1291688" cy="955876"/>
              </a:xfrm>
            </p:grpSpPr>
            <p:grpSp>
              <p:nvGrpSpPr>
                <p:cNvPr id="332" name="Group 331">
                  <a:extLst>
                    <a:ext uri="{FF2B5EF4-FFF2-40B4-BE49-F238E27FC236}">
                      <a16:creationId xmlns:a16="http://schemas.microsoft.com/office/drawing/2014/main" id="{E8B9F14F-8287-BC4F-AD7A-60F8B738DC3C}"/>
                    </a:ext>
                  </a:extLst>
                </p:cNvPr>
                <p:cNvGrpSpPr/>
                <p:nvPr/>
              </p:nvGrpSpPr>
              <p:grpSpPr>
                <a:xfrm>
                  <a:off x="10248272" y="5434316"/>
                  <a:ext cx="1291688" cy="955876"/>
                  <a:chOff x="9808434" y="5400474"/>
                  <a:chExt cx="1291688" cy="955876"/>
                </a:xfrm>
              </p:grpSpPr>
              <p:cxnSp>
                <p:nvCxnSpPr>
                  <p:cNvPr id="334" name="Straight Connector 333">
                    <a:extLst>
                      <a:ext uri="{FF2B5EF4-FFF2-40B4-BE49-F238E27FC236}">
                        <a16:creationId xmlns:a16="http://schemas.microsoft.com/office/drawing/2014/main" id="{3916AF05-28EF-5846-9FE9-687354DCAC2A}"/>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35" name="Straight Connector 334">
                    <a:extLst>
                      <a:ext uri="{FF2B5EF4-FFF2-40B4-BE49-F238E27FC236}">
                        <a16:creationId xmlns:a16="http://schemas.microsoft.com/office/drawing/2014/main" id="{51E94123-F8AA-AF49-916C-CB860A3BCCF7}"/>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36" name="Rectangle 335">
                    <a:extLst>
                      <a:ext uri="{FF2B5EF4-FFF2-40B4-BE49-F238E27FC236}">
                        <a16:creationId xmlns:a16="http://schemas.microsoft.com/office/drawing/2014/main" id="{9C78F94C-FB61-F54E-AACA-05EDCC8E85DA}"/>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33" name="Triangle 332">
                  <a:extLst>
                    <a:ext uri="{FF2B5EF4-FFF2-40B4-BE49-F238E27FC236}">
                      <a16:creationId xmlns:a16="http://schemas.microsoft.com/office/drawing/2014/main" id="{36A0EAEA-465F-9445-94E2-D86A77B1C85B}"/>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08" name="Group 307">
                <a:extLst>
                  <a:ext uri="{FF2B5EF4-FFF2-40B4-BE49-F238E27FC236}">
                    <a16:creationId xmlns:a16="http://schemas.microsoft.com/office/drawing/2014/main" id="{40FB0F9C-CC3D-D142-A36A-CFA86FCB5A93}"/>
                  </a:ext>
                </a:extLst>
              </p:cNvPr>
              <p:cNvGrpSpPr>
                <a:grpSpLocks noChangeAspect="1"/>
              </p:cNvGrpSpPr>
              <p:nvPr/>
            </p:nvGrpSpPr>
            <p:grpSpPr>
              <a:xfrm>
                <a:off x="4477592" y="3104128"/>
                <a:ext cx="865429" cy="640437"/>
                <a:chOff x="10248272" y="5434316"/>
                <a:chExt cx="1291688" cy="955876"/>
              </a:xfrm>
            </p:grpSpPr>
            <p:grpSp>
              <p:nvGrpSpPr>
                <p:cNvPr id="327" name="Group 326">
                  <a:extLst>
                    <a:ext uri="{FF2B5EF4-FFF2-40B4-BE49-F238E27FC236}">
                      <a16:creationId xmlns:a16="http://schemas.microsoft.com/office/drawing/2014/main" id="{88060B65-40BD-4141-A09A-1906BD2D6FEF}"/>
                    </a:ext>
                  </a:extLst>
                </p:cNvPr>
                <p:cNvGrpSpPr/>
                <p:nvPr/>
              </p:nvGrpSpPr>
              <p:grpSpPr>
                <a:xfrm>
                  <a:off x="10248272" y="5434316"/>
                  <a:ext cx="1291688" cy="955876"/>
                  <a:chOff x="9808434" y="5400474"/>
                  <a:chExt cx="1291688" cy="955876"/>
                </a:xfrm>
              </p:grpSpPr>
              <p:cxnSp>
                <p:nvCxnSpPr>
                  <p:cNvPr id="329" name="Straight Connector 328">
                    <a:extLst>
                      <a:ext uri="{FF2B5EF4-FFF2-40B4-BE49-F238E27FC236}">
                        <a16:creationId xmlns:a16="http://schemas.microsoft.com/office/drawing/2014/main" id="{EF145521-C675-034C-AE32-47A80AE228FA}"/>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30" name="Straight Connector 329">
                    <a:extLst>
                      <a:ext uri="{FF2B5EF4-FFF2-40B4-BE49-F238E27FC236}">
                        <a16:creationId xmlns:a16="http://schemas.microsoft.com/office/drawing/2014/main" id="{3AD33EFB-61AA-C14F-9F4A-7158B644CFA5}"/>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31" name="Rectangle 330">
                    <a:extLst>
                      <a:ext uri="{FF2B5EF4-FFF2-40B4-BE49-F238E27FC236}">
                        <a16:creationId xmlns:a16="http://schemas.microsoft.com/office/drawing/2014/main" id="{A3C4C71E-DC11-C545-8482-5A17F77ED9E8}"/>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28" name="Triangle 327">
                  <a:extLst>
                    <a:ext uri="{FF2B5EF4-FFF2-40B4-BE49-F238E27FC236}">
                      <a16:creationId xmlns:a16="http://schemas.microsoft.com/office/drawing/2014/main" id="{2413E01A-4271-5547-81B4-AA27D0AF504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09" name="Group 308">
                <a:extLst>
                  <a:ext uri="{FF2B5EF4-FFF2-40B4-BE49-F238E27FC236}">
                    <a16:creationId xmlns:a16="http://schemas.microsoft.com/office/drawing/2014/main" id="{95A107FF-8134-D341-918D-83AF9E86F2E2}"/>
                  </a:ext>
                </a:extLst>
              </p:cNvPr>
              <p:cNvGrpSpPr>
                <a:grpSpLocks noChangeAspect="1"/>
              </p:cNvGrpSpPr>
              <p:nvPr/>
            </p:nvGrpSpPr>
            <p:grpSpPr>
              <a:xfrm>
                <a:off x="4477169" y="2481365"/>
                <a:ext cx="865429" cy="640437"/>
                <a:chOff x="10248272" y="5434316"/>
                <a:chExt cx="1291688" cy="955876"/>
              </a:xfrm>
            </p:grpSpPr>
            <p:grpSp>
              <p:nvGrpSpPr>
                <p:cNvPr id="322" name="Group 321">
                  <a:extLst>
                    <a:ext uri="{FF2B5EF4-FFF2-40B4-BE49-F238E27FC236}">
                      <a16:creationId xmlns:a16="http://schemas.microsoft.com/office/drawing/2014/main" id="{721EFB4F-A1D2-DD43-AB7E-3D1171EBCCEC}"/>
                    </a:ext>
                  </a:extLst>
                </p:cNvPr>
                <p:cNvGrpSpPr/>
                <p:nvPr/>
              </p:nvGrpSpPr>
              <p:grpSpPr>
                <a:xfrm>
                  <a:off x="10248272" y="5434316"/>
                  <a:ext cx="1291688" cy="955876"/>
                  <a:chOff x="9808434" y="5400474"/>
                  <a:chExt cx="1291688" cy="955876"/>
                </a:xfrm>
              </p:grpSpPr>
              <p:cxnSp>
                <p:nvCxnSpPr>
                  <p:cNvPr id="324" name="Straight Connector 323">
                    <a:extLst>
                      <a:ext uri="{FF2B5EF4-FFF2-40B4-BE49-F238E27FC236}">
                        <a16:creationId xmlns:a16="http://schemas.microsoft.com/office/drawing/2014/main" id="{00785BCE-06AB-E642-B3A4-195F4E6D1AC1}"/>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5" name="Straight Connector 324">
                    <a:extLst>
                      <a:ext uri="{FF2B5EF4-FFF2-40B4-BE49-F238E27FC236}">
                        <a16:creationId xmlns:a16="http://schemas.microsoft.com/office/drawing/2014/main" id="{16FC36B4-9798-A048-87F1-2F4F188FED30}"/>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26" name="Rectangle 325">
                    <a:extLst>
                      <a:ext uri="{FF2B5EF4-FFF2-40B4-BE49-F238E27FC236}">
                        <a16:creationId xmlns:a16="http://schemas.microsoft.com/office/drawing/2014/main" id="{2ECECAD1-D496-624E-A012-58C8521D0D0B}"/>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23" name="Triangle 322">
                  <a:extLst>
                    <a:ext uri="{FF2B5EF4-FFF2-40B4-BE49-F238E27FC236}">
                      <a16:creationId xmlns:a16="http://schemas.microsoft.com/office/drawing/2014/main" id="{8E32CA82-8076-6F4E-BDDC-8560C259391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10" name="Group 309">
                <a:extLst>
                  <a:ext uri="{FF2B5EF4-FFF2-40B4-BE49-F238E27FC236}">
                    <a16:creationId xmlns:a16="http://schemas.microsoft.com/office/drawing/2014/main" id="{9803AA47-6316-024A-B883-7F77057F8001}"/>
                  </a:ext>
                </a:extLst>
              </p:cNvPr>
              <p:cNvGrpSpPr>
                <a:grpSpLocks noChangeAspect="1"/>
              </p:cNvGrpSpPr>
              <p:nvPr/>
            </p:nvGrpSpPr>
            <p:grpSpPr>
              <a:xfrm>
                <a:off x="4477169" y="1839541"/>
                <a:ext cx="865429" cy="640437"/>
                <a:chOff x="10248272" y="5434316"/>
                <a:chExt cx="1291688" cy="955876"/>
              </a:xfrm>
            </p:grpSpPr>
            <p:grpSp>
              <p:nvGrpSpPr>
                <p:cNvPr id="317" name="Group 316">
                  <a:extLst>
                    <a:ext uri="{FF2B5EF4-FFF2-40B4-BE49-F238E27FC236}">
                      <a16:creationId xmlns:a16="http://schemas.microsoft.com/office/drawing/2014/main" id="{19F01C9B-6FEB-E74F-9D3E-B5A8EEF6D0D0}"/>
                    </a:ext>
                  </a:extLst>
                </p:cNvPr>
                <p:cNvGrpSpPr/>
                <p:nvPr/>
              </p:nvGrpSpPr>
              <p:grpSpPr>
                <a:xfrm>
                  <a:off x="10248272" y="5434316"/>
                  <a:ext cx="1291688" cy="955876"/>
                  <a:chOff x="9808434" y="5400474"/>
                  <a:chExt cx="1291688" cy="955876"/>
                </a:xfrm>
              </p:grpSpPr>
              <p:cxnSp>
                <p:nvCxnSpPr>
                  <p:cNvPr id="319" name="Straight Connector 318">
                    <a:extLst>
                      <a:ext uri="{FF2B5EF4-FFF2-40B4-BE49-F238E27FC236}">
                        <a16:creationId xmlns:a16="http://schemas.microsoft.com/office/drawing/2014/main" id="{795B3FCD-6705-3A49-8A22-B7C64A538107}"/>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0" name="Straight Connector 319">
                    <a:extLst>
                      <a:ext uri="{FF2B5EF4-FFF2-40B4-BE49-F238E27FC236}">
                        <a16:creationId xmlns:a16="http://schemas.microsoft.com/office/drawing/2014/main" id="{2D745159-75B0-F24C-850E-B051270ADCCA}"/>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21" name="Rectangle 320">
                    <a:extLst>
                      <a:ext uri="{FF2B5EF4-FFF2-40B4-BE49-F238E27FC236}">
                        <a16:creationId xmlns:a16="http://schemas.microsoft.com/office/drawing/2014/main" id="{CC1530C4-6383-1C4B-B1B6-E62432C3A97E}"/>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18" name="Triangle 317">
                  <a:extLst>
                    <a:ext uri="{FF2B5EF4-FFF2-40B4-BE49-F238E27FC236}">
                      <a16:creationId xmlns:a16="http://schemas.microsoft.com/office/drawing/2014/main" id="{482F8893-8E2A-514E-AEC4-01EC9022C048}"/>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11" name="Group 310">
                <a:extLst>
                  <a:ext uri="{FF2B5EF4-FFF2-40B4-BE49-F238E27FC236}">
                    <a16:creationId xmlns:a16="http://schemas.microsoft.com/office/drawing/2014/main" id="{CF290642-4163-F045-A4BE-0049110B5708}"/>
                  </a:ext>
                </a:extLst>
              </p:cNvPr>
              <p:cNvGrpSpPr>
                <a:grpSpLocks noChangeAspect="1"/>
              </p:cNvGrpSpPr>
              <p:nvPr/>
            </p:nvGrpSpPr>
            <p:grpSpPr>
              <a:xfrm>
                <a:off x="4476746" y="1216778"/>
                <a:ext cx="865429" cy="640437"/>
                <a:chOff x="10248272" y="5434316"/>
                <a:chExt cx="1291688" cy="955876"/>
              </a:xfrm>
            </p:grpSpPr>
            <p:grpSp>
              <p:nvGrpSpPr>
                <p:cNvPr id="312" name="Group 311">
                  <a:extLst>
                    <a:ext uri="{FF2B5EF4-FFF2-40B4-BE49-F238E27FC236}">
                      <a16:creationId xmlns:a16="http://schemas.microsoft.com/office/drawing/2014/main" id="{75FF3CC8-9020-EC48-8C4C-A063CA52ABF4}"/>
                    </a:ext>
                  </a:extLst>
                </p:cNvPr>
                <p:cNvGrpSpPr/>
                <p:nvPr/>
              </p:nvGrpSpPr>
              <p:grpSpPr>
                <a:xfrm>
                  <a:off x="10248272" y="5434316"/>
                  <a:ext cx="1291688" cy="955876"/>
                  <a:chOff x="9808434" y="5400474"/>
                  <a:chExt cx="1291688" cy="955876"/>
                </a:xfrm>
              </p:grpSpPr>
              <p:cxnSp>
                <p:nvCxnSpPr>
                  <p:cNvPr id="314" name="Straight Connector 313">
                    <a:extLst>
                      <a:ext uri="{FF2B5EF4-FFF2-40B4-BE49-F238E27FC236}">
                        <a16:creationId xmlns:a16="http://schemas.microsoft.com/office/drawing/2014/main" id="{AF49615A-4772-D14C-B51E-DD97895FEDA2}"/>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5" name="Straight Connector 314">
                    <a:extLst>
                      <a:ext uri="{FF2B5EF4-FFF2-40B4-BE49-F238E27FC236}">
                        <a16:creationId xmlns:a16="http://schemas.microsoft.com/office/drawing/2014/main" id="{EC7E4CB3-BC59-DD45-A8D2-E68BC40DFCFF}"/>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16" name="Rectangle 315">
                    <a:extLst>
                      <a:ext uri="{FF2B5EF4-FFF2-40B4-BE49-F238E27FC236}">
                        <a16:creationId xmlns:a16="http://schemas.microsoft.com/office/drawing/2014/main" id="{C3481CC7-8013-7D48-9B0F-B0B3C285C25C}"/>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13" name="Triangle 312">
                  <a:extLst>
                    <a:ext uri="{FF2B5EF4-FFF2-40B4-BE49-F238E27FC236}">
                      <a16:creationId xmlns:a16="http://schemas.microsoft.com/office/drawing/2014/main" id="{2EB171F4-4B1F-4F4F-83C6-FED37E539CB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grpSp>
          <p:nvGrpSpPr>
            <p:cNvPr id="352" name="Group 351">
              <a:extLst>
                <a:ext uri="{FF2B5EF4-FFF2-40B4-BE49-F238E27FC236}">
                  <a16:creationId xmlns:a16="http://schemas.microsoft.com/office/drawing/2014/main" id="{41C17C73-D14A-4C4F-B77E-99192BD29849}"/>
                </a:ext>
              </a:extLst>
            </p:cNvPr>
            <p:cNvGrpSpPr>
              <a:grpSpLocks/>
            </p:cNvGrpSpPr>
            <p:nvPr/>
          </p:nvGrpSpPr>
          <p:grpSpPr>
            <a:xfrm>
              <a:off x="2901445" y="2742433"/>
              <a:ext cx="433561" cy="2015160"/>
              <a:chOff x="4476746" y="1216778"/>
              <a:chExt cx="867121" cy="5037901"/>
            </a:xfrm>
          </p:grpSpPr>
          <p:grpSp>
            <p:nvGrpSpPr>
              <p:cNvPr id="353" name="Group 352">
                <a:extLst>
                  <a:ext uri="{FF2B5EF4-FFF2-40B4-BE49-F238E27FC236}">
                    <a16:creationId xmlns:a16="http://schemas.microsoft.com/office/drawing/2014/main" id="{9A6C0B96-03D7-CF4B-AD5D-396616655305}"/>
                  </a:ext>
                </a:extLst>
              </p:cNvPr>
              <p:cNvGrpSpPr>
                <a:grpSpLocks noChangeAspect="1"/>
              </p:cNvGrpSpPr>
              <p:nvPr/>
            </p:nvGrpSpPr>
            <p:grpSpPr>
              <a:xfrm>
                <a:off x="4478438" y="5614242"/>
                <a:ext cx="865429" cy="640437"/>
                <a:chOff x="10248272" y="5434316"/>
                <a:chExt cx="1291688" cy="955876"/>
              </a:xfrm>
            </p:grpSpPr>
            <p:grpSp>
              <p:nvGrpSpPr>
                <p:cNvPr id="396" name="Group 395">
                  <a:extLst>
                    <a:ext uri="{FF2B5EF4-FFF2-40B4-BE49-F238E27FC236}">
                      <a16:creationId xmlns:a16="http://schemas.microsoft.com/office/drawing/2014/main" id="{68421A6E-4049-EF49-BC16-BAE120E30CC2}"/>
                    </a:ext>
                  </a:extLst>
                </p:cNvPr>
                <p:cNvGrpSpPr/>
                <p:nvPr/>
              </p:nvGrpSpPr>
              <p:grpSpPr>
                <a:xfrm>
                  <a:off x="10248272" y="5434316"/>
                  <a:ext cx="1291688" cy="955876"/>
                  <a:chOff x="9808434" y="5400474"/>
                  <a:chExt cx="1291688" cy="955876"/>
                </a:xfrm>
              </p:grpSpPr>
              <p:cxnSp>
                <p:nvCxnSpPr>
                  <p:cNvPr id="398" name="Straight Connector 397">
                    <a:extLst>
                      <a:ext uri="{FF2B5EF4-FFF2-40B4-BE49-F238E27FC236}">
                        <a16:creationId xmlns:a16="http://schemas.microsoft.com/office/drawing/2014/main" id="{4098DF57-E4FF-5847-8817-17CA141D0C5E}"/>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99" name="Straight Connector 398">
                    <a:extLst>
                      <a:ext uri="{FF2B5EF4-FFF2-40B4-BE49-F238E27FC236}">
                        <a16:creationId xmlns:a16="http://schemas.microsoft.com/office/drawing/2014/main" id="{B413B2ED-9DF1-0C49-880E-F8CBA7D8B231}"/>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00" name="Rectangle 399">
                    <a:extLst>
                      <a:ext uri="{FF2B5EF4-FFF2-40B4-BE49-F238E27FC236}">
                        <a16:creationId xmlns:a16="http://schemas.microsoft.com/office/drawing/2014/main" id="{1EE94EF6-4BB3-6742-B2A9-4047D56A418A}"/>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97" name="Triangle 396">
                  <a:extLst>
                    <a:ext uri="{FF2B5EF4-FFF2-40B4-BE49-F238E27FC236}">
                      <a16:creationId xmlns:a16="http://schemas.microsoft.com/office/drawing/2014/main" id="{A68CD8D8-7EE4-CB45-88EF-6704313E50BF}"/>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54" name="Group 353">
                <a:extLst>
                  <a:ext uri="{FF2B5EF4-FFF2-40B4-BE49-F238E27FC236}">
                    <a16:creationId xmlns:a16="http://schemas.microsoft.com/office/drawing/2014/main" id="{7049E85D-290B-EB49-9A57-C6924E6D885F}"/>
                  </a:ext>
                </a:extLst>
              </p:cNvPr>
              <p:cNvGrpSpPr>
                <a:grpSpLocks noChangeAspect="1"/>
              </p:cNvGrpSpPr>
              <p:nvPr/>
            </p:nvGrpSpPr>
            <p:grpSpPr>
              <a:xfrm>
                <a:off x="4478015" y="4991479"/>
                <a:ext cx="865429" cy="640437"/>
                <a:chOff x="10248272" y="5434316"/>
                <a:chExt cx="1291688" cy="955876"/>
              </a:xfrm>
            </p:grpSpPr>
            <p:grpSp>
              <p:nvGrpSpPr>
                <p:cNvPr id="391" name="Group 390">
                  <a:extLst>
                    <a:ext uri="{FF2B5EF4-FFF2-40B4-BE49-F238E27FC236}">
                      <a16:creationId xmlns:a16="http://schemas.microsoft.com/office/drawing/2014/main" id="{BB3D7106-B384-E641-96DA-DF51C6986459}"/>
                    </a:ext>
                  </a:extLst>
                </p:cNvPr>
                <p:cNvGrpSpPr/>
                <p:nvPr/>
              </p:nvGrpSpPr>
              <p:grpSpPr>
                <a:xfrm>
                  <a:off x="10248272" y="5434316"/>
                  <a:ext cx="1291688" cy="955876"/>
                  <a:chOff x="9808434" y="5400474"/>
                  <a:chExt cx="1291688" cy="955876"/>
                </a:xfrm>
              </p:grpSpPr>
              <p:cxnSp>
                <p:nvCxnSpPr>
                  <p:cNvPr id="393" name="Straight Connector 392">
                    <a:extLst>
                      <a:ext uri="{FF2B5EF4-FFF2-40B4-BE49-F238E27FC236}">
                        <a16:creationId xmlns:a16="http://schemas.microsoft.com/office/drawing/2014/main" id="{E5688022-D57A-614F-86E0-808C25675FB9}"/>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94" name="Straight Connector 393">
                    <a:extLst>
                      <a:ext uri="{FF2B5EF4-FFF2-40B4-BE49-F238E27FC236}">
                        <a16:creationId xmlns:a16="http://schemas.microsoft.com/office/drawing/2014/main" id="{3A7ED05B-52DA-0E4A-B970-887B1D40B1E6}"/>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95" name="Rectangle 394">
                    <a:extLst>
                      <a:ext uri="{FF2B5EF4-FFF2-40B4-BE49-F238E27FC236}">
                        <a16:creationId xmlns:a16="http://schemas.microsoft.com/office/drawing/2014/main" id="{BE3ADD71-22AE-884A-95E3-0574F438D0B9}"/>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92" name="Triangle 391">
                  <a:extLst>
                    <a:ext uri="{FF2B5EF4-FFF2-40B4-BE49-F238E27FC236}">
                      <a16:creationId xmlns:a16="http://schemas.microsoft.com/office/drawing/2014/main" id="{39F92C07-0324-1941-83C0-4C34CA3EF5B0}"/>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55" name="Group 354">
                <a:extLst>
                  <a:ext uri="{FF2B5EF4-FFF2-40B4-BE49-F238E27FC236}">
                    <a16:creationId xmlns:a16="http://schemas.microsoft.com/office/drawing/2014/main" id="{B1CC3CF0-6EA0-8848-8880-2E4D21767B59}"/>
                  </a:ext>
                </a:extLst>
              </p:cNvPr>
              <p:cNvGrpSpPr>
                <a:grpSpLocks noChangeAspect="1"/>
              </p:cNvGrpSpPr>
              <p:nvPr/>
            </p:nvGrpSpPr>
            <p:grpSpPr>
              <a:xfrm>
                <a:off x="4478015" y="4349655"/>
                <a:ext cx="865429" cy="640437"/>
                <a:chOff x="10248272" y="5434316"/>
                <a:chExt cx="1291688" cy="955876"/>
              </a:xfrm>
            </p:grpSpPr>
            <p:grpSp>
              <p:nvGrpSpPr>
                <p:cNvPr id="386" name="Group 385">
                  <a:extLst>
                    <a:ext uri="{FF2B5EF4-FFF2-40B4-BE49-F238E27FC236}">
                      <a16:creationId xmlns:a16="http://schemas.microsoft.com/office/drawing/2014/main" id="{B5EDE0F4-6F3B-C942-83F9-9A96A42B36BB}"/>
                    </a:ext>
                  </a:extLst>
                </p:cNvPr>
                <p:cNvGrpSpPr/>
                <p:nvPr/>
              </p:nvGrpSpPr>
              <p:grpSpPr>
                <a:xfrm>
                  <a:off x="10248272" y="5434316"/>
                  <a:ext cx="1291688" cy="955876"/>
                  <a:chOff x="9808434" y="5400474"/>
                  <a:chExt cx="1291688" cy="955876"/>
                </a:xfrm>
              </p:grpSpPr>
              <p:cxnSp>
                <p:nvCxnSpPr>
                  <p:cNvPr id="388" name="Straight Connector 387">
                    <a:extLst>
                      <a:ext uri="{FF2B5EF4-FFF2-40B4-BE49-F238E27FC236}">
                        <a16:creationId xmlns:a16="http://schemas.microsoft.com/office/drawing/2014/main" id="{F3C25525-4750-2C48-A62C-49383B8A12FB}"/>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9" name="Straight Connector 388">
                    <a:extLst>
                      <a:ext uri="{FF2B5EF4-FFF2-40B4-BE49-F238E27FC236}">
                        <a16:creationId xmlns:a16="http://schemas.microsoft.com/office/drawing/2014/main" id="{835B1DE5-9652-AD49-82F5-333AECD1CBF6}"/>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90" name="Rectangle 389">
                    <a:extLst>
                      <a:ext uri="{FF2B5EF4-FFF2-40B4-BE49-F238E27FC236}">
                        <a16:creationId xmlns:a16="http://schemas.microsoft.com/office/drawing/2014/main" id="{CE6A5E49-80FC-754D-9BDE-CE016005CE2D}"/>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87" name="Triangle 386">
                  <a:extLst>
                    <a:ext uri="{FF2B5EF4-FFF2-40B4-BE49-F238E27FC236}">
                      <a16:creationId xmlns:a16="http://schemas.microsoft.com/office/drawing/2014/main" id="{A164FA06-693D-854F-8329-71F2F494A471}"/>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56" name="Group 355">
                <a:extLst>
                  <a:ext uri="{FF2B5EF4-FFF2-40B4-BE49-F238E27FC236}">
                    <a16:creationId xmlns:a16="http://schemas.microsoft.com/office/drawing/2014/main" id="{64356185-BB60-AF4E-8493-0C8D5B435191}"/>
                  </a:ext>
                </a:extLst>
              </p:cNvPr>
              <p:cNvGrpSpPr>
                <a:grpSpLocks noChangeAspect="1"/>
              </p:cNvGrpSpPr>
              <p:nvPr/>
            </p:nvGrpSpPr>
            <p:grpSpPr>
              <a:xfrm>
                <a:off x="4477592" y="3726892"/>
                <a:ext cx="865429" cy="640437"/>
                <a:chOff x="10248272" y="5434316"/>
                <a:chExt cx="1291688" cy="955876"/>
              </a:xfrm>
            </p:grpSpPr>
            <p:grpSp>
              <p:nvGrpSpPr>
                <p:cNvPr id="381" name="Group 380">
                  <a:extLst>
                    <a:ext uri="{FF2B5EF4-FFF2-40B4-BE49-F238E27FC236}">
                      <a16:creationId xmlns:a16="http://schemas.microsoft.com/office/drawing/2014/main" id="{646DEAA2-C9F9-4548-BCAB-4069034569F8}"/>
                    </a:ext>
                  </a:extLst>
                </p:cNvPr>
                <p:cNvGrpSpPr/>
                <p:nvPr/>
              </p:nvGrpSpPr>
              <p:grpSpPr>
                <a:xfrm>
                  <a:off x="10248272" y="5434316"/>
                  <a:ext cx="1291688" cy="955876"/>
                  <a:chOff x="9808434" y="5400474"/>
                  <a:chExt cx="1291688" cy="955876"/>
                </a:xfrm>
              </p:grpSpPr>
              <p:cxnSp>
                <p:nvCxnSpPr>
                  <p:cNvPr id="383" name="Straight Connector 382">
                    <a:extLst>
                      <a:ext uri="{FF2B5EF4-FFF2-40B4-BE49-F238E27FC236}">
                        <a16:creationId xmlns:a16="http://schemas.microsoft.com/office/drawing/2014/main" id="{3C010A17-A6DA-9241-9FED-0F446101C9FA}"/>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4" name="Straight Connector 383">
                    <a:extLst>
                      <a:ext uri="{FF2B5EF4-FFF2-40B4-BE49-F238E27FC236}">
                        <a16:creationId xmlns:a16="http://schemas.microsoft.com/office/drawing/2014/main" id="{F990A33B-EE59-C24D-B41B-ED5B06F8B263}"/>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85" name="Rectangle 384">
                    <a:extLst>
                      <a:ext uri="{FF2B5EF4-FFF2-40B4-BE49-F238E27FC236}">
                        <a16:creationId xmlns:a16="http://schemas.microsoft.com/office/drawing/2014/main" id="{429DF45D-27B4-6B46-A915-56CEC59E660F}"/>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82" name="Triangle 381">
                  <a:extLst>
                    <a:ext uri="{FF2B5EF4-FFF2-40B4-BE49-F238E27FC236}">
                      <a16:creationId xmlns:a16="http://schemas.microsoft.com/office/drawing/2014/main" id="{F76B710A-B64F-7644-BFAF-625147702F33}"/>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57" name="Group 356">
                <a:extLst>
                  <a:ext uri="{FF2B5EF4-FFF2-40B4-BE49-F238E27FC236}">
                    <a16:creationId xmlns:a16="http://schemas.microsoft.com/office/drawing/2014/main" id="{4B0E55BA-F96C-9946-903A-63607A9542CA}"/>
                  </a:ext>
                </a:extLst>
              </p:cNvPr>
              <p:cNvGrpSpPr>
                <a:grpSpLocks noChangeAspect="1"/>
              </p:cNvGrpSpPr>
              <p:nvPr/>
            </p:nvGrpSpPr>
            <p:grpSpPr>
              <a:xfrm>
                <a:off x="4477592" y="3104128"/>
                <a:ext cx="865429" cy="640437"/>
                <a:chOff x="10248272" y="5434316"/>
                <a:chExt cx="1291688" cy="955876"/>
              </a:xfrm>
            </p:grpSpPr>
            <p:grpSp>
              <p:nvGrpSpPr>
                <p:cNvPr id="376" name="Group 375">
                  <a:extLst>
                    <a:ext uri="{FF2B5EF4-FFF2-40B4-BE49-F238E27FC236}">
                      <a16:creationId xmlns:a16="http://schemas.microsoft.com/office/drawing/2014/main" id="{D52F9D7A-4D9C-3342-BB58-49BD093DE6F6}"/>
                    </a:ext>
                  </a:extLst>
                </p:cNvPr>
                <p:cNvGrpSpPr/>
                <p:nvPr/>
              </p:nvGrpSpPr>
              <p:grpSpPr>
                <a:xfrm>
                  <a:off x="10248272" y="5434316"/>
                  <a:ext cx="1291688" cy="955876"/>
                  <a:chOff x="9808434" y="5400474"/>
                  <a:chExt cx="1291688" cy="955876"/>
                </a:xfrm>
              </p:grpSpPr>
              <p:cxnSp>
                <p:nvCxnSpPr>
                  <p:cNvPr id="378" name="Straight Connector 377">
                    <a:extLst>
                      <a:ext uri="{FF2B5EF4-FFF2-40B4-BE49-F238E27FC236}">
                        <a16:creationId xmlns:a16="http://schemas.microsoft.com/office/drawing/2014/main" id="{4225ACBE-4970-7E47-9FEE-E28F992E9C13}"/>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9" name="Straight Connector 378">
                    <a:extLst>
                      <a:ext uri="{FF2B5EF4-FFF2-40B4-BE49-F238E27FC236}">
                        <a16:creationId xmlns:a16="http://schemas.microsoft.com/office/drawing/2014/main" id="{A852CBE8-E029-6A47-9FFE-47FDDF641249}"/>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80" name="Rectangle 379">
                    <a:extLst>
                      <a:ext uri="{FF2B5EF4-FFF2-40B4-BE49-F238E27FC236}">
                        <a16:creationId xmlns:a16="http://schemas.microsoft.com/office/drawing/2014/main" id="{B3B40E1F-04BF-364A-9875-D648202CE057}"/>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77" name="Triangle 376">
                  <a:extLst>
                    <a:ext uri="{FF2B5EF4-FFF2-40B4-BE49-F238E27FC236}">
                      <a16:creationId xmlns:a16="http://schemas.microsoft.com/office/drawing/2014/main" id="{F751E810-FCB6-1548-BEDF-349FB37EDC26}"/>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58" name="Group 357">
                <a:extLst>
                  <a:ext uri="{FF2B5EF4-FFF2-40B4-BE49-F238E27FC236}">
                    <a16:creationId xmlns:a16="http://schemas.microsoft.com/office/drawing/2014/main" id="{CE725E52-01E7-BA4C-BBCC-173DB4134EFD}"/>
                  </a:ext>
                </a:extLst>
              </p:cNvPr>
              <p:cNvGrpSpPr>
                <a:grpSpLocks noChangeAspect="1"/>
              </p:cNvGrpSpPr>
              <p:nvPr/>
            </p:nvGrpSpPr>
            <p:grpSpPr>
              <a:xfrm>
                <a:off x="4477169" y="2481365"/>
                <a:ext cx="865429" cy="640437"/>
                <a:chOff x="10248272" y="5434316"/>
                <a:chExt cx="1291688" cy="955876"/>
              </a:xfrm>
            </p:grpSpPr>
            <p:grpSp>
              <p:nvGrpSpPr>
                <p:cNvPr id="371" name="Group 370">
                  <a:extLst>
                    <a:ext uri="{FF2B5EF4-FFF2-40B4-BE49-F238E27FC236}">
                      <a16:creationId xmlns:a16="http://schemas.microsoft.com/office/drawing/2014/main" id="{3BA8C85D-6671-3440-B655-EFD312B6EBDF}"/>
                    </a:ext>
                  </a:extLst>
                </p:cNvPr>
                <p:cNvGrpSpPr/>
                <p:nvPr/>
              </p:nvGrpSpPr>
              <p:grpSpPr>
                <a:xfrm>
                  <a:off x="10248272" y="5434316"/>
                  <a:ext cx="1291688" cy="955876"/>
                  <a:chOff x="9808434" y="5400474"/>
                  <a:chExt cx="1291688" cy="955876"/>
                </a:xfrm>
              </p:grpSpPr>
              <p:cxnSp>
                <p:nvCxnSpPr>
                  <p:cNvPr id="373" name="Straight Connector 372">
                    <a:extLst>
                      <a:ext uri="{FF2B5EF4-FFF2-40B4-BE49-F238E27FC236}">
                        <a16:creationId xmlns:a16="http://schemas.microsoft.com/office/drawing/2014/main" id="{138FA867-9531-C44F-AE5E-E3322AC54DBC}"/>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4" name="Straight Connector 373">
                    <a:extLst>
                      <a:ext uri="{FF2B5EF4-FFF2-40B4-BE49-F238E27FC236}">
                        <a16:creationId xmlns:a16="http://schemas.microsoft.com/office/drawing/2014/main" id="{A60F2131-16B8-204F-9F23-30D6DCEB8835}"/>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75" name="Rectangle 374">
                    <a:extLst>
                      <a:ext uri="{FF2B5EF4-FFF2-40B4-BE49-F238E27FC236}">
                        <a16:creationId xmlns:a16="http://schemas.microsoft.com/office/drawing/2014/main" id="{B170E460-B0BD-F048-8536-8483A2AA932D}"/>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72" name="Triangle 371">
                  <a:extLst>
                    <a:ext uri="{FF2B5EF4-FFF2-40B4-BE49-F238E27FC236}">
                      <a16:creationId xmlns:a16="http://schemas.microsoft.com/office/drawing/2014/main" id="{8E7E4A5F-84E3-2941-BB23-B301EA83A816}"/>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59" name="Group 358">
                <a:extLst>
                  <a:ext uri="{FF2B5EF4-FFF2-40B4-BE49-F238E27FC236}">
                    <a16:creationId xmlns:a16="http://schemas.microsoft.com/office/drawing/2014/main" id="{1ABB3FD7-999C-F24A-8BBE-D950F7F8FB3E}"/>
                  </a:ext>
                </a:extLst>
              </p:cNvPr>
              <p:cNvGrpSpPr>
                <a:grpSpLocks noChangeAspect="1"/>
              </p:cNvGrpSpPr>
              <p:nvPr/>
            </p:nvGrpSpPr>
            <p:grpSpPr>
              <a:xfrm>
                <a:off x="4477169" y="1839541"/>
                <a:ext cx="865429" cy="640437"/>
                <a:chOff x="10248272" y="5434316"/>
                <a:chExt cx="1291688" cy="955876"/>
              </a:xfrm>
            </p:grpSpPr>
            <p:grpSp>
              <p:nvGrpSpPr>
                <p:cNvPr id="366" name="Group 365">
                  <a:extLst>
                    <a:ext uri="{FF2B5EF4-FFF2-40B4-BE49-F238E27FC236}">
                      <a16:creationId xmlns:a16="http://schemas.microsoft.com/office/drawing/2014/main" id="{A8F53E22-4A85-FA4B-ABAC-C925D0669259}"/>
                    </a:ext>
                  </a:extLst>
                </p:cNvPr>
                <p:cNvGrpSpPr/>
                <p:nvPr/>
              </p:nvGrpSpPr>
              <p:grpSpPr>
                <a:xfrm>
                  <a:off x="10248272" y="5434316"/>
                  <a:ext cx="1291688" cy="955876"/>
                  <a:chOff x="9808434" y="5400474"/>
                  <a:chExt cx="1291688" cy="955876"/>
                </a:xfrm>
              </p:grpSpPr>
              <p:cxnSp>
                <p:nvCxnSpPr>
                  <p:cNvPr id="368" name="Straight Connector 367">
                    <a:extLst>
                      <a:ext uri="{FF2B5EF4-FFF2-40B4-BE49-F238E27FC236}">
                        <a16:creationId xmlns:a16="http://schemas.microsoft.com/office/drawing/2014/main" id="{2B9ABA27-3667-3044-8028-ADE7B89318A8}"/>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Straight Connector 368">
                    <a:extLst>
                      <a:ext uri="{FF2B5EF4-FFF2-40B4-BE49-F238E27FC236}">
                        <a16:creationId xmlns:a16="http://schemas.microsoft.com/office/drawing/2014/main" id="{7A092752-F1C6-BC44-80B0-7379F8ACC51C}"/>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70" name="Rectangle 369">
                    <a:extLst>
                      <a:ext uri="{FF2B5EF4-FFF2-40B4-BE49-F238E27FC236}">
                        <a16:creationId xmlns:a16="http://schemas.microsoft.com/office/drawing/2014/main" id="{1878D2E5-C064-6C48-A7E7-10EF2B3F0A69}"/>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67" name="Triangle 366">
                  <a:extLst>
                    <a:ext uri="{FF2B5EF4-FFF2-40B4-BE49-F238E27FC236}">
                      <a16:creationId xmlns:a16="http://schemas.microsoft.com/office/drawing/2014/main" id="{88ADB52B-5E8F-C340-AEFF-77C8531779AF}"/>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60" name="Group 359">
                <a:extLst>
                  <a:ext uri="{FF2B5EF4-FFF2-40B4-BE49-F238E27FC236}">
                    <a16:creationId xmlns:a16="http://schemas.microsoft.com/office/drawing/2014/main" id="{60914AB9-889D-B646-A821-6F0A08282A0E}"/>
                  </a:ext>
                </a:extLst>
              </p:cNvPr>
              <p:cNvGrpSpPr>
                <a:grpSpLocks noChangeAspect="1"/>
              </p:cNvGrpSpPr>
              <p:nvPr/>
            </p:nvGrpSpPr>
            <p:grpSpPr>
              <a:xfrm>
                <a:off x="4476746" y="1216778"/>
                <a:ext cx="865429" cy="640437"/>
                <a:chOff x="10248272" y="5434316"/>
                <a:chExt cx="1291688" cy="955876"/>
              </a:xfrm>
            </p:grpSpPr>
            <p:grpSp>
              <p:nvGrpSpPr>
                <p:cNvPr id="361" name="Group 360">
                  <a:extLst>
                    <a:ext uri="{FF2B5EF4-FFF2-40B4-BE49-F238E27FC236}">
                      <a16:creationId xmlns:a16="http://schemas.microsoft.com/office/drawing/2014/main" id="{19F61624-6EA0-444C-800A-32F9C57BF1CA}"/>
                    </a:ext>
                  </a:extLst>
                </p:cNvPr>
                <p:cNvGrpSpPr/>
                <p:nvPr/>
              </p:nvGrpSpPr>
              <p:grpSpPr>
                <a:xfrm>
                  <a:off x="10248272" y="5434316"/>
                  <a:ext cx="1291688" cy="955876"/>
                  <a:chOff x="9808434" y="5400474"/>
                  <a:chExt cx="1291688" cy="955876"/>
                </a:xfrm>
              </p:grpSpPr>
              <p:cxnSp>
                <p:nvCxnSpPr>
                  <p:cNvPr id="363" name="Straight Connector 362">
                    <a:extLst>
                      <a:ext uri="{FF2B5EF4-FFF2-40B4-BE49-F238E27FC236}">
                        <a16:creationId xmlns:a16="http://schemas.microsoft.com/office/drawing/2014/main" id="{7047E8F4-A3C9-F044-9B4D-0ACBF8F4976F}"/>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64" name="Straight Connector 363">
                    <a:extLst>
                      <a:ext uri="{FF2B5EF4-FFF2-40B4-BE49-F238E27FC236}">
                        <a16:creationId xmlns:a16="http://schemas.microsoft.com/office/drawing/2014/main" id="{40252CDC-FB11-C743-AE98-12711C435443}"/>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65" name="Rectangle 364">
                    <a:extLst>
                      <a:ext uri="{FF2B5EF4-FFF2-40B4-BE49-F238E27FC236}">
                        <a16:creationId xmlns:a16="http://schemas.microsoft.com/office/drawing/2014/main" id="{CFCD54A2-F478-7B4B-AA83-1253F80CF8A8}"/>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62" name="Triangle 361">
                  <a:extLst>
                    <a:ext uri="{FF2B5EF4-FFF2-40B4-BE49-F238E27FC236}">
                      <a16:creationId xmlns:a16="http://schemas.microsoft.com/office/drawing/2014/main" id="{313D50FF-35FA-B049-864F-22E3D299ED5C}"/>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grpSp>
          <p:nvGrpSpPr>
            <p:cNvPr id="401" name="Group 400">
              <a:extLst>
                <a:ext uri="{FF2B5EF4-FFF2-40B4-BE49-F238E27FC236}">
                  <a16:creationId xmlns:a16="http://schemas.microsoft.com/office/drawing/2014/main" id="{D413365E-EF2F-F54F-AA89-8BBCD236F197}"/>
                </a:ext>
              </a:extLst>
            </p:cNvPr>
            <p:cNvGrpSpPr>
              <a:grpSpLocks/>
            </p:cNvGrpSpPr>
            <p:nvPr/>
          </p:nvGrpSpPr>
          <p:grpSpPr>
            <a:xfrm>
              <a:off x="3053845" y="2894833"/>
              <a:ext cx="433561" cy="2015160"/>
              <a:chOff x="4476746" y="1216778"/>
              <a:chExt cx="867121" cy="5037901"/>
            </a:xfrm>
          </p:grpSpPr>
          <p:grpSp>
            <p:nvGrpSpPr>
              <p:cNvPr id="402" name="Group 401">
                <a:extLst>
                  <a:ext uri="{FF2B5EF4-FFF2-40B4-BE49-F238E27FC236}">
                    <a16:creationId xmlns:a16="http://schemas.microsoft.com/office/drawing/2014/main" id="{32E7F13A-B5AA-DE48-8693-3048A88D791E}"/>
                  </a:ext>
                </a:extLst>
              </p:cNvPr>
              <p:cNvGrpSpPr>
                <a:grpSpLocks noChangeAspect="1"/>
              </p:cNvGrpSpPr>
              <p:nvPr/>
            </p:nvGrpSpPr>
            <p:grpSpPr>
              <a:xfrm>
                <a:off x="4478438" y="5614242"/>
                <a:ext cx="865429" cy="640437"/>
                <a:chOff x="10248272" y="5434316"/>
                <a:chExt cx="1291688" cy="955876"/>
              </a:xfrm>
            </p:grpSpPr>
            <p:grpSp>
              <p:nvGrpSpPr>
                <p:cNvPr id="445" name="Group 444">
                  <a:extLst>
                    <a:ext uri="{FF2B5EF4-FFF2-40B4-BE49-F238E27FC236}">
                      <a16:creationId xmlns:a16="http://schemas.microsoft.com/office/drawing/2014/main" id="{7706D650-58ED-A14B-A813-1D0E36E1C8E2}"/>
                    </a:ext>
                  </a:extLst>
                </p:cNvPr>
                <p:cNvGrpSpPr/>
                <p:nvPr/>
              </p:nvGrpSpPr>
              <p:grpSpPr>
                <a:xfrm>
                  <a:off x="10248272" y="5434316"/>
                  <a:ext cx="1291688" cy="955876"/>
                  <a:chOff x="9808434" y="5400474"/>
                  <a:chExt cx="1291688" cy="955876"/>
                </a:xfrm>
              </p:grpSpPr>
              <p:cxnSp>
                <p:nvCxnSpPr>
                  <p:cNvPr id="447" name="Straight Connector 446">
                    <a:extLst>
                      <a:ext uri="{FF2B5EF4-FFF2-40B4-BE49-F238E27FC236}">
                        <a16:creationId xmlns:a16="http://schemas.microsoft.com/office/drawing/2014/main" id="{C593FA7D-8896-194B-AC8D-5BB2515E6E3C}"/>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48" name="Straight Connector 447">
                    <a:extLst>
                      <a:ext uri="{FF2B5EF4-FFF2-40B4-BE49-F238E27FC236}">
                        <a16:creationId xmlns:a16="http://schemas.microsoft.com/office/drawing/2014/main" id="{4DE91070-429A-1647-A772-7486BB33BE86}"/>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49" name="Rectangle 448">
                    <a:extLst>
                      <a:ext uri="{FF2B5EF4-FFF2-40B4-BE49-F238E27FC236}">
                        <a16:creationId xmlns:a16="http://schemas.microsoft.com/office/drawing/2014/main" id="{CC2582D4-7C36-0348-BEDC-5D78C9FB6D08}"/>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46" name="Triangle 445">
                  <a:extLst>
                    <a:ext uri="{FF2B5EF4-FFF2-40B4-BE49-F238E27FC236}">
                      <a16:creationId xmlns:a16="http://schemas.microsoft.com/office/drawing/2014/main" id="{7913EFF4-9465-DF4B-902A-B3AE089AD26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03" name="Group 402">
                <a:extLst>
                  <a:ext uri="{FF2B5EF4-FFF2-40B4-BE49-F238E27FC236}">
                    <a16:creationId xmlns:a16="http://schemas.microsoft.com/office/drawing/2014/main" id="{DD5F6863-3C37-0246-9D98-527F0F621FDA}"/>
                  </a:ext>
                </a:extLst>
              </p:cNvPr>
              <p:cNvGrpSpPr>
                <a:grpSpLocks noChangeAspect="1"/>
              </p:cNvGrpSpPr>
              <p:nvPr/>
            </p:nvGrpSpPr>
            <p:grpSpPr>
              <a:xfrm>
                <a:off x="4478015" y="4991479"/>
                <a:ext cx="865429" cy="640437"/>
                <a:chOff x="10248272" y="5434316"/>
                <a:chExt cx="1291688" cy="955876"/>
              </a:xfrm>
            </p:grpSpPr>
            <p:grpSp>
              <p:nvGrpSpPr>
                <p:cNvPr id="440" name="Group 439">
                  <a:extLst>
                    <a:ext uri="{FF2B5EF4-FFF2-40B4-BE49-F238E27FC236}">
                      <a16:creationId xmlns:a16="http://schemas.microsoft.com/office/drawing/2014/main" id="{BED8242E-3CAA-B04C-B711-4E980C19CB00}"/>
                    </a:ext>
                  </a:extLst>
                </p:cNvPr>
                <p:cNvGrpSpPr/>
                <p:nvPr/>
              </p:nvGrpSpPr>
              <p:grpSpPr>
                <a:xfrm>
                  <a:off x="10248272" y="5434316"/>
                  <a:ext cx="1291688" cy="955876"/>
                  <a:chOff x="9808434" y="5400474"/>
                  <a:chExt cx="1291688" cy="955876"/>
                </a:xfrm>
              </p:grpSpPr>
              <p:cxnSp>
                <p:nvCxnSpPr>
                  <p:cNvPr id="442" name="Straight Connector 441">
                    <a:extLst>
                      <a:ext uri="{FF2B5EF4-FFF2-40B4-BE49-F238E27FC236}">
                        <a16:creationId xmlns:a16="http://schemas.microsoft.com/office/drawing/2014/main" id="{D920CD4A-8B55-4F44-AAB9-46D38BA4595C}"/>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43" name="Straight Connector 442">
                    <a:extLst>
                      <a:ext uri="{FF2B5EF4-FFF2-40B4-BE49-F238E27FC236}">
                        <a16:creationId xmlns:a16="http://schemas.microsoft.com/office/drawing/2014/main" id="{46D63994-7460-7B41-B2DF-BB2ACF598CD8}"/>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44" name="Rectangle 443">
                    <a:extLst>
                      <a:ext uri="{FF2B5EF4-FFF2-40B4-BE49-F238E27FC236}">
                        <a16:creationId xmlns:a16="http://schemas.microsoft.com/office/drawing/2014/main" id="{7D4C298D-8772-A14A-AE6E-DBF630285D5F}"/>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41" name="Triangle 440">
                  <a:extLst>
                    <a:ext uri="{FF2B5EF4-FFF2-40B4-BE49-F238E27FC236}">
                      <a16:creationId xmlns:a16="http://schemas.microsoft.com/office/drawing/2014/main" id="{69F9C7A6-3A24-8642-B074-CD40C94A0C5F}"/>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04" name="Group 403">
                <a:extLst>
                  <a:ext uri="{FF2B5EF4-FFF2-40B4-BE49-F238E27FC236}">
                    <a16:creationId xmlns:a16="http://schemas.microsoft.com/office/drawing/2014/main" id="{056F2116-9FA7-1F4A-BE0A-9D04EE386F5B}"/>
                  </a:ext>
                </a:extLst>
              </p:cNvPr>
              <p:cNvGrpSpPr>
                <a:grpSpLocks noChangeAspect="1"/>
              </p:cNvGrpSpPr>
              <p:nvPr/>
            </p:nvGrpSpPr>
            <p:grpSpPr>
              <a:xfrm>
                <a:off x="4478015" y="4349655"/>
                <a:ext cx="865429" cy="640437"/>
                <a:chOff x="10248272" y="5434316"/>
                <a:chExt cx="1291688" cy="955876"/>
              </a:xfrm>
            </p:grpSpPr>
            <p:grpSp>
              <p:nvGrpSpPr>
                <p:cNvPr id="435" name="Group 434">
                  <a:extLst>
                    <a:ext uri="{FF2B5EF4-FFF2-40B4-BE49-F238E27FC236}">
                      <a16:creationId xmlns:a16="http://schemas.microsoft.com/office/drawing/2014/main" id="{F439076F-3D22-8744-A9F4-1501A6A0C0B4}"/>
                    </a:ext>
                  </a:extLst>
                </p:cNvPr>
                <p:cNvGrpSpPr/>
                <p:nvPr/>
              </p:nvGrpSpPr>
              <p:grpSpPr>
                <a:xfrm>
                  <a:off x="10248272" y="5434316"/>
                  <a:ext cx="1291688" cy="955876"/>
                  <a:chOff x="9808434" y="5400474"/>
                  <a:chExt cx="1291688" cy="955876"/>
                </a:xfrm>
              </p:grpSpPr>
              <p:cxnSp>
                <p:nvCxnSpPr>
                  <p:cNvPr id="437" name="Straight Connector 436">
                    <a:extLst>
                      <a:ext uri="{FF2B5EF4-FFF2-40B4-BE49-F238E27FC236}">
                        <a16:creationId xmlns:a16="http://schemas.microsoft.com/office/drawing/2014/main" id="{6A019602-C7A4-2742-A163-02C44D4D306A}"/>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38" name="Straight Connector 437">
                    <a:extLst>
                      <a:ext uri="{FF2B5EF4-FFF2-40B4-BE49-F238E27FC236}">
                        <a16:creationId xmlns:a16="http://schemas.microsoft.com/office/drawing/2014/main" id="{E7E25F58-7820-5E4E-9389-C4A885DDD00D}"/>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39" name="Rectangle 438">
                    <a:extLst>
                      <a:ext uri="{FF2B5EF4-FFF2-40B4-BE49-F238E27FC236}">
                        <a16:creationId xmlns:a16="http://schemas.microsoft.com/office/drawing/2014/main" id="{5DC661A9-198E-E941-B0B2-78769F3EC819}"/>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36" name="Triangle 435">
                  <a:extLst>
                    <a:ext uri="{FF2B5EF4-FFF2-40B4-BE49-F238E27FC236}">
                      <a16:creationId xmlns:a16="http://schemas.microsoft.com/office/drawing/2014/main" id="{3F55279A-88C3-9344-9E50-7391D2BCA7D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05" name="Group 404">
                <a:extLst>
                  <a:ext uri="{FF2B5EF4-FFF2-40B4-BE49-F238E27FC236}">
                    <a16:creationId xmlns:a16="http://schemas.microsoft.com/office/drawing/2014/main" id="{D2D5A5DB-B86E-1D4E-81EC-62CD01CEF5B9}"/>
                  </a:ext>
                </a:extLst>
              </p:cNvPr>
              <p:cNvGrpSpPr>
                <a:grpSpLocks noChangeAspect="1"/>
              </p:cNvGrpSpPr>
              <p:nvPr/>
            </p:nvGrpSpPr>
            <p:grpSpPr>
              <a:xfrm>
                <a:off x="4477592" y="3726892"/>
                <a:ext cx="865429" cy="640437"/>
                <a:chOff x="10248272" y="5434316"/>
                <a:chExt cx="1291688" cy="955876"/>
              </a:xfrm>
            </p:grpSpPr>
            <p:grpSp>
              <p:nvGrpSpPr>
                <p:cNvPr id="430" name="Group 429">
                  <a:extLst>
                    <a:ext uri="{FF2B5EF4-FFF2-40B4-BE49-F238E27FC236}">
                      <a16:creationId xmlns:a16="http://schemas.microsoft.com/office/drawing/2014/main" id="{F9606B2D-8269-9544-96E7-657607C89BBA}"/>
                    </a:ext>
                  </a:extLst>
                </p:cNvPr>
                <p:cNvGrpSpPr/>
                <p:nvPr/>
              </p:nvGrpSpPr>
              <p:grpSpPr>
                <a:xfrm>
                  <a:off x="10248272" y="5434316"/>
                  <a:ext cx="1291688" cy="955876"/>
                  <a:chOff x="9808434" y="5400474"/>
                  <a:chExt cx="1291688" cy="955876"/>
                </a:xfrm>
              </p:grpSpPr>
              <p:cxnSp>
                <p:nvCxnSpPr>
                  <p:cNvPr id="432" name="Straight Connector 431">
                    <a:extLst>
                      <a:ext uri="{FF2B5EF4-FFF2-40B4-BE49-F238E27FC236}">
                        <a16:creationId xmlns:a16="http://schemas.microsoft.com/office/drawing/2014/main" id="{ABC39DA2-ACBF-6E47-BD80-4F5BA4BC2920}"/>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33" name="Straight Connector 432">
                    <a:extLst>
                      <a:ext uri="{FF2B5EF4-FFF2-40B4-BE49-F238E27FC236}">
                        <a16:creationId xmlns:a16="http://schemas.microsoft.com/office/drawing/2014/main" id="{53C7D69B-0B10-5045-9874-CC850CE288CC}"/>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34" name="Rectangle 433">
                    <a:extLst>
                      <a:ext uri="{FF2B5EF4-FFF2-40B4-BE49-F238E27FC236}">
                        <a16:creationId xmlns:a16="http://schemas.microsoft.com/office/drawing/2014/main" id="{67498DF1-36AA-DC4C-9DA3-F52437565F1A}"/>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31" name="Triangle 430">
                  <a:extLst>
                    <a:ext uri="{FF2B5EF4-FFF2-40B4-BE49-F238E27FC236}">
                      <a16:creationId xmlns:a16="http://schemas.microsoft.com/office/drawing/2014/main" id="{1BEEBF94-0953-1746-BD37-89A6C87E4760}"/>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06" name="Group 405">
                <a:extLst>
                  <a:ext uri="{FF2B5EF4-FFF2-40B4-BE49-F238E27FC236}">
                    <a16:creationId xmlns:a16="http://schemas.microsoft.com/office/drawing/2014/main" id="{CDC3272B-A89F-2A47-8B7C-0DA09098825D}"/>
                  </a:ext>
                </a:extLst>
              </p:cNvPr>
              <p:cNvGrpSpPr>
                <a:grpSpLocks noChangeAspect="1"/>
              </p:cNvGrpSpPr>
              <p:nvPr/>
            </p:nvGrpSpPr>
            <p:grpSpPr>
              <a:xfrm>
                <a:off x="4477592" y="3104128"/>
                <a:ext cx="865429" cy="640437"/>
                <a:chOff x="10248272" y="5434316"/>
                <a:chExt cx="1291688" cy="955876"/>
              </a:xfrm>
            </p:grpSpPr>
            <p:grpSp>
              <p:nvGrpSpPr>
                <p:cNvPr id="425" name="Group 424">
                  <a:extLst>
                    <a:ext uri="{FF2B5EF4-FFF2-40B4-BE49-F238E27FC236}">
                      <a16:creationId xmlns:a16="http://schemas.microsoft.com/office/drawing/2014/main" id="{0EF52E33-AEA4-C341-8300-3CE83FECCD32}"/>
                    </a:ext>
                  </a:extLst>
                </p:cNvPr>
                <p:cNvGrpSpPr/>
                <p:nvPr/>
              </p:nvGrpSpPr>
              <p:grpSpPr>
                <a:xfrm>
                  <a:off x="10248272" y="5434316"/>
                  <a:ext cx="1291688" cy="955876"/>
                  <a:chOff x="9808434" y="5400474"/>
                  <a:chExt cx="1291688" cy="955876"/>
                </a:xfrm>
              </p:grpSpPr>
              <p:cxnSp>
                <p:nvCxnSpPr>
                  <p:cNvPr id="427" name="Straight Connector 426">
                    <a:extLst>
                      <a:ext uri="{FF2B5EF4-FFF2-40B4-BE49-F238E27FC236}">
                        <a16:creationId xmlns:a16="http://schemas.microsoft.com/office/drawing/2014/main" id="{9E39B300-DE11-764B-8BB7-AF399C1D95FE}"/>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8" name="Straight Connector 427">
                    <a:extLst>
                      <a:ext uri="{FF2B5EF4-FFF2-40B4-BE49-F238E27FC236}">
                        <a16:creationId xmlns:a16="http://schemas.microsoft.com/office/drawing/2014/main" id="{6E2FF835-2CB3-1E43-B86F-5B5B8EEAF9AF}"/>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29" name="Rectangle 428">
                    <a:extLst>
                      <a:ext uri="{FF2B5EF4-FFF2-40B4-BE49-F238E27FC236}">
                        <a16:creationId xmlns:a16="http://schemas.microsoft.com/office/drawing/2014/main" id="{E643E59E-019E-8E48-8307-DC5774EFB89E}"/>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26" name="Triangle 425">
                  <a:extLst>
                    <a:ext uri="{FF2B5EF4-FFF2-40B4-BE49-F238E27FC236}">
                      <a16:creationId xmlns:a16="http://schemas.microsoft.com/office/drawing/2014/main" id="{5CC474B0-6237-7A4D-85F0-1ABC3C95282F}"/>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07" name="Group 406">
                <a:extLst>
                  <a:ext uri="{FF2B5EF4-FFF2-40B4-BE49-F238E27FC236}">
                    <a16:creationId xmlns:a16="http://schemas.microsoft.com/office/drawing/2014/main" id="{1A18CB80-9ABA-7F40-ABA3-2798555EBC21}"/>
                  </a:ext>
                </a:extLst>
              </p:cNvPr>
              <p:cNvGrpSpPr>
                <a:grpSpLocks noChangeAspect="1"/>
              </p:cNvGrpSpPr>
              <p:nvPr/>
            </p:nvGrpSpPr>
            <p:grpSpPr>
              <a:xfrm>
                <a:off x="4477169" y="2481365"/>
                <a:ext cx="865429" cy="640437"/>
                <a:chOff x="10248272" y="5434316"/>
                <a:chExt cx="1291688" cy="955876"/>
              </a:xfrm>
            </p:grpSpPr>
            <p:grpSp>
              <p:nvGrpSpPr>
                <p:cNvPr id="420" name="Group 419">
                  <a:extLst>
                    <a:ext uri="{FF2B5EF4-FFF2-40B4-BE49-F238E27FC236}">
                      <a16:creationId xmlns:a16="http://schemas.microsoft.com/office/drawing/2014/main" id="{31F165D2-2211-1843-AC79-EED2383B36AA}"/>
                    </a:ext>
                  </a:extLst>
                </p:cNvPr>
                <p:cNvGrpSpPr/>
                <p:nvPr/>
              </p:nvGrpSpPr>
              <p:grpSpPr>
                <a:xfrm>
                  <a:off x="10248272" y="5434316"/>
                  <a:ext cx="1291688" cy="955876"/>
                  <a:chOff x="9808434" y="5400474"/>
                  <a:chExt cx="1291688" cy="955876"/>
                </a:xfrm>
              </p:grpSpPr>
              <p:cxnSp>
                <p:nvCxnSpPr>
                  <p:cNvPr id="422" name="Straight Connector 421">
                    <a:extLst>
                      <a:ext uri="{FF2B5EF4-FFF2-40B4-BE49-F238E27FC236}">
                        <a16:creationId xmlns:a16="http://schemas.microsoft.com/office/drawing/2014/main" id="{FF5DF2BC-E554-5C43-9C0A-AEE3F966FF7B}"/>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3" name="Straight Connector 422">
                    <a:extLst>
                      <a:ext uri="{FF2B5EF4-FFF2-40B4-BE49-F238E27FC236}">
                        <a16:creationId xmlns:a16="http://schemas.microsoft.com/office/drawing/2014/main" id="{89F5F236-32EF-C649-8146-A543BB48624A}"/>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24" name="Rectangle 423">
                    <a:extLst>
                      <a:ext uri="{FF2B5EF4-FFF2-40B4-BE49-F238E27FC236}">
                        <a16:creationId xmlns:a16="http://schemas.microsoft.com/office/drawing/2014/main" id="{41024AFF-81EB-6C47-9113-135C680AF007}"/>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21" name="Triangle 420">
                  <a:extLst>
                    <a:ext uri="{FF2B5EF4-FFF2-40B4-BE49-F238E27FC236}">
                      <a16:creationId xmlns:a16="http://schemas.microsoft.com/office/drawing/2014/main" id="{42B51A04-F4E6-7E42-80A4-8A8AA667623E}"/>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08" name="Group 407">
                <a:extLst>
                  <a:ext uri="{FF2B5EF4-FFF2-40B4-BE49-F238E27FC236}">
                    <a16:creationId xmlns:a16="http://schemas.microsoft.com/office/drawing/2014/main" id="{021BC7C0-EB07-6944-8F59-F0289D5E645B}"/>
                  </a:ext>
                </a:extLst>
              </p:cNvPr>
              <p:cNvGrpSpPr>
                <a:grpSpLocks noChangeAspect="1"/>
              </p:cNvGrpSpPr>
              <p:nvPr/>
            </p:nvGrpSpPr>
            <p:grpSpPr>
              <a:xfrm>
                <a:off x="4477169" y="1839541"/>
                <a:ext cx="865429" cy="640437"/>
                <a:chOff x="10248272" y="5434316"/>
                <a:chExt cx="1291688" cy="955876"/>
              </a:xfrm>
            </p:grpSpPr>
            <p:grpSp>
              <p:nvGrpSpPr>
                <p:cNvPr id="415" name="Group 414">
                  <a:extLst>
                    <a:ext uri="{FF2B5EF4-FFF2-40B4-BE49-F238E27FC236}">
                      <a16:creationId xmlns:a16="http://schemas.microsoft.com/office/drawing/2014/main" id="{B9DBF584-D4E0-5344-995F-EF27155510AD}"/>
                    </a:ext>
                  </a:extLst>
                </p:cNvPr>
                <p:cNvGrpSpPr/>
                <p:nvPr/>
              </p:nvGrpSpPr>
              <p:grpSpPr>
                <a:xfrm>
                  <a:off x="10248272" y="5434316"/>
                  <a:ext cx="1291688" cy="955876"/>
                  <a:chOff x="9808434" y="5400474"/>
                  <a:chExt cx="1291688" cy="955876"/>
                </a:xfrm>
              </p:grpSpPr>
              <p:cxnSp>
                <p:nvCxnSpPr>
                  <p:cNvPr id="417" name="Straight Connector 416">
                    <a:extLst>
                      <a:ext uri="{FF2B5EF4-FFF2-40B4-BE49-F238E27FC236}">
                        <a16:creationId xmlns:a16="http://schemas.microsoft.com/office/drawing/2014/main" id="{DCB9B82F-1C12-4547-98CE-38208D805E72}"/>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18" name="Straight Connector 417">
                    <a:extLst>
                      <a:ext uri="{FF2B5EF4-FFF2-40B4-BE49-F238E27FC236}">
                        <a16:creationId xmlns:a16="http://schemas.microsoft.com/office/drawing/2014/main" id="{83033C6B-4BFC-EA49-A72B-63479AE3B3EA}"/>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19" name="Rectangle 418">
                    <a:extLst>
                      <a:ext uri="{FF2B5EF4-FFF2-40B4-BE49-F238E27FC236}">
                        <a16:creationId xmlns:a16="http://schemas.microsoft.com/office/drawing/2014/main" id="{B856BC90-79C8-C041-B6E0-D2F785B93A9C}"/>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16" name="Triangle 415">
                  <a:extLst>
                    <a:ext uri="{FF2B5EF4-FFF2-40B4-BE49-F238E27FC236}">
                      <a16:creationId xmlns:a16="http://schemas.microsoft.com/office/drawing/2014/main" id="{98B6E2F8-DC00-E645-9DD0-1F75F5F4F095}"/>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09" name="Group 408">
                <a:extLst>
                  <a:ext uri="{FF2B5EF4-FFF2-40B4-BE49-F238E27FC236}">
                    <a16:creationId xmlns:a16="http://schemas.microsoft.com/office/drawing/2014/main" id="{6E0F6985-E1C7-0F45-A9ED-6FE996441041}"/>
                  </a:ext>
                </a:extLst>
              </p:cNvPr>
              <p:cNvGrpSpPr>
                <a:grpSpLocks noChangeAspect="1"/>
              </p:cNvGrpSpPr>
              <p:nvPr/>
            </p:nvGrpSpPr>
            <p:grpSpPr>
              <a:xfrm>
                <a:off x="4476746" y="1216778"/>
                <a:ext cx="865429" cy="640437"/>
                <a:chOff x="10248272" y="5434316"/>
                <a:chExt cx="1291688" cy="955876"/>
              </a:xfrm>
            </p:grpSpPr>
            <p:grpSp>
              <p:nvGrpSpPr>
                <p:cNvPr id="410" name="Group 409">
                  <a:extLst>
                    <a:ext uri="{FF2B5EF4-FFF2-40B4-BE49-F238E27FC236}">
                      <a16:creationId xmlns:a16="http://schemas.microsoft.com/office/drawing/2014/main" id="{59D2E7F4-4744-3A40-8218-BC4795BE4E3F}"/>
                    </a:ext>
                  </a:extLst>
                </p:cNvPr>
                <p:cNvGrpSpPr/>
                <p:nvPr/>
              </p:nvGrpSpPr>
              <p:grpSpPr>
                <a:xfrm>
                  <a:off x="10248272" y="5434316"/>
                  <a:ext cx="1291688" cy="955876"/>
                  <a:chOff x="9808434" y="5400474"/>
                  <a:chExt cx="1291688" cy="955876"/>
                </a:xfrm>
              </p:grpSpPr>
              <p:cxnSp>
                <p:nvCxnSpPr>
                  <p:cNvPr id="412" name="Straight Connector 411">
                    <a:extLst>
                      <a:ext uri="{FF2B5EF4-FFF2-40B4-BE49-F238E27FC236}">
                        <a16:creationId xmlns:a16="http://schemas.microsoft.com/office/drawing/2014/main" id="{E627D799-AF3E-FD4D-BAAD-D31255FC14D2}"/>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13" name="Straight Connector 412">
                    <a:extLst>
                      <a:ext uri="{FF2B5EF4-FFF2-40B4-BE49-F238E27FC236}">
                        <a16:creationId xmlns:a16="http://schemas.microsoft.com/office/drawing/2014/main" id="{B218A4AF-6504-8A40-8E50-A6C141158AA4}"/>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14" name="Rectangle 413">
                    <a:extLst>
                      <a:ext uri="{FF2B5EF4-FFF2-40B4-BE49-F238E27FC236}">
                        <a16:creationId xmlns:a16="http://schemas.microsoft.com/office/drawing/2014/main" id="{4DC2EFC8-C5D8-A34D-9090-0547C9799D48}"/>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11" name="Triangle 410">
                  <a:extLst>
                    <a:ext uri="{FF2B5EF4-FFF2-40B4-BE49-F238E27FC236}">
                      <a16:creationId xmlns:a16="http://schemas.microsoft.com/office/drawing/2014/main" id="{EE4E9639-1D0E-1841-BF84-60B6A5387EED}"/>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grpSp>
          <p:nvGrpSpPr>
            <p:cNvPr id="450" name="Group 449">
              <a:extLst>
                <a:ext uri="{FF2B5EF4-FFF2-40B4-BE49-F238E27FC236}">
                  <a16:creationId xmlns:a16="http://schemas.microsoft.com/office/drawing/2014/main" id="{49D5F072-F119-C047-8CAA-BAC8042220D1}"/>
                </a:ext>
              </a:extLst>
            </p:cNvPr>
            <p:cNvGrpSpPr>
              <a:grpSpLocks/>
            </p:cNvGrpSpPr>
            <p:nvPr/>
          </p:nvGrpSpPr>
          <p:grpSpPr>
            <a:xfrm>
              <a:off x="3206245" y="3047233"/>
              <a:ext cx="433561" cy="2015160"/>
              <a:chOff x="4476746" y="1216778"/>
              <a:chExt cx="867121" cy="5037901"/>
            </a:xfrm>
          </p:grpSpPr>
          <p:grpSp>
            <p:nvGrpSpPr>
              <p:cNvPr id="451" name="Group 450">
                <a:extLst>
                  <a:ext uri="{FF2B5EF4-FFF2-40B4-BE49-F238E27FC236}">
                    <a16:creationId xmlns:a16="http://schemas.microsoft.com/office/drawing/2014/main" id="{603270C8-3709-474C-99FD-38E5D1B8F252}"/>
                  </a:ext>
                </a:extLst>
              </p:cNvPr>
              <p:cNvGrpSpPr>
                <a:grpSpLocks noChangeAspect="1"/>
              </p:cNvGrpSpPr>
              <p:nvPr/>
            </p:nvGrpSpPr>
            <p:grpSpPr>
              <a:xfrm>
                <a:off x="4478438" y="5614242"/>
                <a:ext cx="865429" cy="640437"/>
                <a:chOff x="10248272" y="5434316"/>
                <a:chExt cx="1291688" cy="955876"/>
              </a:xfrm>
            </p:grpSpPr>
            <p:grpSp>
              <p:nvGrpSpPr>
                <p:cNvPr id="494" name="Group 493">
                  <a:extLst>
                    <a:ext uri="{FF2B5EF4-FFF2-40B4-BE49-F238E27FC236}">
                      <a16:creationId xmlns:a16="http://schemas.microsoft.com/office/drawing/2014/main" id="{FD183E30-7156-AA4C-A932-93067A9EC78E}"/>
                    </a:ext>
                  </a:extLst>
                </p:cNvPr>
                <p:cNvGrpSpPr/>
                <p:nvPr/>
              </p:nvGrpSpPr>
              <p:grpSpPr>
                <a:xfrm>
                  <a:off x="10248272" y="5434316"/>
                  <a:ext cx="1291688" cy="955876"/>
                  <a:chOff x="9808434" y="5400474"/>
                  <a:chExt cx="1291688" cy="955876"/>
                </a:xfrm>
              </p:grpSpPr>
              <p:cxnSp>
                <p:nvCxnSpPr>
                  <p:cNvPr id="496" name="Straight Connector 495">
                    <a:extLst>
                      <a:ext uri="{FF2B5EF4-FFF2-40B4-BE49-F238E27FC236}">
                        <a16:creationId xmlns:a16="http://schemas.microsoft.com/office/drawing/2014/main" id="{16698EF3-813D-9A44-B6D5-93A0D78EF3D7}"/>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97" name="Straight Connector 496">
                    <a:extLst>
                      <a:ext uri="{FF2B5EF4-FFF2-40B4-BE49-F238E27FC236}">
                        <a16:creationId xmlns:a16="http://schemas.microsoft.com/office/drawing/2014/main" id="{03D8482C-4421-3D41-8EC1-2D18EFAFAE3C}"/>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98" name="Rectangle 497">
                    <a:extLst>
                      <a:ext uri="{FF2B5EF4-FFF2-40B4-BE49-F238E27FC236}">
                        <a16:creationId xmlns:a16="http://schemas.microsoft.com/office/drawing/2014/main" id="{E5D3D323-3DA3-844F-B042-B35D1C12F99C}"/>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95" name="Triangle 494">
                  <a:extLst>
                    <a:ext uri="{FF2B5EF4-FFF2-40B4-BE49-F238E27FC236}">
                      <a16:creationId xmlns:a16="http://schemas.microsoft.com/office/drawing/2014/main" id="{456582D2-E988-5A42-BAD5-02DA019F6A8A}"/>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52" name="Group 451">
                <a:extLst>
                  <a:ext uri="{FF2B5EF4-FFF2-40B4-BE49-F238E27FC236}">
                    <a16:creationId xmlns:a16="http://schemas.microsoft.com/office/drawing/2014/main" id="{A0F9A8DD-3187-3247-AAC6-6A5643391FA5}"/>
                  </a:ext>
                </a:extLst>
              </p:cNvPr>
              <p:cNvGrpSpPr>
                <a:grpSpLocks noChangeAspect="1"/>
              </p:cNvGrpSpPr>
              <p:nvPr/>
            </p:nvGrpSpPr>
            <p:grpSpPr>
              <a:xfrm>
                <a:off x="4478015" y="4991479"/>
                <a:ext cx="865429" cy="640437"/>
                <a:chOff x="10248272" y="5434316"/>
                <a:chExt cx="1291688" cy="955876"/>
              </a:xfrm>
            </p:grpSpPr>
            <p:grpSp>
              <p:nvGrpSpPr>
                <p:cNvPr id="489" name="Group 488">
                  <a:extLst>
                    <a:ext uri="{FF2B5EF4-FFF2-40B4-BE49-F238E27FC236}">
                      <a16:creationId xmlns:a16="http://schemas.microsoft.com/office/drawing/2014/main" id="{8504C329-A955-F749-8836-D308BBC68105}"/>
                    </a:ext>
                  </a:extLst>
                </p:cNvPr>
                <p:cNvGrpSpPr/>
                <p:nvPr/>
              </p:nvGrpSpPr>
              <p:grpSpPr>
                <a:xfrm>
                  <a:off x="10248272" y="5434316"/>
                  <a:ext cx="1291688" cy="955876"/>
                  <a:chOff x="9808434" y="5400474"/>
                  <a:chExt cx="1291688" cy="955876"/>
                </a:xfrm>
              </p:grpSpPr>
              <p:cxnSp>
                <p:nvCxnSpPr>
                  <p:cNvPr id="491" name="Straight Connector 490">
                    <a:extLst>
                      <a:ext uri="{FF2B5EF4-FFF2-40B4-BE49-F238E27FC236}">
                        <a16:creationId xmlns:a16="http://schemas.microsoft.com/office/drawing/2014/main" id="{19CD199C-AC1A-FB4C-BCCB-11EE7BDDB661}"/>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92" name="Straight Connector 491">
                    <a:extLst>
                      <a:ext uri="{FF2B5EF4-FFF2-40B4-BE49-F238E27FC236}">
                        <a16:creationId xmlns:a16="http://schemas.microsoft.com/office/drawing/2014/main" id="{6A792DA1-F8F5-6740-9B42-371FFCD28B45}"/>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93" name="Rectangle 492">
                    <a:extLst>
                      <a:ext uri="{FF2B5EF4-FFF2-40B4-BE49-F238E27FC236}">
                        <a16:creationId xmlns:a16="http://schemas.microsoft.com/office/drawing/2014/main" id="{A72D4919-F85C-F54C-8DDD-F9A6D7351E76}"/>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90" name="Triangle 489">
                  <a:extLst>
                    <a:ext uri="{FF2B5EF4-FFF2-40B4-BE49-F238E27FC236}">
                      <a16:creationId xmlns:a16="http://schemas.microsoft.com/office/drawing/2014/main" id="{5D71CEBE-E98F-9C48-B87F-15CEA0902BF7}"/>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53" name="Group 452">
                <a:extLst>
                  <a:ext uri="{FF2B5EF4-FFF2-40B4-BE49-F238E27FC236}">
                    <a16:creationId xmlns:a16="http://schemas.microsoft.com/office/drawing/2014/main" id="{D1774628-0E92-6B44-AD44-473740A61F74}"/>
                  </a:ext>
                </a:extLst>
              </p:cNvPr>
              <p:cNvGrpSpPr>
                <a:grpSpLocks noChangeAspect="1"/>
              </p:cNvGrpSpPr>
              <p:nvPr/>
            </p:nvGrpSpPr>
            <p:grpSpPr>
              <a:xfrm>
                <a:off x="4478015" y="4349655"/>
                <a:ext cx="865429" cy="640437"/>
                <a:chOff x="10248272" y="5434316"/>
                <a:chExt cx="1291688" cy="955876"/>
              </a:xfrm>
            </p:grpSpPr>
            <p:grpSp>
              <p:nvGrpSpPr>
                <p:cNvPr id="484" name="Group 483">
                  <a:extLst>
                    <a:ext uri="{FF2B5EF4-FFF2-40B4-BE49-F238E27FC236}">
                      <a16:creationId xmlns:a16="http://schemas.microsoft.com/office/drawing/2014/main" id="{26FBA5CE-390D-BC41-A8BB-162B3D35E1AB}"/>
                    </a:ext>
                  </a:extLst>
                </p:cNvPr>
                <p:cNvGrpSpPr/>
                <p:nvPr/>
              </p:nvGrpSpPr>
              <p:grpSpPr>
                <a:xfrm>
                  <a:off x="10248272" y="5434316"/>
                  <a:ext cx="1291688" cy="955876"/>
                  <a:chOff x="9808434" y="5400474"/>
                  <a:chExt cx="1291688" cy="955876"/>
                </a:xfrm>
              </p:grpSpPr>
              <p:cxnSp>
                <p:nvCxnSpPr>
                  <p:cNvPr id="486" name="Straight Connector 485">
                    <a:extLst>
                      <a:ext uri="{FF2B5EF4-FFF2-40B4-BE49-F238E27FC236}">
                        <a16:creationId xmlns:a16="http://schemas.microsoft.com/office/drawing/2014/main" id="{72797135-B1FD-924F-A45C-336CCE2ED698}"/>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7" name="Straight Connector 486">
                    <a:extLst>
                      <a:ext uri="{FF2B5EF4-FFF2-40B4-BE49-F238E27FC236}">
                        <a16:creationId xmlns:a16="http://schemas.microsoft.com/office/drawing/2014/main" id="{A1557818-6E35-F041-BFE2-683CA06FAB4A}"/>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88" name="Rectangle 487">
                    <a:extLst>
                      <a:ext uri="{FF2B5EF4-FFF2-40B4-BE49-F238E27FC236}">
                        <a16:creationId xmlns:a16="http://schemas.microsoft.com/office/drawing/2014/main" id="{A2D14183-4393-C349-B497-8C15B98D445F}"/>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85" name="Triangle 484">
                  <a:extLst>
                    <a:ext uri="{FF2B5EF4-FFF2-40B4-BE49-F238E27FC236}">
                      <a16:creationId xmlns:a16="http://schemas.microsoft.com/office/drawing/2014/main" id="{D62383DF-4ECB-4A4B-B740-A838C40A2C68}"/>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54" name="Group 453">
                <a:extLst>
                  <a:ext uri="{FF2B5EF4-FFF2-40B4-BE49-F238E27FC236}">
                    <a16:creationId xmlns:a16="http://schemas.microsoft.com/office/drawing/2014/main" id="{A975233C-E156-4B4F-8652-85AA5F5F7BC9}"/>
                  </a:ext>
                </a:extLst>
              </p:cNvPr>
              <p:cNvGrpSpPr>
                <a:grpSpLocks noChangeAspect="1"/>
              </p:cNvGrpSpPr>
              <p:nvPr/>
            </p:nvGrpSpPr>
            <p:grpSpPr>
              <a:xfrm>
                <a:off x="4477592" y="3726892"/>
                <a:ext cx="865429" cy="640437"/>
                <a:chOff x="10248272" y="5434316"/>
                <a:chExt cx="1291688" cy="955876"/>
              </a:xfrm>
            </p:grpSpPr>
            <p:grpSp>
              <p:nvGrpSpPr>
                <p:cNvPr id="479" name="Group 478">
                  <a:extLst>
                    <a:ext uri="{FF2B5EF4-FFF2-40B4-BE49-F238E27FC236}">
                      <a16:creationId xmlns:a16="http://schemas.microsoft.com/office/drawing/2014/main" id="{425C4C39-DA26-664E-9F60-D72DB394761F}"/>
                    </a:ext>
                  </a:extLst>
                </p:cNvPr>
                <p:cNvGrpSpPr/>
                <p:nvPr/>
              </p:nvGrpSpPr>
              <p:grpSpPr>
                <a:xfrm>
                  <a:off x="10248272" y="5434316"/>
                  <a:ext cx="1291688" cy="955876"/>
                  <a:chOff x="9808434" y="5400474"/>
                  <a:chExt cx="1291688" cy="955876"/>
                </a:xfrm>
              </p:grpSpPr>
              <p:cxnSp>
                <p:nvCxnSpPr>
                  <p:cNvPr id="481" name="Straight Connector 480">
                    <a:extLst>
                      <a:ext uri="{FF2B5EF4-FFF2-40B4-BE49-F238E27FC236}">
                        <a16:creationId xmlns:a16="http://schemas.microsoft.com/office/drawing/2014/main" id="{B37B6CAC-2E32-6140-B451-B454364B09D6}"/>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2" name="Straight Connector 481">
                    <a:extLst>
                      <a:ext uri="{FF2B5EF4-FFF2-40B4-BE49-F238E27FC236}">
                        <a16:creationId xmlns:a16="http://schemas.microsoft.com/office/drawing/2014/main" id="{8699CBB7-F85C-E74B-B04C-5507707C1CC7}"/>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83" name="Rectangle 482">
                    <a:extLst>
                      <a:ext uri="{FF2B5EF4-FFF2-40B4-BE49-F238E27FC236}">
                        <a16:creationId xmlns:a16="http://schemas.microsoft.com/office/drawing/2014/main" id="{BED478B0-1AC0-9E4F-883B-4972550ABF0D}"/>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80" name="Triangle 479">
                  <a:extLst>
                    <a:ext uri="{FF2B5EF4-FFF2-40B4-BE49-F238E27FC236}">
                      <a16:creationId xmlns:a16="http://schemas.microsoft.com/office/drawing/2014/main" id="{2269E013-A0B9-2F49-8388-F82E9CAD3373}"/>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55" name="Group 454">
                <a:extLst>
                  <a:ext uri="{FF2B5EF4-FFF2-40B4-BE49-F238E27FC236}">
                    <a16:creationId xmlns:a16="http://schemas.microsoft.com/office/drawing/2014/main" id="{159248A9-4C7B-8F42-B08F-5C491E960324}"/>
                  </a:ext>
                </a:extLst>
              </p:cNvPr>
              <p:cNvGrpSpPr>
                <a:grpSpLocks noChangeAspect="1"/>
              </p:cNvGrpSpPr>
              <p:nvPr/>
            </p:nvGrpSpPr>
            <p:grpSpPr>
              <a:xfrm>
                <a:off x="4477592" y="3104128"/>
                <a:ext cx="865429" cy="640437"/>
                <a:chOff x="10248272" y="5434316"/>
                <a:chExt cx="1291688" cy="955876"/>
              </a:xfrm>
            </p:grpSpPr>
            <p:grpSp>
              <p:nvGrpSpPr>
                <p:cNvPr id="474" name="Group 473">
                  <a:extLst>
                    <a:ext uri="{FF2B5EF4-FFF2-40B4-BE49-F238E27FC236}">
                      <a16:creationId xmlns:a16="http://schemas.microsoft.com/office/drawing/2014/main" id="{4D305921-1436-3A43-850E-5324E065A37B}"/>
                    </a:ext>
                  </a:extLst>
                </p:cNvPr>
                <p:cNvGrpSpPr/>
                <p:nvPr/>
              </p:nvGrpSpPr>
              <p:grpSpPr>
                <a:xfrm>
                  <a:off x="10248272" y="5434316"/>
                  <a:ext cx="1291688" cy="955876"/>
                  <a:chOff x="9808434" y="5400474"/>
                  <a:chExt cx="1291688" cy="955876"/>
                </a:xfrm>
              </p:grpSpPr>
              <p:cxnSp>
                <p:nvCxnSpPr>
                  <p:cNvPr id="476" name="Straight Connector 475">
                    <a:extLst>
                      <a:ext uri="{FF2B5EF4-FFF2-40B4-BE49-F238E27FC236}">
                        <a16:creationId xmlns:a16="http://schemas.microsoft.com/office/drawing/2014/main" id="{82EBA145-3630-034F-9F32-3173BAFF3974}"/>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77" name="Straight Connector 476">
                    <a:extLst>
                      <a:ext uri="{FF2B5EF4-FFF2-40B4-BE49-F238E27FC236}">
                        <a16:creationId xmlns:a16="http://schemas.microsoft.com/office/drawing/2014/main" id="{80A25044-308D-4943-B500-ECE8AC658044}"/>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78" name="Rectangle 477">
                    <a:extLst>
                      <a:ext uri="{FF2B5EF4-FFF2-40B4-BE49-F238E27FC236}">
                        <a16:creationId xmlns:a16="http://schemas.microsoft.com/office/drawing/2014/main" id="{81583FF8-72E8-C34D-9502-630A293ECA88}"/>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75" name="Triangle 474">
                  <a:extLst>
                    <a:ext uri="{FF2B5EF4-FFF2-40B4-BE49-F238E27FC236}">
                      <a16:creationId xmlns:a16="http://schemas.microsoft.com/office/drawing/2014/main" id="{4F2C016B-658A-A241-A4A4-4FF9BAA861C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56" name="Group 455">
                <a:extLst>
                  <a:ext uri="{FF2B5EF4-FFF2-40B4-BE49-F238E27FC236}">
                    <a16:creationId xmlns:a16="http://schemas.microsoft.com/office/drawing/2014/main" id="{F0D92D9D-3BCB-354E-AE88-060B168314A2}"/>
                  </a:ext>
                </a:extLst>
              </p:cNvPr>
              <p:cNvGrpSpPr>
                <a:grpSpLocks noChangeAspect="1"/>
              </p:cNvGrpSpPr>
              <p:nvPr/>
            </p:nvGrpSpPr>
            <p:grpSpPr>
              <a:xfrm>
                <a:off x="4477169" y="2481365"/>
                <a:ext cx="865429" cy="640437"/>
                <a:chOff x="10248272" y="5434316"/>
                <a:chExt cx="1291688" cy="955876"/>
              </a:xfrm>
            </p:grpSpPr>
            <p:grpSp>
              <p:nvGrpSpPr>
                <p:cNvPr id="469" name="Group 468">
                  <a:extLst>
                    <a:ext uri="{FF2B5EF4-FFF2-40B4-BE49-F238E27FC236}">
                      <a16:creationId xmlns:a16="http://schemas.microsoft.com/office/drawing/2014/main" id="{0CAC93FC-CF38-6148-8034-9910AB337FA7}"/>
                    </a:ext>
                  </a:extLst>
                </p:cNvPr>
                <p:cNvGrpSpPr/>
                <p:nvPr/>
              </p:nvGrpSpPr>
              <p:grpSpPr>
                <a:xfrm>
                  <a:off x="10248272" y="5434316"/>
                  <a:ext cx="1291688" cy="955876"/>
                  <a:chOff x="9808434" y="5400474"/>
                  <a:chExt cx="1291688" cy="955876"/>
                </a:xfrm>
              </p:grpSpPr>
              <p:cxnSp>
                <p:nvCxnSpPr>
                  <p:cNvPr id="471" name="Straight Connector 470">
                    <a:extLst>
                      <a:ext uri="{FF2B5EF4-FFF2-40B4-BE49-F238E27FC236}">
                        <a16:creationId xmlns:a16="http://schemas.microsoft.com/office/drawing/2014/main" id="{2D536BFE-0413-C74E-A320-052A36007084}"/>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72" name="Straight Connector 471">
                    <a:extLst>
                      <a:ext uri="{FF2B5EF4-FFF2-40B4-BE49-F238E27FC236}">
                        <a16:creationId xmlns:a16="http://schemas.microsoft.com/office/drawing/2014/main" id="{30FAF303-3924-E44A-8CA8-589E27200557}"/>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73" name="Rectangle 472">
                    <a:extLst>
                      <a:ext uri="{FF2B5EF4-FFF2-40B4-BE49-F238E27FC236}">
                        <a16:creationId xmlns:a16="http://schemas.microsoft.com/office/drawing/2014/main" id="{A3CF2040-FD70-7E49-AD17-0D0754B157A1}"/>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70" name="Triangle 469">
                  <a:extLst>
                    <a:ext uri="{FF2B5EF4-FFF2-40B4-BE49-F238E27FC236}">
                      <a16:creationId xmlns:a16="http://schemas.microsoft.com/office/drawing/2014/main" id="{A9AB44A5-945F-4C49-952D-3DCF39A172C5}"/>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57" name="Group 456">
                <a:extLst>
                  <a:ext uri="{FF2B5EF4-FFF2-40B4-BE49-F238E27FC236}">
                    <a16:creationId xmlns:a16="http://schemas.microsoft.com/office/drawing/2014/main" id="{34308630-A8B0-6047-8FAE-CF4A1EF40882}"/>
                  </a:ext>
                </a:extLst>
              </p:cNvPr>
              <p:cNvGrpSpPr>
                <a:grpSpLocks noChangeAspect="1"/>
              </p:cNvGrpSpPr>
              <p:nvPr/>
            </p:nvGrpSpPr>
            <p:grpSpPr>
              <a:xfrm>
                <a:off x="4477169" y="1839541"/>
                <a:ext cx="865429" cy="640437"/>
                <a:chOff x="10248272" y="5434316"/>
                <a:chExt cx="1291688" cy="955876"/>
              </a:xfrm>
            </p:grpSpPr>
            <p:grpSp>
              <p:nvGrpSpPr>
                <p:cNvPr id="464" name="Group 463">
                  <a:extLst>
                    <a:ext uri="{FF2B5EF4-FFF2-40B4-BE49-F238E27FC236}">
                      <a16:creationId xmlns:a16="http://schemas.microsoft.com/office/drawing/2014/main" id="{0F368B08-4E70-EE4E-ABA6-59841DC45134}"/>
                    </a:ext>
                  </a:extLst>
                </p:cNvPr>
                <p:cNvGrpSpPr/>
                <p:nvPr/>
              </p:nvGrpSpPr>
              <p:grpSpPr>
                <a:xfrm>
                  <a:off x="10248272" y="5434316"/>
                  <a:ext cx="1291688" cy="955876"/>
                  <a:chOff x="9808434" y="5400474"/>
                  <a:chExt cx="1291688" cy="955876"/>
                </a:xfrm>
              </p:grpSpPr>
              <p:cxnSp>
                <p:nvCxnSpPr>
                  <p:cNvPr id="466" name="Straight Connector 465">
                    <a:extLst>
                      <a:ext uri="{FF2B5EF4-FFF2-40B4-BE49-F238E27FC236}">
                        <a16:creationId xmlns:a16="http://schemas.microsoft.com/office/drawing/2014/main" id="{6FBC60E0-0A36-1E4C-849C-C81795C0DD8D}"/>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67" name="Straight Connector 466">
                    <a:extLst>
                      <a:ext uri="{FF2B5EF4-FFF2-40B4-BE49-F238E27FC236}">
                        <a16:creationId xmlns:a16="http://schemas.microsoft.com/office/drawing/2014/main" id="{04888ECE-CEFD-484F-B9BA-7E30E7992728}"/>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68" name="Rectangle 467">
                    <a:extLst>
                      <a:ext uri="{FF2B5EF4-FFF2-40B4-BE49-F238E27FC236}">
                        <a16:creationId xmlns:a16="http://schemas.microsoft.com/office/drawing/2014/main" id="{8D4B2441-EE79-EF4E-BEFD-B99BD96E665C}"/>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65" name="Triangle 464">
                  <a:extLst>
                    <a:ext uri="{FF2B5EF4-FFF2-40B4-BE49-F238E27FC236}">
                      <a16:creationId xmlns:a16="http://schemas.microsoft.com/office/drawing/2014/main" id="{3E78CA72-3D02-1149-9F41-8BB692EAA968}"/>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58" name="Group 457">
                <a:extLst>
                  <a:ext uri="{FF2B5EF4-FFF2-40B4-BE49-F238E27FC236}">
                    <a16:creationId xmlns:a16="http://schemas.microsoft.com/office/drawing/2014/main" id="{E58CC2C3-EB1C-2B42-8D4F-FE1F45C38934}"/>
                  </a:ext>
                </a:extLst>
              </p:cNvPr>
              <p:cNvGrpSpPr>
                <a:grpSpLocks noChangeAspect="1"/>
              </p:cNvGrpSpPr>
              <p:nvPr/>
            </p:nvGrpSpPr>
            <p:grpSpPr>
              <a:xfrm>
                <a:off x="4476746" y="1216778"/>
                <a:ext cx="865429" cy="640437"/>
                <a:chOff x="10248272" y="5434316"/>
                <a:chExt cx="1291688" cy="955876"/>
              </a:xfrm>
            </p:grpSpPr>
            <p:grpSp>
              <p:nvGrpSpPr>
                <p:cNvPr id="459" name="Group 458">
                  <a:extLst>
                    <a:ext uri="{FF2B5EF4-FFF2-40B4-BE49-F238E27FC236}">
                      <a16:creationId xmlns:a16="http://schemas.microsoft.com/office/drawing/2014/main" id="{94B11054-2659-3C4B-8DAB-99DBAABD2D97}"/>
                    </a:ext>
                  </a:extLst>
                </p:cNvPr>
                <p:cNvGrpSpPr/>
                <p:nvPr/>
              </p:nvGrpSpPr>
              <p:grpSpPr>
                <a:xfrm>
                  <a:off x="10248272" y="5434316"/>
                  <a:ext cx="1291688" cy="955876"/>
                  <a:chOff x="9808434" y="5400474"/>
                  <a:chExt cx="1291688" cy="955876"/>
                </a:xfrm>
              </p:grpSpPr>
              <p:cxnSp>
                <p:nvCxnSpPr>
                  <p:cNvPr id="461" name="Straight Connector 460">
                    <a:extLst>
                      <a:ext uri="{FF2B5EF4-FFF2-40B4-BE49-F238E27FC236}">
                        <a16:creationId xmlns:a16="http://schemas.microsoft.com/office/drawing/2014/main" id="{1268FF21-892E-9D4B-8AEC-6E9ECFE25B31}"/>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62" name="Straight Connector 461">
                    <a:extLst>
                      <a:ext uri="{FF2B5EF4-FFF2-40B4-BE49-F238E27FC236}">
                        <a16:creationId xmlns:a16="http://schemas.microsoft.com/office/drawing/2014/main" id="{6D16B351-8A62-6E4E-8F51-6DE3AD3A6FFB}"/>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63" name="Rectangle 462">
                    <a:extLst>
                      <a:ext uri="{FF2B5EF4-FFF2-40B4-BE49-F238E27FC236}">
                        <a16:creationId xmlns:a16="http://schemas.microsoft.com/office/drawing/2014/main" id="{3D48CADE-4F70-054E-A054-D03D202B389D}"/>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60" name="Triangle 459">
                  <a:extLst>
                    <a:ext uri="{FF2B5EF4-FFF2-40B4-BE49-F238E27FC236}">
                      <a16:creationId xmlns:a16="http://schemas.microsoft.com/office/drawing/2014/main" id="{6F51FC6E-1E77-0748-BA89-5942FE66C2C6}"/>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grpSp>
          <p:nvGrpSpPr>
            <p:cNvPr id="499" name="Group 498">
              <a:extLst>
                <a:ext uri="{FF2B5EF4-FFF2-40B4-BE49-F238E27FC236}">
                  <a16:creationId xmlns:a16="http://schemas.microsoft.com/office/drawing/2014/main" id="{75D02857-9EBD-3E48-AAB1-41B1818FD1AA}"/>
                </a:ext>
              </a:extLst>
            </p:cNvPr>
            <p:cNvGrpSpPr>
              <a:grpSpLocks/>
            </p:cNvGrpSpPr>
            <p:nvPr/>
          </p:nvGrpSpPr>
          <p:grpSpPr>
            <a:xfrm>
              <a:off x="3358645" y="3199633"/>
              <a:ext cx="433561" cy="2015160"/>
              <a:chOff x="4476746" y="1216778"/>
              <a:chExt cx="867121" cy="5037901"/>
            </a:xfrm>
          </p:grpSpPr>
          <p:grpSp>
            <p:nvGrpSpPr>
              <p:cNvPr id="500" name="Group 499">
                <a:extLst>
                  <a:ext uri="{FF2B5EF4-FFF2-40B4-BE49-F238E27FC236}">
                    <a16:creationId xmlns:a16="http://schemas.microsoft.com/office/drawing/2014/main" id="{9F9E4132-E2AF-D748-B293-22AE2F840F1F}"/>
                  </a:ext>
                </a:extLst>
              </p:cNvPr>
              <p:cNvGrpSpPr>
                <a:grpSpLocks noChangeAspect="1"/>
              </p:cNvGrpSpPr>
              <p:nvPr/>
            </p:nvGrpSpPr>
            <p:grpSpPr>
              <a:xfrm>
                <a:off x="4478438" y="5614242"/>
                <a:ext cx="865429" cy="640437"/>
                <a:chOff x="10248272" y="5434316"/>
                <a:chExt cx="1291688" cy="955876"/>
              </a:xfrm>
            </p:grpSpPr>
            <p:grpSp>
              <p:nvGrpSpPr>
                <p:cNvPr id="543" name="Group 542">
                  <a:extLst>
                    <a:ext uri="{FF2B5EF4-FFF2-40B4-BE49-F238E27FC236}">
                      <a16:creationId xmlns:a16="http://schemas.microsoft.com/office/drawing/2014/main" id="{BE5CB3AD-91E9-814C-AEBD-50959E0D4C6F}"/>
                    </a:ext>
                  </a:extLst>
                </p:cNvPr>
                <p:cNvGrpSpPr/>
                <p:nvPr/>
              </p:nvGrpSpPr>
              <p:grpSpPr>
                <a:xfrm>
                  <a:off x="10248272" y="5434316"/>
                  <a:ext cx="1291688" cy="955876"/>
                  <a:chOff x="9808434" y="5400474"/>
                  <a:chExt cx="1291688" cy="955876"/>
                </a:xfrm>
              </p:grpSpPr>
              <p:cxnSp>
                <p:nvCxnSpPr>
                  <p:cNvPr id="545" name="Straight Connector 544">
                    <a:extLst>
                      <a:ext uri="{FF2B5EF4-FFF2-40B4-BE49-F238E27FC236}">
                        <a16:creationId xmlns:a16="http://schemas.microsoft.com/office/drawing/2014/main" id="{66DF12E4-E0F2-444F-8B39-B480D7AB8477}"/>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46" name="Straight Connector 545">
                    <a:extLst>
                      <a:ext uri="{FF2B5EF4-FFF2-40B4-BE49-F238E27FC236}">
                        <a16:creationId xmlns:a16="http://schemas.microsoft.com/office/drawing/2014/main" id="{8419614F-D041-3543-A18C-91CA894F3AB1}"/>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47" name="Rectangle 546">
                    <a:extLst>
                      <a:ext uri="{FF2B5EF4-FFF2-40B4-BE49-F238E27FC236}">
                        <a16:creationId xmlns:a16="http://schemas.microsoft.com/office/drawing/2014/main" id="{793FFFFF-B214-F84F-9458-67E4BE3FE3B6}"/>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544" name="Triangle 543">
                  <a:extLst>
                    <a:ext uri="{FF2B5EF4-FFF2-40B4-BE49-F238E27FC236}">
                      <a16:creationId xmlns:a16="http://schemas.microsoft.com/office/drawing/2014/main" id="{A24F01E0-A2F6-4140-9A5B-6B7DDA33FF00}"/>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501" name="Group 500">
                <a:extLst>
                  <a:ext uri="{FF2B5EF4-FFF2-40B4-BE49-F238E27FC236}">
                    <a16:creationId xmlns:a16="http://schemas.microsoft.com/office/drawing/2014/main" id="{C60B17F7-5D0C-7844-9F68-FD63866A5C4A}"/>
                  </a:ext>
                </a:extLst>
              </p:cNvPr>
              <p:cNvGrpSpPr>
                <a:grpSpLocks noChangeAspect="1"/>
              </p:cNvGrpSpPr>
              <p:nvPr/>
            </p:nvGrpSpPr>
            <p:grpSpPr>
              <a:xfrm>
                <a:off x="4478015" y="4991479"/>
                <a:ext cx="865429" cy="640437"/>
                <a:chOff x="10248272" y="5434316"/>
                <a:chExt cx="1291688" cy="955876"/>
              </a:xfrm>
            </p:grpSpPr>
            <p:grpSp>
              <p:nvGrpSpPr>
                <p:cNvPr id="538" name="Group 537">
                  <a:extLst>
                    <a:ext uri="{FF2B5EF4-FFF2-40B4-BE49-F238E27FC236}">
                      <a16:creationId xmlns:a16="http://schemas.microsoft.com/office/drawing/2014/main" id="{616B136D-A160-A84B-A7CE-2314D5FA1656}"/>
                    </a:ext>
                  </a:extLst>
                </p:cNvPr>
                <p:cNvGrpSpPr/>
                <p:nvPr/>
              </p:nvGrpSpPr>
              <p:grpSpPr>
                <a:xfrm>
                  <a:off x="10248272" y="5434316"/>
                  <a:ext cx="1291688" cy="955876"/>
                  <a:chOff x="9808434" y="5400474"/>
                  <a:chExt cx="1291688" cy="955876"/>
                </a:xfrm>
              </p:grpSpPr>
              <p:cxnSp>
                <p:nvCxnSpPr>
                  <p:cNvPr id="540" name="Straight Connector 539">
                    <a:extLst>
                      <a:ext uri="{FF2B5EF4-FFF2-40B4-BE49-F238E27FC236}">
                        <a16:creationId xmlns:a16="http://schemas.microsoft.com/office/drawing/2014/main" id="{7BAC4232-9AE1-9246-9B72-7B15C4A7D912}"/>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41" name="Straight Connector 540">
                    <a:extLst>
                      <a:ext uri="{FF2B5EF4-FFF2-40B4-BE49-F238E27FC236}">
                        <a16:creationId xmlns:a16="http://schemas.microsoft.com/office/drawing/2014/main" id="{06F17C4F-7D75-7E4A-B526-FB6EFD57C929}"/>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42" name="Rectangle 541">
                    <a:extLst>
                      <a:ext uri="{FF2B5EF4-FFF2-40B4-BE49-F238E27FC236}">
                        <a16:creationId xmlns:a16="http://schemas.microsoft.com/office/drawing/2014/main" id="{AB46AA00-A0E0-E64D-8640-D73CBCBA076B}"/>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539" name="Triangle 538">
                  <a:extLst>
                    <a:ext uri="{FF2B5EF4-FFF2-40B4-BE49-F238E27FC236}">
                      <a16:creationId xmlns:a16="http://schemas.microsoft.com/office/drawing/2014/main" id="{7AB31B25-A047-7843-8F09-042E1AF4A377}"/>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502" name="Group 501">
                <a:extLst>
                  <a:ext uri="{FF2B5EF4-FFF2-40B4-BE49-F238E27FC236}">
                    <a16:creationId xmlns:a16="http://schemas.microsoft.com/office/drawing/2014/main" id="{E00FFB9B-E6F4-6A43-8BF7-03DFF85EF2BC}"/>
                  </a:ext>
                </a:extLst>
              </p:cNvPr>
              <p:cNvGrpSpPr>
                <a:grpSpLocks noChangeAspect="1"/>
              </p:cNvGrpSpPr>
              <p:nvPr/>
            </p:nvGrpSpPr>
            <p:grpSpPr>
              <a:xfrm>
                <a:off x="4478015" y="4349655"/>
                <a:ext cx="865429" cy="640437"/>
                <a:chOff x="10248272" y="5434316"/>
                <a:chExt cx="1291688" cy="955876"/>
              </a:xfrm>
            </p:grpSpPr>
            <p:grpSp>
              <p:nvGrpSpPr>
                <p:cNvPr id="533" name="Group 532">
                  <a:extLst>
                    <a:ext uri="{FF2B5EF4-FFF2-40B4-BE49-F238E27FC236}">
                      <a16:creationId xmlns:a16="http://schemas.microsoft.com/office/drawing/2014/main" id="{D4F3BAEE-A017-4142-A835-E1D0ED19FC76}"/>
                    </a:ext>
                  </a:extLst>
                </p:cNvPr>
                <p:cNvGrpSpPr/>
                <p:nvPr/>
              </p:nvGrpSpPr>
              <p:grpSpPr>
                <a:xfrm>
                  <a:off x="10248272" y="5434316"/>
                  <a:ext cx="1291688" cy="955876"/>
                  <a:chOff x="9808434" y="5400474"/>
                  <a:chExt cx="1291688" cy="955876"/>
                </a:xfrm>
              </p:grpSpPr>
              <p:cxnSp>
                <p:nvCxnSpPr>
                  <p:cNvPr id="535" name="Straight Connector 534">
                    <a:extLst>
                      <a:ext uri="{FF2B5EF4-FFF2-40B4-BE49-F238E27FC236}">
                        <a16:creationId xmlns:a16="http://schemas.microsoft.com/office/drawing/2014/main" id="{C57E79D3-27D1-AC49-A900-FCF2E1A0F2F8}"/>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36" name="Straight Connector 535">
                    <a:extLst>
                      <a:ext uri="{FF2B5EF4-FFF2-40B4-BE49-F238E27FC236}">
                        <a16:creationId xmlns:a16="http://schemas.microsoft.com/office/drawing/2014/main" id="{91CB9850-8B45-9949-A94C-D85288A7351F}"/>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37" name="Rectangle 536">
                    <a:extLst>
                      <a:ext uri="{FF2B5EF4-FFF2-40B4-BE49-F238E27FC236}">
                        <a16:creationId xmlns:a16="http://schemas.microsoft.com/office/drawing/2014/main" id="{2A29987F-CA68-9D45-A687-91C7967B96CE}"/>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534" name="Triangle 533">
                  <a:extLst>
                    <a:ext uri="{FF2B5EF4-FFF2-40B4-BE49-F238E27FC236}">
                      <a16:creationId xmlns:a16="http://schemas.microsoft.com/office/drawing/2014/main" id="{28690881-2E25-F445-B47C-AE8B68DE9A4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503" name="Group 502">
                <a:extLst>
                  <a:ext uri="{FF2B5EF4-FFF2-40B4-BE49-F238E27FC236}">
                    <a16:creationId xmlns:a16="http://schemas.microsoft.com/office/drawing/2014/main" id="{28E9FD23-058E-3445-8C56-CF7856209069}"/>
                  </a:ext>
                </a:extLst>
              </p:cNvPr>
              <p:cNvGrpSpPr>
                <a:grpSpLocks noChangeAspect="1"/>
              </p:cNvGrpSpPr>
              <p:nvPr/>
            </p:nvGrpSpPr>
            <p:grpSpPr>
              <a:xfrm>
                <a:off x="4477592" y="3726892"/>
                <a:ext cx="865429" cy="640437"/>
                <a:chOff x="10248272" y="5434316"/>
                <a:chExt cx="1291688" cy="955876"/>
              </a:xfrm>
            </p:grpSpPr>
            <p:grpSp>
              <p:nvGrpSpPr>
                <p:cNvPr id="528" name="Group 527">
                  <a:extLst>
                    <a:ext uri="{FF2B5EF4-FFF2-40B4-BE49-F238E27FC236}">
                      <a16:creationId xmlns:a16="http://schemas.microsoft.com/office/drawing/2014/main" id="{85491C33-9EA1-694B-A7CF-32AD1823B00D}"/>
                    </a:ext>
                  </a:extLst>
                </p:cNvPr>
                <p:cNvGrpSpPr/>
                <p:nvPr/>
              </p:nvGrpSpPr>
              <p:grpSpPr>
                <a:xfrm>
                  <a:off x="10248272" y="5434316"/>
                  <a:ext cx="1291688" cy="955876"/>
                  <a:chOff x="9808434" y="5400474"/>
                  <a:chExt cx="1291688" cy="955876"/>
                </a:xfrm>
              </p:grpSpPr>
              <p:cxnSp>
                <p:nvCxnSpPr>
                  <p:cNvPr id="530" name="Straight Connector 529">
                    <a:extLst>
                      <a:ext uri="{FF2B5EF4-FFF2-40B4-BE49-F238E27FC236}">
                        <a16:creationId xmlns:a16="http://schemas.microsoft.com/office/drawing/2014/main" id="{20B92B81-A199-E144-8AC2-3E02C58E214D}"/>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31" name="Straight Connector 530">
                    <a:extLst>
                      <a:ext uri="{FF2B5EF4-FFF2-40B4-BE49-F238E27FC236}">
                        <a16:creationId xmlns:a16="http://schemas.microsoft.com/office/drawing/2014/main" id="{293406D2-4721-F249-B7A2-76AD13EC3EB4}"/>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32" name="Rectangle 531">
                    <a:extLst>
                      <a:ext uri="{FF2B5EF4-FFF2-40B4-BE49-F238E27FC236}">
                        <a16:creationId xmlns:a16="http://schemas.microsoft.com/office/drawing/2014/main" id="{EF601A3E-CD07-F349-85D6-4D5C7D59A971}"/>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529" name="Triangle 528">
                  <a:extLst>
                    <a:ext uri="{FF2B5EF4-FFF2-40B4-BE49-F238E27FC236}">
                      <a16:creationId xmlns:a16="http://schemas.microsoft.com/office/drawing/2014/main" id="{BF2DA110-FDB7-174C-830A-AD55863D4D14}"/>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504" name="Group 503">
                <a:extLst>
                  <a:ext uri="{FF2B5EF4-FFF2-40B4-BE49-F238E27FC236}">
                    <a16:creationId xmlns:a16="http://schemas.microsoft.com/office/drawing/2014/main" id="{EC8C0F29-DF4A-A44D-B533-456143558408}"/>
                  </a:ext>
                </a:extLst>
              </p:cNvPr>
              <p:cNvGrpSpPr>
                <a:grpSpLocks noChangeAspect="1"/>
              </p:cNvGrpSpPr>
              <p:nvPr/>
            </p:nvGrpSpPr>
            <p:grpSpPr>
              <a:xfrm>
                <a:off x="4477592" y="3104128"/>
                <a:ext cx="865429" cy="640437"/>
                <a:chOff x="10248272" y="5434316"/>
                <a:chExt cx="1291688" cy="955876"/>
              </a:xfrm>
            </p:grpSpPr>
            <p:grpSp>
              <p:nvGrpSpPr>
                <p:cNvPr id="523" name="Group 522">
                  <a:extLst>
                    <a:ext uri="{FF2B5EF4-FFF2-40B4-BE49-F238E27FC236}">
                      <a16:creationId xmlns:a16="http://schemas.microsoft.com/office/drawing/2014/main" id="{A94B70C7-E092-4E43-A8A4-A23CAB6403B7}"/>
                    </a:ext>
                  </a:extLst>
                </p:cNvPr>
                <p:cNvGrpSpPr/>
                <p:nvPr/>
              </p:nvGrpSpPr>
              <p:grpSpPr>
                <a:xfrm>
                  <a:off x="10248272" y="5434316"/>
                  <a:ext cx="1291688" cy="955876"/>
                  <a:chOff x="9808434" y="5400474"/>
                  <a:chExt cx="1291688" cy="955876"/>
                </a:xfrm>
              </p:grpSpPr>
              <p:cxnSp>
                <p:nvCxnSpPr>
                  <p:cNvPr id="525" name="Straight Connector 524">
                    <a:extLst>
                      <a:ext uri="{FF2B5EF4-FFF2-40B4-BE49-F238E27FC236}">
                        <a16:creationId xmlns:a16="http://schemas.microsoft.com/office/drawing/2014/main" id="{5479A80B-E88B-C245-A282-8D009CAE61BE}"/>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26" name="Straight Connector 525">
                    <a:extLst>
                      <a:ext uri="{FF2B5EF4-FFF2-40B4-BE49-F238E27FC236}">
                        <a16:creationId xmlns:a16="http://schemas.microsoft.com/office/drawing/2014/main" id="{2238AB94-C7B1-C64A-BB65-120CEF2AC95C}"/>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27" name="Rectangle 526">
                    <a:extLst>
                      <a:ext uri="{FF2B5EF4-FFF2-40B4-BE49-F238E27FC236}">
                        <a16:creationId xmlns:a16="http://schemas.microsoft.com/office/drawing/2014/main" id="{21F50DBA-CD2E-CF4E-929B-2F3AD4978519}"/>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524" name="Triangle 523">
                  <a:extLst>
                    <a:ext uri="{FF2B5EF4-FFF2-40B4-BE49-F238E27FC236}">
                      <a16:creationId xmlns:a16="http://schemas.microsoft.com/office/drawing/2014/main" id="{D585DA02-3B24-C444-8A45-01D6E4B38A71}"/>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505" name="Group 504">
                <a:extLst>
                  <a:ext uri="{FF2B5EF4-FFF2-40B4-BE49-F238E27FC236}">
                    <a16:creationId xmlns:a16="http://schemas.microsoft.com/office/drawing/2014/main" id="{D16254B9-B35F-2845-8ED2-8A20014EF96F}"/>
                  </a:ext>
                </a:extLst>
              </p:cNvPr>
              <p:cNvGrpSpPr>
                <a:grpSpLocks noChangeAspect="1"/>
              </p:cNvGrpSpPr>
              <p:nvPr/>
            </p:nvGrpSpPr>
            <p:grpSpPr>
              <a:xfrm>
                <a:off x="4477169" y="2481365"/>
                <a:ext cx="865429" cy="640437"/>
                <a:chOff x="10248272" y="5434316"/>
                <a:chExt cx="1291688" cy="955876"/>
              </a:xfrm>
            </p:grpSpPr>
            <p:grpSp>
              <p:nvGrpSpPr>
                <p:cNvPr id="518" name="Group 517">
                  <a:extLst>
                    <a:ext uri="{FF2B5EF4-FFF2-40B4-BE49-F238E27FC236}">
                      <a16:creationId xmlns:a16="http://schemas.microsoft.com/office/drawing/2014/main" id="{2C1E00A8-A951-0841-BAFA-BB10A33B2E2C}"/>
                    </a:ext>
                  </a:extLst>
                </p:cNvPr>
                <p:cNvGrpSpPr/>
                <p:nvPr/>
              </p:nvGrpSpPr>
              <p:grpSpPr>
                <a:xfrm>
                  <a:off x="10248272" y="5434316"/>
                  <a:ext cx="1291688" cy="955876"/>
                  <a:chOff x="9808434" y="5400474"/>
                  <a:chExt cx="1291688" cy="955876"/>
                </a:xfrm>
              </p:grpSpPr>
              <p:cxnSp>
                <p:nvCxnSpPr>
                  <p:cNvPr id="520" name="Straight Connector 519">
                    <a:extLst>
                      <a:ext uri="{FF2B5EF4-FFF2-40B4-BE49-F238E27FC236}">
                        <a16:creationId xmlns:a16="http://schemas.microsoft.com/office/drawing/2014/main" id="{1BEA69CE-7418-0941-BCF7-8C9CD451C162}"/>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21" name="Straight Connector 520">
                    <a:extLst>
                      <a:ext uri="{FF2B5EF4-FFF2-40B4-BE49-F238E27FC236}">
                        <a16:creationId xmlns:a16="http://schemas.microsoft.com/office/drawing/2014/main" id="{C529A7AB-16EE-AB41-A129-A7E06E3C83A3}"/>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22" name="Rectangle 521">
                    <a:extLst>
                      <a:ext uri="{FF2B5EF4-FFF2-40B4-BE49-F238E27FC236}">
                        <a16:creationId xmlns:a16="http://schemas.microsoft.com/office/drawing/2014/main" id="{87C82534-1F6A-1B44-B8BB-FFBA800D99EA}"/>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519" name="Triangle 518">
                  <a:extLst>
                    <a:ext uri="{FF2B5EF4-FFF2-40B4-BE49-F238E27FC236}">
                      <a16:creationId xmlns:a16="http://schemas.microsoft.com/office/drawing/2014/main" id="{EADAFCAF-5BDD-3542-878B-A32A6DC2E014}"/>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506" name="Group 505">
                <a:extLst>
                  <a:ext uri="{FF2B5EF4-FFF2-40B4-BE49-F238E27FC236}">
                    <a16:creationId xmlns:a16="http://schemas.microsoft.com/office/drawing/2014/main" id="{2FA779F9-37F0-FD43-9EB1-6E7C16F66981}"/>
                  </a:ext>
                </a:extLst>
              </p:cNvPr>
              <p:cNvGrpSpPr>
                <a:grpSpLocks noChangeAspect="1"/>
              </p:cNvGrpSpPr>
              <p:nvPr/>
            </p:nvGrpSpPr>
            <p:grpSpPr>
              <a:xfrm>
                <a:off x="4477169" y="1839541"/>
                <a:ext cx="865429" cy="640437"/>
                <a:chOff x="10248272" y="5434316"/>
                <a:chExt cx="1291688" cy="955876"/>
              </a:xfrm>
            </p:grpSpPr>
            <p:grpSp>
              <p:nvGrpSpPr>
                <p:cNvPr id="513" name="Group 512">
                  <a:extLst>
                    <a:ext uri="{FF2B5EF4-FFF2-40B4-BE49-F238E27FC236}">
                      <a16:creationId xmlns:a16="http://schemas.microsoft.com/office/drawing/2014/main" id="{06028231-3469-E54A-8E5C-3DD8BB993C7C}"/>
                    </a:ext>
                  </a:extLst>
                </p:cNvPr>
                <p:cNvGrpSpPr/>
                <p:nvPr/>
              </p:nvGrpSpPr>
              <p:grpSpPr>
                <a:xfrm>
                  <a:off x="10248272" y="5434316"/>
                  <a:ext cx="1291688" cy="955876"/>
                  <a:chOff x="9808434" y="5400474"/>
                  <a:chExt cx="1291688" cy="955876"/>
                </a:xfrm>
              </p:grpSpPr>
              <p:cxnSp>
                <p:nvCxnSpPr>
                  <p:cNvPr id="515" name="Straight Connector 514">
                    <a:extLst>
                      <a:ext uri="{FF2B5EF4-FFF2-40B4-BE49-F238E27FC236}">
                        <a16:creationId xmlns:a16="http://schemas.microsoft.com/office/drawing/2014/main" id="{3EF0038C-0C8F-0B41-8547-3CA6C0F34E60}"/>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6" name="Straight Connector 515">
                    <a:extLst>
                      <a:ext uri="{FF2B5EF4-FFF2-40B4-BE49-F238E27FC236}">
                        <a16:creationId xmlns:a16="http://schemas.microsoft.com/office/drawing/2014/main" id="{8E4C8C76-22B5-184F-971B-4CD7CFEC591D}"/>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17" name="Rectangle 516">
                    <a:extLst>
                      <a:ext uri="{FF2B5EF4-FFF2-40B4-BE49-F238E27FC236}">
                        <a16:creationId xmlns:a16="http://schemas.microsoft.com/office/drawing/2014/main" id="{BE632345-C6DD-B94A-9F3F-91EB83E170C9}"/>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514" name="Triangle 513">
                  <a:extLst>
                    <a:ext uri="{FF2B5EF4-FFF2-40B4-BE49-F238E27FC236}">
                      <a16:creationId xmlns:a16="http://schemas.microsoft.com/office/drawing/2014/main" id="{1B2089A1-826A-F045-B1B1-E729F4FB23C8}"/>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507" name="Group 506">
                <a:extLst>
                  <a:ext uri="{FF2B5EF4-FFF2-40B4-BE49-F238E27FC236}">
                    <a16:creationId xmlns:a16="http://schemas.microsoft.com/office/drawing/2014/main" id="{51560EDC-3F5A-A74C-B692-955E287A835F}"/>
                  </a:ext>
                </a:extLst>
              </p:cNvPr>
              <p:cNvGrpSpPr>
                <a:grpSpLocks noChangeAspect="1"/>
              </p:cNvGrpSpPr>
              <p:nvPr/>
            </p:nvGrpSpPr>
            <p:grpSpPr>
              <a:xfrm>
                <a:off x="4476746" y="1216778"/>
                <a:ext cx="865429" cy="640437"/>
                <a:chOff x="10248272" y="5434316"/>
                <a:chExt cx="1291688" cy="955876"/>
              </a:xfrm>
            </p:grpSpPr>
            <p:grpSp>
              <p:nvGrpSpPr>
                <p:cNvPr id="508" name="Group 507">
                  <a:extLst>
                    <a:ext uri="{FF2B5EF4-FFF2-40B4-BE49-F238E27FC236}">
                      <a16:creationId xmlns:a16="http://schemas.microsoft.com/office/drawing/2014/main" id="{26067B2B-BB15-EA43-B0AB-69CC371311C0}"/>
                    </a:ext>
                  </a:extLst>
                </p:cNvPr>
                <p:cNvGrpSpPr/>
                <p:nvPr/>
              </p:nvGrpSpPr>
              <p:grpSpPr>
                <a:xfrm>
                  <a:off x="10248272" y="5434316"/>
                  <a:ext cx="1291688" cy="955876"/>
                  <a:chOff x="9808434" y="5400474"/>
                  <a:chExt cx="1291688" cy="955876"/>
                </a:xfrm>
              </p:grpSpPr>
              <p:cxnSp>
                <p:nvCxnSpPr>
                  <p:cNvPr id="510" name="Straight Connector 509">
                    <a:extLst>
                      <a:ext uri="{FF2B5EF4-FFF2-40B4-BE49-F238E27FC236}">
                        <a16:creationId xmlns:a16="http://schemas.microsoft.com/office/drawing/2014/main" id="{5008D7EE-93C8-C344-9189-12ED78306890}"/>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1" name="Straight Connector 510">
                    <a:extLst>
                      <a:ext uri="{FF2B5EF4-FFF2-40B4-BE49-F238E27FC236}">
                        <a16:creationId xmlns:a16="http://schemas.microsoft.com/office/drawing/2014/main" id="{48933A36-158D-7348-A0C8-C4BAA35A1149}"/>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12" name="Rectangle 511">
                    <a:extLst>
                      <a:ext uri="{FF2B5EF4-FFF2-40B4-BE49-F238E27FC236}">
                        <a16:creationId xmlns:a16="http://schemas.microsoft.com/office/drawing/2014/main" id="{EC58B5A5-6F3D-8C4B-9E93-E7E3B6DC50AC}"/>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509" name="Triangle 508">
                  <a:extLst>
                    <a:ext uri="{FF2B5EF4-FFF2-40B4-BE49-F238E27FC236}">
                      <a16:creationId xmlns:a16="http://schemas.microsoft.com/office/drawing/2014/main" id="{B629D808-5DEA-814C-9635-97A17CD18314}"/>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grpSp>
      <p:sp>
        <p:nvSpPr>
          <p:cNvPr id="548" name="Rectangle 547">
            <a:extLst>
              <a:ext uri="{FF2B5EF4-FFF2-40B4-BE49-F238E27FC236}">
                <a16:creationId xmlns:a16="http://schemas.microsoft.com/office/drawing/2014/main" id="{CF807346-51A0-0E4A-8980-3152D61973E9}"/>
              </a:ext>
            </a:extLst>
          </p:cNvPr>
          <p:cNvSpPr/>
          <p:nvPr/>
        </p:nvSpPr>
        <p:spPr>
          <a:xfrm>
            <a:off x="5763721" y="2029326"/>
            <a:ext cx="2081463" cy="3396729"/>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2" name="Group 551">
            <a:extLst>
              <a:ext uri="{FF2B5EF4-FFF2-40B4-BE49-F238E27FC236}">
                <a16:creationId xmlns:a16="http://schemas.microsoft.com/office/drawing/2014/main" id="{B0A347F4-4B42-A345-9B4F-EEEEB56D3B3A}"/>
              </a:ext>
            </a:extLst>
          </p:cNvPr>
          <p:cNvGrpSpPr/>
          <p:nvPr/>
        </p:nvGrpSpPr>
        <p:grpSpPr>
          <a:xfrm>
            <a:off x="5073333" y="2508609"/>
            <a:ext cx="1600348" cy="1503177"/>
            <a:chOff x="5073333" y="2508609"/>
            <a:chExt cx="1237488" cy="1503177"/>
          </a:xfrm>
        </p:grpSpPr>
        <p:sp>
          <p:nvSpPr>
            <p:cNvPr id="550" name="Pentagon 549">
              <a:extLst>
                <a:ext uri="{FF2B5EF4-FFF2-40B4-BE49-F238E27FC236}">
                  <a16:creationId xmlns:a16="http://schemas.microsoft.com/office/drawing/2014/main" id="{E341E7B6-ECFE-CA43-AE6C-DA6CD8174B87}"/>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Source 1</a:t>
              </a:r>
            </a:p>
          </p:txBody>
        </p:sp>
        <p:sp>
          <p:nvSpPr>
            <p:cNvPr id="551" name="Pentagon 550">
              <a:extLst>
                <a:ext uri="{FF2B5EF4-FFF2-40B4-BE49-F238E27FC236}">
                  <a16:creationId xmlns:a16="http://schemas.microsoft.com/office/drawing/2014/main" id="{C00B6467-6DA6-5144-9887-49CA4CD1BCAE}"/>
                </a:ext>
              </a:extLst>
            </p:cNvPr>
            <p:cNvSpPr/>
            <p:nvPr/>
          </p:nvSpPr>
          <p:spPr>
            <a:xfrm>
              <a:off x="5073333" y="352715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Source 2</a:t>
              </a:r>
            </a:p>
          </p:txBody>
        </p:sp>
      </p:grpSp>
      <p:grpSp>
        <p:nvGrpSpPr>
          <p:cNvPr id="553" name="Group 552">
            <a:extLst>
              <a:ext uri="{FF2B5EF4-FFF2-40B4-BE49-F238E27FC236}">
                <a16:creationId xmlns:a16="http://schemas.microsoft.com/office/drawing/2014/main" id="{B921AC0C-0EE4-E342-91AC-E4341430EFBF}"/>
              </a:ext>
            </a:extLst>
          </p:cNvPr>
          <p:cNvGrpSpPr/>
          <p:nvPr/>
        </p:nvGrpSpPr>
        <p:grpSpPr>
          <a:xfrm>
            <a:off x="7157377" y="2491362"/>
            <a:ext cx="1600348" cy="1503177"/>
            <a:chOff x="5073333" y="2508609"/>
            <a:chExt cx="1237488" cy="1503177"/>
          </a:xfrm>
        </p:grpSpPr>
        <p:sp>
          <p:nvSpPr>
            <p:cNvPr id="554" name="Pentagon 553">
              <a:extLst>
                <a:ext uri="{FF2B5EF4-FFF2-40B4-BE49-F238E27FC236}">
                  <a16:creationId xmlns:a16="http://schemas.microsoft.com/office/drawing/2014/main" id="{B83020C1-149C-B240-9F1B-608DD90A75A9}"/>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Read Data 1</a:t>
              </a:r>
            </a:p>
          </p:txBody>
        </p:sp>
        <p:sp>
          <p:nvSpPr>
            <p:cNvPr id="555" name="Pentagon 554">
              <a:extLst>
                <a:ext uri="{FF2B5EF4-FFF2-40B4-BE49-F238E27FC236}">
                  <a16:creationId xmlns:a16="http://schemas.microsoft.com/office/drawing/2014/main" id="{D7E82453-B692-3848-84EB-C30748DB48CE}"/>
                </a:ext>
              </a:extLst>
            </p:cNvPr>
            <p:cNvSpPr/>
            <p:nvPr/>
          </p:nvSpPr>
          <p:spPr>
            <a:xfrm>
              <a:off x="5073333" y="352715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Read Data 2</a:t>
              </a:r>
            </a:p>
          </p:txBody>
        </p:sp>
      </p:grpSp>
      <p:sp>
        <p:nvSpPr>
          <p:cNvPr id="556" name="Pentagon 555">
            <a:extLst>
              <a:ext uri="{FF2B5EF4-FFF2-40B4-BE49-F238E27FC236}">
                <a16:creationId xmlns:a16="http://schemas.microsoft.com/office/drawing/2014/main" id="{C42F69E0-8E4E-E64D-A4A8-3601DBCAB439}"/>
              </a:ext>
            </a:extLst>
          </p:cNvPr>
          <p:cNvSpPr/>
          <p:nvPr/>
        </p:nvSpPr>
        <p:spPr>
          <a:xfrm>
            <a:off x="5073333" y="4580905"/>
            <a:ext cx="1544784"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Destination</a:t>
            </a:r>
          </a:p>
        </p:txBody>
      </p:sp>
      <p:sp>
        <p:nvSpPr>
          <p:cNvPr id="557" name="Pentagon 556">
            <a:extLst>
              <a:ext uri="{FF2B5EF4-FFF2-40B4-BE49-F238E27FC236}">
                <a16:creationId xmlns:a16="http://schemas.microsoft.com/office/drawing/2014/main" id="{DB0C5481-9DEB-F14F-93F5-EAFBCFCE037E}"/>
              </a:ext>
            </a:extLst>
          </p:cNvPr>
          <p:cNvSpPr/>
          <p:nvPr/>
        </p:nvSpPr>
        <p:spPr>
          <a:xfrm flipH="1">
            <a:off x="7135744" y="4558259"/>
            <a:ext cx="1544784"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Write Data</a:t>
            </a:r>
          </a:p>
        </p:txBody>
      </p:sp>
      <p:grpSp>
        <p:nvGrpSpPr>
          <p:cNvPr id="561" name="Group 560">
            <a:extLst>
              <a:ext uri="{FF2B5EF4-FFF2-40B4-BE49-F238E27FC236}">
                <a16:creationId xmlns:a16="http://schemas.microsoft.com/office/drawing/2014/main" id="{DE1764CC-7635-0C45-894E-E6F68DC00791}"/>
              </a:ext>
            </a:extLst>
          </p:cNvPr>
          <p:cNvGrpSpPr/>
          <p:nvPr/>
        </p:nvGrpSpPr>
        <p:grpSpPr>
          <a:xfrm>
            <a:off x="6792686" y="1358312"/>
            <a:ext cx="1051442" cy="671014"/>
            <a:chOff x="6792686" y="1358312"/>
            <a:chExt cx="1051442" cy="671014"/>
          </a:xfrm>
        </p:grpSpPr>
        <p:cxnSp>
          <p:nvCxnSpPr>
            <p:cNvPr id="559" name="Straight Connector 558">
              <a:extLst>
                <a:ext uri="{FF2B5EF4-FFF2-40B4-BE49-F238E27FC236}">
                  <a16:creationId xmlns:a16="http://schemas.microsoft.com/office/drawing/2014/main" id="{87B58119-F6C4-4F44-A8A8-6255CD7B792C}"/>
                </a:ext>
              </a:extLst>
            </p:cNvPr>
            <p:cNvCxnSpPr>
              <a:endCxn id="548" idx="0"/>
            </p:cNvCxnSpPr>
            <p:nvPr/>
          </p:nvCxnSpPr>
          <p:spPr>
            <a:xfrm>
              <a:off x="6792686" y="1436914"/>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sp>
          <p:nvSpPr>
            <p:cNvPr id="560" name="TextBox 559">
              <a:extLst>
                <a:ext uri="{FF2B5EF4-FFF2-40B4-BE49-F238E27FC236}">
                  <a16:creationId xmlns:a16="http://schemas.microsoft.com/office/drawing/2014/main" id="{673D25B4-4672-A341-A59D-22069565EAA6}"/>
                </a:ext>
              </a:extLst>
            </p:cNvPr>
            <p:cNvSpPr txBox="1"/>
            <p:nvPr/>
          </p:nvSpPr>
          <p:spPr>
            <a:xfrm>
              <a:off x="6792686" y="1358312"/>
              <a:ext cx="1051442" cy="369332"/>
            </a:xfrm>
            <a:prstGeom prst="rect">
              <a:avLst/>
            </a:prstGeom>
            <a:noFill/>
          </p:spPr>
          <p:txBody>
            <a:bodyPr wrap="none" rtlCol="0">
              <a:spAutoFit/>
            </a:bodyPr>
            <a:lstStyle/>
            <a:p>
              <a:r>
                <a:rPr lang="en-US" dirty="0" err="1"/>
                <a:t>WriteReg</a:t>
              </a:r>
              <a:endParaRPr lang="en-US" dirty="0"/>
            </a:p>
          </p:txBody>
        </p:sp>
      </p:grpSp>
    </p:spTree>
    <p:extLst>
      <p:ext uri="{BB962C8B-B14F-4D97-AF65-F5344CB8AC3E}">
        <p14:creationId xmlns:p14="http://schemas.microsoft.com/office/powerpoint/2010/main" val="160155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4.07407E-6 L 0.31094 0.03518 " pathEditMode="relative" rAng="0" ptsTypes="AA">
                                      <p:cBhvr>
                                        <p:cTn id="6" dur="2000" fill="hold"/>
                                        <p:tgtEl>
                                          <p:spTgt spid="549"/>
                                        </p:tgtEl>
                                        <p:attrNameLst>
                                          <p:attrName>ppt_x</p:attrName>
                                          <p:attrName>ppt_y</p:attrName>
                                        </p:attrNameLst>
                                      </p:cBhvr>
                                      <p:rCtr x="15547" y="1759"/>
                                    </p:animMotion>
                                  </p:childTnLst>
                                </p:cTn>
                              </p:par>
                              <p:par>
                                <p:cTn id="7" presetID="10" presetClass="exit" presetSubtype="0" fill="hold" nodeType="withEffect">
                                  <p:stCondLst>
                                    <p:cond delay="1000"/>
                                  </p:stCondLst>
                                  <p:childTnLst>
                                    <p:animEffect transition="out" filter="fade">
                                      <p:cBhvr>
                                        <p:cTn id="8" dur="1000"/>
                                        <p:tgtEl>
                                          <p:spTgt spid="549"/>
                                        </p:tgtEl>
                                      </p:cBhvr>
                                    </p:animEffect>
                                    <p:set>
                                      <p:cBhvr>
                                        <p:cTn id="9" dur="1" fill="hold">
                                          <p:stCondLst>
                                            <p:cond delay="999"/>
                                          </p:stCondLst>
                                        </p:cTn>
                                        <p:tgtEl>
                                          <p:spTgt spid="549"/>
                                        </p:tgtEl>
                                        <p:attrNameLst>
                                          <p:attrName>style.visibility</p:attrName>
                                        </p:attrNameLst>
                                      </p:cBhvr>
                                      <p:to>
                                        <p:strVal val="hidden"/>
                                      </p:to>
                                    </p:set>
                                  </p:childTnLst>
                                </p:cTn>
                              </p:par>
                              <p:par>
                                <p:cTn id="10" presetID="10" presetClass="entr" presetSubtype="0" fill="hold" grpId="0" nodeType="withEffect">
                                  <p:stCondLst>
                                    <p:cond delay="1000"/>
                                  </p:stCondLst>
                                  <p:childTnLst>
                                    <p:set>
                                      <p:cBhvr>
                                        <p:cTn id="11" dur="1" fill="hold">
                                          <p:stCondLst>
                                            <p:cond delay="0"/>
                                          </p:stCondLst>
                                        </p:cTn>
                                        <p:tgtEl>
                                          <p:spTgt spid="548"/>
                                        </p:tgtEl>
                                        <p:attrNameLst>
                                          <p:attrName>style.visibility</p:attrName>
                                        </p:attrNameLst>
                                      </p:cBhvr>
                                      <p:to>
                                        <p:strVal val="visible"/>
                                      </p:to>
                                    </p:set>
                                    <p:animEffect transition="in" filter="fade">
                                      <p:cBhvr>
                                        <p:cTn id="12" dur="1000"/>
                                        <p:tgtEl>
                                          <p:spTgt spid="54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52"/>
                                        </p:tgtEl>
                                        <p:attrNameLst>
                                          <p:attrName>style.visibility</p:attrName>
                                        </p:attrNameLst>
                                      </p:cBhvr>
                                      <p:to>
                                        <p:strVal val="visible"/>
                                      </p:to>
                                    </p:set>
                                    <p:animEffect transition="in" filter="randombar(horizontal)">
                                      <p:cBhvr>
                                        <p:cTn id="17" dur="500"/>
                                        <p:tgtEl>
                                          <p:spTgt spid="55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53"/>
                                        </p:tgtEl>
                                        <p:attrNameLst>
                                          <p:attrName>style.visibility</p:attrName>
                                        </p:attrNameLst>
                                      </p:cBhvr>
                                      <p:to>
                                        <p:strVal val="visible"/>
                                      </p:to>
                                    </p:set>
                                    <p:animEffect transition="in" filter="randombar(horizontal)">
                                      <p:cBhvr>
                                        <p:cTn id="22" dur="500"/>
                                        <p:tgtEl>
                                          <p:spTgt spid="55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56"/>
                                        </p:tgtEl>
                                        <p:attrNameLst>
                                          <p:attrName>style.visibility</p:attrName>
                                        </p:attrNameLst>
                                      </p:cBhvr>
                                      <p:to>
                                        <p:strVal val="visible"/>
                                      </p:to>
                                    </p:set>
                                    <p:animEffect transition="in" filter="randombar(horizontal)">
                                      <p:cBhvr>
                                        <p:cTn id="27" dur="500"/>
                                        <p:tgtEl>
                                          <p:spTgt spid="55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57"/>
                                        </p:tgtEl>
                                        <p:attrNameLst>
                                          <p:attrName>style.visibility</p:attrName>
                                        </p:attrNameLst>
                                      </p:cBhvr>
                                      <p:to>
                                        <p:strVal val="visible"/>
                                      </p:to>
                                    </p:set>
                                    <p:animEffect transition="in" filter="randombar(horizontal)">
                                      <p:cBhvr>
                                        <p:cTn id="32" dur="500"/>
                                        <p:tgtEl>
                                          <p:spTgt spid="557"/>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61"/>
                                        </p:tgtEl>
                                        <p:attrNameLst>
                                          <p:attrName>style.visibility</p:attrName>
                                        </p:attrNameLst>
                                      </p:cBhvr>
                                      <p:to>
                                        <p:strVal val="visible"/>
                                      </p:to>
                                    </p:set>
                                    <p:animEffect transition="in" filter="randombar(horizontal)">
                                      <p:cBhvr>
                                        <p:cTn id="37" dur="500"/>
                                        <p:tgtEl>
                                          <p:spTgt spid="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0" animBg="1"/>
      <p:bldP spid="556" grpId="0" animBg="1"/>
      <p:bldP spid="55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026792-2FF3-AB42-A601-9ABC26B1142D}"/>
              </a:ext>
            </a:extLst>
          </p:cNvPr>
          <p:cNvSpPr>
            <a:spLocks noGrp="1"/>
          </p:cNvSpPr>
          <p:nvPr>
            <p:ph type="title"/>
          </p:nvPr>
        </p:nvSpPr>
        <p:spPr/>
        <p:txBody>
          <a:bodyPr/>
          <a:lstStyle/>
          <a:p>
            <a:r>
              <a:rPr lang="en-US" dirty="0"/>
              <a:t>Arithmetic Logic Unit (ALU)</a:t>
            </a:r>
          </a:p>
        </p:txBody>
      </p:sp>
      <p:sp>
        <p:nvSpPr>
          <p:cNvPr id="2" name="Footer Placeholder 1">
            <a:extLst>
              <a:ext uri="{FF2B5EF4-FFF2-40B4-BE49-F238E27FC236}">
                <a16:creationId xmlns:a16="http://schemas.microsoft.com/office/drawing/2014/main" id="{230B54FF-D259-084B-9501-85AF28CC1494}"/>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94C9CFFA-2D46-9B41-A908-96A4490924C5}"/>
              </a:ext>
            </a:extLst>
          </p:cNvPr>
          <p:cNvSpPr>
            <a:spLocks noGrp="1"/>
          </p:cNvSpPr>
          <p:nvPr>
            <p:ph type="sldNum" sz="quarter" idx="12"/>
          </p:nvPr>
        </p:nvSpPr>
        <p:spPr/>
        <p:txBody>
          <a:bodyPr/>
          <a:lstStyle/>
          <a:p>
            <a:fld id="{B30C84D9-7A41-4FEB-892B-80917372DB87}" type="slidenum">
              <a:rPr lang="en-US" smtClean="0"/>
              <a:t>21</a:t>
            </a:fld>
            <a:endParaRPr lang="en-US"/>
          </a:p>
        </p:txBody>
      </p:sp>
      <p:sp>
        <p:nvSpPr>
          <p:cNvPr id="8" name="Text Placeholder 7">
            <a:extLst>
              <a:ext uri="{FF2B5EF4-FFF2-40B4-BE49-F238E27FC236}">
                <a16:creationId xmlns:a16="http://schemas.microsoft.com/office/drawing/2014/main" id="{069E21DA-996E-D242-88AE-86403598FBF4}"/>
              </a:ext>
            </a:extLst>
          </p:cNvPr>
          <p:cNvSpPr>
            <a:spLocks noGrp="1"/>
          </p:cNvSpPr>
          <p:nvPr>
            <p:ph type="body" sz="quarter" idx="13"/>
          </p:nvPr>
        </p:nvSpPr>
        <p:spPr/>
        <p:txBody>
          <a:bodyPr/>
          <a:lstStyle/>
          <a:p>
            <a:r>
              <a:rPr lang="en-US" dirty="0"/>
              <a:t>Slide by Bohn</a:t>
            </a:r>
          </a:p>
        </p:txBody>
      </p:sp>
      <p:cxnSp>
        <p:nvCxnSpPr>
          <p:cNvPr id="559" name="Straight Connector 558">
            <a:extLst>
              <a:ext uri="{FF2B5EF4-FFF2-40B4-BE49-F238E27FC236}">
                <a16:creationId xmlns:a16="http://schemas.microsoft.com/office/drawing/2014/main" id="{87B58119-F6C4-4F44-A8A8-6255CD7B792C}"/>
              </a:ext>
            </a:extLst>
          </p:cNvPr>
          <p:cNvCxnSpPr>
            <a:cxnSpLocks/>
          </p:cNvCxnSpPr>
          <p:nvPr/>
        </p:nvCxnSpPr>
        <p:spPr>
          <a:xfrm>
            <a:off x="14690346" y="229398"/>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E08E2C2E-63B9-2246-A9F1-9E95441F00DB}"/>
              </a:ext>
            </a:extLst>
          </p:cNvPr>
          <p:cNvGrpSpPr/>
          <p:nvPr/>
        </p:nvGrpSpPr>
        <p:grpSpPr>
          <a:xfrm>
            <a:off x="1483253" y="1436914"/>
            <a:ext cx="2475879" cy="4798999"/>
            <a:chOff x="1524154" y="1905255"/>
            <a:chExt cx="2475879" cy="4798999"/>
          </a:xfrm>
        </p:grpSpPr>
        <p:pic>
          <p:nvPicPr>
            <p:cNvPr id="3" name="Picture 2">
              <a:extLst>
                <a:ext uri="{FF2B5EF4-FFF2-40B4-BE49-F238E27FC236}">
                  <a16:creationId xmlns:a16="http://schemas.microsoft.com/office/drawing/2014/main" id="{6273AF82-71E9-1144-B779-0CFE424D4480}"/>
                </a:ext>
              </a:extLst>
            </p:cNvPr>
            <p:cNvPicPr>
              <a:picLocks noChangeAspect="1"/>
            </p:cNvPicPr>
            <p:nvPr/>
          </p:nvPicPr>
          <p:blipFill>
            <a:blip r:embed="rId3"/>
            <a:stretch>
              <a:fillRect/>
            </a:stretch>
          </p:blipFill>
          <p:spPr>
            <a:xfrm>
              <a:off x="1907332" y="1905255"/>
              <a:ext cx="1908111" cy="735448"/>
            </a:xfrm>
            <a:prstGeom prst="rect">
              <a:avLst/>
            </a:prstGeom>
          </p:spPr>
        </p:pic>
        <p:pic>
          <p:nvPicPr>
            <p:cNvPr id="558" name="Picture 557">
              <a:extLst>
                <a:ext uri="{FF2B5EF4-FFF2-40B4-BE49-F238E27FC236}">
                  <a16:creationId xmlns:a16="http://schemas.microsoft.com/office/drawing/2014/main" id="{DB046711-3468-0648-AD2C-172D9E54B741}"/>
                </a:ext>
              </a:extLst>
            </p:cNvPr>
            <p:cNvPicPr>
              <a:picLocks noChangeAspect="1"/>
            </p:cNvPicPr>
            <p:nvPr/>
          </p:nvPicPr>
          <p:blipFill>
            <a:blip r:embed="rId3"/>
            <a:stretch>
              <a:fillRect/>
            </a:stretch>
          </p:blipFill>
          <p:spPr>
            <a:xfrm>
              <a:off x="2091922" y="2451731"/>
              <a:ext cx="1908111" cy="735448"/>
            </a:xfrm>
            <a:prstGeom prst="rect">
              <a:avLst/>
            </a:prstGeom>
          </p:spPr>
        </p:pic>
        <p:pic>
          <p:nvPicPr>
            <p:cNvPr id="562" name="Picture 561">
              <a:extLst>
                <a:ext uri="{FF2B5EF4-FFF2-40B4-BE49-F238E27FC236}">
                  <a16:creationId xmlns:a16="http://schemas.microsoft.com/office/drawing/2014/main" id="{0DA8703B-0F80-DD4F-BE3F-231A59EEFD16}"/>
                </a:ext>
              </a:extLst>
            </p:cNvPr>
            <p:cNvPicPr>
              <a:picLocks noChangeAspect="1"/>
            </p:cNvPicPr>
            <p:nvPr/>
          </p:nvPicPr>
          <p:blipFill>
            <a:blip r:embed="rId3"/>
            <a:stretch>
              <a:fillRect/>
            </a:stretch>
          </p:blipFill>
          <p:spPr>
            <a:xfrm>
              <a:off x="2081941" y="3730051"/>
              <a:ext cx="1908111" cy="735448"/>
            </a:xfrm>
            <a:prstGeom prst="rect">
              <a:avLst/>
            </a:prstGeom>
          </p:spPr>
        </p:pic>
        <p:pic>
          <p:nvPicPr>
            <p:cNvPr id="563" name="Picture 562">
              <a:extLst>
                <a:ext uri="{FF2B5EF4-FFF2-40B4-BE49-F238E27FC236}">
                  <a16:creationId xmlns:a16="http://schemas.microsoft.com/office/drawing/2014/main" id="{BF024B3B-528A-D64E-B73C-13587B350674}"/>
                </a:ext>
              </a:extLst>
            </p:cNvPr>
            <p:cNvPicPr>
              <a:picLocks noChangeAspect="1"/>
            </p:cNvPicPr>
            <p:nvPr/>
          </p:nvPicPr>
          <p:blipFill>
            <a:blip r:embed="rId3"/>
            <a:stretch>
              <a:fillRect/>
            </a:stretch>
          </p:blipFill>
          <p:spPr>
            <a:xfrm>
              <a:off x="1762708" y="3034022"/>
              <a:ext cx="1908111" cy="735448"/>
            </a:xfrm>
            <a:prstGeom prst="rect">
              <a:avLst/>
            </a:prstGeom>
          </p:spPr>
        </p:pic>
        <p:pic>
          <p:nvPicPr>
            <p:cNvPr id="5" name="Picture 4">
              <a:extLst>
                <a:ext uri="{FF2B5EF4-FFF2-40B4-BE49-F238E27FC236}">
                  <a16:creationId xmlns:a16="http://schemas.microsoft.com/office/drawing/2014/main" id="{0AFE4789-D1DA-DC4B-BB2E-6FB90619F444}"/>
                </a:ext>
              </a:extLst>
            </p:cNvPr>
            <p:cNvPicPr>
              <a:picLocks noChangeAspect="1"/>
            </p:cNvPicPr>
            <p:nvPr/>
          </p:nvPicPr>
          <p:blipFill>
            <a:blip r:embed="rId4"/>
            <a:stretch>
              <a:fillRect/>
            </a:stretch>
          </p:blipFill>
          <p:spPr>
            <a:xfrm>
              <a:off x="1526019" y="4443663"/>
              <a:ext cx="1359344" cy="286635"/>
            </a:xfrm>
            <a:prstGeom prst="rect">
              <a:avLst/>
            </a:prstGeom>
          </p:spPr>
        </p:pic>
        <p:pic>
          <p:nvPicPr>
            <p:cNvPr id="564" name="Picture 563">
              <a:extLst>
                <a:ext uri="{FF2B5EF4-FFF2-40B4-BE49-F238E27FC236}">
                  <a16:creationId xmlns:a16="http://schemas.microsoft.com/office/drawing/2014/main" id="{1EAD1109-8FB1-CE4B-BD19-8D73A1373EBC}"/>
                </a:ext>
              </a:extLst>
            </p:cNvPr>
            <p:cNvPicPr>
              <a:picLocks noChangeAspect="1"/>
            </p:cNvPicPr>
            <p:nvPr/>
          </p:nvPicPr>
          <p:blipFill>
            <a:blip r:embed="rId4"/>
            <a:stretch>
              <a:fillRect/>
            </a:stretch>
          </p:blipFill>
          <p:spPr>
            <a:xfrm>
              <a:off x="1524154" y="4730298"/>
              <a:ext cx="1359344" cy="286635"/>
            </a:xfrm>
            <a:prstGeom prst="rect">
              <a:avLst/>
            </a:prstGeom>
          </p:spPr>
        </p:pic>
        <p:pic>
          <p:nvPicPr>
            <p:cNvPr id="565" name="Picture 564">
              <a:extLst>
                <a:ext uri="{FF2B5EF4-FFF2-40B4-BE49-F238E27FC236}">
                  <a16:creationId xmlns:a16="http://schemas.microsoft.com/office/drawing/2014/main" id="{76D7B9B7-72C9-5044-A63D-F4C9006BE3E2}"/>
                </a:ext>
              </a:extLst>
            </p:cNvPr>
            <p:cNvPicPr>
              <a:picLocks noChangeAspect="1"/>
            </p:cNvPicPr>
            <p:nvPr/>
          </p:nvPicPr>
          <p:blipFill>
            <a:blip r:embed="rId4"/>
            <a:stretch>
              <a:fillRect/>
            </a:stretch>
          </p:blipFill>
          <p:spPr>
            <a:xfrm>
              <a:off x="1526019" y="5008371"/>
              <a:ext cx="1359344" cy="286635"/>
            </a:xfrm>
            <a:prstGeom prst="rect">
              <a:avLst/>
            </a:prstGeom>
          </p:spPr>
        </p:pic>
        <p:pic>
          <p:nvPicPr>
            <p:cNvPr id="566" name="Picture 565">
              <a:extLst>
                <a:ext uri="{FF2B5EF4-FFF2-40B4-BE49-F238E27FC236}">
                  <a16:creationId xmlns:a16="http://schemas.microsoft.com/office/drawing/2014/main" id="{2EF372F2-FFD9-7445-A6A6-7632E25DC28A}"/>
                </a:ext>
              </a:extLst>
            </p:cNvPr>
            <p:cNvPicPr>
              <a:picLocks noChangeAspect="1"/>
            </p:cNvPicPr>
            <p:nvPr/>
          </p:nvPicPr>
          <p:blipFill>
            <a:blip r:embed="rId4"/>
            <a:stretch>
              <a:fillRect/>
            </a:stretch>
          </p:blipFill>
          <p:spPr>
            <a:xfrm>
              <a:off x="1524154" y="5295006"/>
              <a:ext cx="1359344" cy="286635"/>
            </a:xfrm>
            <a:prstGeom prst="rect">
              <a:avLst/>
            </a:prstGeom>
          </p:spPr>
        </p:pic>
        <p:pic>
          <p:nvPicPr>
            <p:cNvPr id="567" name="Picture 566">
              <a:extLst>
                <a:ext uri="{FF2B5EF4-FFF2-40B4-BE49-F238E27FC236}">
                  <a16:creationId xmlns:a16="http://schemas.microsoft.com/office/drawing/2014/main" id="{5443F7E6-0A20-844B-A27F-D645F802BB03}"/>
                </a:ext>
              </a:extLst>
            </p:cNvPr>
            <p:cNvPicPr>
              <a:picLocks noChangeAspect="1"/>
            </p:cNvPicPr>
            <p:nvPr/>
          </p:nvPicPr>
          <p:blipFill>
            <a:blip r:embed="rId4"/>
            <a:stretch>
              <a:fillRect/>
            </a:stretch>
          </p:blipFill>
          <p:spPr>
            <a:xfrm>
              <a:off x="1526019" y="5566276"/>
              <a:ext cx="1359344" cy="286635"/>
            </a:xfrm>
            <a:prstGeom prst="rect">
              <a:avLst/>
            </a:prstGeom>
          </p:spPr>
        </p:pic>
        <p:pic>
          <p:nvPicPr>
            <p:cNvPr id="568" name="Picture 567">
              <a:extLst>
                <a:ext uri="{FF2B5EF4-FFF2-40B4-BE49-F238E27FC236}">
                  <a16:creationId xmlns:a16="http://schemas.microsoft.com/office/drawing/2014/main" id="{79765259-3522-FC4E-9664-0BB156486D0F}"/>
                </a:ext>
              </a:extLst>
            </p:cNvPr>
            <p:cNvPicPr>
              <a:picLocks noChangeAspect="1"/>
            </p:cNvPicPr>
            <p:nvPr/>
          </p:nvPicPr>
          <p:blipFill>
            <a:blip r:embed="rId4"/>
            <a:stretch>
              <a:fillRect/>
            </a:stretch>
          </p:blipFill>
          <p:spPr>
            <a:xfrm>
              <a:off x="1524154" y="5852911"/>
              <a:ext cx="1359344" cy="286635"/>
            </a:xfrm>
            <a:prstGeom prst="rect">
              <a:avLst/>
            </a:prstGeom>
          </p:spPr>
        </p:pic>
        <p:pic>
          <p:nvPicPr>
            <p:cNvPr id="569" name="Picture 568">
              <a:extLst>
                <a:ext uri="{FF2B5EF4-FFF2-40B4-BE49-F238E27FC236}">
                  <a16:creationId xmlns:a16="http://schemas.microsoft.com/office/drawing/2014/main" id="{2D9FEEE8-FD5F-3844-BCF0-C0ADB1320825}"/>
                </a:ext>
              </a:extLst>
            </p:cNvPr>
            <p:cNvPicPr>
              <a:picLocks noChangeAspect="1"/>
            </p:cNvPicPr>
            <p:nvPr/>
          </p:nvPicPr>
          <p:blipFill>
            <a:blip r:embed="rId4"/>
            <a:stretch>
              <a:fillRect/>
            </a:stretch>
          </p:blipFill>
          <p:spPr>
            <a:xfrm>
              <a:off x="1526019" y="6130984"/>
              <a:ext cx="1359344" cy="286635"/>
            </a:xfrm>
            <a:prstGeom prst="rect">
              <a:avLst/>
            </a:prstGeom>
          </p:spPr>
        </p:pic>
        <p:pic>
          <p:nvPicPr>
            <p:cNvPr id="570" name="Picture 569">
              <a:extLst>
                <a:ext uri="{FF2B5EF4-FFF2-40B4-BE49-F238E27FC236}">
                  <a16:creationId xmlns:a16="http://schemas.microsoft.com/office/drawing/2014/main" id="{99FCA822-CD53-2143-8B4E-B51B923FA8D5}"/>
                </a:ext>
              </a:extLst>
            </p:cNvPr>
            <p:cNvPicPr>
              <a:picLocks noChangeAspect="1"/>
            </p:cNvPicPr>
            <p:nvPr/>
          </p:nvPicPr>
          <p:blipFill>
            <a:blip r:embed="rId4"/>
            <a:stretch>
              <a:fillRect/>
            </a:stretch>
          </p:blipFill>
          <p:spPr>
            <a:xfrm>
              <a:off x="1524154" y="6417619"/>
              <a:ext cx="1359344" cy="286635"/>
            </a:xfrm>
            <a:prstGeom prst="rect">
              <a:avLst/>
            </a:prstGeom>
          </p:spPr>
        </p:pic>
      </p:grpSp>
      <p:sp>
        <p:nvSpPr>
          <p:cNvPr id="571" name="Freeform 570">
            <a:extLst>
              <a:ext uri="{FF2B5EF4-FFF2-40B4-BE49-F238E27FC236}">
                <a16:creationId xmlns:a16="http://schemas.microsoft.com/office/drawing/2014/main" id="{D2DDF5DD-23D8-C546-BB6B-3B2FFA6C69F0}"/>
              </a:ext>
            </a:extLst>
          </p:cNvPr>
          <p:cNvSpPr/>
          <p:nvPr/>
        </p:nvSpPr>
        <p:spPr>
          <a:xfrm>
            <a:off x="5353005" y="1884608"/>
            <a:ext cx="1908111" cy="3651733"/>
          </a:xfrm>
          <a:custGeom>
            <a:avLst/>
            <a:gdLst>
              <a:gd name="connsiteX0" fmla="*/ 182880 w 757645"/>
              <a:gd name="connsiteY0" fmla="*/ 705394 h 1449977"/>
              <a:gd name="connsiteX1" fmla="*/ 13062 w 757645"/>
              <a:gd name="connsiteY1" fmla="*/ 522514 h 1449977"/>
              <a:gd name="connsiteX2" fmla="*/ 13062 w 757645"/>
              <a:gd name="connsiteY2" fmla="*/ 0 h 1449977"/>
              <a:gd name="connsiteX3" fmla="*/ 744582 w 757645"/>
              <a:gd name="connsiteY3" fmla="*/ 261257 h 1449977"/>
              <a:gd name="connsiteX4" fmla="*/ 757645 w 757645"/>
              <a:gd name="connsiteY4" fmla="*/ 1149531 h 1449977"/>
              <a:gd name="connsiteX5" fmla="*/ 0 w 757645"/>
              <a:gd name="connsiteY5" fmla="*/ 1449977 h 1449977"/>
              <a:gd name="connsiteX6" fmla="*/ 0 w 757645"/>
              <a:gd name="connsiteY6" fmla="*/ 875211 h 1449977"/>
              <a:gd name="connsiteX7" fmla="*/ 182880 w 757645"/>
              <a:gd name="connsiteY7" fmla="*/ 705394 h 144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7645" h="1449977">
                <a:moveTo>
                  <a:pt x="182880" y="705394"/>
                </a:moveTo>
                <a:lnTo>
                  <a:pt x="13062" y="522514"/>
                </a:lnTo>
                <a:lnTo>
                  <a:pt x="13062" y="0"/>
                </a:lnTo>
                <a:lnTo>
                  <a:pt x="744582" y="261257"/>
                </a:lnTo>
                <a:lnTo>
                  <a:pt x="757645" y="1149531"/>
                </a:lnTo>
                <a:lnTo>
                  <a:pt x="0" y="1449977"/>
                </a:lnTo>
                <a:lnTo>
                  <a:pt x="0" y="875211"/>
                </a:lnTo>
                <a:lnTo>
                  <a:pt x="182880" y="705394"/>
                </a:lnTo>
                <a:close/>
              </a:path>
            </a:pathLst>
          </a:cu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2" name="Group 551">
            <a:extLst>
              <a:ext uri="{FF2B5EF4-FFF2-40B4-BE49-F238E27FC236}">
                <a16:creationId xmlns:a16="http://schemas.microsoft.com/office/drawing/2014/main" id="{B0A347F4-4B42-A345-9B4F-EEEEB56D3B3A}"/>
              </a:ext>
            </a:extLst>
          </p:cNvPr>
          <p:cNvGrpSpPr/>
          <p:nvPr/>
        </p:nvGrpSpPr>
        <p:grpSpPr>
          <a:xfrm>
            <a:off x="4706712" y="2493981"/>
            <a:ext cx="1600348" cy="2340867"/>
            <a:chOff x="5073333" y="2508609"/>
            <a:chExt cx="1237488" cy="2340867"/>
          </a:xfrm>
        </p:grpSpPr>
        <p:sp>
          <p:nvSpPr>
            <p:cNvPr id="550" name="Pentagon 549">
              <a:extLst>
                <a:ext uri="{FF2B5EF4-FFF2-40B4-BE49-F238E27FC236}">
                  <a16:creationId xmlns:a16="http://schemas.microsoft.com/office/drawing/2014/main" id="{E341E7B6-ECFE-CA43-AE6C-DA6CD8174B87}"/>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Operand 1</a:t>
              </a:r>
            </a:p>
          </p:txBody>
        </p:sp>
        <p:sp>
          <p:nvSpPr>
            <p:cNvPr id="551" name="Pentagon 550">
              <a:extLst>
                <a:ext uri="{FF2B5EF4-FFF2-40B4-BE49-F238E27FC236}">
                  <a16:creationId xmlns:a16="http://schemas.microsoft.com/office/drawing/2014/main" id="{C00B6467-6DA6-5144-9887-49CA4CD1BCAE}"/>
                </a:ext>
              </a:extLst>
            </p:cNvPr>
            <p:cNvSpPr/>
            <p:nvPr/>
          </p:nvSpPr>
          <p:spPr>
            <a:xfrm>
              <a:off x="5073333" y="436484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Operand 2</a:t>
              </a:r>
            </a:p>
          </p:txBody>
        </p:sp>
      </p:grpSp>
      <p:sp>
        <p:nvSpPr>
          <p:cNvPr id="556" name="Pentagon 555">
            <a:extLst>
              <a:ext uri="{FF2B5EF4-FFF2-40B4-BE49-F238E27FC236}">
                <a16:creationId xmlns:a16="http://schemas.microsoft.com/office/drawing/2014/main" id="{C42F69E0-8E4E-E64D-A4A8-3601DBCAB439}"/>
              </a:ext>
            </a:extLst>
          </p:cNvPr>
          <p:cNvSpPr/>
          <p:nvPr/>
        </p:nvSpPr>
        <p:spPr>
          <a:xfrm rot="5400000">
            <a:off x="5754247" y="1715919"/>
            <a:ext cx="1544784" cy="736117"/>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ALU Operation</a:t>
            </a:r>
          </a:p>
        </p:txBody>
      </p:sp>
      <p:grpSp>
        <p:nvGrpSpPr>
          <p:cNvPr id="553" name="Group 552">
            <a:extLst>
              <a:ext uri="{FF2B5EF4-FFF2-40B4-BE49-F238E27FC236}">
                <a16:creationId xmlns:a16="http://schemas.microsoft.com/office/drawing/2014/main" id="{B921AC0C-0EE4-E342-91AC-E4341430EFBF}"/>
              </a:ext>
            </a:extLst>
          </p:cNvPr>
          <p:cNvGrpSpPr/>
          <p:nvPr/>
        </p:nvGrpSpPr>
        <p:grpSpPr>
          <a:xfrm>
            <a:off x="6704024" y="2902097"/>
            <a:ext cx="1600348" cy="1503177"/>
            <a:chOff x="5073333" y="2508609"/>
            <a:chExt cx="1237488" cy="1503177"/>
          </a:xfrm>
        </p:grpSpPr>
        <p:sp>
          <p:nvSpPr>
            <p:cNvPr id="554" name="Pentagon 553">
              <a:extLst>
                <a:ext uri="{FF2B5EF4-FFF2-40B4-BE49-F238E27FC236}">
                  <a16:creationId xmlns:a16="http://schemas.microsoft.com/office/drawing/2014/main" id="{B83020C1-149C-B240-9F1B-608DD90A75A9}"/>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Status Flags</a:t>
              </a:r>
            </a:p>
          </p:txBody>
        </p:sp>
        <p:sp>
          <p:nvSpPr>
            <p:cNvPr id="555" name="Pentagon 554">
              <a:extLst>
                <a:ext uri="{FF2B5EF4-FFF2-40B4-BE49-F238E27FC236}">
                  <a16:creationId xmlns:a16="http://schemas.microsoft.com/office/drawing/2014/main" id="{D7E82453-B692-3848-84EB-C30748DB48CE}"/>
                </a:ext>
              </a:extLst>
            </p:cNvPr>
            <p:cNvSpPr/>
            <p:nvPr/>
          </p:nvSpPr>
          <p:spPr>
            <a:xfrm>
              <a:off x="5073333" y="352715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Result</a:t>
              </a:r>
            </a:p>
          </p:txBody>
        </p:sp>
      </p:grpSp>
    </p:spTree>
    <p:extLst>
      <p:ext uri="{BB962C8B-B14F-4D97-AF65-F5344CB8AC3E}">
        <p14:creationId xmlns:p14="http://schemas.microsoft.com/office/powerpoint/2010/main" val="42185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91667E-6 7.40741E-7 L 0.27682 -0.02014 " pathEditMode="relative" rAng="0" ptsTypes="AA">
                                      <p:cBhvr>
                                        <p:cTn id="6" dur="2000" fill="hold"/>
                                        <p:tgtEl>
                                          <p:spTgt spid="10"/>
                                        </p:tgtEl>
                                        <p:attrNameLst>
                                          <p:attrName>ppt_x</p:attrName>
                                          <p:attrName>ppt_y</p:attrName>
                                        </p:attrNameLst>
                                      </p:cBhvr>
                                      <p:rCtr x="13841" y="-1019"/>
                                    </p:animMotion>
                                  </p:childTnLst>
                                </p:cTn>
                              </p:par>
                              <p:par>
                                <p:cTn id="7" presetID="10" presetClass="exit" presetSubtype="0" fill="hold" nodeType="withEffect">
                                  <p:stCondLst>
                                    <p:cond delay="1000"/>
                                  </p:stCondLst>
                                  <p:childTnLst>
                                    <p:animEffect transition="out" filter="fade">
                                      <p:cBhvr>
                                        <p:cTn id="8" dur="1000"/>
                                        <p:tgtEl>
                                          <p:spTgt spid="10"/>
                                        </p:tgtEl>
                                      </p:cBhvr>
                                    </p:animEffect>
                                    <p:set>
                                      <p:cBhvr>
                                        <p:cTn id="9" dur="1" fill="hold">
                                          <p:stCondLst>
                                            <p:cond delay="999"/>
                                          </p:stCondLst>
                                        </p:cTn>
                                        <p:tgtEl>
                                          <p:spTgt spid="10"/>
                                        </p:tgtEl>
                                        <p:attrNameLst>
                                          <p:attrName>style.visibility</p:attrName>
                                        </p:attrNameLst>
                                      </p:cBhvr>
                                      <p:to>
                                        <p:strVal val="hidden"/>
                                      </p:to>
                                    </p:set>
                                  </p:childTnLst>
                                </p:cTn>
                              </p:par>
                              <p:par>
                                <p:cTn id="10" presetID="10" presetClass="entr" presetSubtype="0" fill="hold" grpId="0" nodeType="withEffect">
                                  <p:stCondLst>
                                    <p:cond delay="1000"/>
                                  </p:stCondLst>
                                  <p:childTnLst>
                                    <p:set>
                                      <p:cBhvr>
                                        <p:cTn id="11" dur="1" fill="hold">
                                          <p:stCondLst>
                                            <p:cond delay="0"/>
                                          </p:stCondLst>
                                        </p:cTn>
                                        <p:tgtEl>
                                          <p:spTgt spid="571"/>
                                        </p:tgtEl>
                                        <p:attrNameLst>
                                          <p:attrName>style.visibility</p:attrName>
                                        </p:attrNameLst>
                                      </p:cBhvr>
                                      <p:to>
                                        <p:strVal val="visible"/>
                                      </p:to>
                                    </p:set>
                                    <p:animEffect transition="in" filter="fade">
                                      <p:cBhvr>
                                        <p:cTn id="12" dur="1000"/>
                                        <p:tgtEl>
                                          <p:spTgt spid="57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56"/>
                                        </p:tgtEl>
                                        <p:attrNameLst>
                                          <p:attrName>style.visibility</p:attrName>
                                        </p:attrNameLst>
                                      </p:cBhvr>
                                      <p:to>
                                        <p:strVal val="visible"/>
                                      </p:to>
                                    </p:set>
                                    <p:animEffect transition="in" filter="randombar(horizontal)">
                                      <p:cBhvr>
                                        <p:cTn id="17" dur="500"/>
                                        <p:tgtEl>
                                          <p:spTgt spid="55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52"/>
                                        </p:tgtEl>
                                        <p:attrNameLst>
                                          <p:attrName>style.visibility</p:attrName>
                                        </p:attrNameLst>
                                      </p:cBhvr>
                                      <p:to>
                                        <p:strVal val="visible"/>
                                      </p:to>
                                    </p:set>
                                    <p:animEffect transition="in" filter="randombar(horizontal)">
                                      <p:cBhvr>
                                        <p:cTn id="22" dur="500"/>
                                        <p:tgtEl>
                                          <p:spTgt spid="55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53"/>
                                        </p:tgtEl>
                                        <p:attrNameLst>
                                          <p:attrName>style.visibility</p:attrName>
                                        </p:attrNameLst>
                                      </p:cBhvr>
                                      <p:to>
                                        <p:strVal val="visible"/>
                                      </p:to>
                                    </p:set>
                                    <p:animEffect transition="in" filter="randombar(horizontal)">
                                      <p:cBhvr>
                                        <p:cTn id="27" dur="500"/>
                                        <p:tgtEl>
                                          <p:spTgt spid="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 grpId="0" animBg="1"/>
      <p:bldP spid="55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026792-2FF3-AB42-A601-9ABC26B1142D}"/>
              </a:ext>
            </a:extLst>
          </p:cNvPr>
          <p:cNvSpPr>
            <a:spLocks noGrp="1"/>
          </p:cNvSpPr>
          <p:nvPr>
            <p:ph type="title"/>
          </p:nvPr>
        </p:nvSpPr>
        <p:spPr/>
        <p:txBody>
          <a:bodyPr/>
          <a:lstStyle/>
          <a:p>
            <a:r>
              <a:rPr lang="en-US" dirty="0"/>
              <a:t>Memory Interface</a:t>
            </a:r>
          </a:p>
        </p:txBody>
      </p:sp>
      <p:sp>
        <p:nvSpPr>
          <p:cNvPr id="2" name="Footer Placeholder 1">
            <a:extLst>
              <a:ext uri="{FF2B5EF4-FFF2-40B4-BE49-F238E27FC236}">
                <a16:creationId xmlns:a16="http://schemas.microsoft.com/office/drawing/2014/main" id="{230B54FF-D259-084B-9501-85AF28CC1494}"/>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94C9CFFA-2D46-9B41-A908-96A4490924C5}"/>
              </a:ext>
            </a:extLst>
          </p:cNvPr>
          <p:cNvSpPr>
            <a:spLocks noGrp="1"/>
          </p:cNvSpPr>
          <p:nvPr>
            <p:ph type="sldNum" sz="quarter" idx="12"/>
          </p:nvPr>
        </p:nvSpPr>
        <p:spPr/>
        <p:txBody>
          <a:bodyPr/>
          <a:lstStyle/>
          <a:p>
            <a:fld id="{B30C84D9-7A41-4FEB-892B-80917372DB87}" type="slidenum">
              <a:rPr lang="en-US" smtClean="0"/>
              <a:t>22</a:t>
            </a:fld>
            <a:endParaRPr lang="en-US"/>
          </a:p>
        </p:txBody>
      </p:sp>
      <p:sp>
        <p:nvSpPr>
          <p:cNvPr id="8" name="Text Placeholder 7">
            <a:extLst>
              <a:ext uri="{FF2B5EF4-FFF2-40B4-BE49-F238E27FC236}">
                <a16:creationId xmlns:a16="http://schemas.microsoft.com/office/drawing/2014/main" id="{069E21DA-996E-D242-88AE-86403598FBF4}"/>
              </a:ext>
            </a:extLst>
          </p:cNvPr>
          <p:cNvSpPr>
            <a:spLocks noGrp="1"/>
          </p:cNvSpPr>
          <p:nvPr>
            <p:ph type="body" sz="quarter" idx="13"/>
          </p:nvPr>
        </p:nvSpPr>
        <p:spPr/>
        <p:txBody>
          <a:bodyPr/>
          <a:lstStyle/>
          <a:p>
            <a:r>
              <a:rPr lang="en-US" dirty="0"/>
              <a:t>Slide by Bohn</a:t>
            </a:r>
          </a:p>
        </p:txBody>
      </p:sp>
      <p:sp>
        <p:nvSpPr>
          <p:cNvPr id="548" name="Rectangle 547">
            <a:extLst>
              <a:ext uri="{FF2B5EF4-FFF2-40B4-BE49-F238E27FC236}">
                <a16:creationId xmlns:a16="http://schemas.microsoft.com/office/drawing/2014/main" id="{CF807346-51A0-0E4A-8980-3152D61973E9}"/>
              </a:ext>
            </a:extLst>
          </p:cNvPr>
          <p:cNvSpPr/>
          <p:nvPr/>
        </p:nvSpPr>
        <p:spPr>
          <a:xfrm>
            <a:off x="5763721" y="2029326"/>
            <a:ext cx="2081463" cy="3396729"/>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Pentagon 549">
            <a:extLst>
              <a:ext uri="{FF2B5EF4-FFF2-40B4-BE49-F238E27FC236}">
                <a16:creationId xmlns:a16="http://schemas.microsoft.com/office/drawing/2014/main" id="{E341E7B6-ECFE-CA43-AE6C-DA6CD8174B87}"/>
              </a:ext>
            </a:extLst>
          </p:cNvPr>
          <p:cNvSpPr/>
          <p:nvPr/>
        </p:nvSpPr>
        <p:spPr>
          <a:xfrm>
            <a:off x="5073333" y="2620983"/>
            <a:ext cx="160034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Address</a:t>
            </a:r>
          </a:p>
        </p:txBody>
      </p:sp>
      <p:sp>
        <p:nvSpPr>
          <p:cNvPr id="554" name="Pentagon 553">
            <a:extLst>
              <a:ext uri="{FF2B5EF4-FFF2-40B4-BE49-F238E27FC236}">
                <a16:creationId xmlns:a16="http://schemas.microsoft.com/office/drawing/2014/main" id="{B83020C1-149C-B240-9F1B-608DD90A75A9}"/>
              </a:ext>
            </a:extLst>
          </p:cNvPr>
          <p:cNvSpPr/>
          <p:nvPr/>
        </p:nvSpPr>
        <p:spPr>
          <a:xfrm>
            <a:off x="7157377" y="3368168"/>
            <a:ext cx="160034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Read Data</a:t>
            </a:r>
          </a:p>
        </p:txBody>
      </p:sp>
      <p:sp>
        <p:nvSpPr>
          <p:cNvPr id="556" name="Pentagon 555">
            <a:extLst>
              <a:ext uri="{FF2B5EF4-FFF2-40B4-BE49-F238E27FC236}">
                <a16:creationId xmlns:a16="http://schemas.microsoft.com/office/drawing/2014/main" id="{C42F69E0-8E4E-E64D-A4A8-3601DBCAB439}"/>
              </a:ext>
            </a:extLst>
          </p:cNvPr>
          <p:cNvSpPr/>
          <p:nvPr/>
        </p:nvSpPr>
        <p:spPr>
          <a:xfrm>
            <a:off x="5073333" y="4580905"/>
            <a:ext cx="1544784"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Write Data</a:t>
            </a:r>
          </a:p>
        </p:txBody>
      </p:sp>
      <p:grpSp>
        <p:nvGrpSpPr>
          <p:cNvPr id="561" name="Group 560">
            <a:extLst>
              <a:ext uri="{FF2B5EF4-FFF2-40B4-BE49-F238E27FC236}">
                <a16:creationId xmlns:a16="http://schemas.microsoft.com/office/drawing/2014/main" id="{DE1764CC-7635-0C45-894E-E6F68DC00791}"/>
              </a:ext>
            </a:extLst>
          </p:cNvPr>
          <p:cNvGrpSpPr/>
          <p:nvPr/>
        </p:nvGrpSpPr>
        <p:grpSpPr>
          <a:xfrm>
            <a:off x="5230258" y="1384778"/>
            <a:ext cx="1230933" cy="646651"/>
            <a:chOff x="5589728" y="1358312"/>
            <a:chExt cx="1230933" cy="646651"/>
          </a:xfrm>
        </p:grpSpPr>
        <p:cxnSp>
          <p:nvCxnSpPr>
            <p:cNvPr id="559" name="Straight Connector 558">
              <a:extLst>
                <a:ext uri="{FF2B5EF4-FFF2-40B4-BE49-F238E27FC236}">
                  <a16:creationId xmlns:a16="http://schemas.microsoft.com/office/drawing/2014/main" id="{87B58119-F6C4-4F44-A8A8-6255CD7B792C}"/>
                </a:ext>
              </a:extLst>
            </p:cNvPr>
            <p:cNvCxnSpPr>
              <a:cxnSpLocks/>
            </p:cNvCxnSpPr>
            <p:nvPr/>
          </p:nvCxnSpPr>
          <p:spPr>
            <a:xfrm>
              <a:off x="6808894" y="1412551"/>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sp>
          <p:nvSpPr>
            <p:cNvPr id="560" name="TextBox 559">
              <a:extLst>
                <a:ext uri="{FF2B5EF4-FFF2-40B4-BE49-F238E27FC236}">
                  <a16:creationId xmlns:a16="http://schemas.microsoft.com/office/drawing/2014/main" id="{673D25B4-4672-A341-A59D-22069565EAA6}"/>
                </a:ext>
              </a:extLst>
            </p:cNvPr>
            <p:cNvSpPr txBox="1"/>
            <p:nvPr/>
          </p:nvSpPr>
          <p:spPr>
            <a:xfrm>
              <a:off x="5589728" y="1358312"/>
              <a:ext cx="1202958" cy="369332"/>
            </a:xfrm>
            <a:prstGeom prst="rect">
              <a:avLst/>
            </a:prstGeom>
            <a:noFill/>
          </p:spPr>
          <p:txBody>
            <a:bodyPr wrap="none" rtlCol="0">
              <a:spAutoFit/>
            </a:bodyPr>
            <a:lstStyle/>
            <a:p>
              <a:r>
                <a:rPr lang="en-US" dirty="0" err="1"/>
                <a:t>WriteMem</a:t>
              </a:r>
              <a:endParaRPr lang="en-US" dirty="0"/>
            </a:p>
          </p:txBody>
        </p:sp>
      </p:grpSp>
      <p:grpSp>
        <p:nvGrpSpPr>
          <p:cNvPr id="558" name="Group 557">
            <a:extLst>
              <a:ext uri="{FF2B5EF4-FFF2-40B4-BE49-F238E27FC236}">
                <a16:creationId xmlns:a16="http://schemas.microsoft.com/office/drawing/2014/main" id="{2D29F4EF-5CA2-1545-8BA6-E48085260734}"/>
              </a:ext>
            </a:extLst>
          </p:cNvPr>
          <p:cNvGrpSpPr/>
          <p:nvPr/>
        </p:nvGrpSpPr>
        <p:grpSpPr>
          <a:xfrm>
            <a:off x="6950442" y="1364723"/>
            <a:ext cx="1150443" cy="671014"/>
            <a:chOff x="6792686" y="1358312"/>
            <a:chExt cx="1150443" cy="671014"/>
          </a:xfrm>
        </p:grpSpPr>
        <p:cxnSp>
          <p:nvCxnSpPr>
            <p:cNvPr id="562" name="Straight Connector 561">
              <a:extLst>
                <a:ext uri="{FF2B5EF4-FFF2-40B4-BE49-F238E27FC236}">
                  <a16:creationId xmlns:a16="http://schemas.microsoft.com/office/drawing/2014/main" id="{264C9879-D07F-D046-B2AA-535C86A6255F}"/>
                </a:ext>
              </a:extLst>
            </p:cNvPr>
            <p:cNvCxnSpPr/>
            <p:nvPr/>
          </p:nvCxnSpPr>
          <p:spPr>
            <a:xfrm>
              <a:off x="6792686" y="1436914"/>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sp>
          <p:nvSpPr>
            <p:cNvPr id="563" name="TextBox 562">
              <a:extLst>
                <a:ext uri="{FF2B5EF4-FFF2-40B4-BE49-F238E27FC236}">
                  <a16:creationId xmlns:a16="http://schemas.microsoft.com/office/drawing/2014/main" id="{0380BF82-0D31-5C48-9EA0-EA2B21BA5B97}"/>
                </a:ext>
              </a:extLst>
            </p:cNvPr>
            <p:cNvSpPr txBox="1"/>
            <p:nvPr/>
          </p:nvSpPr>
          <p:spPr>
            <a:xfrm>
              <a:off x="6792686" y="1358312"/>
              <a:ext cx="1150443" cy="369332"/>
            </a:xfrm>
            <a:prstGeom prst="rect">
              <a:avLst/>
            </a:prstGeom>
            <a:noFill/>
          </p:spPr>
          <p:txBody>
            <a:bodyPr wrap="none" rtlCol="0">
              <a:spAutoFit/>
            </a:bodyPr>
            <a:lstStyle/>
            <a:p>
              <a:r>
                <a:rPr lang="en-US" dirty="0" err="1"/>
                <a:t>ReadMem</a:t>
              </a:r>
              <a:endParaRPr lang="en-US" dirty="0"/>
            </a:p>
          </p:txBody>
        </p:sp>
      </p:grpSp>
      <p:sp>
        <p:nvSpPr>
          <p:cNvPr id="564" name="Rectangle 563">
            <a:extLst>
              <a:ext uri="{FF2B5EF4-FFF2-40B4-BE49-F238E27FC236}">
                <a16:creationId xmlns:a16="http://schemas.microsoft.com/office/drawing/2014/main" id="{FBACE714-6AAF-034E-B366-C2425BDCC517}"/>
              </a:ext>
            </a:extLst>
          </p:cNvPr>
          <p:cNvSpPr/>
          <p:nvPr/>
        </p:nvSpPr>
        <p:spPr>
          <a:xfrm>
            <a:off x="1693777" y="1992853"/>
            <a:ext cx="2081463" cy="3396729"/>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Pentagon 564">
            <a:extLst>
              <a:ext uri="{FF2B5EF4-FFF2-40B4-BE49-F238E27FC236}">
                <a16:creationId xmlns:a16="http://schemas.microsoft.com/office/drawing/2014/main" id="{35C50680-DEE6-A140-BDA4-92111CA24A42}"/>
              </a:ext>
            </a:extLst>
          </p:cNvPr>
          <p:cNvSpPr/>
          <p:nvPr/>
        </p:nvSpPr>
        <p:spPr>
          <a:xfrm>
            <a:off x="1003389" y="2584510"/>
            <a:ext cx="160034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Address</a:t>
            </a:r>
          </a:p>
        </p:txBody>
      </p:sp>
      <p:sp>
        <p:nvSpPr>
          <p:cNvPr id="566" name="Pentagon 565">
            <a:extLst>
              <a:ext uri="{FF2B5EF4-FFF2-40B4-BE49-F238E27FC236}">
                <a16:creationId xmlns:a16="http://schemas.microsoft.com/office/drawing/2014/main" id="{E9385389-5E09-5949-9A6E-452DD5A25F61}"/>
              </a:ext>
            </a:extLst>
          </p:cNvPr>
          <p:cNvSpPr/>
          <p:nvPr/>
        </p:nvSpPr>
        <p:spPr>
          <a:xfrm>
            <a:off x="3087433" y="3331695"/>
            <a:ext cx="1600348" cy="613288"/>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Read Instruction</a:t>
            </a:r>
          </a:p>
        </p:txBody>
      </p:sp>
      <p:sp>
        <p:nvSpPr>
          <p:cNvPr id="567" name="Pentagon 566">
            <a:extLst>
              <a:ext uri="{FF2B5EF4-FFF2-40B4-BE49-F238E27FC236}">
                <a16:creationId xmlns:a16="http://schemas.microsoft.com/office/drawing/2014/main" id="{499A6C38-BBA0-D74A-ACA6-89CAFC0EBCAB}"/>
              </a:ext>
            </a:extLst>
          </p:cNvPr>
          <p:cNvSpPr/>
          <p:nvPr/>
        </p:nvSpPr>
        <p:spPr>
          <a:xfrm>
            <a:off x="1003389" y="4544432"/>
            <a:ext cx="1544784" cy="613288"/>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Write Instruction</a:t>
            </a:r>
          </a:p>
        </p:txBody>
      </p:sp>
      <p:grpSp>
        <p:nvGrpSpPr>
          <p:cNvPr id="568" name="Group 567">
            <a:extLst>
              <a:ext uri="{FF2B5EF4-FFF2-40B4-BE49-F238E27FC236}">
                <a16:creationId xmlns:a16="http://schemas.microsoft.com/office/drawing/2014/main" id="{18795D0E-1086-D040-82C7-D82D20CB5858}"/>
              </a:ext>
            </a:extLst>
          </p:cNvPr>
          <p:cNvGrpSpPr/>
          <p:nvPr/>
        </p:nvGrpSpPr>
        <p:grpSpPr>
          <a:xfrm>
            <a:off x="1160314" y="1348305"/>
            <a:ext cx="1230933" cy="646651"/>
            <a:chOff x="5589728" y="1358312"/>
            <a:chExt cx="1230933" cy="646651"/>
          </a:xfrm>
        </p:grpSpPr>
        <p:cxnSp>
          <p:nvCxnSpPr>
            <p:cNvPr id="569" name="Straight Connector 568">
              <a:extLst>
                <a:ext uri="{FF2B5EF4-FFF2-40B4-BE49-F238E27FC236}">
                  <a16:creationId xmlns:a16="http://schemas.microsoft.com/office/drawing/2014/main" id="{A90C2ACB-4F31-7746-9888-E31B94A598F3}"/>
                </a:ext>
              </a:extLst>
            </p:cNvPr>
            <p:cNvCxnSpPr>
              <a:cxnSpLocks/>
            </p:cNvCxnSpPr>
            <p:nvPr/>
          </p:nvCxnSpPr>
          <p:spPr>
            <a:xfrm>
              <a:off x="6808894" y="1412551"/>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sp>
          <p:nvSpPr>
            <p:cNvPr id="570" name="TextBox 569">
              <a:extLst>
                <a:ext uri="{FF2B5EF4-FFF2-40B4-BE49-F238E27FC236}">
                  <a16:creationId xmlns:a16="http://schemas.microsoft.com/office/drawing/2014/main" id="{9C2FFEC1-E02F-5B41-8304-63F8CA866542}"/>
                </a:ext>
              </a:extLst>
            </p:cNvPr>
            <p:cNvSpPr txBox="1"/>
            <p:nvPr/>
          </p:nvSpPr>
          <p:spPr>
            <a:xfrm>
              <a:off x="5589728" y="1358312"/>
              <a:ext cx="1202958" cy="369332"/>
            </a:xfrm>
            <a:prstGeom prst="rect">
              <a:avLst/>
            </a:prstGeom>
            <a:noFill/>
          </p:spPr>
          <p:txBody>
            <a:bodyPr wrap="none" rtlCol="0">
              <a:spAutoFit/>
            </a:bodyPr>
            <a:lstStyle/>
            <a:p>
              <a:r>
                <a:rPr lang="en-US" dirty="0" err="1"/>
                <a:t>WriteMem</a:t>
              </a:r>
              <a:endParaRPr lang="en-US" dirty="0"/>
            </a:p>
          </p:txBody>
        </p:sp>
      </p:grpSp>
      <p:grpSp>
        <p:nvGrpSpPr>
          <p:cNvPr id="571" name="Group 570">
            <a:extLst>
              <a:ext uri="{FF2B5EF4-FFF2-40B4-BE49-F238E27FC236}">
                <a16:creationId xmlns:a16="http://schemas.microsoft.com/office/drawing/2014/main" id="{1AE38D48-E1C2-3B47-B38A-314507F8F891}"/>
              </a:ext>
            </a:extLst>
          </p:cNvPr>
          <p:cNvGrpSpPr/>
          <p:nvPr/>
        </p:nvGrpSpPr>
        <p:grpSpPr>
          <a:xfrm>
            <a:off x="2880498" y="1328250"/>
            <a:ext cx="1150443" cy="671014"/>
            <a:chOff x="6792686" y="1358312"/>
            <a:chExt cx="1150443" cy="671014"/>
          </a:xfrm>
        </p:grpSpPr>
        <p:cxnSp>
          <p:nvCxnSpPr>
            <p:cNvPr id="572" name="Straight Connector 571">
              <a:extLst>
                <a:ext uri="{FF2B5EF4-FFF2-40B4-BE49-F238E27FC236}">
                  <a16:creationId xmlns:a16="http://schemas.microsoft.com/office/drawing/2014/main" id="{2A54E7BC-C480-FF41-8D54-C3CFBA54E1C2}"/>
                </a:ext>
              </a:extLst>
            </p:cNvPr>
            <p:cNvCxnSpPr/>
            <p:nvPr/>
          </p:nvCxnSpPr>
          <p:spPr>
            <a:xfrm>
              <a:off x="6792686" y="1436914"/>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sp>
          <p:nvSpPr>
            <p:cNvPr id="573" name="TextBox 572">
              <a:extLst>
                <a:ext uri="{FF2B5EF4-FFF2-40B4-BE49-F238E27FC236}">
                  <a16:creationId xmlns:a16="http://schemas.microsoft.com/office/drawing/2014/main" id="{CF1DDA7C-BBEA-B041-B53E-B9005016BDBC}"/>
                </a:ext>
              </a:extLst>
            </p:cNvPr>
            <p:cNvSpPr txBox="1"/>
            <p:nvPr/>
          </p:nvSpPr>
          <p:spPr>
            <a:xfrm>
              <a:off x="6792686" y="1358312"/>
              <a:ext cx="1150443" cy="369332"/>
            </a:xfrm>
            <a:prstGeom prst="rect">
              <a:avLst/>
            </a:prstGeom>
            <a:noFill/>
          </p:spPr>
          <p:txBody>
            <a:bodyPr wrap="none" rtlCol="0">
              <a:spAutoFit/>
            </a:bodyPr>
            <a:lstStyle/>
            <a:p>
              <a:r>
                <a:rPr lang="en-US" dirty="0" err="1"/>
                <a:t>ReadMem</a:t>
              </a:r>
              <a:endParaRPr lang="en-US" dirty="0"/>
            </a:p>
          </p:txBody>
        </p:sp>
      </p:grpSp>
    </p:spTree>
    <p:extLst>
      <p:ext uri="{BB962C8B-B14F-4D97-AF65-F5344CB8AC3E}">
        <p14:creationId xmlns:p14="http://schemas.microsoft.com/office/powerpoint/2010/main" val="17974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50"/>
                                        </p:tgtEl>
                                        <p:attrNameLst>
                                          <p:attrName>style.visibility</p:attrName>
                                        </p:attrNameLst>
                                      </p:cBhvr>
                                      <p:to>
                                        <p:strVal val="visible"/>
                                      </p:to>
                                    </p:set>
                                    <p:animEffect transition="in" filter="randombar(horizontal)">
                                      <p:cBhvr>
                                        <p:cTn id="7" dur="500"/>
                                        <p:tgtEl>
                                          <p:spTgt spid="55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56"/>
                                        </p:tgtEl>
                                        <p:attrNameLst>
                                          <p:attrName>style.visibility</p:attrName>
                                        </p:attrNameLst>
                                      </p:cBhvr>
                                      <p:to>
                                        <p:strVal val="visible"/>
                                      </p:to>
                                    </p:set>
                                    <p:animEffect transition="in" filter="randombar(horizontal)">
                                      <p:cBhvr>
                                        <p:cTn id="12" dur="500"/>
                                        <p:tgtEl>
                                          <p:spTgt spid="556"/>
                                        </p:tgtEl>
                                      </p:cBhvr>
                                    </p:animEffect>
                                  </p:childTnLst>
                                </p:cTn>
                              </p:par>
                              <p:par>
                                <p:cTn id="13" presetID="14" presetClass="entr" presetSubtype="10" fill="hold" nodeType="withEffect">
                                  <p:stCondLst>
                                    <p:cond delay="0"/>
                                  </p:stCondLst>
                                  <p:childTnLst>
                                    <p:set>
                                      <p:cBhvr>
                                        <p:cTn id="14" dur="1" fill="hold">
                                          <p:stCondLst>
                                            <p:cond delay="0"/>
                                          </p:stCondLst>
                                        </p:cTn>
                                        <p:tgtEl>
                                          <p:spTgt spid="561"/>
                                        </p:tgtEl>
                                        <p:attrNameLst>
                                          <p:attrName>style.visibility</p:attrName>
                                        </p:attrNameLst>
                                      </p:cBhvr>
                                      <p:to>
                                        <p:strVal val="visible"/>
                                      </p:to>
                                    </p:set>
                                    <p:animEffect transition="in" filter="randombar(horizontal)">
                                      <p:cBhvr>
                                        <p:cTn id="15" dur="500"/>
                                        <p:tgtEl>
                                          <p:spTgt spid="56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54"/>
                                        </p:tgtEl>
                                        <p:attrNameLst>
                                          <p:attrName>style.visibility</p:attrName>
                                        </p:attrNameLst>
                                      </p:cBhvr>
                                      <p:to>
                                        <p:strVal val="visible"/>
                                      </p:to>
                                    </p:set>
                                    <p:animEffect transition="in" filter="randombar(horizontal)">
                                      <p:cBhvr>
                                        <p:cTn id="20" dur="500"/>
                                        <p:tgtEl>
                                          <p:spTgt spid="554"/>
                                        </p:tgtEl>
                                      </p:cBhvr>
                                    </p:animEffect>
                                  </p:childTnLst>
                                </p:cTn>
                              </p:par>
                              <p:par>
                                <p:cTn id="21" presetID="14" presetClass="entr" presetSubtype="10" fill="hold" nodeType="withEffect">
                                  <p:stCondLst>
                                    <p:cond delay="0"/>
                                  </p:stCondLst>
                                  <p:childTnLst>
                                    <p:set>
                                      <p:cBhvr>
                                        <p:cTn id="22" dur="1" fill="hold">
                                          <p:stCondLst>
                                            <p:cond delay="0"/>
                                          </p:stCondLst>
                                        </p:cTn>
                                        <p:tgtEl>
                                          <p:spTgt spid="558"/>
                                        </p:tgtEl>
                                        <p:attrNameLst>
                                          <p:attrName>style.visibility</p:attrName>
                                        </p:attrNameLst>
                                      </p:cBhvr>
                                      <p:to>
                                        <p:strVal val="visible"/>
                                      </p:to>
                                    </p:set>
                                    <p:animEffect transition="in" filter="randombar(horizontal)">
                                      <p:cBhvr>
                                        <p:cTn id="23" dur="500"/>
                                        <p:tgtEl>
                                          <p:spTgt spid="55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64"/>
                                        </p:tgtEl>
                                        <p:attrNameLst>
                                          <p:attrName>style.visibility</p:attrName>
                                        </p:attrNameLst>
                                      </p:cBhvr>
                                      <p:to>
                                        <p:strVal val="visible"/>
                                      </p:to>
                                    </p:set>
                                    <p:animEffect transition="in" filter="fade">
                                      <p:cBhvr>
                                        <p:cTn id="28" dur="500"/>
                                        <p:tgtEl>
                                          <p:spTgt spid="56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5"/>
                                        </p:tgtEl>
                                        <p:attrNameLst>
                                          <p:attrName>style.visibility</p:attrName>
                                        </p:attrNameLst>
                                      </p:cBhvr>
                                      <p:to>
                                        <p:strVal val="visible"/>
                                      </p:to>
                                    </p:set>
                                    <p:animEffect transition="in" filter="fade">
                                      <p:cBhvr>
                                        <p:cTn id="31" dur="500"/>
                                        <p:tgtEl>
                                          <p:spTgt spid="56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66"/>
                                        </p:tgtEl>
                                        <p:attrNameLst>
                                          <p:attrName>style.visibility</p:attrName>
                                        </p:attrNameLst>
                                      </p:cBhvr>
                                      <p:to>
                                        <p:strVal val="visible"/>
                                      </p:to>
                                    </p:set>
                                    <p:animEffect transition="in" filter="fade">
                                      <p:cBhvr>
                                        <p:cTn id="34" dur="500"/>
                                        <p:tgtEl>
                                          <p:spTgt spid="56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67"/>
                                        </p:tgtEl>
                                        <p:attrNameLst>
                                          <p:attrName>style.visibility</p:attrName>
                                        </p:attrNameLst>
                                      </p:cBhvr>
                                      <p:to>
                                        <p:strVal val="visible"/>
                                      </p:to>
                                    </p:set>
                                    <p:animEffect transition="in" filter="fade">
                                      <p:cBhvr>
                                        <p:cTn id="37" dur="500"/>
                                        <p:tgtEl>
                                          <p:spTgt spid="567"/>
                                        </p:tgtEl>
                                      </p:cBhvr>
                                    </p:animEffect>
                                  </p:childTnLst>
                                </p:cTn>
                              </p:par>
                              <p:par>
                                <p:cTn id="38" presetID="10" presetClass="entr" presetSubtype="0" fill="hold" nodeType="withEffect">
                                  <p:stCondLst>
                                    <p:cond delay="0"/>
                                  </p:stCondLst>
                                  <p:childTnLst>
                                    <p:set>
                                      <p:cBhvr>
                                        <p:cTn id="39" dur="1" fill="hold">
                                          <p:stCondLst>
                                            <p:cond delay="0"/>
                                          </p:stCondLst>
                                        </p:cTn>
                                        <p:tgtEl>
                                          <p:spTgt spid="568"/>
                                        </p:tgtEl>
                                        <p:attrNameLst>
                                          <p:attrName>style.visibility</p:attrName>
                                        </p:attrNameLst>
                                      </p:cBhvr>
                                      <p:to>
                                        <p:strVal val="visible"/>
                                      </p:to>
                                    </p:set>
                                    <p:animEffect transition="in" filter="fade">
                                      <p:cBhvr>
                                        <p:cTn id="40" dur="500"/>
                                        <p:tgtEl>
                                          <p:spTgt spid="568"/>
                                        </p:tgtEl>
                                      </p:cBhvr>
                                    </p:animEffect>
                                  </p:childTnLst>
                                </p:cTn>
                              </p:par>
                              <p:par>
                                <p:cTn id="41" presetID="10" presetClass="entr" presetSubtype="0" fill="hold" nodeType="withEffect">
                                  <p:stCondLst>
                                    <p:cond delay="0"/>
                                  </p:stCondLst>
                                  <p:childTnLst>
                                    <p:set>
                                      <p:cBhvr>
                                        <p:cTn id="42" dur="1" fill="hold">
                                          <p:stCondLst>
                                            <p:cond delay="0"/>
                                          </p:stCondLst>
                                        </p:cTn>
                                        <p:tgtEl>
                                          <p:spTgt spid="571"/>
                                        </p:tgtEl>
                                        <p:attrNameLst>
                                          <p:attrName>style.visibility</p:attrName>
                                        </p:attrNameLst>
                                      </p:cBhvr>
                                      <p:to>
                                        <p:strVal val="visible"/>
                                      </p:to>
                                    </p:set>
                                    <p:animEffect transition="in" filter="fade">
                                      <p:cBhvr>
                                        <p:cTn id="43" dur="500"/>
                                        <p:tgtEl>
                                          <p:spTgt spid="571"/>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xit" presetSubtype="10" fill="hold" grpId="1" nodeType="clickEffect">
                                  <p:stCondLst>
                                    <p:cond delay="0"/>
                                  </p:stCondLst>
                                  <p:childTnLst>
                                    <p:animEffect transition="out" filter="randombar(horizontal)">
                                      <p:cBhvr>
                                        <p:cTn id="47" dur="500"/>
                                        <p:tgtEl>
                                          <p:spTgt spid="567"/>
                                        </p:tgtEl>
                                      </p:cBhvr>
                                    </p:animEffect>
                                    <p:set>
                                      <p:cBhvr>
                                        <p:cTn id="48" dur="1" fill="hold">
                                          <p:stCondLst>
                                            <p:cond delay="499"/>
                                          </p:stCondLst>
                                        </p:cTn>
                                        <p:tgtEl>
                                          <p:spTgt spid="567"/>
                                        </p:tgtEl>
                                        <p:attrNameLst>
                                          <p:attrName>style.visibility</p:attrName>
                                        </p:attrNameLst>
                                      </p:cBhvr>
                                      <p:to>
                                        <p:strVal val="hidden"/>
                                      </p:to>
                                    </p:set>
                                  </p:childTnLst>
                                </p:cTn>
                              </p:par>
                              <p:par>
                                <p:cTn id="49" presetID="14" presetClass="exit" presetSubtype="10" fill="hold" nodeType="withEffect">
                                  <p:stCondLst>
                                    <p:cond delay="0"/>
                                  </p:stCondLst>
                                  <p:childTnLst>
                                    <p:animEffect transition="out" filter="randombar(horizontal)">
                                      <p:cBhvr>
                                        <p:cTn id="50" dur="500"/>
                                        <p:tgtEl>
                                          <p:spTgt spid="568"/>
                                        </p:tgtEl>
                                      </p:cBhvr>
                                    </p:animEffect>
                                    <p:set>
                                      <p:cBhvr>
                                        <p:cTn id="51" dur="1" fill="hold">
                                          <p:stCondLst>
                                            <p:cond delay="499"/>
                                          </p:stCondLst>
                                        </p:cTn>
                                        <p:tgtEl>
                                          <p:spTgt spid="56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4" presetClass="exit" presetSubtype="10" fill="hold" nodeType="clickEffect">
                                  <p:stCondLst>
                                    <p:cond delay="0"/>
                                  </p:stCondLst>
                                  <p:childTnLst>
                                    <p:animEffect transition="out" filter="randombar(horizontal)">
                                      <p:cBhvr>
                                        <p:cTn id="55" dur="500"/>
                                        <p:tgtEl>
                                          <p:spTgt spid="571"/>
                                        </p:tgtEl>
                                      </p:cBhvr>
                                    </p:animEffect>
                                    <p:set>
                                      <p:cBhvr>
                                        <p:cTn id="56" dur="1" fill="hold">
                                          <p:stCondLst>
                                            <p:cond delay="499"/>
                                          </p:stCondLst>
                                        </p:cTn>
                                        <p:tgtEl>
                                          <p:spTgt spid="5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 grpId="0" animBg="1"/>
      <p:bldP spid="554" grpId="0" animBg="1"/>
      <p:bldP spid="556" grpId="0" animBg="1"/>
      <p:bldP spid="564" grpId="0" animBg="1"/>
      <p:bldP spid="565" grpId="0" animBg="1"/>
      <p:bldP spid="566" grpId="0" animBg="1"/>
      <p:bldP spid="567" grpId="0" animBg="1"/>
      <p:bldP spid="56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026792-2FF3-AB42-A601-9ABC26B1142D}"/>
              </a:ext>
            </a:extLst>
          </p:cNvPr>
          <p:cNvSpPr>
            <a:spLocks noGrp="1"/>
          </p:cNvSpPr>
          <p:nvPr>
            <p:ph type="title"/>
          </p:nvPr>
        </p:nvSpPr>
        <p:spPr/>
        <p:txBody>
          <a:bodyPr/>
          <a:lstStyle/>
          <a:p>
            <a:r>
              <a:rPr lang="en-US" dirty="0"/>
              <a:t>Putting the Building Blocks Together</a:t>
            </a:r>
          </a:p>
        </p:txBody>
      </p:sp>
      <p:sp>
        <p:nvSpPr>
          <p:cNvPr id="2" name="Footer Placeholder 1">
            <a:extLst>
              <a:ext uri="{FF2B5EF4-FFF2-40B4-BE49-F238E27FC236}">
                <a16:creationId xmlns:a16="http://schemas.microsoft.com/office/drawing/2014/main" id="{230B54FF-D259-084B-9501-85AF28CC1494}"/>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94C9CFFA-2D46-9B41-A908-96A4490924C5}"/>
              </a:ext>
            </a:extLst>
          </p:cNvPr>
          <p:cNvSpPr>
            <a:spLocks noGrp="1"/>
          </p:cNvSpPr>
          <p:nvPr>
            <p:ph type="sldNum" sz="quarter" idx="12"/>
          </p:nvPr>
        </p:nvSpPr>
        <p:spPr/>
        <p:txBody>
          <a:bodyPr/>
          <a:lstStyle/>
          <a:p>
            <a:fld id="{B30C84D9-7A41-4FEB-892B-80917372DB87}" type="slidenum">
              <a:rPr lang="en-US" smtClean="0"/>
              <a:t>23</a:t>
            </a:fld>
            <a:endParaRPr lang="en-US"/>
          </a:p>
        </p:txBody>
      </p:sp>
      <p:sp>
        <p:nvSpPr>
          <p:cNvPr id="8" name="Text Placeholder 7">
            <a:extLst>
              <a:ext uri="{FF2B5EF4-FFF2-40B4-BE49-F238E27FC236}">
                <a16:creationId xmlns:a16="http://schemas.microsoft.com/office/drawing/2014/main" id="{069E21DA-996E-D242-88AE-86403598FBF4}"/>
              </a:ext>
            </a:extLst>
          </p:cNvPr>
          <p:cNvSpPr>
            <a:spLocks noGrp="1"/>
          </p:cNvSpPr>
          <p:nvPr>
            <p:ph type="body" sz="quarter" idx="13"/>
          </p:nvPr>
        </p:nvSpPr>
        <p:spPr/>
        <p:txBody>
          <a:bodyPr/>
          <a:lstStyle/>
          <a:p>
            <a:r>
              <a:rPr lang="en-US" dirty="0"/>
              <a:t>Slide by Bohn</a:t>
            </a:r>
          </a:p>
        </p:txBody>
      </p:sp>
      <p:grpSp>
        <p:nvGrpSpPr>
          <p:cNvPr id="60" name="Group 59">
            <a:extLst>
              <a:ext uri="{FF2B5EF4-FFF2-40B4-BE49-F238E27FC236}">
                <a16:creationId xmlns:a16="http://schemas.microsoft.com/office/drawing/2014/main" id="{BC5F3FFF-6E31-AF47-93CA-08617F8AEE6A}"/>
              </a:ext>
            </a:extLst>
          </p:cNvPr>
          <p:cNvGrpSpPr/>
          <p:nvPr/>
        </p:nvGrpSpPr>
        <p:grpSpPr>
          <a:xfrm>
            <a:off x="1268426" y="3396747"/>
            <a:ext cx="1680293" cy="1549102"/>
            <a:chOff x="1003389" y="1992853"/>
            <a:chExt cx="3684392" cy="3396729"/>
          </a:xfrm>
        </p:grpSpPr>
        <p:sp>
          <p:nvSpPr>
            <p:cNvPr id="57" name="Rectangle 56">
              <a:extLst>
                <a:ext uri="{FF2B5EF4-FFF2-40B4-BE49-F238E27FC236}">
                  <a16:creationId xmlns:a16="http://schemas.microsoft.com/office/drawing/2014/main" id="{419E7886-97D0-7A43-BD7D-1B2E8DF3F4F6}"/>
                </a:ext>
              </a:extLst>
            </p:cNvPr>
            <p:cNvSpPr/>
            <p:nvPr/>
          </p:nvSpPr>
          <p:spPr>
            <a:xfrm>
              <a:off x="1693777" y="1992853"/>
              <a:ext cx="2081463" cy="3396729"/>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8" name="Pentagon 57">
              <a:extLst>
                <a:ext uri="{FF2B5EF4-FFF2-40B4-BE49-F238E27FC236}">
                  <a16:creationId xmlns:a16="http://schemas.microsoft.com/office/drawing/2014/main" id="{6D364CB6-F305-8D49-A4A9-B1637E2682A7}"/>
                </a:ext>
              </a:extLst>
            </p:cNvPr>
            <p:cNvSpPr/>
            <p:nvPr/>
          </p:nvSpPr>
          <p:spPr>
            <a:xfrm>
              <a:off x="1003389" y="2584510"/>
              <a:ext cx="160034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Address</a:t>
              </a:r>
            </a:p>
          </p:txBody>
        </p:sp>
        <p:sp>
          <p:nvSpPr>
            <p:cNvPr id="59" name="Pentagon 58">
              <a:extLst>
                <a:ext uri="{FF2B5EF4-FFF2-40B4-BE49-F238E27FC236}">
                  <a16:creationId xmlns:a16="http://schemas.microsoft.com/office/drawing/2014/main" id="{06A0FF36-C08A-AF45-B256-44AB9A75F376}"/>
                </a:ext>
              </a:extLst>
            </p:cNvPr>
            <p:cNvSpPr/>
            <p:nvPr/>
          </p:nvSpPr>
          <p:spPr>
            <a:xfrm>
              <a:off x="3087433" y="3331695"/>
              <a:ext cx="1600348" cy="613288"/>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Read Instruction</a:t>
              </a:r>
            </a:p>
          </p:txBody>
        </p:sp>
      </p:grpSp>
      <p:grpSp>
        <p:nvGrpSpPr>
          <p:cNvPr id="71" name="Group 70">
            <a:extLst>
              <a:ext uri="{FF2B5EF4-FFF2-40B4-BE49-F238E27FC236}">
                <a16:creationId xmlns:a16="http://schemas.microsoft.com/office/drawing/2014/main" id="{70EFD1CC-DECF-FC46-A3D9-AB38A5788DAC}"/>
              </a:ext>
            </a:extLst>
          </p:cNvPr>
          <p:cNvGrpSpPr/>
          <p:nvPr/>
        </p:nvGrpSpPr>
        <p:grpSpPr>
          <a:xfrm>
            <a:off x="8931873" y="3180560"/>
            <a:ext cx="1811705" cy="1997055"/>
            <a:chOff x="5073333" y="1364723"/>
            <a:chExt cx="3684392" cy="4061332"/>
          </a:xfrm>
        </p:grpSpPr>
        <p:sp>
          <p:nvSpPr>
            <p:cNvPr id="61" name="Rectangle 60">
              <a:extLst>
                <a:ext uri="{FF2B5EF4-FFF2-40B4-BE49-F238E27FC236}">
                  <a16:creationId xmlns:a16="http://schemas.microsoft.com/office/drawing/2014/main" id="{EC316E34-B1D4-EE46-8771-842E1E50FE5C}"/>
                </a:ext>
              </a:extLst>
            </p:cNvPr>
            <p:cNvSpPr/>
            <p:nvPr/>
          </p:nvSpPr>
          <p:spPr>
            <a:xfrm>
              <a:off x="5763721" y="2029326"/>
              <a:ext cx="2081463" cy="3396729"/>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2" name="Pentagon 61">
              <a:extLst>
                <a:ext uri="{FF2B5EF4-FFF2-40B4-BE49-F238E27FC236}">
                  <a16:creationId xmlns:a16="http://schemas.microsoft.com/office/drawing/2014/main" id="{DEC42D80-22CB-714A-B863-8856C928AF39}"/>
                </a:ext>
              </a:extLst>
            </p:cNvPr>
            <p:cNvSpPr/>
            <p:nvPr/>
          </p:nvSpPr>
          <p:spPr>
            <a:xfrm>
              <a:off x="5073333" y="2620983"/>
              <a:ext cx="160034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Address</a:t>
              </a:r>
            </a:p>
          </p:txBody>
        </p:sp>
        <p:sp>
          <p:nvSpPr>
            <p:cNvPr id="63" name="Pentagon 62">
              <a:extLst>
                <a:ext uri="{FF2B5EF4-FFF2-40B4-BE49-F238E27FC236}">
                  <a16:creationId xmlns:a16="http://schemas.microsoft.com/office/drawing/2014/main" id="{A270A670-1B9A-374A-9055-A7A75B14B98A}"/>
                </a:ext>
              </a:extLst>
            </p:cNvPr>
            <p:cNvSpPr/>
            <p:nvPr/>
          </p:nvSpPr>
          <p:spPr>
            <a:xfrm>
              <a:off x="7157377" y="3368168"/>
              <a:ext cx="160034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Read Data</a:t>
              </a:r>
            </a:p>
          </p:txBody>
        </p:sp>
        <p:sp>
          <p:nvSpPr>
            <p:cNvPr id="64" name="Pentagon 63">
              <a:extLst>
                <a:ext uri="{FF2B5EF4-FFF2-40B4-BE49-F238E27FC236}">
                  <a16:creationId xmlns:a16="http://schemas.microsoft.com/office/drawing/2014/main" id="{E266B8C7-0592-0146-8DE7-4C0BAB2E0A91}"/>
                </a:ext>
              </a:extLst>
            </p:cNvPr>
            <p:cNvSpPr/>
            <p:nvPr/>
          </p:nvSpPr>
          <p:spPr>
            <a:xfrm>
              <a:off x="5073333" y="4580905"/>
              <a:ext cx="1544784"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Write Data</a:t>
              </a:r>
            </a:p>
          </p:txBody>
        </p:sp>
        <p:grpSp>
          <p:nvGrpSpPr>
            <p:cNvPr id="65" name="Group 64">
              <a:extLst>
                <a:ext uri="{FF2B5EF4-FFF2-40B4-BE49-F238E27FC236}">
                  <a16:creationId xmlns:a16="http://schemas.microsoft.com/office/drawing/2014/main" id="{FE04B815-A9FA-414D-9520-7814206E6891}"/>
                </a:ext>
              </a:extLst>
            </p:cNvPr>
            <p:cNvGrpSpPr/>
            <p:nvPr/>
          </p:nvGrpSpPr>
          <p:grpSpPr>
            <a:xfrm>
              <a:off x="5230258" y="1384778"/>
              <a:ext cx="1230933" cy="646651"/>
              <a:chOff x="5589728" y="1358312"/>
              <a:chExt cx="1230933" cy="646651"/>
            </a:xfrm>
          </p:grpSpPr>
          <p:cxnSp>
            <p:nvCxnSpPr>
              <p:cNvPr id="66" name="Straight Connector 65">
                <a:extLst>
                  <a:ext uri="{FF2B5EF4-FFF2-40B4-BE49-F238E27FC236}">
                    <a16:creationId xmlns:a16="http://schemas.microsoft.com/office/drawing/2014/main" id="{8429CD92-728B-CC48-B475-A2616FF0A25B}"/>
                  </a:ext>
                </a:extLst>
              </p:cNvPr>
              <p:cNvCxnSpPr>
                <a:cxnSpLocks/>
              </p:cNvCxnSpPr>
              <p:nvPr/>
            </p:nvCxnSpPr>
            <p:spPr>
              <a:xfrm>
                <a:off x="6808894" y="1412551"/>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7252AB7B-07DB-174A-98F5-36022357F909}"/>
                  </a:ext>
                </a:extLst>
              </p:cNvPr>
              <p:cNvSpPr txBox="1"/>
              <p:nvPr/>
            </p:nvSpPr>
            <p:spPr>
              <a:xfrm>
                <a:off x="5589728" y="1358312"/>
                <a:ext cx="641522" cy="215444"/>
              </a:xfrm>
              <a:prstGeom prst="rect">
                <a:avLst/>
              </a:prstGeom>
              <a:noFill/>
            </p:spPr>
            <p:txBody>
              <a:bodyPr wrap="none" rtlCol="0">
                <a:spAutoFit/>
              </a:bodyPr>
              <a:lstStyle/>
              <a:p>
                <a:r>
                  <a:rPr lang="en-US" sz="800" dirty="0" err="1"/>
                  <a:t>WriteMem</a:t>
                </a:r>
                <a:endParaRPr lang="en-US" sz="800" dirty="0"/>
              </a:p>
            </p:txBody>
          </p:sp>
        </p:grpSp>
        <p:grpSp>
          <p:nvGrpSpPr>
            <p:cNvPr id="68" name="Group 67">
              <a:extLst>
                <a:ext uri="{FF2B5EF4-FFF2-40B4-BE49-F238E27FC236}">
                  <a16:creationId xmlns:a16="http://schemas.microsoft.com/office/drawing/2014/main" id="{8FCB7782-2560-2147-97BB-D2EB5AD9B3FF}"/>
                </a:ext>
              </a:extLst>
            </p:cNvPr>
            <p:cNvGrpSpPr/>
            <p:nvPr/>
          </p:nvGrpSpPr>
          <p:grpSpPr>
            <a:xfrm>
              <a:off x="6950442" y="1364723"/>
              <a:ext cx="617477" cy="671014"/>
              <a:chOff x="6792686" y="1358312"/>
              <a:chExt cx="617477" cy="671014"/>
            </a:xfrm>
          </p:grpSpPr>
          <p:cxnSp>
            <p:nvCxnSpPr>
              <p:cNvPr id="69" name="Straight Connector 68">
                <a:extLst>
                  <a:ext uri="{FF2B5EF4-FFF2-40B4-BE49-F238E27FC236}">
                    <a16:creationId xmlns:a16="http://schemas.microsoft.com/office/drawing/2014/main" id="{0283BB5E-6FC2-CB4A-B050-EB1E90F055EF}"/>
                  </a:ext>
                </a:extLst>
              </p:cNvPr>
              <p:cNvCxnSpPr/>
              <p:nvPr/>
            </p:nvCxnSpPr>
            <p:spPr>
              <a:xfrm>
                <a:off x="6792686" y="1436914"/>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35068BF-ECEC-3547-B038-0758C5FC97AE}"/>
                  </a:ext>
                </a:extLst>
              </p:cNvPr>
              <p:cNvSpPr txBox="1"/>
              <p:nvPr/>
            </p:nvSpPr>
            <p:spPr>
              <a:xfrm>
                <a:off x="6792686" y="1358312"/>
                <a:ext cx="617477" cy="215444"/>
              </a:xfrm>
              <a:prstGeom prst="rect">
                <a:avLst/>
              </a:prstGeom>
              <a:noFill/>
            </p:spPr>
            <p:txBody>
              <a:bodyPr wrap="none" rtlCol="0">
                <a:spAutoFit/>
              </a:bodyPr>
              <a:lstStyle/>
              <a:p>
                <a:r>
                  <a:rPr lang="en-US" sz="800" dirty="0" err="1"/>
                  <a:t>ReadMem</a:t>
                </a:r>
                <a:endParaRPr lang="en-US" sz="800" dirty="0"/>
              </a:p>
            </p:txBody>
          </p:sp>
        </p:grpSp>
      </p:grpSp>
      <p:grpSp>
        <p:nvGrpSpPr>
          <p:cNvPr id="80" name="Group 79">
            <a:extLst>
              <a:ext uri="{FF2B5EF4-FFF2-40B4-BE49-F238E27FC236}">
                <a16:creationId xmlns:a16="http://schemas.microsoft.com/office/drawing/2014/main" id="{519C3F20-04AB-6A4A-B000-3BC903CA2BBF}"/>
              </a:ext>
            </a:extLst>
          </p:cNvPr>
          <p:cNvGrpSpPr/>
          <p:nvPr/>
        </p:nvGrpSpPr>
        <p:grpSpPr>
          <a:xfrm>
            <a:off x="6891313" y="2758682"/>
            <a:ext cx="1623745" cy="1906774"/>
            <a:chOff x="4706712" y="1311586"/>
            <a:chExt cx="3597660" cy="4224755"/>
          </a:xfrm>
        </p:grpSpPr>
        <p:sp>
          <p:nvSpPr>
            <p:cNvPr id="72" name="Freeform 71">
              <a:extLst>
                <a:ext uri="{FF2B5EF4-FFF2-40B4-BE49-F238E27FC236}">
                  <a16:creationId xmlns:a16="http://schemas.microsoft.com/office/drawing/2014/main" id="{E2EFA3B9-D6F4-D14D-810C-DFC0DD606119}"/>
                </a:ext>
              </a:extLst>
            </p:cNvPr>
            <p:cNvSpPr/>
            <p:nvPr/>
          </p:nvSpPr>
          <p:spPr>
            <a:xfrm>
              <a:off x="5353005" y="1884608"/>
              <a:ext cx="1908111" cy="3651733"/>
            </a:xfrm>
            <a:custGeom>
              <a:avLst/>
              <a:gdLst>
                <a:gd name="connsiteX0" fmla="*/ 182880 w 757645"/>
                <a:gd name="connsiteY0" fmla="*/ 705394 h 1449977"/>
                <a:gd name="connsiteX1" fmla="*/ 13062 w 757645"/>
                <a:gd name="connsiteY1" fmla="*/ 522514 h 1449977"/>
                <a:gd name="connsiteX2" fmla="*/ 13062 w 757645"/>
                <a:gd name="connsiteY2" fmla="*/ 0 h 1449977"/>
                <a:gd name="connsiteX3" fmla="*/ 744582 w 757645"/>
                <a:gd name="connsiteY3" fmla="*/ 261257 h 1449977"/>
                <a:gd name="connsiteX4" fmla="*/ 757645 w 757645"/>
                <a:gd name="connsiteY4" fmla="*/ 1149531 h 1449977"/>
                <a:gd name="connsiteX5" fmla="*/ 0 w 757645"/>
                <a:gd name="connsiteY5" fmla="*/ 1449977 h 1449977"/>
                <a:gd name="connsiteX6" fmla="*/ 0 w 757645"/>
                <a:gd name="connsiteY6" fmla="*/ 875211 h 1449977"/>
                <a:gd name="connsiteX7" fmla="*/ 182880 w 757645"/>
                <a:gd name="connsiteY7" fmla="*/ 705394 h 144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7645" h="1449977">
                  <a:moveTo>
                    <a:pt x="182880" y="705394"/>
                  </a:moveTo>
                  <a:lnTo>
                    <a:pt x="13062" y="522514"/>
                  </a:lnTo>
                  <a:lnTo>
                    <a:pt x="13062" y="0"/>
                  </a:lnTo>
                  <a:lnTo>
                    <a:pt x="744582" y="261257"/>
                  </a:lnTo>
                  <a:lnTo>
                    <a:pt x="757645" y="1149531"/>
                  </a:lnTo>
                  <a:lnTo>
                    <a:pt x="0" y="1449977"/>
                  </a:lnTo>
                  <a:lnTo>
                    <a:pt x="0" y="875211"/>
                  </a:lnTo>
                  <a:lnTo>
                    <a:pt x="182880" y="705394"/>
                  </a:lnTo>
                  <a:close/>
                </a:path>
              </a:pathLst>
            </a:cu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73" name="Group 72">
              <a:extLst>
                <a:ext uri="{FF2B5EF4-FFF2-40B4-BE49-F238E27FC236}">
                  <a16:creationId xmlns:a16="http://schemas.microsoft.com/office/drawing/2014/main" id="{5C027A7A-46D7-DD42-97AE-4E16D4C4C825}"/>
                </a:ext>
              </a:extLst>
            </p:cNvPr>
            <p:cNvGrpSpPr/>
            <p:nvPr/>
          </p:nvGrpSpPr>
          <p:grpSpPr>
            <a:xfrm>
              <a:off x="4706712" y="2493981"/>
              <a:ext cx="1600348" cy="2340867"/>
              <a:chOff x="5073333" y="2508609"/>
              <a:chExt cx="1237488" cy="2340867"/>
            </a:xfrm>
          </p:grpSpPr>
          <p:sp>
            <p:nvSpPr>
              <p:cNvPr id="74" name="Pentagon 73">
                <a:extLst>
                  <a:ext uri="{FF2B5EF4-FFF2-40B4-BE49-F238E27FC236}">
                    <a16:creationId xmlns:a16="http://schemas.microsoft.com/office/drawing/2014/main" id="{CCB81C72-0C59-3948-B656-FFCA576A642A}"/>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Operand 1</a:t>
                </a:r>
              </a:p>
            </p:txBody>
          </p:sp>
          <p:sp>
            <p:nvSpPr>
              <p:cNvPr id="75" name="Pentagon 74">
                <a:extLst>
                  <a:ext uri="{FF2B5EF4-FFF2-40B4-BE49-F238E27FC236}">
                    <a16:creationId xmlns:a16="http://schemas.microsoft.com/office/drawing/2014/main" id="{995B3BCA-A03A-354B-AC70-3C92AA1DA4D6}"/>
                  </a:ext>
                </a:extLst>
              </p:cNvPr>
              <p:cNvSpPr/>
              <p:nvPr/>
            </p:nvSpPr>
            <p:spPr>
              <a:xfrm>
                <a:off x="5073333" y="436484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Operand 2</a:t>
                </a:r>
              </a:p>
            </p:txBody>
          </p:sp>
        </p:grpSp>
        <p:sp>
          <p:nvSpPr>
            <p:cNvPr id="76" name="Pentagon 75">
              <a:extLst>
                <a:ext uri="{FF2B5EF4-FFF2-40B4-BE49-F238E27FC236}">
                  <a16:creationId xmlns:a16="http://schemas.microsoft.com/office/drawing/2014/main" id="{6B865A0A-93A9-F84E-8CE6-A35BF78F1116}"/>
                </a:ext>
              </a:extLst>
            </p:cNvPr>
            <p:cNvSpPr/>
            <p:nvPr/>
          </p:nvSpPr>
          <p:spPr>
            <a:xfrm rot="5400000">
              <a:off x="5754247" y="1715919"/>
              <a:ext cx="1544784" cy="736117"/>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ALU Operation</a:t>
              </a:r>
            </a:p>
          </p:txBody>
        </p:sp>
        <p:grpSp>
          <p:nvGrpSpPr>
            <p:cNvPr id="77" name="Group 76">
              <a:extLst>
                <a:ext uri="{FF2B5EF4-FFF2-40B4-BE49-F238E27FC236}">
                  <a16:creationId xmlns:a16="http://schemas.microsoft.com/office/drawing/2014/main" id="{683B810C-FF5E-CD46-B6F4-F361BFC99D39}"/>
                </a:ext>
              </a:extLst>
            </p:cNvPr>
            <p:cNvGrpSpPr/>
            <p:nvPr/>
          </p:nvGrpSpPr>
          <p:grpSpPr>
            <a:xfrm>
              <a:off x="6704024" y="2902097"/>
              <a:ext cx="1600348" cy="1503177"/>
              <a:chOff x="5073333" y="2508609"/>
              <a:chExt cx="1237488" cy="1503177"/>
            </a:xfrm>
          </p:grpSpPr>
          <p:sp>
            <p:nvSpPr>
              <p:cNvPr id="78" name="Pentagon 77">
                <a:extLst>
                  <a:ext uri="{FF2B5EF4-FFF2-40B4-BE49-F238E27FC236}">
                    <a16:creationId xmlns:a16="http://schemas.microsoft.com/office/drawing/2014/main" id="{01A85538-CBF3-A44F-B60B-22115A6983AB}"/>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Status Flags</a:t>
                </a:r>
              </a:p>
            </p:txBody>
          </p:sp>
          <p:sp>
            <p:nvSpPr>
              <p:cNvPr id="79" name="Pentagon 78">
                <a:extLst>
                  <a:ext uri="{FF2B5EF4-FFF2-40B4-BE49-F238E27FC236}">
                    <a16:creationId xmlns:a16="http://schemas.microsoft.com/office/drawing/2014/main" id="{2F3D2685-7BCD-0E40-86CA-DABA0152C4E4}"/>
                  </a:ext>
                </a:extLst>
              </p:cNvPr>
              <p:cNvSpPr/>
              <p:nvPr/>
            </p:nvSpPr>
            <p:spPr>
              <a:xfrm>
                <a:off x="5073333" y="352715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Result</a:t>
                </a:r>
              </a:p>
            </p:txBody>
          </p:sp>
        </p:grpSp>
      </p:grpSp>
      <p:grpSp>
        <p:nvGrpSpPr>
          <p:cNvPr id="93" name="Group 92">
            <a:extLst>
              <a:ext uri="{FF2B5EF4-FFF2-40B4-BE49-F238E27FC236}">
                <a16:creationId xmlns:a16="http://schemas.microsoft.com/office/drawing/2014/main" id="{F6376408-1456-4F47-9A0D-FE484A9C8200}"/>
              </a:ext>
            </a:extLst>
          </p:cNvPr>
          <p:cNvGrpSpPr/>
          <p:nvPr/>
        </p:nvGrpSpPr>
        <p:grpSpPr>
          <a:xfrm>
            <a:off x="4507271" y="2945399"/>
            <a:ext cx="1809202" cy="1997445"/>
            <a:chOff x="5073333" y="1358312"/>
            <a:chExt cx="3684392" cy="4067743"/>
          </a:xfrm>
        </p:grpSpPr>
        <p:sp>
          <p:nvSpPr>
            <p:cNvPr id="81" name="Rectangle 80">
              <a:extLst>
                <a:ext uri="{FF2B5EF4-FFF2-40B4-BE49-F238E27FC236}">
                  <a16:creationId xmlns:a16="http://schemas.microsoft.com/office/drawing/2014/main" id="{D0859333-AFD7-7E48-A6C2-632592C72A8E}"/>
                </a:ext>
              </a:extLst>
            </p:cNvPr>
            <p:cNvSpPr/>
            <p:nvPr/>
          </p:nvSpPr>
          <p:spPr>
            <a:xfrm>
              <a:off x="5763721" y="2029326"/>
              <a:ext cx="2081463" cy="3396729"/>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82" name="Group 81">
              <a:extLst>
                <a:ext uri="{FF2B5EF4-FFF2-40B4-BE49-F238E27FC236}">
                  <a16:creationId xmlns:a16="http://schemas.microsoft.com/office/drawing/2014/main" id="{9EA3670E-16F0-7741-9027-E146CF076243}"/>
                </a:ext>
              </a:extLst>
            </p:cNvPr>
            <p:cNvGrpSpPr/>
            <p:nvPr/>
          </p:nvGrpSpPr>
          <p:grpSpPr>
            <a:xfrm>
              <a:off x="5073333" y="2508609"/>
              <a:ext cx="1600348" cy="1503177"/>
              <a:chOff x="5073333" y="2508609"/>
              <a:chExt cx="1237488" cy="1503177"/>
            </a:xfrm>
          </p:grpSpPr>
          <p:sp>
            <p:nvSpPr>
              <p:cNvPr id="83" name="Pentagon 82">
                <a:extLst>
                  <a:ext uri="{FF2B5EF4-FFF2-40B4-BE49-F238E27FC236}">
                    <a16:creationId xmlns:a16="http://schemas.microsoft.com/office/drawing/2014/main" id="{410D0ABB-40D5-3441-A950-5C51E0527AB2}"/>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Source 1</a:t>
                </a:r>
              </a:p>
            </p:txBody>
          </p:sp>
          <p:sp>
            <p:nvSpPr>
              <p:cNvPr id="84" name="Pentagon 83">
                <a:extLst>
                  <a:ext uri="{FF2B5EF4-FFF2-40B4-BE49-F238E27FC236}">
                    <a16:creationId xmlns:a16="http://schemas.microsoft.com/office/drawing/2014/main" id="{42894FF1-4545-B74C-9C57-492D7FC644B8}"/>
                  </a:ext>
                </a:extLst>
              </p:cNvPr>
              <p:cNvSpPr/>
              <p:nvPr/>
            </p:nvSpPr>
            <p:spPr>
              <a:xfrm>
                <a:off x="5073333" y="352715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Source 2</a:t>
                </a:r>
              </a:p>
            </p:txBody>
          </p:sp>
        </p:grpSp>
        <p:grpSp>
          <p:nvGrpSpPr>
            <p:cNvPr id="85" name="Group 84">
              <a:extLst>
                <a:ext uri="{FF2B5EF4-FFF2-40B4-BE49-F238E27FC236}">
                  <a16:creationId xmlns:a16="http://schemas.microsoft.com/office/drawing/2014/main" id="{583A0846-5532-2342-86CA-0FA2D4452FB4}"/>
                </a:ext>
              </a:extLst>
            </p:cNvPr>
            <p:cNvGrpSpPr/>
            <p:nvPr/>
          </p:nvGrpSpPr>
          <p:grpSpPr>
            <a:xfrm>
              <a:off x="7157377" y="2491362"/>
              <a:ext cx="1600348" cy="1503177"/>
              <a:chOff x="5073333" y="2508609"/>
              <a:chExt cx="1237488" cy="1503177"/>
            </a:xfrm>
          </p:grpSpPr>
          <p:sp>
            <p:nvSpPr>
              <p:cNvPr id="86" name="Pentagon 85">
                <a:extLst>
                  <a:ext uri="{FF2B5EF4-FFF2-40B4-BE49-F238E27FC236}">
                    <a16:creationId xmlns:a16="http://schemas.microsoft.com/office/drawing/2014/main" id="{9A98192D-B031-F442-9390-9FFE490F2A7C}"/>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Read Data 1</a:t>
                </a:r>
              </a:p>
            </p:txBody>
          </p:sp>
          <p:sp>
            <p:nvSpPr>
              <p:cNvPr id="87" name="Pentagon 86">
                <a:extLst>
                  <a:ext uri="{FF2B5EF4-FFF2-40B4-BE49-F238E27FC236}">
                    <a16:creationId xmlns:a16="http://schemas.microsoft.com/office/drawing/2014/main" id="{97FD705F-4F82-3143-BD3E-5D3DF8B135F6}"/>
                  </a:ext>
                </a:extLst>
              </p:cNvPr>
              <p:cNvSpPr/>
              <p:nvPr/>
            </p:nvSpPr>
            <p:spPr>
              <a:xfrm>
                <a:off x="5073333" y="352715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Read Data 2</a:t>
                </a:r>
              </a:p>
            </p:txBody>
          </p:sp>
        </p:grpSp>
        <p:sp>
          <p:nvSpPr>
            <p:cNvPr id="88" name="Pentagon 87">
              <a:extLst>
                <a:ext uri="{FF2B5EF4-FFF2-40B4-BE49-F238E27FC236}">
                  <a16:creationId xmlns:a16="http://schemas.microsoft.com/office/drawing/2014/main" id="{B91A772D-D374-0540-9FFD-D0372DCB0EB5}"/>
                </a:ext>
              </a:extLst>
            </p:cNvPr>
            <p:cNvSpPr/>
            <p:nvPr/>
          </p:nvSpPr>
          <p:spPr>
            <a:xfrm>
              <a:off x="5073333" y="4580905"/>
              <a:ext cx="1544784"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Destination</a:t>
              </a:r>
            </a:p>
          </p:txBody>
        </p:sp>
        <p:sp>
          <p:nvSpPr>
            <p:cNvPr id="89" name="Pentagon 88">
              <a:extLst>
                <a:ext uri="{FF2B5EF4-FFF2-40B4-BE49-F238E27FC236}">
                  <a16:creationId xmlns:a16="http://schemas.microsoft.com/office/drawing/2014/main" id="{9E4DEC7B-D0E5-6949-9E6D-DBA408264869}"/>
                </a:ext>
              </a:extLst>
            </p:cNvPr>
            <p:cNvSpPr/>
            <p:nvPr/>
          </p:nvSpPr>
          <p:spPr>
            <a:xfrm flipH="1">
              <a:off x="7135744" y="4558259"/>
              <a:ext cx="1544784"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Write Data</a:t>
              </a:r>
            </a:p>
          </p:txBody>
        </p:sp>
        <p:grpSp>
          <p:nvGrpSpPr>
            <p:cNvPr id="90" name="Group 89">
              <a:extLst>
                <a:ext uri="{FF2B5EF4-FFF2-40B4-BE49-F238E27FC236}">
                  <a16:creationId xmlns:a16="http://schemas.microsoft.com/office/drawing/2014/main" id="{DD87FEC6-8264-7F45-914F-4B30DDA5147E}"/>
                </a:ext>
              </a:extLst>
            </p:cNvPr>
            <p:cNvGrpSpPr/>
            <p:nvPr/>
          </p:nvGrpSpPr>
          <p:grpSpPr>
            <a:xfrm>
              <a:off x="6792686" y="1358312"/>
              <a:ext cx="575799" cy="671014"/>
              <a:chOff x="6792686" y="1358312"/>
              <a:chExt cx="575799" cy="671014"/>
            </a:xfrm>
          </p:grpSpPr>
          <p:cxnSp>
            <p:nvCxnSpPr>
              <p:cNvPr id="91" name="Straight Connector 90">
                <a:extLst>
                  <a:ext uri="{FF2B5EF4-FFF2-40B4-BE49-F238E27FC236}">
                    <a16:creationId xmlns:a16="http://schemas.microsoft.com/office/drawing/2014/main" id="{32B4AD11-39CA-3B45-8DFA-73551474567B}"/>
                  </a:ext>
                </a:extLst>
              </p:cNvPr>
              <p:cNvCxnSpPr>
                <a:endCxn id="81" idx="0"/>
              </p:cNvCxnSpPr>
              <p:nvPr/>
            </p:nvCxnSpPr>
            <p:spPr>
              <a:xfrm>
                <a:off x="6792686" y="1436914"/>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2E1CCAAD-B4F1-A54E-9289-E57034FF42A5}"/>
                  </a:ext>
                </a:extLst>
              </p:cNvPr>
              <p:cNvSpPr txBox="1"/>
              <p:nvPr/>
            </p:nvSpPr>
            <p:spPr>
              <a:xfrm>
                <a:off x="6792686" y="1358312"/>
                <a:ext cx="575799" cy="215444"/>
              </a:xfrm>
              <a:prstGeom prst="rect">
                <a:avLst/>
              </a:prstGeom>
              <a:noFill/>
            </p:spPr>
            <p:txBody>
              <a:bodyPr wrap="none" rtlCol="0">
                <a:spAutoFit/>
              </a:bodyPr>
              <a:lstStyle/>
              <a:p>
                <a:r>
                  <a:rPr lang="en-US" sz="800" dirty="0" err="1"/>
                  <a:t>WriteReg</a:t>
                </a:r>
                <a:endParaRPr lang="en-US" sz="800" dirty="0"/>
              </a:p>
            </p:txBody>
          </p:sp>
        </p:grpSp>
      </p:grpSp>
      <p:sp>
        <p:nvSpPr>
          <p:cNvPr id="96" name="TextBox 95">
            <a:extLst>
              <a:ext uri="{FF2B5EF4-FFF2-40B4-BE49-F238E27FC236}">
                <a16:creationId xmlns:a16="http://schemas.microsoft.com/office/drawing/2014/main" id="{09DEF4D9-6830-F04E-ACB4-2E2F840E8D10}"/>
              </a:ext>
            </a:extLst>
          </p:cNvPr>
          <p:cNvSpPr txBox="1"/>
          <p:nvPr/>
        </p:nvSpPr>
        <p:spPr>
          <a:xfrm>
            <a:off x="500742" y="3587500"/>
            <a:ext cx="426720" cy="369332"/>
          </a:xfrm>
          <a:prstGeom prst="rect">
            <a:avLst/>
          </a:prstGeom>
          <a:noFill/>
        </p:spPr>
        <p:txBody>
          <a:bodyPr wrap="none" rtlCol="0">
            <a:spAutoFit/>
          </a:bodyPr>
          <a:lstStyle/>
          <a:p>
            <a:r>
              <a:rPr lang="en-US" dirty="0"/>
              <a:t>PC</a:t>
            </a:r>
          </a:p>
        </p:txBody>
      </p:sp>
      <p:cxnSp>
        <p:nvCxnSpPr>
          <p:cNvPr id="98" name="Straight Arrow Connector 97">
            <a:extLst>
              <a:ext uri="{FF2B5EF4-FFF2-40B4-BE49-F238E27FC236}">
                <a16:creationId xmlns:a16="http://schemas.microsoft.com/office/drawing/2014/main" id="{768B4D00-90E6-4C4D-99FE-0EB43ECAC261}"/>
              </a:ext>
            </a:extLst>
          </p:cNvPr>
          <p:cNvCxnSpPr>
            <a:stCxn id="96" idx="3"/>
            <a:endCxn id="58" idx="1"/>
          </p:cNvCxnSpPr>
          <p:nvPr/>
        </p:nvCxnSpPr>
        <p:spPr>
          <a:xfrm>
            <a:off x="927462" y="3772166"/>
            <a:ext cx="340964" cy="49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2848DB27-6705-BD44-82A2-43A9F92F5D1E}"/>
              </a:ext>
            </a:extLst>
          </p:cNvPr>
          <p:cNvCxnSpPr>
            <a:cxnSpLocks/>
            <a:stCxn id="59" idx="3"/>
            <a:endCxn id="100" idx="3"/>
          </p:cNvCxnSpPr>
          <p:nvPr/>
        </p:nvCxnSpPr>
        <p:spPr>
          <a:xfrm>
            <a:off x="2948719" y="4147182"/>
            <a:ext cx="32231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0" name="Cloud 99">
            <a:extLst>
              <a:ext uri="{FF2B5EF4-FFF2-40B4-BE49-F238E27FC236}">
                <a16:creationId xmlns:a16="http://schemas.microsoft.com/office/drawing/2014/main" id="{B6EA2D54-85AD-E942-B98B-B67AE5FC9120}"/>
              </a:ext>
            </a:extLst>
          </p:cNvPr>
          <p:cNvSpPr/>
          <p:nvPr/>
        </p:nvSpPr>
        <p:spPr>
          <a:xfrm rot="16200000">
            <a:off x="2484391" y="3678438"/>
            <a:ext cx="2403566" cy="93748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DECODE</a:t>
            </a:r>
          </a:p>
          <a:p>
            <a:pPr algn="ctr"/>
            <a:r>
              <a:rPr lang="en-US" dirty="0"/>
              <a:t>INSTRUCTION</a:t>
            </a:r>
          </a:p>
        </p:txBody>
      </p:sp>
      <p:cxnSp>
        <p:nvCxnSpPr>
          <p:cNvPr id="108" name="Straight Arrow Connector 107">
            <a:extLst>
              <a:ext uri="{FF2B5EF4-FFF2-40B4-BE49-F238E27FC236}">
                <a16:creationId xmlns:a16="http://schemas.microsoft.com/office/drawing/2014/main" id="{E6DD6E5C-5F56-1C48-8CBE-81885C106864}"/>
              </a:ext>
            </a:extLst>
          </p:cNvPr>
          <p:cNvCxnSpPr>
            <a:cxnSpLocks/>
            <a:stCxn id="100" idx="1"/>
            <a:endCxn id="83" idx="1"/>
          </p:cNvCxnSpPr>
          <p:nvPr/>
        </p:nvCxnSpPr>
        <p:spPr>
          <a:xfrm flipV="1">
            <a:off x="4153920" y="3629235"/>
            <a:ext cx="353351" cy="5179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5A2CFBE-EE59-904E-BCD2-82FCBE897093}"/>
              </a:ext>
            </a:extLst>
          </p:cNvPr>
          <p:cNvCxnSpPr>
            <a:cxnSpLocks/>
            <a:stCxn id="100" idx="1"/>
            <a:endCxn id="84" idx="1"/>
          </p:cNvCxnSpPr>
          <p:nvPr/>
        </p:nvCxnSpPr>
        <p:spPr>
          <a:xfrm flipV="1">
            <a:off x="4153920" y="4129387"/>
            <a:ext cx="353351" cy="177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5BCD459-5721-1F4F-8180-DD61845F9AEC}"/>
              </a:ext>
            </a:extLst>
          </p:cNvPr>
          <p:cNvCxnSpPr>
            <a:cxnSpLocks/>
            <a:stCxn id="100" idx="1"/>
            <a:endCxn id="88" idx="1"/>
          </p:cNvCxnSpPr>
          <p:nvPr/>
        </p:nvCxnSpPr>
        <p:spPr>
          <a:xfrm>
            <a:off x="4153920" y="4147182"/>
            <a:ext cx="353351" cy="4996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D7267932-18EE-DB43-A7A7-671F5D89B83B}"/>
              </a:ext>
            </a:extLst>
          </p:cNvPr>
          <p:cNvCxnSpPr>
            <a:cxnSpLocks/>
            <a:stCxn id="86" idx="3"/>
            <a:endCxn id="74" idx="1"/>
          </p:cNvCxnSpPr>
          <p:nvPr/>
        </p:nvCxnSpPr>
        <p:spPr>
          <a:xfrm flipV="1">
            <a:off x="6316473" y="3401703"/>
            <a:ext cx="574840" cy="2190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CA025A8D-DF64-1B4E-9883-E31F23E9701B}"/>
              </a:ext>
            </a:extLst>
          </p:cNvPr>
          <p:cNvCxnSpPr>
            <a:cxnSpLocks/>
            <a:stCxn id="87" idx="3"/>
            <a:endCxn id="75" idx="1"/>
          </p:cNvCxnSpPr>
          <p:nvPr/>
        </p:nvCxnSpPr>
        <p:spPr>
          <a:xfrm>
            <a:off x="6316473" y="4120918"/>
            <a:ext cx="574840" cy="1185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CC147FDF-61F8-B644-85E8-47375537533C}"/>
              </a:ext>
            </a:extLst>
          </p:cNvPr>
          <p:cNvCxnSpPr>
            <a:cxnSpLocks/>
            <a:stCxn id="79" idx="3"/>
            <a:endCxn id="62" idx="1"/>
          </p:cNvCxnSpPr>
          <p:nvPr/>
        </p:nvCxnSpPr>
        <p:spPr>
          <a:xfrm flipV="1">
            <a:off x="8515058" y="3917446"/>
            <a:ext cx="416815" cy="1281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Elbow Connector 152">
            <a:extLst>
              <a:ext uri="{FF2B5EF4-FFF2-40B4-BE49-F238E27FC236}">
                <a16:creationId xmlns:a16="http://schemas.microsoft.com/office/drawing/2014/main" id="{D64CB802-3107-4140-AC42-6F1463296D7D}"/>
              </a:ext>
            </a:extLst>
          </p:cNvPr>
          <p:cNvCxnSpPr>
            <a:cxnSpLocks/>
            <a:stCxn id="87" idx="3"/>
            <a:endCxn id="64" idx="1"/>
          </p:cNvCxnSpPr>
          <p:nvPr/>
        </p:nvCxnSpPr>
        <p:spPr>
          <a:xfrm>
            <a:off x="6316473" y="4120918"/>
            <a:ext cx="2615400" cy="760269"/>
          </a:xfrm>
          <a:prstGeom prst="bentConnector3">
            <a:avLst>
              <a:gd name="adj1" fmla="val 1154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7" name="Freeform 156">
            <a:extLst>
              <a:ext uri="{FF2B5EF4-FFF2-40B4-BE49-F238E27FC236}">
                <a16:creationId xmlns:a16="http://schemas.microsoft.com/office/drawing/2014/main" id="{9026A55B-2920-F542-9540-17F89DD926A8}"/>
              </a:ext>
            </a:extLst>
          </p:cNvPr>
          <p:cNvSpPr/>
          <p:nvPr/>
        </p:nvSpPr>
        <p:spPr>
          <a:xfrm>
            <a:off x="6283234" y="4271555"/>
            <a:ext cx="4833257" cy="1280160"/>
          </a:xfrm>
          <a:custGeom>
            <a:avLst/>
            <a:gdLst>
              <a:gd name="connsiteX0" fmla="*/ 4441372 w 4833257"/>
              <a:gd name="connsiteY0" fmla="*/ 0 h 1267097"/>
              <a:gd name="connsiteX1" fmla="*/ 4833257 w 4833257"/>
              <a:gd name="connsiteY1" fmla="*/ 0 h 1267097"/>
              <a:gd name="connsiteX2" fmla="*/ 4833257 w 4833257"/>
              <a:gd name="connsiteY2" fmla="*/ 1267097 h 1267097"/>
              <a:gd name="connsiteX3" fmla="*/ 117566 w 4833257"/>
              <a:gd name="connsiteY3" fmla="*/ 1267097 h 1267097"/>
              <a:gd name="connsiteX4" fmla="*/ 117566 w 4833257"/>
              <a:gd name="connsiteY4" fmla="*/ 378823 h 1267097"/>
              <a:gd name="connsiteX5" fmla="*/ 0 w 4833257"/>
              <a:gd name="connsiteY5" fmla="*/ 378823 h 1267097"/>
              <a:gd name="connsiteX0" fmla="*/ 4441372 w 4833257"/>
              <a:gd name="connsiteY0" fmla="*/ 0 h 1280160"/>
              <a:gd name="connsiteX1" fmla="*/ 4833257 w 4833257"/>
              <a:gd name="connsiteY1" fmla="*/ 0 h 1280160"/>
              <a:gd name="connsiteX2" fmla="*/ 4833257 w 4833257"/>
              <a:gd name="connsiteY2" fmla="*/ 1267097 h 1280160"/>
              <a:gd name="connsiteX3" fmla="*/ 261257 w 4833257"/>
              <a:gd name="connsiteY3" fmla="*/ 1280160 h 1280160"/>
              <a:gd name="connsiteX4" fmla="*/ 117566 w 4833257"/>
              <a:gd name="connsiteY4" fmla="*/ 378823 h 1280160"/>
              <a:gd name="connsiteX5" fmla="*/ 0 w 4833257"/>
              <a:gd name="connsiteY5" fmla="*/ 378823 h 1280160"/>
              <a:gd name="connsiteX0" fmla="*/ 4441372 w 4833257"/>
              <a:gd name="connsiteY0" fmla="*/ 0 h 1280160"/>
              <a:gd name="connsiteX1" fmla="*/ 4833257 w 4833257"/>
              <a:gd name="connsiteY1" fmla="*/ 0 h 1280160"/>
              <a:gd name="connsiteX2" fmla="*/ 4833257 w 4833257"/>
              <a:gd name="connsiteY2" fmla="*/ 1267097 h 1280160"/>
              <a:gd name="connsiteX3" fmla="*/ 261257 w 4833257"/>
              <a:gd name="connsiteY3" fmla="*/ 1280160 h 1280160"/>
              <a:gd name="connsiteX4" fmla="*/ 209006 w 4833257"/>
              <a:gd name="connsiteY4" fmla="*/ 391886 h 1280160"/>
              <a:gd name="connsiteX5" fmla="*/ 0 w 4833257"/>
              <a:gd name="connsiteY5" fmla="*/ 378823 h 1280160"/>
              <a:gd name="connsiteX0" fmla="*/ 4441372 w 4833257"/>
              <a:gd name="connsiteY0" fmla="*/ 0 h 1280160"/>
              <a:gd name="connsiteX1" fmla="*/ 4833257 w 4833257"/>
              <a:gd name="connsiteY1" fmla="*/ 0 h 1280160"/>
              <a:gd name="connsiteX2" fmla="*/ 4833257 w 4833257"/>
              <a:gd name="connsiteY2" fmla="*/ 1267097 h 1280160"/>
              <a:gd name="connsiteX3" fmla="*/ 195943 w 4833257"/>
              <a:gd name="connsiteY3" fmla="*/ 1280160 h 1280160"/>
              <a:gd name="connsiteX4" fmla="*/ 209006 w 4833257"/>
              <a:gd name="connsiteY4" fmla="*/ 391886 h 1280160"/>
              <a:gd name="connsiteX5" fmla="*/ 0 w 4833257"/>
              <a:gd name="connsiteY5" fmla="*/ 378823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33257" h="1280160">
                <a:moveTo>
                  <a:pt x="4441372" y="0"/>
                </a:moveTo>
                <a:lnTo>
                  <a:pt x="4833257" y="0"/>
                </a:lnTo>
                <a:lnTo>
                  <a:pt x="4833257" y="1267097"/>
                </a:lnTo>
                <a:lnTo>
                  <a:pt x="195943" y="1280160"/>
                </a:lnTo>
                <a:lnTo>
                  <a:pt x="209006" y="391886"/>
                </a:lnTo>
                <a:lnTo>
                  <a:pt x="0" y="378823"/>
                </a:lnTo>
              </a:path>
            </a:pathLst>
          </a:cu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98844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24</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1-cycle-per-instruction processor</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82084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6A18BE-C7C8-0246-835E-749B6E118BAB}"/>
              </a:ext>
            </a:extLst>
          </p:cNvPr>
          <p:cNvSpPr>
            <a:spLocks noGrp="1"/>
          </p:cNvSpPr>
          <p:nvPr>
            <p:ph type="title"/>
          </p:nvPr>
        </p:nvSpPr>
        <p:spPr/>
        <p:txBody>
          <a:bodyPr/>
          <a:lstStyle/>
          <a:p>
            <a:r>
              <a:rPr lang="en-US" dirty="0"/>
              <a:t>ARM Instruction Encoding</a:t>
            </a:r>
          </a:p>
        </p:txBody>
      </p:sp>
      <p:sp>
        <p:nvSpPr>
          <p:cNvPr id="4" name="Footer Placeholder 3">
            <a:extLst>
              <a:ext uri="{FF2B5EF4-FFF2-40B4-BE49-F238E27FC236}">
                <a16:creationId xmlns:a16="http://schemas.microsoft.com/office/drawing/2014/main" id="{C33B6CB6-BD58-F648-B402-B3520B6C7F38}"/>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687A311-0D32-BB4B-9D1E-5A3C7FC91418}"/>
              </a:ext>
            </a:extLst>
          </p:cNvPr>
          <p:cNvSpPr>
            <a:spLocks noGrp="1"/>
          </p:cNvSpPr>
          <p:nvPr>
            <p:ph type="sldNum" sz="quarter" idx="12"/>
          </p:nvPr>
        </p:nvSpPr>
        <p:spPr/>
        <p:txBody>
          <a:bodyPr/>
          <a:lstStyle/>
          <a:p>
            <a:fld id="{B30C84D9-7A41-4FEB-892B-80917372DB87}" type="slidenum">
              <a:rPr lang="en-US" smtClean="0"/>
              <a:t>25</a:t>
            </a:fld>
            <a:endParaRPr lang="en-US"/>
          </a:p>
        </p:txBody>
      </p:sp>
      <p:sp>
        <p:nvSpPr>
          <p:cNvPr id="7" name="Text Placeholder 6">
            <a:extLst>
              <a:ext uri="{FF2B5EF4-FFF2-40B4-BE49-F238E27FC236}">
                <a16:creationId xmlns:a16="http://schemas.microsoft.com/office/drawing/2014/main" id="{BE5A1423-553A-9A4B-84D1-D14EA1DBF4E3}"/>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EA2291AF-8D91-0F43-9F27-2F1F2FE23701}"/>
              </a:ext>
            </a:extLst>
          </p:cNvPr>
          <p:cNvSpPr/>
          <p:nvPr/>
        </p:nvSpPr>
        <p:spPr>
          <a:xfrm>
            <a:off x="2511975" y="156604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9" name="Rectangle 8">
            <a:extLst>
              <a:ext uri="{FF2B5EF4-FFF2-40B4-BE49-F238E27FC236}">
                <a16:creationId xmlns:a16="http://schemas.microsoft.com/office/drawing/2014/main" id="{B0610D0B-C375-084E-9363-9E6887CF718D}"/>
              </a:ext>
            </a:extLst>
          </p:cNvPr>
          <p:cNvSpPr/>
          <p:nvPr/>
        </p:nvSpPr>
        <p:spPr>
          <a:xfrm>
            <a:off x="4277712" y="1566040"/>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0" name="Rectangle 9">
            <a:extLst>
              <a:ext uri="{FF2B5EF4-FFF2-40B4-BE49-F238E27FC236}">
                <a16:creationId xmlns:a16="http://schemas.microsoft.com/office/drawing/2014/main" id="{36E5EA63-9CA4-DC40-8D54-7FDEDE3102FD}"/>
              </a:ext>
            </a:extLst>
          </p:cNvPr>
          <p:cNvSpPr/>
          <p:nvPr/>
        </p:nvSpPr>
        <p:spPr>
          <a:xfrm>
            <a:off x="6043449" y="1566040"/>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1" name="Rectangle 10">
            <a:extLst>
              <a:ext uri="{FF2B5EF4-FFF2-40B4-BE49-F238E27FC236}">
                <a16:creationId xmlns:a16="http://schemas.microsoft.com/office/drawing/2014/main" id="{E04B0933-0729-5B41-AD49-CBDB07088F4C}"/>
              </a:ext>
            </a:extLst>
          </p:cNvPr>
          <p:cNvSpPr/>
          <p:nvPr/>
        </p:nvSpPr>
        <p:spPr>
          <a:xfrm>
            <a:off x="7815756" y="156604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2" name="Rectangle 11">
            <a:extLst>
              <a:ext uri="{FF2B5EF4-FFF2-40B4-BE49-F238E27FC236}">
                <a16:creationId xmlns:a16="http://schemas.microsoft.com/office/drawing/2014/main" id="{9FAD2289-91F1-C54D-BB81-3B7878888C3B}"/>
              </a:ext>
            </a:extLst>
          </p:cNvPr>
          <p:cNvSpPr/>
          <p:nvPr/>
        </p:nvSpPr>
        <p:spPr>
          <a:xfrm>
            <a:off x="9588063" y="156604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3" name="TextBox 12">
            <a:extLst>
              <a:ext uri="{FF2B5EF4-FFF2-40B4-BE49-F238E27FC236}">
                <a16:creationId xmlns:a16="http://schemas.microsoft.com/office/drawing/2014/main" id="{FA5FFDAF-F1BF-1C4E-8964-BF09F4D843FF}"/>
              </a:ext>
            </a:extLst>
          </p:cNvPr>
          <p:cNvSpPr txBox="1"/>
          <p:nvPr/>
        </p:nvSpPr>
        <p:spPr>
          <a:xfrm>
            <a:off x="4387194" y="1954923"/>
            <a:ext cx="1552028" cy="369332"/>
          </a:xfrm>
          <a:prstGeom prst="rect">
            <a:avLst/>
          </a:prstGeom>
          <a:noFill/>
        </p:spPr>
        <p:txBody>
          <a:bodyPr wrap="none" rtlCol="0">
            <a:spAutoFit/>
          </a:bodyPr>
          <a:lstStyle/>
          <a:p>
            <a:pPr algn="ctr"/>
            <a:r>
              <a:rPr lang="en-US" dirty="0"/>
              <a:t>20                 16</a:t>
            </a:r>
          </a:p>
        </p:txBody>
      </p:sp>
      <p:sp>
        <p:nvSpPr>
          <p:cNvPr id="14" name="TextBox 13">
            <a:extLst>
              <a:ext uri="{FF2B5EF4-FFF2-40B4-BE49-F238E27FC236}">
                <a16:creationId xmlns:a16="http://schemas.microsoft.com/office/drawing/2014/main" id="{30C9A8FE-BF82-DC44-A861-98853A96CC43}"/>
              </a:ext>
            </a:extLst>
          </p:cNvPr>
          <p:cNvSpPr txBox="1"/>
          <p:nvPr/>
        </p:nvSpPr>
        <p:spPr>
          <a:xfrm>
            <a:off x="7986730" y="1954923"/>
            <a:ext cx="1423788" cy="369332"/>
          </a:xfrm>
          <a:prstGeom prst="rect">
            <a:avLst/>
          </a:prstGeom>
          <a:noFill/>
        </p:spPr>
        <p:txBody>
          <a:bodyPr wrap="none" rtlCol="0">
            <a:spAutoFit/>
          </a:bodyPr>
          <a:lstStyle/>
          <a:p>
            <a:pPr algn="ctr"/>
            <a:r>
              <a:rPr lang="en-US" dirty="0"/>
              <a:t>9                   5</a:t>
            </a:r>
          </a:p>
        </p:txBody>
      </p:sp>
      <p:sp>
        <p:nvSpPr>
          <p:cNvPr id="15" name="TextBox 14">
            <a:extLst>
              <a:ext uri="{FF2B5EF4-FFF2-40B4-BE49-F238E27FC236}">
                <a16:creationId xmlns:a16="http://schemas.microsoft.com/office/drawing/2014/main" id="{6D733BE6-334A-0244-B9D2-FB64E952532B}"/>
              </a:ext>
            </a:extLst>
          </p:cNvPr>
          <p:cNvSpPr txBox="1"/>
          <p:nvPr/>
        </p:nvSpPr>
        <p:spPr>
          <a:xfrm>
            <a:off x="9759037" y="1954923"/>
            <a:ext cx="1423788" cy="369332"/>
          </a:xfrm>
          <a:prstGeom prst="rect">
            <a:avLst/>
          </a:prstGeom>
          <a:noFill/>
        </p:spPr>
        <p:txBody>
          <a:bodyPr wrap="none" rtlCol="0">
            <a:spAutoFit/>
          </a:bodyPr>
          <a:lstStyle/>
          <a:p>
            <a:pPr algn="ctr"/>
            <a:r>
              <a:rPr lang="en-US" dirty="0"/>
              <a:t>4                   0</a:t>
            </a:r>
          </a:p>
        </p:txBody>
      </p:sp>
      <p:sp>
        <p:nvSpPr>
          <p:cNvPr id="16" name="TextBox 15">
            <a:extLst>
              <a:ext uri="{FF2B5EF4-FFF2-40B4-BE49-F238E27FC236}">
                <a16:creationId xmlns:a16="http://schemas.microsoft.com/office/drawing/2014/main" id="{C02099AA-76AC-FD47-892A-1CA23B4B76E8}"/>
              </a:ext>
            </a:extLst>
          </p:cNvPr>
          <p:cNvSpPr txBox="1"/>
          <p:nvPr/>
        </p:nvSpPr>
        <p:spPr>
          <a:xfrm>
            <a:off x="756003" y="1506022"/>
            <a:ext cx="1759521" cy="369332"/>
          </a:xfrm>
          <a:prstGeom prst="rect">
            <a:avLst/>
          </a:prstGeom>
          <a:noFill/>
        </p:spPr>
        <p:txBody>
          <a:bodyPr wrap="none" rtlCol="0">
            <a:spAutoFit/>
          </a:bodyPr>
          <a:lstStyle/>
          <a:p>
            <a:pPr algn="r"/>
            <a:r>
              <a:rPr lang="en-US" dirty="0"/>
              <a:t>Register-Register</a:t>
            </a:r>
          </a:p>
        </p:txBody>
      </p:sp>
      <p:sp>
        <p:nvSpPr>
          <p:cNvPr id="17" name="Rectangle 16">
            <a:extLst>
              <a:ext uri="{FF2B5EF4-FFF2-40B4-BE49-F238E27FC236}">
                <a16:creationId xmlns:a16="http://schemas.microsoft.com/office/drawing/2014/main" id="{889EBF92-6509-A14F-A42A-E669B2050176}"/>
              </a:ext>
            </a:extLst>
          </p:cNvPr>
          <p:cNvSpPr/>
          <p:nvPr/>
        </p:nvSpPr>
        <p:spPr>
          <a:xfrm>
            <a:off x="5868976" y="2588490"/>
            <a:ext cx="2114681" cy="369332"/>
          </a:xfrm>
          <a:prstGeom prst="rect">
            <a:avLst/>
          </a:prstGeom>
        </p:spPr>
        <p:txBody>
          <a:bodyPr wrap="none">
            <a:spAutoFit/>
          </a:bodyPr>
          <a:lstStyle/>
          <a:p>
            <a:r>
              <a:rPr lang="en-US" dirty="0">
                <a:solidFill>
                  <a:srgbClr val="29292A"/>
                </a:solidFill>
                <a:latin typeface="Courier New" panose="02070309020205020404" pitchFamily="49" charset="0"/>
              </a:rPr>
              <a:t>add x2, x0, x1</a:t>
            </a:r>
            <a:endParaRPr lang="en-US" dirty="0"/>
          </a:p>
        </p:txBody>
      </p:sp>
      <p:cxnSp>
        <p:nvCxnSpPr>
          <p:cNvPr id="19" name="Straight Arrow Connector 18">
            <a:extLst>
              <a:ext uri="{FF2B5EF4-FFF2-40B4-BE49-F238E27FC236}">
                <a16:creationId xmlns:a16="http://schemas.microsoft.com/office/drawing/2014/main" id="{D97CFB6A-F3CF-3E46-96A5-A354807CF39B}"/>
              </a:ext>
            </a:extLst>
          </p:cNvPr>
          <p:cNvCxnSpPr>
            <a:endCxn id="15" idx="0"/>
          </p:cNvCxnSpPr>
          <p:nvPr/>
        </p:nvCxnSpPr>
        <p:spPr>
          <a:xfrm flipV="1">
            <a:off x="6674069" y="1954923"/>
            <a:ext cx="3796862" cy="80929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A940C1-53AE-CE48-BBFB-A7B8E700E53C}"/>
              </a:ext>
            </a:extLst>
          </p:cNvPr>
          <p:cNvCxnSpPr>
            <a:cxnSpLocks/>
            <a:endCxn id="14" idx="0"/>
          </p:cNvCxnSpPr>
          <p:nvPr/>
        </p:nvCxnSpPr>
        <p:spPr>
          <a:xfrm flipV="1">
            <a:off x="7231117" y="1954923"/>
            <a:ext cx="1467507" cy="80929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73D9A7B-72ED-FB40-A7EA-98FF7631EC6B}"/>
              </a:ext>
            </a:extLst>
          </p:cNvPr>
          <p:cNvCxnSpPr>
            <a:cxnSpLocks/>
            <a:endCxn id="13" idx="0"/>
          </p:cNvCxnSpPr>
          <p:nvPr/>
        </p:nvCxnSpPr>
        <p:spPr>
          <a:xfrm flipH="1" flipV="1">
            <a:off x="5163208" y="1954923"/>
            <a:ext cx="2561896" cy="80929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33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6A18BE-C7C8-0246-835E-749B6E118BAB}"/>
              </a:ext>
            </a:extLst>
          </p:cNvPr>
          <p:cNvSpPr>
            <a:spLocks noGrp="1"/>
          </p:cNvSpPr>
          <p:nvPr>
            <p:ph type="title"/>
          </p:nvPr>
        </p:nvSpPr>
        <p:spPr/>
        <p:txBody>
          <a:bodyPr/>
          <a:lstStyle/>
          <a:p>
            <a:r>
              <a:rPr lang="en-US" dirty="0"/>
              <a:t>ARM Instruction Encoding</a:t>
            </a:r>
          </a:p>
        </p:txBody>
      </p:sp>
      <p:sp>
        <p:nvSpPr>
          <p:cNvPr id="4" name="Footer Placeholder 3">
            <a:extLst>
              <a:ext uri="{FF2B5EF4-FFF2-40B4-BE49-F238E27FC236}">
                <a16:creationId xmlns:a16="http://schemas.microsoft.com/office/drawing/2014/main" id="{C33B6CB6-BD58-F648-B402-B3520B6C7F38}"/>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687A311-0D32-BB4B-9D1E-5A3C7FC91418}"/>
              </a:ext>
            </a:extLst>
          </p:cNvPr>
          <p:cNvSpPr>
            <a:spLocks noGrp="1"/>
          </p:cNvSpPr>
          <p:nvPr>
            <p:ph type="sldNum" sz="quarter" idx="12"/>
          </p:nvPr>
        </p:nvSpPr>
        <p:spPr/>
        <p:txBody>
          <a:bodyPr/>
          <a:lstStyle/>
          <a:p>
            <a:fld id="{B30C84D9-7A41-4FEB-892B-80917372DB87}" type="slidenum">
              <a:rPr lang="en-US" smtClean="0"/>
              <a:t>26</a:t>
            </a:fld>
            <a:endParaRPr lang="en-US"/>
          </a:p>
        </p:txBody>
      </p:sp>
      <p:sp>
        <p:nvSpPr>
          <p:cNvPr id="7" name="Text Placeholder 6">
            <a:extLst>
              <a:ext uri="{FF2B5EF4-FFF2-40B4-BE49-F238E27FC236}">
                <a16:creationId xmlns:a16="http://schemas.microsoft.com/office/drawing/2014/main" id="{BE5A1423-553A-9A4B-84D1-D14EA1DBF4E3}"/>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EA2291AF-8D91-0F43-9F27-2F1F2FE23701}"/>
              </a:ext>
            </a:extLst>
          </p:cNvPr>
          <p:cNvSpPr/>
          <p:nvPr/>
        </p:nvSpPr>
        <p:spPr>
          <a:xfrm>
            <a:off x="2511975" y="156604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9" name="Rectangle 8">
            <a:extLst>
              <a:ext uri="{FF2B5EF4-FFF2-40B4-BE49-F238E27FC236}">
                <a16:creationId xmlns:a16="http://schemas.microsoft.com/office/drawing/2014/main" id="{B0610D0B-C375-084E-9363-9E6887CF718D}"/>
              </a:ext>
            </a:extLst>
          </p:cNvPr>
          <p:cNvSpPr/>
          <p:nvPr/>
        </p:nvSpPr>
        <p:spPr>
          <a:xfrm>
            <a:off x="4277712" y="1566040"/>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0" name="Rectangle 9">
            <a:extLst>
              <a:ext uri="{FF2B5EF4-FFF2-40B4-BE49-F238E27FC236}">
                <a16:creationId xmlns:a16="http://schemas.microsoft.com/office/drawing/2014/main" id="{36E5EA63-9CA4-DC40-8D54-7FDEDE3102FD}"/>
              </a:ext>
            </a:extLst>
          </p:cNvPr>
          <p:cNvSpPr/>
          <p:nvPr/>
        </p:nvSpPr>
        <p:spPr>
          <a:xfrm>
            <a:off x="6043449" y="1566040"/>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1" name="Rectangle 10">
            <a:extLst>
              <a:ext uri="{FF2B5EF4-FFF2-40B4-BE49-F238E27FC236}">
                <a16:creationId xmlns:a16="http://schemas.microsoft.com/office/drawing/2014/main" id="{E04B0933-0729-5B41-AD49-CBDB07088F4C}"/>
              </a:ext>
            </a:extLst>
          </p:cNvPr>
          <p:cNvSpPr/>
          <p:nvPr/>
        </p:nvSpPr>
        <p:spPr>
          <a:xfrm>
            <a:off x="7815756" y="156604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2" name="Rectangle 11">
            <a:extLst>
              <a:ext uri="{FF2B5EF4-FFF2-40B4-BE49-F238E27FC236}">
                <a16:creationId xmlns:a16="http://schemas.microsoft.com/office/drawing/2014/main" id="{9FAD2289-91F1-C54D-BB81-3B7878888C3B}"/>
              </a:ext>
            </a:extLst>
          </p:cNvPr>
          <p:cNvSpPr/>
          <p:nvPr/>
        </p:nvSpPr>
        <p:spPr>
          <a:xfrm>
            <a:off x="9588063" y="156604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3" name="TextBox 12">
            <a:extLst>
              <a:ext uri="{FF2B5EF4-FFF2-40B4-BE49-F238E27FC236}">
                <a16:creationId xmlns:a16="http://schemas.microsoft.com/office/drawing/2014/main" id="{FA5FFDAF-F1BF-1C4E-8964-BF09F4D843FF}"/>
              </a:ext>
            </a:extLst>
          </p:cNvPr>
          <p:cNvSpPr txBox="1"/>
          <p:nvPr/>
        </p:nvSpPr>
        <p:spPr>
          <a:xfrm>
            <a:off x="4387194" y="1954923"/>
            <a:ext cx="1552028" cy="369332"/>
          </a:xfrm>
          <a:prstGeom prst="rect">
            <a:avLst/>
          </a:prstGeom>
          <a:noFill/>
        </p:spPr>
        <p:txBody>
          <a:bodyPr wrap="none" rtlCol="0">
            <a:spAutoFit/>
          </a:bodyPr>
          <a:lstStyle/>
          <a:p>
            <a:pPr algn="ctr"/>
            <a:r>
              <a:rPr lang="en-US" dirty="0"/>
              <a:t>20                 16</a:t>
            </a:r>
          </a:p>
        </p:txBody>
      </p:sp>
      <p:sp>
        <p:nvSpPr>
          <p:cNvPr id="14" name="TextBox 13">
            <a:extLst>
              <a:ext uri="{FF2B5EF4-FFF2-40B4-BE49-F238E27FC236}">
                <a16:creationId xmlns:a16="http://schemas.microsoft.com/office/drawing/2014/main" id="{30C9A8FE-BF82-DC44-A861-98853A96CC43}"/>
              </a:ext>
            </a:extLst>
          </p:cNvPr>
          <p:cNvSpPr txBox="1"/>
          <p:nvPr/>
        </p:nvSpPr>
        <p:spPr>
          <a:xfrm>
            <a:off x="7986730" y="1954923"/>
            <a:ext cx="1423788" cy="369332"/>
          </a:xfrm>
          <a:prstGeom prst="rect">
            <a:avLst/>
          </a:prstGeom>
          <a:noFill/>
        </p:spPr>
        <p:txBody>
          <a:bodyPr wrap="none" rtlCol="0">
            <a:spAutoFit/>
          </a:bodyPr>
          <a:lstStyle/>
          <a:p>
            <a:pPr algn="ctr"/>
            <a:r>
              <a:rPr lang="en-US" dirty="0"/>
              <a:t>9                   5</a:t>
            </a:r>
          </a:p>
        </p:txBody>
      </p:sp>
      <p:sp>
        <p:nvSpPr>
          <p:cNvPr id="15" name="TextBox 14">
            <a:extLst>
              <a:ext uri="{FF2B5EF4-FFF2-40B4-BE49-F238E27FC236}">
                <a16:creationId xmlns:a16="http://schemas.microsoft.com/office/drawing/2014/main" id="{6D733BE6-334A-0244-B9D2-FB64E952532B}"/>
              </a:ext>
            </a:extLst>
          </p:cNvPr>
          <p:cNvSpPr txBox="1"/>
          <p:nvPr/>
        </p:nvSpPr>
        <p:spPr>
          <a:xfrm>
            <a:off x="9759037" y="1954923"/>
            <a:ext cx="1423788" cy="369332"/>
          </a:xfrm>
          <a:prstGeom prst="rect">
            <a:avLst/>
          </a:prstGeom>
          <a:noFill/>
        </p:spPr>
        <p:txBody>
          <a:bodyPr wrap="none" rtlCol="0">
            <a:spAutoFit/>
          </a:bodyPr>
          <a:lstStyle/>
          <a:p>
            <a:pPr algn="ctr"/>
            <a:r>
              <a:rPr lang="en-US" dirty="0"/>
              <a:t>4                   0</a:t>
            </a:r>
          </a:p>
        </p:txBody>
      </p:sp>
      <p:sp>
        <p:nvSpPr>
          <p:cNvPr id="16" name="TextBox 15">
            <a:extLst>
              <a:ext uri="{FF2B5EF4-FFF2-40B4-BE49-F238E27FC236}">
                <a16:creationId xmlns:a16="http://schemas.microsoft.com/office/drawing/2014/main" id="{C02099AA-76AC-FD47-892A-1CA23B4B76E8}"/>
              </a:ext>
            </a:extLst>
          </p:cNvPr>
          <p:cNvSpPr txBox="1"/>
          <p:nvPr/>
        </p:nvSpPr>
        <p:spPr>
          <a:xfrm>
            <a:off x="756003" y="1506022"/>
            <a:ext cx="1759521" cy="369332"/>
          </a:xfrm>
          <a:prstGeom prst="rect">
            <a:avLst/>
          </a:prstGeom>
          <a:noFill/>
        </p:spPr>
        <p:txBody>
          <a:bodyPr wrap="none" rtlCol="0">
            <a:spAutoFit/>
          </a:bodyPr>
          <a:lstStyle/>
          <a:p>
            <a:pPr algn="r"/>
            <a:r>
              <a:rPr lang="en-US" dirty="0"/>
              <a:t>Register-Register</a:t>
            </a:r>
          </a:p>
        </p:txBody>
      </p:sp>
      <p:sp>
        <p:nvSpPr>
          <p:cNvPr id="17" name="Rectangle 16">
            <a:extLst>
              <a:ext uri="{FF2B5EF4-FFF2-40B4-BE49-F238E27FC236}">
                <a16:creationId xmlns:a16="http://schemas.microsoft.com/office/drawing/2014/main" id="{889EBF92-6509-A14F-A42A-E669B2050176}"/>
              </a:ext>
            </a:extLst>
          </p:cNvPr>
          <p:cNvSpPr/>
          <p:nvPr/>
        </p:nvSpPr>
        <p:spPr>
          <a:xfrm>
            <a:off x="5868976" y="3706459"/>
            <a:ext cx="2114681" cy="369332"/>
          </a:xfrm>
          <a:prstGeom prst="rect">
            <a:avLst/>
          </a:prstGeom>
        </p:spPr>
        <p:txBody>
          <a:bodyPr wrap="none">
            <a:spAutoFit/>
          </a:bodyPr>
          <a:lstStyle/>
          <a:p>
            <a:r>
              <a:rPr lang="en-US" dirty="0">
                <a:solidFill>
                  <a:srgbClr val="29292A"/>
                </a:solidFill>
                <a:latin typeface="Courier New" panose="02070309020205020404" pitchFamily="49" charset="0"/>
              </a:rPr>
              <a:t>add x2, x0, 12</a:t>
            </a:r>
            <a:endParaRPr lang="en-US" dirty="0"/>
          </a:p>
        </p:txBody>
      </p:sp>
      <p:cxnSp>
        <p:nvCxnSpPr>
          <p:cNvPr id="19" name="Straight Arrow Connector 18">
            <a:extLst>
              <a:ext uri="{FF2B5EF4-FFF2-40B4-BE49-F238E27FC236}">
                <a16:creationId xmlns:a16="http://schemas.microsoft.com/office/drawing/2014/main" id="{D97CFB6A-F3CF-3E46-96A5-A354807CF39B}"/>
              </a:ext>
            </a:extLst>
          </p:cNvPr>
          <p:cNvCxnSpPr>
            <a:cxnSpLocks/>
            <a:endCxn id="26" idx="2"/>
          </p:cNvCxnSpPr>
          <p:nvPr/>
        </p:nvCxnSpPr>
        <p:spPr>
          <a:xfrm flipV="1">
            <a:off x="6674069" y="3037391"/>
            <a:ext cx="3796863" cy="84480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A940C1-53AE-CE48-BBFB-A7B8E700E53C}"/>
              </a:ext>
            </a:extLst>
          </p:cNvPr>
          <p:cNvCxnSpPr>
            <a:cxnSpLocks/>
            <a:endCxn id="28" idx="0"/>
          </p:cNvCxnSpPr>
          <p:nvPr/>
        </p:nvCxnSpPr>
        <p:spPr>
          <a:xfrm flipV="1">
            <a:off x="7231117" y="3037391"/>
            <a:ext cx="1467507" cy="84480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73D9A7B-72ED-FB40-A7EA-98FF7631EC6B}"/>
              </a:ext>
            </a:extLst>
          </p:cNvPr>
          <p:cNvCxnSpPr>
            <a:cxnSpLocks/>
            <a:endCxn id="27" idx="0"/>
          </p:cNvCxnSpPr>
          <p:nvPr/>
        </p:nvCxnSpPr>
        <p:spPr>
          <a:xfrm flipH="1" flipV="1">
            <a:off x="6043449" y="3059668"/>
            <a:ext cx="1681656" cy="822522"/>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D71CA10-102E-1E4F-85C6-BD759C0B8B8D}"/>
              </a:ext>
            </a:extLst>
          </p:cNvPr>
          <p:cNvSpPr/>
          <p:nvPr/>
        </p:nvSpPr>
        <p:spPr>
          <a:xfrm>
            <a:off x="2511975" y="2648509"/>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22" name="Rectangle 21">
            <a:extLst>
              <a:ext uri="{FF2B5EF4-FFF2-40B4-BE49-F238E27FC236}">
                <a16:creationId xmlns:a16="http://schemas.microsoft.com/office/drawing/2014/main" id="{0CB92A91-EE63-034D-9F74-9D0D5E3E52CA}"/>
              </a:ext>
            </a:extLst>
          </p:cNvPr>
          <p:cNvSpPr/>
          <p:nvPr/>
        </p:nvSpPr>
        <p:spPr>
          <a:xfrm>
            <a:off x="4277712" y="2648508"/>
            <a:ext cx="3538043"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25" name="Rectangle 24">
            <a:extLst>
              <a:ext uri="{FF2B5EF4-FFF2-40B4-BE49-F238E27FC236}">
                <a16:creationId xmlns:a16="http://schemas.microsoft.com/office/drawing/2014/main" id="{75BAB9DF-1551-1747-A145-2B3D4BDBEA64}"/>
              </a:ext>
            </a:extLst>
          </p:cNvPr>
          <p:cNvSpPr/>
          <p:nvPr/>
        </p:nvSpPr>
        <p:spPr>
          <a:xfrm>
            <a:off x="7815756" y="2648508"/>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26" name="Rectangle 25">
            <a:extLst>
              <a:ext uri="{FF2B5EF4-FFF2-40B4-BE49-F238E27FC236}">
                <a16:creationId xmlns:a16="http://schemas.microsoft.com/office/drawing/2014/main" id="{EC965AE4-C2EB-9446-A2DE-6589ECFDAADE}"/>
              </a:ext>
            </a:extLst>
          </p:cNvPr>
          <p:cNvSpPr/>
          <p:nvPr/>
        </p:nvSpPr>
        <p:spPr>
          <a:xfrm>
            <a:off x="9588063" y="2648508"/>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27" name="TextBox 26">
            <a:extLst>
              <a:ext uri="{FF2B5EF4-FFF2-40B4-BE49-F238E27FC236}">
                <a16:creationId xmlns:a16="http://schemas.microsoft.com/office/drawing/2014/main" id="{3885BE3F-26D9-C743-9D17-808B0DAE5499}"/>
              </a:ext>
            </a:extLst>
          </p:cNvPr>
          <p:cNvSpPr txBox="1"/>
          <p:nvPr/>
        </p:nvSpPr>
        <p:spPr>
          <a:xfrm>
            <a:off x="4306435" y="3059668"/>
            <a:ext cx="3474028" cy="369332"/>
          </a:xfrm>
          <a:prstGeom prst="rect">
            <a:avLst/>
          </a:prstGeom>
          <a:noFill/>
        </p:spPr>
        <p:txBody>
          <a:bodyPr wrap="none" rtlCol="0">
            <a:spAutoFit/>
          </a:bodyPr>
          <a:lstStyle/>
          <a:p>
            <a:pPr algn="ctr"/>
            <a:r>
              <a:rPr lang="en-US" dirty="0"/>
              <a:t>21                                                   10</a:t>
            </a:r>
          </a:p>
        </p:txBody>
      </p:sp>
      <p:sp>
        <p:nvSpPr>
          <p:cNvPr id="28" name="TextBox 27">
            <a:extLst>
              <a:ext uri="{FF2B5EF4-FFF2-40B4-BE49-F238E27FC236}">
                <a16:creationId xmlns:a16="http://schemas.microsoft.com/office/drawing/2014/main" id="{6A64E25A-D53A-0F45-AA3D-A2B15E3489B3}"/>
              </a:ext>
            </a:extLst>
          </p:cNvPr>
          <p:cNvSpPr txBox="1"/>
          <p:nvPr/>
        </p:nvSpPr>
        <p:spPr>
          <a:xfrm>
            <a:off x="7986730" y="3037391"/>
            <a:ext cx="1423788" cy="369332"/>
          </a:xfrm>
          <a:prstGeom prst="rect">
            <a:avLst/>
          </a:prstGeom>
          <a:noFill/>
        </p:spPr>
        <p:txBody>
          <a:bodyPr wrap="none" rtlCol="0">
            <a:spAutoFit/>
          </a:bodyPr>
          <a:lstStyle/>
          <a:p>
            <a:pPr algn="ctr"/>
            <a:r>
              <a:rPr lang="en-US" dirty="0"/>
              <a:t>9                   5</a:t>
            </a:r>
          </a:p>
        </p:txBody>
      </p:sp>
      <p:sp>
        <p:nvSpPr>
          <p:cNvPr id="29" name="TextBox 28">
            <a:extLst>
              <a:ext uri="{FF2B5EF4-FFF2-40B4-BE49-F238E27FC236}">
                <a16:creationId xmlns:a16="http://schemas.microsoft.com/office/drawing/2014/main" id="{09753299-E34F-DE49-BFFC-31D5D1E3FD20}"/>
              </a:ext>
            </a:extLst>
          </p:cNvPr>
          <p:cNvSpPr txBox="1"/>
          <p:nvPr/>
        </p:nvSpPr>
        <p:spPr>
          <a:xfrm>
            <a:off x="9759037" y="3037391"/>
            <a:ext cx="1423788" cy="369332"/>
          </a:xfrm>
          <a:prstGeom prst="rect">
            <a:avLst/>
          </a:prstGeom>
          <a:noFill/>
        </p:spPr>
        <p:txBody>
          <a:bodyPr wrap="none" rtlCol="0">
            <a:spAutoFit/>
          </a:bodyPr>
          <a:lstStyle/>
          <a:p>
            <a:pPr algn="ctr"/>
            <a:r>
              <a:rPr lang="en-US" dirty="0"/>
              <a:t>4                   0</a:t>
            </a:r>
          </a:p>
        </p:txBody>
      </p:sp>
      <p:sp>
        <p:nvSpPr>
          <p:cNvPr id="30" name="TextBox 29">
            <a:extLst>
              <a:ext uri="{FF2B5EF4-FFF2-40B4-BE49-F238E27FC236}">
                <a16:creationId xmlns:a16="http://schemas.microsoft.com/office/drawing/2014/main" id="{F23CA205-3EDA-8D4F-AA5D-855A46377873}"/>
              </a:ext>
            </a:extLst>
          </p:cNvPr>
          <p:cNvSpPr txBox="1"/>
          <p:nvPr/>
        </p:nvSpPr>
        <p:spPr>
          <a:xfrm>
            <a:off x="496637" y="2588490"/>
            <a:ext cx="2018887" cy="369332"/>
          </a:xfrm>
          <a:prstGeom prst="rect">
            <a:avLst/>
          </a:prstGeom>
          <a:noFill/>
        </p:spPr>
        <p:txBody>
          <a:bodyPr wrap="none" rtlCol="0">
            <a:spAutoFit/>
          </a:bodyPr>
          <a:lstStyle/>
          <a:p>
            <a:pPr algn="r"/>
            <a:r>
              <a:rPr lang="en-US" dirty="0"/>
              <a:t>Register-Immediate</a:t>
            </a:r>
          </a:p>
        </p:txBody>
      </p:sp>
    </p:spTree>
    <p:extLst>
      <p:ext uri="{BB962C8B-B14F-4D97-AF65-F5344CB8AC3E}">
        <p14:creationId xmlns:p14="http://schemas.microsoft.com/office/powerpoint/2010/main" val="154343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6A18BE-C7C8-0246-835E-749B6E118BAB}"/>
              </a:ext>
            </a:extLst>
          </p:cNvPr>
          <p:cNvSpPr>
            <a:spLocks noGrp="1"/>
          </p:cNvSpPr>
          <p:nvPr>
            <p:ph type="title"/>
          </p:nvPr>
        </p:nvSpPr>
        <p:spPr/>
        <p:txBody>
          <a:bodyPr/>
          <a:lstStyle/>
          <a:p>
            <a:r>
              <a:rPr lang="en-US" dirty="0"/>
              <a:t>ARM Instruction Encoding</a:t>
            </a:r>
          </a:p>
        </p:txBody>
      </p:sp>
      <p:sp>
        <p:nvSpPr>
          <p:cNvPr id="4" name="Footer Placeholder 3">
            <a:extLst>
              <a:ext uri="{FF2B5EF4-FFF2-40B4-BE49-F238E27FC236}">
                <a16:creationId xmlns:a16="http://schemas.microsoft.com/office/drawing/2014/main" id="{C33B6CB6-BD58-F648-B402-B3520B6C7F38}"/>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687A311-0D32-BB4B-9D1E-5A3C7FC91418}"/>
              </a:ext>
            </a:extLst>
          </p:cNvPr>
          <p:cNvSpPr>
            <a:spLocks noGrp="1"/>
          </p:cNvSpPr>
          <p:nvPr>
            <p:ph type="sldNum" sz="quarter" idx="12"/>
          </p:nvPr>
        </p:nvSpPr>
        <p:spPr/>
        <p:txBody>
          <a:bodyPr/>
          <a:lstStyle/>
          <a:p>
            <a:fld id="{B30C84D9-7A41-4FEB-892B-80917372DB87}" type="slidenum">
              <a:rPr lang="en-US" smtClean="0"/>
              <a:t>27</a:t>
            </a:fld>
            <a:endParaRPr lang="en-US"/>
          </a:p>
        </p:txBody>
      </p:sp>
      <p:sp>
        <p:nvSpPr>
          <p:cNvPr id="7" name="Text Placeholder 6">
            <a:extLst>
              <a:ext uri="{FF2B5EF4-FFF2-40B4-BE49-F238E27FC236}">
                <a16:creationId xmlns:a16="http://schemas.microsoft.com/office/drawing/2014/main" id="{BE5A1423-553A-9A4B-84D1-D14EA1DBF4E3}"/>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EA2291AF-8D91-0F43-9F27-2F1F2FE23701}"/>
              </a:ext>
            </a:extLst>
          </p:cNvPr>
          <p:cNvSpPr/>
          <p:nvPr/>
        </p:nvSpPr>
        <p:spPr>
          <a:xfrm>
            <a:off x="2511975" y="156604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9" name="Rectangle 8">
            <a:extLst>
              <a:ext uri="{FF2B5EF4-FFF2-40B4-BE49-F238E27FC236}">
                <a16:creationId xmlns:a16="http://schemas.microsoft.com/office/drawing/2014/main" id="{B0610D0B-C375-084E-9363-9E6887CF718D}"/>
              </a:ext>
            </a:extLst>
          </p:cNvPr>
          <p:cNvSpPr/>
          <p:nvPr/>
        </p:nvSpPr>
        <p:spPr>
          <a:xfrm>
            <a:off x="4277712" y="1566040"/>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0" name="Rectangle 9">
            <a:extLst>
              <a:ext uri="{FF2B5EF4-FFF2-40B4-BE49-F238E27FC236}">
                <a16:creationId xmlns:a16="http://schemas.microsoft.com/office/drawing/2014/main" id="{36E5EA63-9CA4-DC40-8D54-7FDEDE3102FD}"/>
              </a:ext>
            </a:extLst>
          </p:cNvPr>
          <p:cNvSpPr/>
          <p:nvPr/>
        </p:nvSpPr>
        <p:spPr>
          <a:xfrm>
            <a:off x="6043449" y="1566040"/>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1" name="Rectangle 10">
            <a:extLst>
              <a:ext uri="{FF2B5EF4-FFF2-40B4-BE49-F238E27FC236}">
                <a16:creationId xmlns:a16="http://schemas.microsoft.com/office/drawing/2014/main" id="{E04B0933-0729-5B41-AD49-CBDB07088F4C}"/>
              </a:ext>
            </a:extLst>
          </p:cNvPr>
          <p:cNvSpPr/>
          <p:nvPr/>
        </p:nvSpPr>
        <p:spPr>
          <a:xfrm>
            <a:off x="7815756" y="156604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2" name="Rectangle 11">
            <a:extLst>
              <a:ext uri="{FF2B5EF4-FFF2-40B4-BE49-F238E27FC236}">
                <a16:creationId xmlns:a16="http://schemas.microsoft.com/office/drawing/2014/main" id="{9FAD2289-91F1-C54D-BB81-3B7878888C3B}"/>
              </a:ext>
            </a:extLst>
          </p:cNvPr>
          <p:cNvSpPr/>
          <p:nvPr/>
        </p:nvSpPr>
        <p:spPr>
          <a:xfrm>
            <a:off x="9588063" y="156604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3" name="TextBox 12">
            <a:extLst>
              <a:ext uri="{FF2B5EF4-FFF2-40B4-BE49-F238E27FC236}">
                <a16:creationId xmlns:a16="http://schemas.microsoft.com/office/drawing/2014/main" id="{FA5FFDAF-F1BF-1C4E-8964-BF09F4D843FF}"/>
              </a:ext>
            </a:extLst>
          </p:cNvPr>
          <p:cNvSpPr txBox="1"/>
          <p:nvPr/>
        </p:nvSpPr>
        <p:spPr>
          <a:xfrm>
            <a:off x="4387194" y="1954923"/>
            <a:ext cx="1552028" cy="369332"/>
          </a:xfrm>
          <a:prstGeom prst="rect">
            <a:avLst/>
          </a:prstGeom>
          <a:noFill/>
        </p:spPr>
        <p:txBody>
          <a:bodyPr wrap="none" rtlCol="0">
            <a:spAutoFit/>
          </a:bodyPr>
          <a:lstStyle/>
          <a:p>
            <a:pPr algn="ctr"/>
            <a:r>
              <a:rPr lang="en-US" dirty="0"/>
              <a:t>20                 16</a:t>
            </a:r>
          </a:p>
        </p:txBody>
      </p:sp>
      <p:sp>
        <p:nvSpPr>
          <p:cNvPr id="14" name="TextBox 13">
            <a:extLst>
              <a:ext uri="{FF2B5EF4-FFF2-40B4-BE49-F238E27FC236}">
                <a16:creationId xmlns:a16="http://schemas.microsoft.com/office/drawing/2014/main" id="{30C9A8FE-BF82-DC44-A861-98853A96CC43}"/>
              </a:ext>
            </a:extLst>
          </p:cNvPr>
          <p:cNvSpPr txBox="1"/>
          <p:nvPr/>
        </p:nvSpPr>
        <p:spPr>
          <a:xfrm>
            <a:off x="7986730" y="1954923"/>
            <a:ext cx="1423788" cy="369332"/>
          </a:xfrm>
          <a:prstGeom prst="rect">
            <a:avLst/>
          </a:prstGeom>
          <a:noFill/>
        </p:spPr>
        <p:txBody>
          <a:bodyPr wrap="none" rtlCol="0">
            <a:spAutoFit/>
          </a:bodyPr>
          <a:lstStyle/>
          <a:p>
            <a:pPr algn="ctr"/>
            <a:r>
              <a:rPr lang="en-US" dirty="0"/>
              <a:t>9                   5</a:t>
            </a:r>
          </a:p>
        </p:txBody>
      </p:sp>
      <p:sp>
        <p:nvSpPr>
          <p:cNvPr id="15" name="TextBox 14">
            <a:extLst>
              <a:ext uri="{FF2B5EF4-FFF2-40B4-BE49-F238E27FC236}">
                <a16:creationId xmlns:a16="http://schemas.microsoft.com/office/drawing/2014/main" id="{6D733BE6-334A-0244-B9D2-FB64E952532B}"/>
              </a:ext>
            </a:extLst>
          </p:cNvPr>
          <p:cNvSpPr txBox="1"/>
          <p:nvPr/>
        </p:nvSpPr>
        <p:spPr>
          <a:xfrm>
            <a:off x="9759037" y="1954923"/>
            <a:ext cx="1423788" cy="369332"/>
          </a:xfrm>
          <a:prstGeom prst="rect">
            <a:avLst/>
          </a:prstGeom>
          <a:noFill/>
        </p:spPr>
        <p:txBody>
          <a:bodyPr wrap="none" rtlCol="0">
            <a:spAutoFit/>
          </a:bodyPr>
          <a:lstStyle/>
          <a:p>
            <a:pPr algn="ctr"/>
            <a:r>
              <a:rPr lang="en-US" dirty="0"/>
              <a:t>4                   0</a:t>
            </a:r>
          </a:p>
        </p:txBody>
      </p:sp>
      <p:sp>
        <p:nvSpPr>
          <p:cNvPr id="16" name="TextBox 15">
            <a:extLst>
              <a:ext uri="{FF2B5EF4-FFF2-40B4-BE49-F238E27FC236}">
                <a16:creationId xmlns:a16="http://schemas.microsoft.com/office/drawing/2014/main" id="{C02099AA-76AC-FD47-892A-1CA23B4B76E8}"/>
              </a:ext>
            </a:extLst>
          </p:cNvPr>
          <p:cNvSpPr txBox="1"/>
          <p:nvPr/>
        </p:nvSpPr>
        <p:spPr>
          <a:xfrm>
            <a:off x="756003" y="1506022"/>
            <a:ext cx="1759521" cy="369332"/>
          </a:xfrm>
          <a:prstGeom prst="rect">
            <a:avLst/>
          </a:prstGeom>
          <a:noFill/>
        </p:spPr>
        <p:txBody>
          <a:bodyPr wrap="none" rtlCol="0">
            <a:spAutoFit/>
          </a:bodyPr>
          <a:lstStyle/>
          <a:p>
            <a:pPr algn="r"/>
            <a:r>
              <a:rPr lang="en-US" dirty="0"/>
              <a:t>Register-Register</a:t>
            </a:r>
          </a:p>
        </p:txBody>
      </p:sp>
      <p:sp>
        <p:nvSpPr>
          <p:cNvPr id="17" name="Rectangle 16">
            <a:extLst>
              <a:ext uri="{FF2B5EF4-FFF2-40B4-BE49-F238E27FC236}">
                <a16:creationId xmlns:a16="http://schemas.microsoft.com/office/drawing/2014/main" id="{889EBF92-6509-A14F-A42A-E669B2050176}"/>
              </a:ext>
            </a:extLst>
          </p:cNvPr>
          <p:cNvSpPr/>
          <p:nvPr/>
        </p:nvSpPr>
        <p:spPr>
          <a:xfrm>
            <a:off x="5868976" y="4753957"/>
            <a:ext cx="2390398" cy="369332"/>
          </a:xfrm>
          <a:prstGeom prst="rect">
            <a:avLst/>
          </a:prstGeom>
        </p:spPr>
        <p:txBody>
          <a:bodyPr wrap="none">
            <a:spAutoFit/>
          </a:bodyPr>
          <a:lstStyle/>
          <a:p>
            <a:r>
              <a:rPr lang="en-US" dirty="0">
                <a:solidFill>
                  <a:srgbClr val="29292A"/>
                </a:solidFill>
                <a:latin typeface="Courier New" panose="02070309020205020404" pitchFamily="49" charset="0"/>
              </a:rPr>
              <a:t>str x2, [x1, 24]</a:t>
            </a:r>
            <a:endParaRPr lang="en-US" dirty="0"/>
          </a:p>
        </p:txBody>
      </p:sp>
      <p:cxnSp>
        <p:nvCxnSpPr>
          <p:cNvPr id="19" name="Straight Arrow Connector 18">
            <a:extLst>
              <a:ext uri="{FF2B5EF4-FFF2-40B4-BE49-F238E27FC236}">
                <a16:creationId xmlns:a16="http://schemas.microsoft.com/office/drawing/2014/main" id="{D97CFB6A-F3CF-3E46-96A5-A354807CF39B}"/>
              </a:ext>
            </a:extLst>
          </p:cNvPr>
          <p:cNvCxnSpPr>
            <a:cxnSpLocks/>
            <a:endCxn id="38" idx="0"/>
          </p:cNvCxnSpPr>
          <p:nvPr/>
        </p:nvCxnSpPr>
        <p:spPr>
          <a:xfrm flipV="1">
            <a:off x="6674069" y="4104368"/>
            <a:ext cx="3796862" cy="825322"/>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A940C1-53AE-CE48-BBFB-A7B8E700E53C}"/>
              </a:ext>
            </a:extLst>
          </p:cNvPr>
          <p:cNvCxnSpPr>
            <a:cxnSpLocks/>
            <a:endCxn id="37" idx="0"/>
          </p:cNvCxnSpPr>
          <p:nvPr/>
        </p:nvCxnSpPr>
        <p:spPr>
          <a:xfrm flipV="1">
            <a:off x="7231117" y="4104368"/>
            <a:ext cx="1467507" cy="825322"/>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73D9A7B-72ED-FB40-A7EA-98FF7631EC6B}"/>
              </a:ext>
            </a:extLst>
          </p:cNvPr>
          <p:cNvCxnSpPr>
            <a:cxnSpLocks/>
            <a:endCxn id="36" idx="0"/>
          </p:cNvCxnSpPr>
          <p:nvPr/>
        </p:nvCxnSpPr>
        <p:spPr>
          <a:xfrm flipH="1" flipV="1">
            <a:off x="5868987" y="4104368"/>
            <a:ext cx="1856118" cy="82532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D71CA10-102E-1E4F-85C6-BD759C0B8B8D}"/>
              </a:ext>
            </a:extLst>
          </p:cNvPr>
          <p:cNvSpPr/>
          <p:nvPr/>
        </p:nvSpPr>
        <p:spPr>
          <a:xfrm>
            <a:off x="2511975" y="2648509"/>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22" name="Rectangle 21">
            <a:extLst>
              <a:ext uri="{FF2B5EF4-FFF2-40B4-BE49-F238E27FC236}">
                <a16:creationId xmlns:a16="http://schemas.microsoft.com/office/drawing/2014/main" id="{0CB92A91-EE63-034D-9F74-9D0D5E3E52CA}"/>
              </a:ext>
            </a:extLst>
          </p:cNvPr>
          <p:cNvSpPr/>
          <p:nvPr/>
        </p:nvSpPr>
        <p:spPr>
          <a:xfrm>
            <a:off x="4277712" y="2648508"/>
            <a:ext cx="3538043"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25" name="Rectangle 24">
            <a:extLst>
              <a:ext uri="{FF2B5EF4-FFF2-40B4-BE49-F238E27FC236}">
                <a16:creationId xmlns:a16="http://schemas.microsoft.com/office/drawing/2014/main" id="{75BAB9DF-1551-1747-A145-2B3D4BDBEA64}"/>
              </a:ext>
            </a:extLst>
          </p:cNvPr>
          <p:cNvSpPr/>
          <p:nvPr/>
        </p:nvSpPr>
        <p:spPr>
          <a:xfrm>
            <a:off x="7815756" y="2648508"/>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26" name="Rectangle 25">
            <a:extLst>
              <a:ext uri="{FF2B5EF4-FFF2-40B4-BE49-F238E27FC236}">
                <a16:creationId xmlns:a16="http://schemas.microsoft.com/office/drawing/2014/main" id="{EC965AE4-C2EB-9446-A2DE-6589ECFDAADE}"/>
              </a:ext>
            </a:extLst>
          </p:cNvPr>
          <p:cNvSpPr/>
          <p:nvPr/>
        </p:nvSpPr>
        <p:spPr>
          <a:xfrm>
            <a:off x="9588063" y="2648508"/>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27" name="TextBox 26">
            <a:extLst>
              <a:ext uri="{FF2B5EF4-FFF2-40B4-BE49-F238E27FC236}">
                <a16:creationId xmlns:a16="http://schemas.microsoft.com/office/drawing/2014/main" id="{3885BE3F-26D9-C743-9D17-808B0DAE5499}"/>
              </a:ext>
            </a:extLst>
          </p:cNvPr>
          <p:cNvSpPr txBox="1"/>
          <p:nvPr/>
        </p:nvSpPr>
        <p:spPr>
          <a:xfrm>
            <a:off x="4306435" y="3059668"/>
            <a:ext cx="3474028" cy="369332"/>
          </a:xfrm>
          <a:prstGeom prst="rect">
            <a:avLst/>
          </a:prstGeom>
          <a:noFill/>
        </p:spPr>
        <p:txBody>
          <a:bodyPr wrap="none" rtlCol="0">
            <a:spAutoFit/>
          </a:bodyPr>
          <a:lstStyle/>
          <a:p>
            <a:pPr algn="ctr"/>
            <a:r>
              <a:rPr lang="en-US" dirty="0"/>
              <a:t>21                                                   10</a:t>
            </a:r>
          </a:p>
        </p:txBody>
      </p:sp>
      <p:sp>
        <p:nvSpPr>
          <p:cNvPr id="28" name="TextBox 27">
            <a:extLst>
              <a:ext uri="{FF2B5EF4-FFF2-40B4-BE49-F238E27FC236}">
                <a16:creationId xmlns:a16="http://schemas.microsoft.com/office/drawing/2014/main" id="{6A64E25A-D53A-0F45-AA3D-A2B15E3489B3}"/>
              </a:ext>
            </a:extLst>
          </p:cNvPr>
          <p:cNvSpPr txBox="1"/>
          <p:nvPr/>
        </p:nvSpPr>
        <p:spPr>
          <a:xfrm>
            <a:off x="7986730" y="3037391"/>
            <a:ext cx="1423788" cy="369332"/>
          </a:xfrm>
          <a:prstGeom prst="rect">
            <a:avLst/>
          </a:prstGeom>
          <a:noFill/>
        </p:spPr>
        <p:txBody>
          <a:bodyPr wrap="none" rtlCol="0">
            <a:spAutoFit/>
          </a:bodyPr>
          <a:lstStyle/>
          <a:p>
            <a:pPr algn="ctr"/>
            <a:r>
              <a:rPr lang="en-US" dirty="0"/>
              <a:t>9                   5</a:t>
            </a:r>
          </a:p>
        </p:txBody>
      </p:sp>
      <p:sp>
        <p:nvSpPr>
          <p:cNvPr id="29" name="TextBox 28">
            <a:extLst>
              <a:ext uri="{FF2B5EF4-FFF2-40B4-BE49-F238E27FC236}">
                <a16:creationId xmlns:a16="http://schemas.microsoft.com/office/drawing/2014/main" id="{09753299-E34F-DE49-BFFC-31D5D1E3FD20}"/>
              </a:ext>
            </a:extLst>
          </p:cNvPr>
          <p:cNvSpPr txBox="1"/>
          <p:nvPr/>
        </p:nvSpPr>
        <p:spPr>
          <a:xfrm>
            <a:off x="9759037" y="3037391"/>
            <a:ext cx="1423788" cy="369332"/>
          </a:xfrm>
          <a:prstGeom prst="rect">
            <a:avLst/>
          </a:prstGeom>
          <a:noFill/>
        </p:spPr>
        <p:txBody>
          <a:bodyPr wrap="none" rtlCol="0">
            <a:spAutoFit/>
          </a:bodyPr>
          <a:lstStyle/>
          <a:p>
            <a:pPr algn="ctr"/>
            <a:r>
              <a:rPr lang="en-US" dirty="0"/>
              <a:t>4                   0</a:t>
            </a:r>
          </a:p>
        </p:txBody>
      </p:sp>
      <p:sp>
        <p:nvSpPr>
          <p:cNvPr id="30" name="TextBox 29">
            <a:extLst>
              <a:ext uri="{FF2B5EF4-FFF2-40B4-BE49-F238E27FC236}">
                <a16:creationId xmlns:a16="http://schemas.microsoft.com/office/drawing/2014/main" id="{F23CA205-3EDA-8D4F-AA5D-855A46377873}"/>
              </a:ext>
            </a:extLst>
          </p:cNvPr>
          <p:cNvSpPr txBox="1"/>
          <p:nvPr/>
        </p:nvSpPr>
        <p:spPr>
          <a:xfrm>
            <a:off x="496637" y="2588490"/>
            <a:ext cx="2018887" cy="369332"/>
          </a:xfrm>
          <a:prstGeom prst="rect">
            <a:avLst/>
          </a:prstGeom>
          <a:noFill/>
        </p:spPr>
        <p:txBody>
          <a:bodyPr wrap="none" rtlCol="0">
            <a:spAutoFit/>
          </a:bodyPr>
          <a:lstStyle/>
          <a:p>
            <a:pPr algn="r"/>
            <a:r>
              <a:rPr lang="en-US" dirty="0"/>
              <a:t>Register-Immediate</a:t>
            </a:r>
          </a:p>
        </p:txBody>
      </p:sp>
      <p:sp>
        <p:nvSpPr>
          <p:cNvPr id="31" name="Rectangle 30">
            <a:extLst>
              <a:ext uri="{FF2B5EF4-FFF2-40B4-BE49-F238E27FC236}">
                <a16:creationId xmlns:a16="http://schemas.microsoft.com/office/drawing/2014/main" id="{9E18BAA6-A9A3-8D40-8269-7C47A50008B6}"/>
              </a:ext>
            </a:extLst>
          </p:cNvPr>
          <p:cNvSpPr/>
          <p:nvPr/>
        </p:nvSpPr>
        <p:spPr>
          <a:xfrm>
            <a:off x="2511975" y="3715486"/>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32" name="Rectangle 31">
            <a:extLst>
              <a:ext uri="{FF2B5EF4-FFF2-40B4-BE49-F238E27FC236}">
                <a16:creationId xmlns:a16="http://schemas.microsoft.com/office/drawing/2014/main" id="{9C2568EB-854C-7B40-9BF6-777A0F56D134}"/>
              </a:ext>
            </a:extLst>
          </p:cNvPr>
          <p:cNvSpPr/>
          <p:nvPr/>
        </p:nvSpPr>
        <p:spPr>
          <a:xfrm>
            <a:off x="4277712" y="3715485"/>
            <a:ext cx="3182955"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a:t>
            </a:r>
          </a:p>
        </p:txBody>
      </p:sp>
      <p:sp>
        <p:nvSpPr>
          <p:cNvPr id="33" name="Rectangle 32">
            <a:extLst>
              <a:ext uri="{FF2B5EF4-FFF2-40B4-BE49-F238E27FC236}">
                <a16:creationId xmlns:a16="http://schemas.microsoft.com/office/drawing/2014/main" id="{F800B4FA-8066-804C-A143-8E8574358902}"/>
              </a:ext>
            </a:extLst>
          </p:cNvPr>
          <p:cNvSpPr/>
          <p:nvPr/>
        </p:nvSpPr>
        <p:spPr>
          <a:xfrm>
            <a:off x="7467237" y="3715485"/>
            <a:ext cx="341949"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34" name="Rectangle 33">
            <a:extLst>
              <a:ext uri="{FF2B5EF4-FFF2-40B4-BE49-F238E27FC236}">
                <a16:creationId xmlns:a16="http://schemas.microsoft.com/office/drawing/2014/main" id="{F04B91DA-98DB-624F-8832-B476A68A4264}"/>
              </a:ext>
            </a:extLst>
          </p:cNvPr>
          <p:cNvSpPr/>
          <p:nvPr/>
        </p:nvSpPr>
        <p:spPr>
          <a:xfrm>
            <a:off x="7815756" y="3715485"/>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Address</a:t>
            </a:r>
          </a:p>
        </p:txBody>
      </p:sp>
      <p:sp>
        <p:nvSpPr>
          <p:cNvPr id="35" name="Rectangle 34">
            <a:extLst>
              <a:ext uri="{FF2B5EF4-FFF2-40B4-BE49-F238E27FC236}">
                <a16:creationId xmlns:a16="http://schemas.microsoft.com/office/drawing/2014/main" id="{47B75678-6831-7D43-8D8B-F4D5E6F68A48}"/>
              </a:ext>
            </a:extLst>
          </p:cNvPr>
          <p:cNvSpPr/>
          <p:nvPr/>
        </p:nvSpPr>
        <p:spPr>
          <a:xfrm>
            <a:off x="9588063" y="3715485"/>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36" name="TextBox 35">
            <a:extLst>
              <a:ext uri="{FF2B5EF4-FFF2-40B4-BE49-F238E27FC236}">
                <a16:creationId xmlns:a16="http://schemas.microsoft.com/office/drawing/2014/main" id="{DBF02A34-5D9B-9D45-B4CD-05D2D1DDB3BC}"/>
              </a:ext>
            </a:extLst>
          </p:cNvPr>
          <p:cNvSpPr txBox="1"/>
          <p:nvPr/>
        </p:nvSpPr>
        <p:spPr>
          <a:xfrm>
            <a:off x="4352385" y="4104368"/>
            <a:ext cx="3033203" cy="369332"/>
          </a:xfrm>
          <a:prstGeom prst="rect">
            <a:avLst/>
          </a:prstGeom>
          <a:noFill/>
        </p:spPr>
        <p:txBody>
          <a:bodyPr wrap="none" rtlCol="0">
            <a:spAutoFit/>
          </a:bodyPr>
          <a:lstStyle/>
          <a:p>
            <a:pPr algn="ctr"/>
            <a:r>
              <a:rPr lang="en-US" dirty="0"/>
              <a:t>20                                             12</a:t>
            </a:r>
          </a:p>
        </p:txBody>
      </p:sp>
      <p:sp>
        <p:nvSpPr>
          <p:cNvPr id="37" name="TextBox 36">
            <a:extLst>
              <a:ext uri="{FF2B5EF4-FFF2-40B4-BE49-F238E27FC236}">
                <a16:creationId xmlns:a16="http://schemas.microsoft.com/office/drawing/2014/main" id="{222AD34F-A877-0C42-AEDD-99AFFB1E819F}"/>
              </a:ext>
            </a:extLst>
          </p:cNvPr>
          <p:cNvSpPr txBox="1"/>
          <p:nvPr/>
        </p:nvSpPr>
        <p:spPr>
          <a:xfrm>
            <a:off x="7986730" y="4104368"/>
            <a:ext cx="1423788" cy="369332"/>
          </a:xfrm>
          <a:prstGeom prst="rect">
            <a:avLst/>
          </a:prstGeom>
          <a:noFill/>
        </p:spPr>
        <p:txBody>
          <a:bodyPr wrap="none" rtlCol="0">
            <a:spAutoFit/>
          </a:bodyPr>
          <a:lstStyle/>
          <a:p>
            <a:pPr algn="ctr"/>
            <a:r>
              <a:rPr lang="en-US" dirty="0"/>
              <a:t>9                   5</a:t>
            </a:r>
          </a:p>
        </p:txBody>
      </p:sp>
      <p:sp>
        <p:nvSpPr>
          <p:cNvPr id="38" name="TextBox 37">
            <a:extLst>
              <a:ext uri="{FF2B5EF4-FFF2-40B4-BE49-F238E27FC236}">
                <a16:creationId xmlns:a16="http://schemas.microsoft.com/office/drawing/2014/main" id="{E5076483-D9ED-254A-B23D-103CEDAC4F2F}"/>
              </a:ext>
            </a:extLst>
          </p:cNvPr>
          <p:cNvSpPr txBox="1"/>
          <p:nvPr/>
        </p:nvSpPr>
        <p:spPr>
          <a:xfrm>
            <a:off x="9759037" y="4104368"/>
            <a:ext cx="1423788" cy="369332"/>
          </a:xfrm>
          <a:prstGeom prst="rect">
            <a:avLst/>
          </a:prstGeom>
          <a:noFill/>
        </p:spPr>
        <p:txBody>
          <a:bodyPr wrap="none" rtlCol="0">
            <a:spAutoFit/>
          </a:bodyPr>
          <a:lstStyle/>
          <a:p>
            <a:pPr algn="ctr"/>
            <a:r>
              <a:rPr lang="en-US" dirty="0"/>
              <a:t>4                   0</a:t>
            </a:r>
          </a:p>
        </p:txBody>
      </p:sp>
      <p:sp>
        <p:nvSpPr>
          <p:cNvPr id="39" name="TextBox 38">
            <a:extLst>
              <a:ext uri="{FF2B5EF4-FFF2-40B4-BE49-F238E27FC236}">
                <a16:creationId xmlns:a16="http://schemas.microsoft.com/office/drawing/2014/main" id="{A8F67495-21E4-1A49-8F34-9F8CF4D7A002}"/>
              </a:ext>
            </a:extLst>
          </p:cNvPr>
          <p:cNvSpPr txBox="1"/>
          <p:nvPr/>
        </p:nvSpPr>
        <p:spPr>
          <a:xfrm>
            <a:off x="850132" y="3655467"/>
            <a:ext cx="1665392" cy="369332"/>
          </a:xfrm>
          <a:prstGeom prst="rect">
            <a:avLst/>
          </a:prstGeom>
          <a:noFill/>
        </p:spPr>
        <p:txBody>
          <a:bodyPr wrap="none" rtlCol="0">
            <a:spAutoFit/>
          </a:bodyPr>
          <a:lstStyle/>
          <a:p>
            <a:pPr algn="r"/>
            <a:r>
              <a:rPr lang="en-US" dirty="0"/>
              <a:t>Memory Access</a:t>
            </a:r>
          </a:p>
        </p:txBody>
      </p:sp>
    </p:spTree>
    <p:extLst>
      <p:ext uri="{BB962C8B-B14F-4D97-AF65-F5344CB8AC3E}">
        <p14:creationId xmlns:p14="http://schemas.microsoft.com/office/powerpoint/2010/main" val="289591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6A18BE-C7C8-0246-835E-749B6E118BAB}"/>
              </a:ext>
            </a:extLst>
          </p:cNvPr>
          <p:cNvSpPr>
            <a:spLocks noGrp="1"/>
          </p:cNvSpPr>
          <p:nvPr>
            <p:ph type="title"/>
          </p:nvPr>
        </p:nvSpPr>
        <p:spPr/>
        <p:txBody>
          <a:bodyPr/>
          <a:lstStyle/>
          <a:p>
            <a:r>
              <a:rPr lang="en-US" dirty="0"/>
              <a:t>ARM Instruction Encoding</a:t>
            </a:r>
          </a:p>
        </p:txBody>
      </p:sp>
      <p:sp>
        <p:nvSpPr>
          <p:cNvPr id="4" name="Footer Placeholder 3">
            <a:extLst>
              <a:ext uri="{FF2B5EF4-FFF2-40B4-BE49-F238E27FC236}">
                <a16:creationId xmlns:a16="http://schemas.microsoft.com/office/drawing/2014/main" id="{C33B6CB6-BD58-F648-B402-B3520B6C7F38}"/>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687A311-0D32-BB4B-9D1E-5A3C7FC91418}"/>
              </a:ext>
            </a:extLst>
          </p:cNvPr>
          <p:cNvSpPr>
            <a:spLocks noGrp="1"/>
          </p:cNvSpPr>
          <p:nvPr>
            <p:ph type="sldNum" sz="quarter" idx="12"/>
          </p:nvPr>
        </p:nvSpPr>
        <p:spPr/>
        <p:txBody>
          <a:bodyPr/>
          <a:lstStyle/>
          <a:p>
            <a:fld id="{B30C84D9-7A41-4FEB-892B-80917372DB87}" type="slidenum">
              <a:rPr lang="en-US" smtClean="0"/>
              <a:t>28</a:t>
            </a:fld>
            <a:endParaRPr lang="en-US"/>
          </a:p>
        </p:txBody>
      </p:sp>
      <p:sp>
        <p:nvSpPr>
          <p:cNvPr id="7" name="Text Placeholder 6">
            <a:extLst>
              <a:ext uri="{FF2B5EF4-FFF2-40B4-BE49-F238E27FC236}">
                <a16:creationId xmlns:a16="http://schemas.microsoft.com/office/drawing/2014/main" id="{BE5A1423-553A-9A4B-84D1-D14EA1DBF4E3}"/>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EA2291AF-8D91-0F43-9F27-2F1F2FE23701}"/>
              </a:ext>
            </a:extLst>
          </p:cNvPr>
          <p:cNvSpPr/>
          <p:nvPr/>
        </p:nvSpPr>
        <p:spPr>
          <a:xfrm>
            <a:off x="2511975" y="156604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9" name="Rectangle 8">
            <a:extLst>
              <a:ext uri="{FF2B5EF4-FFF2-40B4-BE49-F238E27FC236}">
                <a16:creationId xmlns:a16="http://schemas.microsoft.com/office/drawing/2014/main" id="{B0610D0B-C375-084E-9363-9E6887CF718D}"/>
              </a:ext>
            </a:extLst>
          </p:cNvPr>
          <p:cNvSpPr/>
          <p:nvPr/>
        </p:nvSpPr>
        <p:spPr>
          <a:xfrm>
            <a:off x="4277712" y="1566040"/>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0" name="Rectangle 9">
            <a:extLst>
              <a:ext uri="{FF2B5EF4-FFF2-40B4-BE49-F238E27FC236}">
                <a16:creationId xmlns:a16="http://schemas.microsoft.com/office/drawing/2014/main" id="{36E5EA63-9CA4-DC40-8D54-7FDEDE3102FD}"/>
              </a:ext>
            </a:extLst>
          </p:cNvPr>
          <p:cNvSpPr/>
          <p:nvPr/>
        </p:nvSpPr>
        <p:spPr>
          <a:xfrm>
            <a:off x="6043449" y="1566040"/>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1" name="Rectangle 10">
            <a:extLst>
              <a:ext uri="{FF2B5EF4-FFF2-40B4-BE49-F238E27FC236}">
                <a16:creationId xmlns:a16="http://schemas.microsoft.com/office/drawing/2014/main" id="{E04B0933-0729-5B41-AD49-CBDB07088F4C}"/>
              </a:ext>
            </a:extLst>
          </p:cNvPr>
          <p:cNvSpPr/>
          <p:nvPr/>
        </p:nvSpPr>
        <p:spPr>
          <a:xfrm>
            <a:off x="7815756" y="156604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2" name="Rectangle 11">
            <a:extLst>
              <a:ext uri="{FF2B5EF4-FFF2-40B4-BE49-F238E27FC236}">
                <a16:creationId xmlns:a16="http://schemas.microsoft.com/office/drawing/2014/main" id="{9FAD2289-91F1-C54D-BB81-3B7878888C3B}"/>
              </a:ext>
            </a:extLst>
          </p:cNvPr>
          <p:cNvSpPr/>
          <p:nvPr/>
        </p:nvSpPr>
        <p:spPr>
          <a:xfrm>
            <a:off x="9588063" y="156604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3" name="TextBox 12">
            <a:extLst>
              <a:ext uri="{FF2B5EF4-FFF2-40B4-BE49-F238E27FC236}">
                <a16:creationId xmlns:a16="http://schemas.microsoft.com/office/drawing/2014/main" id="{FA5FFDAF-F1BF-1C4E-8964-BF09F4D843FF}"/>
              </a:ext>
            </a:extLst>
          </p:cNvPr>
          <p:cNvSpPr txBox="1"/>
          <p:nvPr/>
        </p:nvSpPr>
        <p:spPr>
          <a:xfrm>
            <a:off x="4387194" y="1954923"/>
            <a:ext cx="1552028" cy="369332"/>
          </a:xfrm>
          <a:prstGeom prst="rect">
            <a:avLst/>
          </a:prstGeom>
          <a:noFill/>
        </p:spPr>
        <p:txBody>
          <a:bodyPr wrap="none" rtlCol="0">
            <a:spAutoFit/>
          </a:bodyPr>
          <a:lstStyle/>
          <a:p>
            <a:pPr algn="ctr"/>
            <a:r>
              <a:rPr lang="en-US" dirty="0"/>
              <a:t>20                 16</a:t>
            </a:r>
          </a:p>
        </p:txBody>
      </p:sp>
      <p:sp>
        <p:nvSpPr>
          <p:cNvPr id="14" name="TextBox 13">
            <a:extLst>
              <a:ext uri="{FF2B5EF4-FFF2-40B4-BE49-F238E27FC236}">
                <a16:creationId xmlns:a16="http://schemas.microsoft.com/office/drawing/2014/main" id="{30C9A8FE-BF82-DC44-A861-98853A96CC43}"/>
              </a:ext>
            </a:extLst>
          </p:cNvPr>
          <p:cNvSpPr txBox="1"/>
          <p:nvPr/>
        </p:nvSpPr>
        <p:spPr>
          <a:xfrm>
            <a:off x="7986730" y="1954923"/>
            <a:ext cx="1423788" cy="369332"/>
          </a:xfrm>
          <a:prstGeom prst="rect">
            <a:avLst/>
          </a:prstGeom>
          <a:noFill/>
        </p:spPr>
        <p:txBody>
          <a:bodyPr wrap="none" rtlCol="0">
            <a:spAutoFit/>
          </a:bodyPr>
          <a:lstStyle/>
          <a:p>
            <a:pPr algn="ctr"/>
            <a:r>
              <a:rPr lang="en-US" dirty="0"/>
              <a:t>9                   5</a:t>
            </a:r>
          </a:p>
        </p:txBody>
      </p:sp>
      <p:sp>
        <p:nvSpPr>
          <p:cNvPr id="15" name="TextBox 14">
            <a:extLst>
              <a:ext uri="{FF2B5EF4-FFF2-40B4-BE49-F238E27FC236}">
                <a16:creationId xmlns:a16="http://schemas.microsoft.com/office/drawing/2014/main" id="{6D733BE6-334A-0244-B9D2-FB64E952532B}"/>
              </a:ext>
            </a:extLst>
          </p:cNvPr>
          <p:cNvSpPr txBox="1"/>
          <p:nvPr/>
        </p:nvSpPr>
        <p:spPr>
          <a:xfrm>
            <a:off x="9759037" y="1954923"/>
            <a:ext cx="1423788" cy="369332"/>
          </a:xfrm>
          <a:prstGeom prst="rect">
            <a:avLst/>
          </a:prstGeom>
          <a:noFill/>
        </p:spPr>
        <p:txBody>
          <a:bodyPr wrap="none" rtlCol="0">
            <a:spAutoFit/>
          </a:bodyPr>
          <a:lstStyle/>
          <a:p>
            <a:pPr algn="ctr"/>
            <a:r>
              <a:rPr lang="en-US" dirty="0"/>
              <a:t>4                   0</a:t>
            </a:r>
          </a:p>
        </p:txBody>
      </p:sp>
      <p:sp>
        <p:nvSpPr>
          <p:cNvPr id="16" name="TextBox 15">
            <a:extLst>
              <a:ext uri="{FF2B5EF4-FFF2-40B4-BE49-F238E27FC236}">
                <a16:creationId xmlns:a16="http://schemas.microsoft.com/office/drawing/2014/main" id="{C02099AA-76AC-FD47-892A-1CA23B4B76E8}"/>
              </a:ext>
            </a:extLst>
          </p:cNvPr>
          <p:cNvSpPr txBox="1"/>
          <p:nvPr/>
        </p:nvSpPr>
        <p:spPr>
          <a:xfrm>
            <a:off x="756003" y="1506022"/>
            <a:ext cx="1759521" cy="369332"/>
          </a:xfrm>
          <a:prstGeom prst="rect">
            <a:avLst/>
          </a:prstGeom>
          <a:noFill/>
        </p:spPr>
        <p:txBody>
          <a:bodyPr wrap="none" rtlCol="0">
            <a:spAutoFit/>
          </a:bodyPr>
          <a:lstStyle/>
          <a:p>
            <a:pPr algn="r"/>
            <a:r>
              <a:rPr lang="en-US" dirty="0"/>
              <a:t>Register-Register</a:t>
            </a:r>
          </a:p>
        </p:txBody>
      </p:sp>
      <p:sp>
        <p:nvSpPr>
          <p:cNvPr id="17" name="Rectangle 16">
            <a:extLst>
              <a:ext uri="{FF2B5EF4-FFF2-40B4-BE49-F238E27FC236}">
                <a16:creationId xmlns:a16="http://schemas.microsoft.com/office/drawing/2014/main" id="{889EBF92-6509-A14F-A42A-E669B2050176}"/>
              </a:ext>
            </a:extLst>
          </p:cNvPr>
          <p:cNvSpPr/>
          <p:nvPr/>
        </p:nvSpPr>
        <p:spPr>
          <a:xfrm>
            <a:off x="6627197" y="5825399"/>
            <a:ext cx="1149674" cy="369332"/>
          </a:xfrm>
          <a:prstGeom prst="rect">
            <a:avLst/>
          </a:prstGeom>
        </p:spPr>
        <p:txBody>
          <a:bodyPr wrap="none">
            <a:spAutoFit/>
          </a:bodyPr>
          <a:lstStyle/>
          <a:p>
            <a:r>
              <a:rPr lang="en-US" dirty="0" err="1">
                <a:solidFill>
                  <a:srgbClr val="29292A"/>
                </a:solidFill>
                <a:latin typeface="Courier New" panose="02070309020205020404" pitchFamily="49" charset="0"/>
              </a:rPr>
              <a:t>beq</a:t>
            </a:r>
            <a:r>
              <a:rPr lang="en-US" dirty="0">
                <a:solidFill>
                  <a:srgbClr val="29292A"/>
                </a:solidFill>
                <a:latin typeface="Courier New" panose="02070309020205020404" pitchFamily="49" charset="0"/>
              </a:rPr>
              <a:t> .L3</a:t>
            </a:r>
            <a:endParaRPr lang="en-US" dirty="0"/>
          </a:p>
        </p:txBody>
      </p:sp>
      <p:cxnSp>
        <p:nvCxnSpPr>
          <p:cNvPr id="20" name="Straight Arrow Connector 19">
            <a:extLst>
              <a:ext uri="{FF2B5EF4-FFF2-40B4-BE49-F238E27FC236}">
                <a16:creationId xmlns:a16="http://schemas.microsoft.com/office/drawing/2014/main" id="{59A940C1-53AE-CE48-BBFB-A7B8E700E53C}"/>
              </a:ext>
            </a:extLst>
          </p:cNvPr>
          <p:cNvCxnSpPr>
            <a:cxnSpLocks/>
            <a:endCxn id="45" idx="0"/>
          </p:cNvCxnSpPr>
          <p:nvPr/>
        </p:nvCxnSpPr>
        <p:spPr>
          <a:xfrm flipH="1" flipV="1">
            <a:off x="7057817" y="5171343"/>
            <a:ext cx="304792" cy="82979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D71CA10-102E-1E4F-85C6-BD759C0B8B8D}"/>
              </a:ext>
            </a:extLst>
          </p:cNvPr>
          <p:cNvSpPr/>
          <p:nvPr/>
        </p:nvSpPr>
        <p:spPr>
          <a:xfrm>
            <a:off x="2511975" y="2648509"/>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22" name="Rectangle 21">
            <a:extLst>
              <a:ext uri="{FF2B5EF4-FFF2-40B4-BE49-F238E27FC236}">
                <a16:creationId xmlns:a16="http://schemas.microsoft.com/office/drawing/2014/main" id="{0CB92A91-EE63-034D-9F74-9D0D5E3E52CA}"/>
              </a:ext>
            </a:extLst>
          </p:cNvPr>
          <p:cNvSpPr/>
          <p:nvPr/>
        </p:nvSpPr>
        <p:spPr>
          <a:xfrm>
            <a:off x="4277712" y="2648508"/>
            <a:ext cx="3538043"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25" name="Rectangle 24">
            <a:extLst>
              <a:ext uri="{FF2B5EF4-FFF2-40B4-BE49-F238E27FC236}">
                <a16:creationId xmlns:a16="http://schemas.microsoft.com/office/drawing/2014/main" id="{75BAB9DF-1551-1747-A145-2B3D4BDBEA64}"/>
              </a:ext>
            </a:extLst>
          </p:cNvPr>
          <p:cNvSpPr/>
          <p:nvPr/>
        </p:nvSpPr>
        <p:spPr>
          <a:xfrm>
            <a:off x="7815756" y="2648508"/>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26" name="Rectangle 25">
            <a:extLst>
              <a:ext uri="{FF2B5EF4-FFF2-40B4-BE49-F238E27FC236}">
                <a16:creationId xmlns:a16="http://schemas.microsoft.com/office/drawing/2014/main" id="{EC965AE4-C2EB-9446-A2DE-6589ECFDAADE}"/>
              </a:ext>
            </a:extLst>
          </p:cNvPr>
          <p:cNvSpPr/>
          <p:nvPr/>
        </p:nvSpPr>
        <p:spPr>
          <a:xfrm>
            <a:off x="9588063" y="2648508"/>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27" name="TextBox 26">
            <a:extLst>
              <a:ext uri="{FF2B5EF4-FFF2-40B4-BE49-F238E27FC236}">
                <a16:creationId xmlns:a16="http://schemas.microsoft.com/office/drawing/2014/main" id="{3885BE3F-26D9-C743-9D17-808B0DAE5499}"/>
              </a:ext>
            </a:extLst>
          </p:cNvPr>
          <p:cNvSpPr txBox="1"/>
          <p:nvPr/>
        </p:nvSpPr>
        <p:spPr>
          <a:xfrm>
            <a:off x="4306435" y="3059668"/>
            <a:ext cx="3474028" cy="369332"/>
          </a:xfrm>
          <a:prstGeom prst="rect">
            <a:avLst/>
          </a:prstGeom>
          <a:noFill/>
        </p:spPr>
        <p:txBody>
          <a:bodyPr wrap="none" rtlCol="0">
            <a:spAutoFit/>
          </a:bodyPr>
          <a:lstStyle/>
          <a:p>
            <a:pPr algn="ctr"/>
            <a:r>
              <a:rPr lang="en-US" dirty="0"/>
              <a:t>21                                                   10</a:t>
            </a:r>
          </a:p>
        </p:txBody>
      </p:sp>
      <p:sp>
        <p:nvSpPr>
          <p:cNvPr id="28" name="TextBox 27">
            <a:extLst>
              <a:ext uri="{FF2B5EF4-FFF2-40B4-BE49-F238E27FC236}">
                <a16:creationId xmlns:a16="http://schemas.microsoft.com/office/drawing/2014/main" id="{6A64E25A-D53A-0F45-AA3D-A2B15E3489B3}"/>
              </a:ext>
            </a:extLst>
          </p:cNvPr>
          <p:cNvSpPr txBox="1"/>
          <p:nvPr/>
        </p:nvSpPr>
        <p:spPr>
          <a:xfrm>
            <a:off x="7986730" y="3037391"/>
            <a:ext cx="1423788" cy="369332"/>
          </a:xfrm>
          <a:prstGeom prst="rect">
            <a:avLst/>
          </a:prstGeom>
          <a:noFill/>
        </p:spPr>
        <p:txBody>
          <a:bodyPr wrap="none" rtlCol="0">
            <a:spAutoFit/>
          </a:bodyPr>
          <a:lstStyle/>
          <a:p>
            <a:pPr algn="ctr"/>
            <a:r>
              <a:rPr lang="en-US" dirty="0"/>
              <a:t>9                   5</a:t>
            </a:r>
          </a:p>
        </p:txBody>
      </p:sp>
      <p:sp>
        <p:nvSpPr>
          <p:cNvPr id="29" name="TextBox 28">
            <a:extLst>
              <a:ext uri="{FF2B5EF4-FFF2-40B4-BE49-F238E27FC236}">
                <a16:creationId xmlns:a16="http://schemas.microsoft.com/office/drawing/2014/main" id="{09753299-E34F-DE49-BFFC-31D5D1E3FD20}"/>
              </a:ext>
            </a:extLst>
          </p:cNvPr>
          <p:cNvSpPr txBox="1"/>
          <p:nvPr/>
        </p:nvSpPr>
        <p:spPr>
          <a:xfrm>
            <a:off x="9759037" y="3037391"/>
            <a:ext cx="1423788" cy="369332"/>
          </a:xfrm>
          <a:prstGeom prst="rect">
            <a:avLst/>
          </a:prstGeom>
          <a:noFill/>
        </p:spPr>
        <p:txBody>
          <a:bodyPr wrap="none" rtlCol="0">
            <a:spAutoFit/>
          </a:bodyPr>
          <a:lstStyle/>
          <a:p>
            <a:pPr algn="ctr"/>
            <a:r>
              <a:rPr lang="en-US" dirty="0"/>
              <a:t>4                   0</a:t>
            </a:r>
          </a:p>
        </p:txBody>
      </p:sp>
      <p:sp>
        <p:nvSpPr>
          <p:cNvPr id="30" name="TextBox 29">
            <a:extLst>
              <a:ext uri="{FF2B5EF4-FFF2-40B4-BE49-F238E27FC236}">
                <a16:creationId xmlns:a16="http://schemas.microsoft.com/office/drawing/2014/main" id="{F23CA205-3EDA-8D4F-AA5D-855A46377873}"/>
              </a:ext>
            </a:extLst>
          </p:cNvPr>
          <p:cNvSpPr txBox="1"/>
          <p:nvPr/>
        </p:nvSpPr>
        <p:spPr>
          <a:xfrm>
            <a:off x="496637" y="2588490"/>
            <a:ext cx="2018887" cy="369332"/>
          </a:xfrm>
          <a:prstGeom prst="rect">
            <a:avLst/>
          </a:prstGeom>
          <a:noFill/>
        </p:spPr>
        <p:txBody>
          <a:bodyPr wrap="none" rtlCol="0">
            <a:spAutoFit/>
          </a:bodyPr>
          <a:lstStyle/>
          <a:p>
            <a:pPr algn="r"/>
            <a:r>
              <a:rPr lang="en-US" dirty="0"/>
              <a:t>Register-Immediate</a:t>
            </a:r>
          </a:p>
        </p:txBody>
      </p:sp>
      <p:sp>
        <p:nvSpPr>
          <p:cNvPr id="31" name="Rectangle 30">
            <a:extLst>
              <a:ext uri="{FF2B5EF4-FFF2-40B4-BE49-F238E27FC236}">
                <a16:creationId xmlns:a16="http://schemas.microsoft.com/office/drawing/2014/main" id="{9E18BAA6-A9A3-8D40-8269-7C47A50008B6}"/>
              </a:ext>
            </a:extLst>
          </p:cNvPr>
          <p:cNvSpPr/>
          <p:nvPr/>
        </p:nvSpPr>
        <p:spPr>
          <a:xfrm>
            <a:off x="2511975" y="3715486"/>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32" name="Rectangle 31">
            <a:extLst>
              <a:ext uri="{FF2B5EF4-FFF2-40B4-BE49-F238E27FC236}">
                <a16:creationId xmlns:a16="http://schemas.microsoft.com/office/drawing/2014/main" id="{9C2568EB-854C-7B40-9BF6-777A0F56D134}"/>
              </a:ext>
            </a:extLst>
          </p:cNvPr>
          <p:cNvSpPr/>
          <p:nvPr/>
        </p:nvSpPr>
        <p:spPr>
          <a:xfrm>
            <a:off x="4277712" y="3715485"/>
            <a:ext cx="3182955"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a:t>
            </a:r>
          </a:p>
        </p:txBody>
      </p:sp>
      <p:sp>
        <p:nvSpPr>
          <p:cNvPr id="33" name="Rectangle 32">
            <a:extLst>
              <a:ext uri="{FF2B5EF4-FFF2-40B4-BE49-F238E27FC236}">
                <a16:creationId xmlns:a16="http://schemas.microsoft.com/office/drawing/2014/main" id="{F800B4FA-8066-804C-A143-8E8574358902}"/>
              </a:ext>
            </a:extLst>
          </p:cNvPr>
          <p:cNvSpPr/>
          <p:nvPr/>
        </p:nvSpPr>
        <p:spPr>
          <a:xfrm>
            <a:off x="7467237" y="3715485"/>
            <a:ext cx="341949"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34" name="Rectangle 33">
            <a:extLst>
              <a:ext uri="{FF2B5EF4-FFF2-40B4-BE49-F238E27FC236}">
                <a16:creationId xmlns:a16="http://schemas.microsoft.com/office/drawing/2014/main" id="{F04B91DA-98DB-624F-8832-B476A68A4264}"/>
              </a:ext>
            </a:extLst>
          </p:cNvPr>
          <p:cNvSpPr/>
          <p:nvPr/>
        </p:nvSpPr>
        <p:spPr>
          <a:xfrm>
            <a:off x="7815756" y="3715485"/>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Address</a:t>
            </a:r>
          </a:p>
        </p:txBody>
      </p:sp>
      <p:sp>
        <p:nvSpPr>
          <p:cNvPr id="35" name="Rectangle 34">
            <a:extLst>
              <a:ext uri="{FF2B5EF4-FFF2-40B4-BE49-F238E27FC236}">
                <a16:creationId xmlns:a16="http://schemas.microsoft.com/office/drawing/2014/main" id="{47B75678-6831-7D43-8D8B-F4D5E6F68A48}"/>
              </a:ext>
            </a:extLst>
          </p:cNvPr>
          <p:cNvSpPr/>
          <p:nvPr/>
        </p:nvSpPr>
        <p:spPr>
          <a:xfrm>
            <a:off x="9588063" y="3715485"/>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36" name="TextBox 35">
            <a:extLst>
              <a:ext uri="{FF2B5EF4-FFF2-40B4-BE49-F238E27FC236}">
                <a16:creationId xmlns:a16="http://schemas.microsoft.com/office/drawing/2014/main" id="{DBF02A34-5D9B-9D45-B4CD-05D2D1DDB3BC}"/>
              </a:ext>
            </a:extLst>
          </p:cNvPr>
          <p:cNvSpPr txBox="1"/>
          <p:nvPr/>
        </p:nvSpPr>
        <p:spPr>
          <a:xfrm>
            <a:off x="4352385" y="4104368"/>
            <a:ext cx="3033203" cy="369332"/>
          </a:xfrm>
          <a:prstGeom prst="rect">
            <a:avLst/>
          </a:prstGeom>
          <a:noFill/>
        </p:spPr>
        <p:txBody>
          <a:bodyPr wrap="none" rtlCol="0">
            <a:spAutoFit/>
          </a:bodyPr>
          <a:lstStyle/>
          <a:p>
            <a:pPr algn="ctr"/>
            <a:r>
              <a:rPr lang="en-US" dirty="0"/>
              <a:t>20                                             12</a:t>
            </a:r>
          </a:p>
        </p:txBody>
      </p:sp>
      <p:sp>
        <p:nvSpPr>
          <p:cNvPr id="37" name="TextBox 36">
            <a:extLst>
              <a:ext uri="{FF2B5EF4-FFF2-40B4-BE49-F238E27FC236}">
                <a16:creationId xmlns:a16="http://schemas.microsoft.com/office/drawing/2014/main" id="{222AD34F-A877-0C42-AEDD-99AFFB1E819F}"/>
              </a:ext>
            </a:extLst>
          </p:cNvPr>
          <p:cNvSpPr txBox="1"/>
          <p:nvPr/>
        </p:nvSpPr>
        <p:spPr>
          <a:xfrm>
            <a:off x="7986730" y="4102607"/>
            <a:ext cx="1423788" cy="369332"/>
          </a:xfrm>
          <a:prstGeom prst="rect">
            <a:avLst/>
          </a:prstGeom>
          <a:noFill/>
        </p:spPr>
        <p:txBody>
          <a:bodyPr wrap="none" rtlCol="0">
            <a:spAutoFit/>
          </a:bodyPr>
          <a:lstStyle/>
          <a:p>
            <a:pPr algn="ctr"/>
            <a:r>
              <a:rPr lang="en-US" dirty="0"/>
              <a:t>9                   5</a:t>
            </a:r>
          </a:p>
        </p:txBody>
      </p:sp>
      <p:sp>
        <p:nvSpPr>
          <p:cNvPr id="38" name="TextBox 37">
            <a:extLst>
              <a:ext uri="{FF2B5EF4-FFF2-40B4-BE49-F238E27FC236}">
                <a16:creationId xmlns:a16="http://schemas.microsoft.com/office/drawing/2014/main" id="{E5076483-D9ED-254A-B23D-103CEDAC4F2F}"/>
              </a:ext>
            </a:extLst>
          </p:cNvPr>
          <p:cNvSpPr txBox="1"/>
          <p:nvPr/>
        </p:nvSpPr>
        <p:spPr>
          <a:xfrm>
            <a:off x="9759037" y="4104368"/>
            <a:ext cx="1423788" cy="369332"/>
          </a:xfrm>
          <a:prstGeom prst="rect">
            <a:avLst/>
          </a:prstGeom>
          <a:noFill/>
        </p:spPr>
        <p:txBody>
          <a:bodyPr wrap="none" rtlCol="0">
            <a:spAutoFit/>
          </a:bodyPr>
          <a:lstStyle/>
          <a:p>
            <a:pPr algn="ctr"/>
            <a:r>
              <a:rPr lang="en-US" dirty="0"/>
              <a:t>4                   0</a:t>
            </a:r>
          </a:p>
        </p:txBody>
      </p:sp>
      <p:sp>
        <p:nvSpPr>
          <p:cNvPr id="39" name="TextBox 38">
            <a:extLst>
              <a:ext uri="{FF2B5EF4-FFF2-40B4-BE49-F238E27FC236}">
                <a16:creationId xmlns:a16="http://schemas.microsoft.com/office/drawing/2014/main" id="{A8F67495-21E4-1A49-8F34-9F8CF4D7A002}"/>
              </a:ext>
            </a:extLst>
          </p:cNvPr>
          <p:cNvSpPr txBox="1"/>
          <p:nvPr/>
        </p:nvSpPr>
        <p:spPr>
          <a:xfrm>
            <a:off x="850132" y="3655467"/>
            <a:ext cx="1665392" cy="369332"/>
          </a:xfrm>
          <a:prstGeom prst="rect">
            <a:avLst/>
          </a:prstGeom>
          <a:noFill/>
        </p:spPr>
        <p:txBody>
          <a:bodyPr wrap="none" rtlCol="0">
            <a:spAutoFit/>
          </a:bodyPr>
          <a:lstStyle/>
          <a:p>
            <a:pPr algn="r"/>
            <a:r>
              <a:rPr lang="en-US" dirty="0"/>
              <a:t>Memory Access</a:t>
            </a:r>
          </a:p>
        </p:txBody>
      </p:sp>
      <p:sp>
        <p:nvSpPr>
          <p:cNvPr id="40" name="Rectangle 39">
            <a:extLst>
              <a:ext uri="{FF2B5EF4-FFF2-40B4-BE49-F238E27FC236}">
                <a16:creationId xmlns:a16="http://schemas.microsoft.com/office/drawing/2014/main" id="{F6082FE6-20D0-2B40-ACF8-F9949B8E00B4}"/>
              </a:ext>
            </a:extLst>
          </p:cNvPr>
          <p:cNvSpPr/>
          <p:nvPr/>
        </p:nvSpPr>
        <p:spPr>
          <a:xfrm>
            <a:off x="2511976" y="4782461"/>
            <a:ext cx="1594762"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41" name="Rectangle 40">
            <a:extLst>
              <a:ext uri="{FF2B5EF4-FFF2-40B4-BE49-F238E27FC236}">
                <a16:creationId xmlns:a16="http://schemas.microsoft.com/office/drawing/2014/main" id="{80DB5BED-191E-894B-B8B3-E9E022817205}"/>
              </a:ext>
            </a:extLst>
          </p:cNvPr>
          <p:cNvSpPr/>
          <p:nvPr/>
        </p:nvSpPr>
        <p:spPr>
          <a:xfrm>
            <a:off x="4106738" y="4782460"/>
            <a:ext cx="5818268"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 Offset</a:t>
            </a:r>
          </a:p>
        </p:txBody>
      </p:sp>
      <p:sp>
        <p:nvSpPr>
          <p:cNvPr id="44" name="Rectangle 43">
            <a:extLst>
              <a:ext uri="{FF2B5EF4-FFF2-40B4-BE49-F238E27FC236}">
                <a16:creationId xmlns:a16="http://schemas.microsoft.com/office/drawing/2014/main" id="{A9BF2237-5A92-374B-82E9-B565ECFFEBCD}"/>
              </a:ext>
            </a:extLst>
          </p:cNvPr>
          <p:cNvSpPr/>
          <p:nvPr/>
        </p:nvSpPr>
        <p:spPr>
          <a:xfrm>
            <a:off x="9926675" y="4782460"/>
            <a:ext cx="1427125"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Condition</a:t>
            </a:r>
          </a:p>
        </p:txBody>
      </p:sp>
      <p:sp>
        <p:nvSpPr>
          <p:cNvPr id="45" name="TextBox 44">
            <a:extLst>
              <a:ext uri="{FF2B5EF4-FFF2-40B4-BE49-F238E27FC236}">
                <a16:creationId xmlns:a16="http://schemas.microsoft.com/office/drawing/2014/main" id="{B245EC36-C234-CB4D-B359-08B916BD9252}"/>
              </a:ext>
            </a:extLst>
          </p:cNvPr>
          <p:cNvSpPr txBox="1"/>
          <p:nvPr/>
        </p:nvSpPr>
        <p:spPr>
          <a:xfrm>
            <a:off x="4277248" y="5171343"/>
            <a:ext cx="5561138" cy="369332"/>
          </a:xfrm>
          <a:prstGeom prst="rect">
            <a:avLst/>
          </a:prstGeom>
          <a:noFill/>
        </p:spPr>
        <p:txBody>
          <a:bodyPr wrap="none" rtlCol="0">
            <a:spAutoFit/>
          </a:bodyPr>
          <a:lstStyle/>
          <a:p>
            <a:pPr algn="ctr"/>
            <a:r>
              <a:rPr lang="en-US" dirty="0"/>
              <a:t>23                                                                                                4</a:t>
            </a:r>
          </a:p>
        </p:txBody>
      </p:sp>
      <p:sp>
        <p:nvSpPr>
          <p:cNvPr id="46" name="TextBox 45">
            <a:extLst>
              <a:ext uri="{FF2B5EF4-FFF2-40B4-BE49-F238E27FC236}">
                <a16:creationId xmlns:a16="http://schemas.microsoft.com/office/drawing/2014/main" id="{800646DB-BD26-D24A-8B39-64AEF2C3E2CF}"/>
              </a:ext>
            </a:extLst>
          </p:cNvPr>
          <p:cNvSpPr txBox="1"/>
          <p:nvPr/>
        </p:nvSpPr>
        <p:spPr>
          <a:xfrm>
            <a:off x="9925006" y="5171343"/>
            <a:ext cx="1423788" cy="369332"/>
          </a:xfrm>
          <a:prstGeom prst="rect">
            <a:avLst/>
          </a:prstGeom>
          <a:noFill/>
        </p:spPr>
        <p:txBody>
          <a:bodyPr wrap="none" rtlCol="0">
            <a:spAutoFit/>
          </a:bodyPr>
          <a:lstStyle/>
          <a:p>
            <a:pPr algn="ctr"/>
            <a:r>
              <a:rPr lang="en-US" dirty="0"/>
              <a:t>3                   0</a:t>
            </a:r>
          </a:p>
        </p:txBody>
      </p:sp>
      <p:sp>
        <p:nvSpPr>
          <p:cNvPr id="47" name="TextBox 46">
            <a:extLst>
              <a:ext uri="{FF2B5EF4-FFF2-40B4-BE49-F238E27FC236}">
                <a16:creationId xmlns:a16="http://schemas.microsoft.com/office/drawing/2014/main" id="{49C62D05-889D-9847-86E3-0255B18EA04B}"/>
              </a:ext>
            </a:extLst>
          </p:cNvPr>
          <p:cNvSpPr txBox="1"/>
          <p:nvPr/>
        </p:nvSpPr>
        <p:spPr>
          <a:xfrm>
            <a:off x="1678371" y="4722442"/>
            <a:ext cx="837153" cy="369332"/>
          </a:xfrm>
          <a:prstGeom prst="rect">
            <a:avLst/>
          </a:prstGeom>
          <a:noFill/>
        </p:spPr>
        <p:txBody>
          <a:bodyPr wrap="none" rtlCol="0">
            <a:spAutoFit/>
          </a:bodyPr>
          <a:lstStyle/>
          <a:p>
            <a:pPr algn="r"/>
            <a:r>
              <a:rPr lang="en-US" dirty="0"/>
              <a:t>Branch</a:t>
            </a:r>
          </a:p>
        </p:txBody>
      </p:sp>
    </p:spTree>
    <p:extLst>
      <p:ext uri="{BB962C8B-B14F-4D97-AF65-F5344CB8AC3E}">
        <p14:creationId xmlns:p14="http://schemas.microsoft.com/office/powerpoint/2010/main" val="327334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down)">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026792-2FF3-AB42-A601-9ABC26B1142D}"/>
              </a:ext>
            </a:extLst>
          </p:cNvPr>
          <p:cNvSpPr>
            <a:spLocks noGrp="1"/>
          </p:cNvSpPr>
          <p:nvPr>
            <p:ph type="title"/>
          </p:nvPr>
        </p:nvSpPr>
        <p:spPr>
          <a:xfrm>
            <a:off x="838200" y="4473"/>
            <a:ext cx="10515600" cy="1325563"/>
          </a:xfrm>
        </p:spPr>
        <p:txBody>
          <a:bodyPr/>
          <a:lstStyle/>
          <a:p>
            <a:r>
              <a:rPr lang="en-US" dirty="0"/>
              <a:t>ARM Simple Datapath</a:t>
            </a:r>
          </a:p>
        </p:txBody>
      </p:sp>
      <p:sp>
        <p:nvSpPr>
          <p:cNvPr id="4" name="Slide Number Placeholder 3">
            <a:extLst>
              <a:ext uri="{FF2B5EF4-FFF2-40B4-BE49-F238E27FC236}">
                <a16:creationId xmlns:a16="http://schemas.microsoft.com/office/drawing/2014/main" id="{94C9CFFA-2D46-9B41-A908-96A4490924C5}"/>
              </a:ext>
            </a:extLst>
          </p:cNvPr>
          <p:cNvSpPr>
            <a:spLocks noGrp="1"/>
          </p:cNvSpPr>
          <p:nvPr>
            <p:ph type="sldNum" sz="quarter" idx="12"/>
          </p:nvPr>
        </p:nvSpPr>
        <p:spPr/>
        <p:txBody>
          <a:bodyPr/>
          <a:lstStyle/>
          <a:p>
            <a:fld id="{B30C84D9-7A41-4FEB-892B-80917372DB87}" type="slidenum">
              <a:rPr lang="en-US" smtClean="0"/>
              <a:t>29</a:t>
            </a:fld>
            <a:endParaRPr lang="en-US"/>
          </a:p>
        </p:txBody>
      </p:sp>
      <p:sp>
        <p:nvSpPr>
          <p:cNvPr id="8" name="Text Placeholder 7">
            <a:extLst>
              <a:ext uri="{FF2B5EF4-FFF2-40B4-BE49-F238E27FC236}">
                <a16:creationId xmlns:a16="http://schemas.microsoft.com/office/drawing/2014/main" id="{069E21DA-996E-D242-88AE-86403598FBF4}"/>
              </a:ext>
            </a:extLst>
          </p:cNvPr>
          <p:cNvSpPr>
            <a:spLocks noGrp="1"/>
          </p:cNvSpPr>
          <p:nvPr>
            <p:ph type="body" sz="quarter" idx="13"/>
          </p:nvPr>
        </p:nvSpPr>
        <p:spPr/>
        <p:txBody>
          <a:bodyPr/>
          <a:lstStyle/>
          <a:p>
            <a:r>
              <a:rPr lang="en-US" dirty="0"/>
              <a:t>Slide by Bohn</a:t>
            </a:r>
          </a:p>
        </p:txBody>
      </p:sp>
      <p:sp>
        <p:nvSpPr>
          <p:cNvPr id="2" name="Footer Placeholder 1">
            <a:extLst>
              <a:ext uri="{FF2B5EF4-FFF2-40B4-BE49-F238E27FC236}">
                <a16:creationId xmlns:a16="http://schemas.microsoft.com/office/drawing/2014/main" id="{230B54FF-D259-084B-9501-85AF28CC1494}"/>
              </a:ext>
            </a:extLst>
          </p:cNvPr>
          <p:cNvSpPr>
            <a:spLocks noGrp="1"/>
          </p:cNvSpPr>
          <p:nvPr>
            <p:ph type="ftr" sz="quarter" idx="11"/>
          </p:nvPr>
        </p:nvSpPr>
        <p:spPr/>
        <p:txBody>
          <a:bodyPr/>
          <a:lstStyle/>
          <a:p>
            <a:r>
              <a:rPr lang="en-US"/>
              <a:t>Programming at the Hardware/Software Interface</a:t>
            </a:r>
            <a:endParaRPr lang="en-US" dirty="0"/>
          </a:p>
        </p:txBody>
      </p:sp>
      <p:pic>
        <p:nvPicPr>
          <p:cNvPr id="7" name="Content Placeholder 6" descr="Diagram, schematic&#10;&#10;Description automatically generated">
            <a:extLst>
              <a:ext uri="{FF2B5EF4-FFF2-40B4-BE49-F238E27FC236}">
                <a16:creationId xmlns:a16="http://schemas.microsoft.com/office/drawing/2014/main" id="{F4CC50DE-8368-814C-8E43-6108749562CF}"/>
              </a:ext>
            </a:extLst>
          </p:cNvPr>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8200" y="1296194"/>
            <a:ext cx="10512948" cy="5146964"/>
          </a:xfrm>
        </p:spPr>
      </p:pic>
      <p:grpSp>
        <p:nvGrpSpPr>
          <p:cNvPr id="5" name="Group 4">
            <a:extLst>
              <a:ext uri="{FF2B5EF4-FFF2-40B4-BE49-F238E27FC236}">
                <a16:creationId xmlns:a16="http://schemas.microsoft.com/office/drawing/2014/main" id="{BCF47B78-4EE3-A146-9869-732BD57D8AC3}"/>
              </a:ext>
            </a:extLst>
          </p:cNvPr>
          <p:cNvGrpSpPr/>
          <p:nvPr/>
        </p:nvGrpSpPr>
        <p:grpSpPr>
          <a:xfrm>
            <a:off x="500742" y="2758682"/>
            <a:ext cx="10615749" cy="2793033"/>
            <a:chOff x="500742" y="2758682"/>
            <a:chExt cx="10615749" cy="2793033"/>
          </a:xfrm>
        </p:grpSpPr>
        <p:grpSp>
          <p:nvGrpSpPr>
            <p:cNvPr id="57" name="Group 56">
              <a:extLst>
                <a:ext uri="{FF2B5EF4-FFF2-40B4-BE49-F238E27FC236}">
                  <a16:creationId xmlns:a16="http://schemas.microsoft.com/office/drawing/2014/main" id="{5375B200-5221-3547-B744-A47D5E699E6F}"/>
                </a:ext>
              </a:extLst>
            </p:cNvPr>
            <p:cNvGrpSpPr/>
            <p:nvPr/>
          </p:nvGrpSpPr>
          <p:grpSpPr>
            <a:xfrm>
              <a:off x="1268426" y="3396747"/>
              <a:ext cx="1680293" cy="1549102"/>
              <a:chOff x="1003389" y="1992853"/>
              <a:chExt cx="3684392" cy="3396729"/>
            </a:xfrm>
          </p:grpSpPr>
          <p:sp>
            <p:nvSpPr>
              <p:cNvPr id="58" name="Rectangle 57">
                <a:extLst>
                  <a:ext uri="{FF2B5EF4-FFF2-40B4-BE49-F238E27FC236}">
                    <a16:creationId xmlns:a16="http://schemas.microsoft.com/office/drawing/2014/main" id="{CC275017-60CA-374A-9FEA-FB4BCEDBD6BD}"/>
                  </a:ext>
                </a:extLst>
              </p:cNvPr>
              <p:cNvSpPr/>
              <p:nvPr/>
            </p:nvSpPr>
            <p:spPr>
              <a:xfrm>
                <a:off x="1693777" y="1992853"/>
                <a:ext cx="2081463" cy="3396729"/>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9" name="Pentagon 58">
                <a:extLst>
                  <a:ext uri="{FF2B5EF4-FFF2-40B4-BE49-F238E27FC236}">
                    <a16:creationId xmlns:a16="http://schemas.microsoft.com/office/drawing/2014/main" id="{A0B50D4C-E2FA-A447-8F6A-4F9A7C46355A}"/>
                  </a:ext>
                </a:extLst>
              </p:cNvPr>
              <p:cNvSpPr/>
              <p:nvPr/>
            </p:nvSpPr>
            <p:spPr>
              <a:xfrm>
                <a:off x="1003389" y="2584510"/>
                <a:ext cx="160034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Address</a:t>
                </a:r>
              </a:p>
            </p:txBody>
          </p:sp>
          <p:sp>
            <p:nvSpPr>
              <p:cNvPr id="60" name="Pentagon 59">
                <a:extLst>
                  <a:ext uri="{FF2B5EF4-FFF2-40B4-BE49-F238E27FC236}">
                    <a16:creationId xmlns:a16="http://schemas.microsoft.com/office/drawing/2014/main" id="{D174A349-8F94-4E49-9A47-285948E36522}"/>
                  </a:ext>
                </a:extLst>
              </p:cNvPr>
              <p:cNvSpPr/>
              <p:nvPr/>
            </p:nvSpPr>
            <p:spPr>
              <a:xfrm>
                <a:off x="3087433" y="3331695"/>
                <a:ext cx="1600348" cy="613288"/>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Read Instruction</a:t>
                </a:r>
              </a:p>
            </p:txBody>
          </p:sp>
        </p:grpSp>
        <p:grpSp>
          <p:nvGrpSpPr>
            <p:cNvPr id="61" name="Group 60">
              <a:extLst>
                <a:ext uri="{FF2B5EF4-FFF2-40B4-BE49-F238E27FC236}">
                  <a16:creationId xmlns:a16="http://schemas.microsoft.com/office/drawing/2014/main" id="{E4E723D1-9DC3-514C-AC09-B5DA8EB19132}"/>
                </a:ext>
              </a:extLst>
            </p:cNvPr>
            <p:cNvGrpSpPr/>
            <p:nvPr/>
          </p:nvGrpSpPr>
          <p:grpSpPr>
            <a:xfrm>
              <a:off x="8931873" y="3180560"/>
              <a:ext cx="1811705" cy="1997055"/>
              <a:chOff x="5073333" y="1364723"/>
              <a:chExt cx="3684392" cy="4061332"/>
            </a:xfrm>
          </p:grpSpPr>
          <p:sp>
            <p:nvSpPr>
              <p:cNvPr id="62" name="Rectangle 61">
                <a:extLst>
                  <a:ext uri="{FF2B5EF4-FFF2-40B4-BE49-F238E27FC236}">
                    <a16:creationId xmlns:a16="http://schemas.microsoft.com/office/drawing/2014/main" id="{4F8A0DAD-2821-C84E-893D-9C53A8C361C0}"/>
                  </a:ext>
                </a:extLst>
              </p:cNvPr>
              <p:cNvSpPr/>
              <p:nvPr/>
            </p:nvSpPr>
            <p:spPr>
              <a:xfrm>
                <a:off x="5763721" y="2029326"/>
                <a:ext cx="2081463" cy="3396729"/>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3" name="Pentagon 62">
                <a:extLst>
                  <a:ext uri="{FF2B5EF4-FFF2-40B4-BE49-F238E27FC236}">
                    <a16:creationId xmlns:a16="http://schemas.microsoft.com/office/drawing/2014/main" id="{FB75D9E6-52D0-6940-AF1F-585147E8B97B}"/>
                  </a:ext>
                </a:extLst>
              </p:cNvPr>
              <p:cNvSpPr/>
              <p:nvPr/>
            </p:nvSpPr>
            <p:spPr>
              <a:xfrm>
                <a:off x="5073333" y="2620983"/>
                <a:ext cx="160034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Address</a:t>
                </a:r>
              </a:p>
            </p:txBody>
          </p:sp>
          <p:sp>
            <p:nvSpPr>
              <p:cNvPr id="64" name="Pentagon 63">
                <a:extLst>
                  <a:ext uri="{FF2B5EF4-FFF2-40B4-BE49-F238E27FC236}">
                    <a16:creationId xmlns:a16="http://schemas.microsoft.com/office/drawing/2014/main" id="{6144B216-E388-6D4E-BADA-FC10E2A79E57}"/>
                  </a:ext>
                </a:extLst>
              </p:cNvPr>
              <p:cNvSpPr/>
              <p:nvPr/>
            </p:nvSpPr>
            <p:spPr>
              <a:xfrm>
                <a:off x="7157377" y="3368168"/>
                <a:ext cx="160034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Read Data</a:t>
                </a:r>
              </a:p>
            </p:txBody>
          </p:sp>
          <p:sp>
            <p:nvSpPr>
              <p:cNvPr id="65" name="Pentagon 64">
                <a:extLst>
                  <a:ext uri="{FF2B5EF4-FFF2-40B4-BE49-F238E27FC236}">
                    <a16:creationId xmlns:a16="http://schemas.microsoft.com/office/drawing/2014/main" id="{62B0436C-387F-CF46-9B05-365E57E77D5D}"/>
                  </a:ext>
                </a:extLst>
              </p:cNvPr>
              <p:cNvSpPr/>
              <p:nvPr/>
            </p:nvSpPr>
            <p:spPr>
              <a:xfrm>
                <a:off x="5073333" y="4580905"/>
                <a:ext cx="1544784"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Write Data</a:t>
                </a:r>
              </a:p>
            </p:txBody>
          </p:sp>
          <p:grpSp>
            <p:nvGrpSpPr>
              <p:cNvPr id="66" name="Group 65">
                <a:extLst>
                  <a:ext uri="{FF2B5EF4-FFF2-40B4-BE49-F238E27FC236}">
                    <a16:creationId xmlns:a16="http://schemas.microsoft.com/office/drawing/2014/main" id="{4E095B8B-8F42-1942-A382-45F46A39EE49}"/>
                  </a:ext>
                </a:extLst>
              </p:cNvPr>
              <p:cNvGrpSpPr/>
              <p:nvPr/>
            </p:nvGrpSpPr>
            <p:grpSpPr>
              <a:xfrm>
                <a:off x="5230258" y="1384778"/>
                <a:ext cx="1230933" cy="646651"/>
                <a:chOff x="5589728" y="1358312"/>
                <a:chExt cx="1230933" cy="646651"/>
              </a:xfrm>
            </p:grpSpPr>
            <p:cxnSp>
              <p:nvCxnSpPr>
                <p:cNvPr id="70" name="Straight Connector 69">
                  <a:extLst>
                    <a:ext uri="{FF2B5EF4-FFF2-40B4-BE49-F238E27FC236}">
                      <a16:creationId xmlns:a16="http://schemas.microsoft.com/office/drawing/2014/main" id="{207A2C40-D6E1-DB47-9BBC-88EA300984A5}"/>
                    </a:ext>
                  </a:extLst>
                </p:cNvPr>
                <p:cNvCxnSpPr>
                  <a:cxnSpLocks/>
                </p:cNvCxnSpPr>
                <p:nvPr/>
              </p:nvCxnSpPr>
              <p:spPr>
                <a:xfrm>
                  <a:off x="6808894" y="1412551"/>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8E1635D2-85E7-6E4B-AF2A-66E1C8750466}"/>
                    </a:ext>
                  </a:extLst>
                </p:cNvPr>
                <p:cNvSpPr txBox="1"/>
                <p:nvPr/>
              </p:nvSpPr>
              <p:spPr>
                <a:xfrm>
                  <a:off x="5589728" y="1358312"/>
                  <a:ext cx="641522" cy="215444"/>
                </a:xfrm>
                <a:prstGeom prst="rect">
                  <a:avLst/>
                </a:prstGeom>
                <a:noFill/>
              </p:spPr>
              <p:txBody>
                <a:bodyPr wrap="none" rtlCol="0">
                  <a:spAutoFit/>
                </a:bodyPr>
                <a:lstStyle/>
                <a:p>
                  <a:r>
                    <a:rPr lang="en-US" sz="800" dirty="0" err="1"/>
                    <a:t>WriteMem</a:t>
                  </a:r>
                  <a:endParaRPr lang="en-US" sz="800" dirty="0"/>
                </a:p>
              </p:txBody>
            </p:sp>
          </p:grpSp>
          <p:grpSp>
            <p:nvGrpSpPr>
              <p:cNvPr id="67" name="Group 66">
                <a:extLst>
                  <a:ext uri="{FF2B5EF4-FFF2-40B4-BE49-F238E27FC236}">
                    <a16:creationId xmlns:a16="http://schemas.microsoft.com/office/drawing/2014/main" id="{FEA71313-0ADE-4C4E-AB92-76699D9BA5D8}"/>
                  </a:ext>
                </a:extLst>
              </p:cNvPr>
              <p:cNvGrpSpPr/>
              <p:nvPr/>
            </p:nvGrpSpPr>
            <p:grpSpPr>
              <a:xfrm>
                <a:off x="6950442" y="1364723"/>
                <a:ext cx="617477" cy="671014"/>
                <a:chOff x="6792686" y="1358312"/>
                <a:chExt cx="617477" cy="671014"/>
              </a:xfrm>
            </p:grpSpPr>
            <p:cxnSp>
              <p:nvCxnSpPr>
                <p:cNvPr id="68" name="Straight Connector 67">
                  <a:extLst>
                    <a:ext uri="{FF2B5EF4-FFF2-40B4-BE49-F238E27FC236}">
                      <a16:creationId xmlns:a16="http://schemas.microsoft.com/office/drawing/2014/main" id="{B539F791-0F79-D44D-A507-53611AE0ACCD}"/>
                    </a:ext>
                  </a:extLst>
                </p:cNvPr>
                <p:cNvCxnSpPr/>
                <p:nvPr/>
              </p:nvCxnSpPr>
              <p:spPr>
                <a:xfrm>
                  <a:off x="6792686" y="1436914"/>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581D43F7-36B9-D842-99F4-044BCB62E756}"/>
                    </a:ext>
                  </a:extLst>
                </p:cNvPr>
                <p:cNvSpPr txBox="1"/>
                <p:nvPr/>
              </p:nvSpPr>
              <p:spPr>
                <a:xfrm>
                  <a:off x="6792686" y="1358312"/>
                  <a:ext cx="617477" cy="215444"/>
                </a:xfrm>
                <a:prstGeom prst="rect">
                  <a:avLst/>
                </a:prstGeom>
                <a:noFill/>
              </p:spPr>
              <p:txBody>
                <a:bodyPr wrap="none" rtlCol="0">
                  <a:spAutoFit/>
                </a:bodyPr>
                <a:lstStyle/>
                <a:p>
                  <a:r>
                    <a:rPr lang="en-US" sz="800" dirty="0" err="1"/>
                    <a:t>ReadMem</a:t>
                  </a:r>
                  <a:endParaRPr lang="en-US" sz="800" dirty="0"/>
                </a:p>
              </p:txBody>
            </p:sp>
          </p:grpSp>
        </p:grpSp>
        <p:grpSp>
          <p:nvGrpSpPr>
            <p:cNvPr id="72" name="Group 71">
              <a:extLst>
                <a:ext uri="{FF2B5EF4-FFF2-40B4-BE49-F238E27FC236}">
                  <a16:creationId xmlns:a16="http://schemas.microsoft.com/office/drawing/2014/main" id="{7753359E-7AF1-6F44-B362-4A9276FFD30F}"/>
                </a:ext>
              </a:extLst>
            </p:cNvPr>
            <p:cNvGrpSpPr/>
            <p:nvPr/>
          </p:nvGrpSpPr>
          <p:grpSpPr>
            <a:xfrm>
              <a:off x="6891313" y="2758682"/>
              <a:ext cx="1623745" cy="1906774"/>
              <a:chOff x="4706712" y="1311586"/>
              <a:chExt cx="3597660" cy="4224755"/>
            </a:xfrm>
          </p:grpSpPr>
          <p:sp>
            <p:nvSpPr>
              <p:cNvPr id="73" name="Freeform 72">
                <a:extLst>
                  <a:ext uri="{FF2B5EF4-FFF2-40B4-BE49-F238E27FC236}">
                    <a16:creationId xmlns:a16="http://schemas.microsoft.com/office/drawing/2014/main" id="{02DADF0D-E5CF-E544-80DF-B05891F29EC9}"/>
                  </a:ext>
                </a:extLst>
              </p:cNvPr>
              <p:cNvSpPr/>
              <p:nvPr/>
            </p:nvSpPr>
            <p:spPr>
              <a:xfrm>
                <a:off x="5353005" y="1884608"/>
                <a:ext cx="1908111" cy="3651733"/>
              </a:xfrm>
              <a:custGeom>
                <a:avLst/>
                <a:gdLst>
                  <a:gd name="connsiteX0" fmla="*/ 182880 w 757645"/>
                  <a:gd name="connsiteY0" fmla="*/ 705394 h 1449977"/>
                  <a:gd name="connsiteX1" fmla="*/ 13062 w 757645"/>
                  <a:gd name="connsiteY1" fmla="*/ 522514 h 1449977"/>
                  <a:gd name="connsiteX2" fmla="*/ 13062 w 757645"/>
                  <a:gd name="connsiteY2" fmla="*/ 0 h 1449977"/>
                  <a:gd name="connsiteX3" fmla="*/ 744582 w 757645"/>
                  <a:gd name="connsiteY3" fmla="*/ 261257 h 1449977"/>
                  <a:gd name="connsiteX4" fmla="*/ 757645 w 757645"/>
                  <a:gd name="connsiteY4" fmla="*/ 1149531 h 1449977"/>
                  <a:gd name="connsiteX5" fmla="*/ 0 w 757645"/>
                  <a:gd name="connsiteY5" fmla="*/ 1449977 h 1449977"/>
                  <a:gd name="connsiteX6" fmla="*/ 0 w 757645"/>
                  <a:gd name="connsiteY6" fmla="*/ 875211 h 1449977"/>
                  <a:gd name="connsiteX7" fmla="*/ 182880 w 757645"/>
                  <a:gd name="connsiteY7" fmla="*/ 705394 h 144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7645" h="1449977">
                    <a:moveTo>
                      <a:pt x="182880" y="705394"/>
                    </a:moveTo>
                    <a:lnTo>
                      <a:pt x="13062" y="522514"/>
                    </a:lnTo>
                    <a:lnTo>
                      <a:pt x="13062" y="0"/>
                    </a:lnTo>
                    <a:lnTo>
                      <a:pt x="744582" y="261257"/>
                    </a:lnTo>
                    <a:lnTo>
                      <a:pt x="757645" y="1149531"/>
                    </a:lnTo>
                    <a:lnTo>
                      <a:pt x="0" y="1449977"/>
                    </a:lnTo>
                    <a:lnTo>
                      <a:pt x="0" y="875211"/>
                    </a:lnTo>
                    <a:lnTo>
                      <a:pt x="182880" y="705394"/>
                    </a:lnTo>
                    <a:close/>
                  </a:path>
                </a:pathLst>
              </a:cu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74" name="Group 73">
                <a:extLst>
                  <a:ext uri="{FF2B5EF4-FFF2-40B4-BE49-F238E27FC236}">
                    <a16:creationId xmlns:a16="http://schemas.microsoft.com/office/drawing/2014/main" id="{F2F453FC-6FB5-EB4B-A1A2-BA47EE02CB86}"/>
                  </a:ext>
                </a:extLst>
              </p:cNvPr>
              <p:cNvGrpSpPr/>
              <p:nvPr/>
            </p:nvGrpSpPr>
            <p:grpSpPr>
              <a:xfrm>
                <a:off x="4706712" y="2493981"/>
                <a:ext cx="1600348" cy="2340867"/>
                <a:chOff x="5073333" y="2508609"/>
                <a:chExt cx="1237488" cy="2340867"/>
              </a:xfrm>
            </p:grpSpPr>
            <p:sp>
              <p:nvSpPr>
                <p:cNvPr id="79" name="Pentagon 78">
                  <a:extLst>
                    <a:ext uri="{FF2B5EF4-FFF2-40B4-BE49-F238E27FC236}">
                      <a16:creationId xmlns:a16="http://schemas.microsoft.com/office/drawing/2014/main" id="{3C678A2D-78D1-3A44-9707-003156F535CA}"/>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Operand 1</a:t>
                  </a:r>
                </a:p>
              </p:txBody>
            </p:sp>
            <p:sp>
              <p:nvSpPr>
                <p:cNvPr id="80" name="Pentagon 79">
                  <a:extLst>
                    <a:ext uri="{FF2B5EF4-FFF2-40B4-BE49-F238E27FC236}">
                      <a16:creationId xmlns:a16="http://schemas.microsoft.com/office/drawing/2014/main" id="{EF1F82AC-1E04-4644-9968-B5E3B180974C}"/>
                    </a:ext>
                  </a:extLst>
                </p:cNvPr>
                <p:cNvSpPr/>
                <p:nvPr/>
              </p:nvSpPr>
              <p:spPr>
                <a:xfrm>
                  <a:off x="5073333" y="436484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Operand 2</a:t>
                  </a:r>
                </a:p>
              </p:txBody>
            </p:sp>
          </p:grpSp>
          <p:sp>
            <p:nvSpPr>
              <p:cNvPr id="75" name="Pentagon 74">
                <a:extLst>
                  <a:ext uri="{FF2B5EF4-FFF2-40B4-BE49-F238E27FC236}">
                    <a16:creationId xmlns:a16="http://schemas.microsoft.com/office/drawing/2014/main" id="{6C8D0C13-219F-154F-8345-11AE1FB94AC9}"/>
                  </a:ext>
                </a:extLst>
              </p:cNvPr>
              <p:cNvSpPr/>
              <p:nvPr/>
            </p:nvSpPr>
            <p:spPr>
              <a:xfrm rot="5400000">
                <a:off x="5754247" y="1715919"/>
                <a:ext cx="1544784" cy="736117"/>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ALU Operation</a:t>
                </a:r>
              </a:p>
            </p:txBody>
          </p:sp>
          <p:grpSp>
            <p:nvGrpSpPr>
              <p:cNvPr id="76" name="Group 75">
                <a:extLst>
                  <a:ext uri="{FF2B5EF4-FFF2-40B4-BE49-F238E27FC236}">
                    <a16:creationId xmlns:a16="http://schemas.microsoft.com/office/drawing/2014/main" id="{E13B878A-878F-204F-8C9E-A30A4D86F88F}"/>
                  </a:ext>
                </a:extLst>
              </p:cNvPr>
              <p:cNvGrpSpPr/>
              <p:nvPr/>
            </p:nvGrpSpPr>
            <p:grpSpPr>
              <a:xfrm>
                <a:off x="6704024" y="2902097"/>
                <a:ext cx="1600348" cy="1503177"/>
                <a:chOff x="5073333" y="2508609"/>
                <a:chExt cx="1237488" cy="1503177"/>
              </a:xfrm>
            </p:grpSpPr>
            <p:sp>
              <p:nvSpPr>
                <p:cNvPr id="77" name="Pentagon 76">
                  <a:extLst>
                    <a:ext uri="{FF2B5EF4-FFF2-40B4-BE49-F238E27FC236}">
                      <a16:creationId xmlns:a16="http://schemas.microsoft.com/office/drawing/2014/main" id="{A64A0F21-6AF4-064B-8A75-ABF337C6B176}"/>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Status Flags</a:t>
                  </a:r>
                </a:p>
              </p:txBody>
            </p:sp>
            <p:sp>
              <p:nvSpPr>
                <p:cNvPr id="78" name="Pentagon 77">
                  <a:extLst>
                    <a:ext uri="{FF2B5EF4-FFF2-40B4-BE49-F238E27FC236}">
                      <a16:creationId xmlns:a16="http://schemas.microsoft.com/office/drawing/2014/main" id="{29BF7298-B46F-C04F-B090-0F154829809E}"/>
                    </a:ext>
                  </a:extLst>
                </p:cNvPr>
                <p:cNvSpPr/>
                <p:nvPr/>
              </p:nvSpPr>
              <p:spPr>
                <a:xfrm>
                  <a:off x="5073333" y="352715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Result</a:t>
                  </a:r>
                </a:p>
              </p:txBody>
            </p:sp>
          </p:grpSp>
        </p:grpSp>
        <p:grpSp>
          <p:nvGrpSpPr>
            <p:cNvPr id="81" name="Group 80">
              <a:extLst>
                <a:ext uri="{FF2B5EF4-FFF2-40B4-BE49-F238E27FC236}">
                  <a16:creationId xmlns:a16="http://schemas.microsoft.com/office/drawing/2014/main" id="{B31A440D-A9BE-EF45-8937-C36D4919A837}"/>
                </a:ext>
              </a:extLst>
            </p:cNvPr>
            <p:cNvGrpSpPr/>
            <p:nvPr/>
          </p:nvGrpSpPr>
          <p:grpSpPr>
            <a:xfrm>
              <a:off x="4507271" y="2945399"/>
              <a:ext cx="1809202" cy="1997445"/>
              <a:chOff x="5073333" y="1358312"/>
              <a:chExt cx="3684392" cy="4067743"/>
            </a:xfrm>
          </p:grpSpPr>
          <p:sp>
            <p:nvSpPr>
              <p:cNvPr id="82" name="Rectangle 81">
                <a:extLst>
                  <a:ext uri="{FF2B5EF4-FFF2-40B4-BE49-F238E27FC236}">
                    <a16:creationId xmlns:a16="http://schemas.microsoft.com/office/drawing/2014/main" id="{6CB03C26-3243-814E-B97D-35EA66F42C7E}"/>
                  </a:ext>
                </a:extLst>
              </p:cNvPr>
              <p:cNvSpPr/>
              <p:nvPr/>
            </p:nvSpPr>
            <p:spPr>
              <a:xfrm>
                <a:off x="5763721" y="2029326"/>
                <a:ext cx="2081463" cy="3396729"/>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83" name="Group 82">
                <a:extLst>
                  <a:ext uri="{FF2B5EF4-FFF2-40B4-BE49-F238E27FC236}">
                    <a16:creationId xmlns:a16="http://schemas.microsoft.com/office/drawing/2014/main" id="{40A3B8D5-6DBE-B34B-A833-8720305D2675}"/>
                  </a:ext>
                </a:extLst>
              </p:cNvPr>
              <p:cNvGrpSpPr/>
              <p:nvPr/>
            </p:nvGrpSpPr>
            <p:grpSpPr>
              <a:xfrm>
                <a:off x="5073333" y="2508609"/>
                <a:ext cx="1600348" cy="1503177"/>
                <a:chOff x="5073333" y="2508609"/>
                <a:chExt cx="1237488" cy="1503177"/>
              </a:xfrm>
            </p:grpSpPr>
            <p:sp>
              <p:nvSpPr>
                <p:cNvPr id="92" name="Pentagon 91">
                  <a:extLst>
                    <a:ext uri="{FF2B5EF4-FFF2-40B4-BE49-F238E27FC236}">
                      <a16:creationId xmlns:a16="http://schemas.microsoft.com/office/drawing/2014/main" id="{597093AA-9C63-2B48-BEAC-0F803B19BB34}"/>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Source 1</a:t>
                  </a:r>
                </a:p>
              </p:txBody>
            </p:sp>
            <p:sp>
              <p:nvSpPr>
                <p:cNvPr id="93" name="Pentagon 92">
                  <a:extLst>
                    <a:ext uri="{FF2B5EF4-FFF2-40B4-BE49-F238E27FC236}">
                      <a16:creationId xmlns:a16="http://schemas.microsoft.com/office/drawing/2014/main" id="{50B3F04A-98DA-F74D-B93E-948C9DC71575}"/>
                    </a:ext>
                  </a:extLst>
                </p:cNvPr>
                <p:cNvSpPr/>
                <p:nvPr/>
              </p:nvSpPr>
              <p:spPr>
                <a:xfrm>
                  <a:off x="5073333" y="352715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Source 2</a:t>
                  </a:r>
                </a:p>
              </p:txBody>
            </p:sp>
          </p:grpSp>
          <p:grpSp>
            <p:nvGrpSpPr>
              <p:cNvPr id="84" name="Group 83">
                <a:extLst>
                  <a:ext uri="{FF2B5EF4-FFF2-40B4-BE49-F238E27FC236}">
                    <a16:creationId xmlns:a16="http://schemas.microsoft.com/office/drawing/2014/main" id="{FBF989F0-6754-3648-8C06-EFEB2F2F9DBF}"/>
                  </a:ext>
                </a:extLst>
              </p:cNvPr>
              <p:cNvGrpSpPr/>
              <p:nvPr/>
            </p:nvGrpSpPr>
            <p:grpSpPr>
              <a:xfrm>
                <a:off x="7157377" y="2491362"/>
                <a:ext cx="1600348" cy="1503177"/>
                <a:chOff x="5073333" y="2508609"/>
                <a:chExt cx="1237488" cy="1503177"/>
              </a:xfrm>
            </p:grpSpPr>
            <p:sp>
              <p:nvSpPr>
                <p:cNvPr id="90" name="Pentagon 89">
                  <a:extLst>
                    <a:ext uri="{FF2B5EF4-FFF2-40B4-BE49-F238E27FC236}">
                      <a16:creationId xmlns:a16="http://schemas.microsoft.com/office/drawing/2014/main" id="{8541655C-0F3A-A949-AFD0-401AA3FE37F1}"/>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Read Data 1</a:t>
                  </a:r>
                </a:p>
              </p:txBody>
            </p:sp>
            <p:sp>
              <p:nvSpPr>
                <p:cNvPr id="91" name="Pentagon 90">
                  <a:extLst>
                    <a:ext uri="{FF2B5EF4-FFF2-40B4-BE49-F238E27FC236}">
                      <a16:creationId xmlns:a16="http://schemas.microsoft.com/office/drawing/2014/main" id="{9C256461-68A5-6041-840B-9D99266710E0}"/>
                    </a:ext>
                  </a:extLst>
                </p:cNvPr>
                <p:cNvSpPr/>
                <p:nvPr/>
              </p:nvSpPr>
              <p:spPr>
                <a:xfrm>
                  <a:off x="5073333" y="352715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Read Data 2</a:t>
                  </a:r>
                </a:p>
              </p:txBody>
            </p:sp>
          </p:grpSp>
          <p:sp>
            <p:nvSpPr>
              <p:cNvPr id="85" name="Pentagon 84">
                <a:extLst>
                  <a:ext uri="{FF2B5EF4-FFF2-40B4-BE49-F238E27FC236}">
                    <a16:creationId xmlns:a16="http://schemas.microsoft.com/office/drawing/2014/main" id="{2AFB8538-3998-F342-8042-4EDB8F5CE272}"/>
                  </a:ext>
                </a:extLst>
              </p:cNvPr>
              <p:cNvSpPr/>
              <p:nvPr/>
            </p:nvSpPr>
            <p:spPr>
              <a:xfrm>
                <a:off x="5073333" y="4580905"/>
                <a:ext cx="1544784"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Destination</a:t>
                </a:r>
              </a:p>
            </p:txBody>
          </p:sp>
          <p:sp>
            <p:nvSpPr>
              <p:cNvPr id="86" name="Pentagon 85">
                <a:extLst>
                  <a:ext uri="{FF2B5EF4-FFF2-40B4-BE49-F238E27FC236}">
                    <a16:creationId xmlns:a16="http://schemas.microsoft.com/office/drawing/2014/main" id="{262AD7E9-63AE-9740-BDB8-90FE81952148}"/>
                  </a:ext>
                </a:extLst>
              </p:cNvPr>
              <p:cNvSpPr/>
              <p:nvPr/>
            </p:nvSpPr>
            <p:spPr>
              <a:xfrm flipH="1">
                <a:off x="7135744" y="4558259"/>
                <a:ext cx="1544784"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Write Data</a:t>
                </a:r>
              </a:p>
            </p:txBody>
          </p:sp>
          <p:grpSp>
            <p:nvGrpSpPr>
              <p:cNvPr id="87" name="Group 86">
                <a:extLst>
                  <a:ext uri="{FF2B5EF4-FFF2-40B4-BE49-F238E27FC236}">
                    <a16:creationId xmlns:a16="http://schemas.microsoft.com/office/drawing/2014/main" id="{CB3DC2A6-C8D2-1B49-BA10-2928BBFF7A08}"/>
                  </a:ext>
                </a:extLst>
              </p:cNvPr>
              <p:cNvGrpSpPr/>
              <p:nvPr/>
            </p:nvGrpSpPr>
            <p:grpSpPr>
              <a:xfrm>
                <a:off x="6792686" y="1358312"/>
                <a:ext cx="575799" cy="671014"/>
                <a:chOff x="6792686" y="1358312"/>
                <a:chExt cx="575799" cy="671014"/>
              </a:xfrm>
            </p:grpSpPr>
            <p:cxnSp>
              <p:nvCxnSpPr>
                <p:cNvPr id="88" name="Straight Connector 87">
                  <a:extLst>
                    <a:ext uri="{FF2B5EF4-FFF2-40B4-BE49-F238E27FC236}">
                      <a16:creationId xmlns:a16="http://schemas.microsoft.com/office/drawing/2014/main" id="{B7C70D8D-0798-ED48-B55D-801478BF4D69}"/>
                    </a:ext>
                  </a:extLst>
                </p:cNvPr>
                <p:cNvCxnSpPr>
                  <a:endCxn id="82" idx="0"/>
                </p:cNvCxnSpPr>
                <p:nvPr/>
              </p:nvCxnSpPr>
              <p:spPr>
                <a:xfrm>
                  <a:off x="6792686" y="1436914"/>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4F1AC57C-BCE3-0245-9DAD-2F592138B241}"/>
                    </a:ext>
                  </a:extLst>
                </p:cNvPr>
                <p:cNvSpPr txBox="1"/>
                <p:nvPr/>
              </p:nvSpPr>
              <p:spPr>
                <a:xfrm>
                  <a:off x="6792686" y="1358312"/>
                  <a:ext cx="575799" cy="215444"/>
                </a:xfrm>
                <a:prstGeom prst="rect">
                  <a:avLst/>
                </a:prstGeom>
                <a:noFill/>
              </p:spPr>
              <p:txBody>
                <a:bodyPr wrap="none" rtlCol="0">
                  <a:spAutoFit/>
                </a:bodyPr>
                <a:lstStyle/>
                <a:p>
                  <a:r>
                    <a:rPr lang="en-US" sz="800" dirty="0" err="1"/>
                    <a:t>WriteReg</a:t>
                  </a:r>
                  <a:endParaRPr lang="en-US" sz="800" dirty="0"/>
                </a:p>
              </p:txBody>
            </p:sp>
          </p:grpSp>
        </p:grpSp>
        <p:sp>
          <p:nvSpPr>
            <p:cNvPr id="94" name="TextBox 93">
              <a:extLst>
                <a:ext uri="{FF2B5EF4-FFF2-40B4-BE49-F238E27FC236}">
                  <a16:creationId xmlns:a16="http://schemas.microsoft.com/office/drawing/2014/main" id="{836ADACA-6EB9-394C-9347-ABFFD434AE47}"/>
                </a:ext>
              </a:extLst>
            </p:cNvPr>
            <p:cNvSpPr txBox="1"/>
            <p:nvPr/>
          </p:nvSpPr>
          <p:spPr>
            <a:xfrm>
              <a:off x="500742" y="3587500"/>
              <a:ext cx="426720" cy="369332"/>
            </a:xfrm>
            <a:prstGeom prst="rect">
              <a:avLst/>
            </a:prstGeom>
            <a:noFill/>
          </p:spPr>
          <p:txBody>
            <a:bodyPr wrap="none" rtlCol="0">
              <a:spAutoFit/>
            </a:bodyPr>
            <a:lstStyle/>
            <a:p>
              <a:r>
                <a:rPr lang="en-US" dirty="0"/>
                <a:t>PC</a:t>
              </a:r>
            </a:p>
          </p:txBody>
        </p:sp>
        <p:cxnSp>
          <p:nvCxnSpPr>
            <p:cNvPr id="95" name="Straight Arrow Connector 94">
              <a:extLst>
                <a:ext uri="{FF2B5EF4-FFF2-40B4-BE49-F238E27FC236}">
                  <a16:creationId xmlns:a16="http://schemas.microsoft.com/office/drawing/2014/main" id="{086DD418-DFEA-F340-84D9-1102FF1298F5}"/>
                </a:ext>
              </a:extLst>
            </p:cNvPr>
            <p:cNvCxnSpPr>
              <a:stCxn id="94" idx="3"/>
              <a:endCxn id="59" idx="1"/>
            </p:cNvCxnSpPr>
            <p:nvPr/>
          </p:nvCxnSpPr>
          <p:spPr>
            <a:xfrm>
              <a:off x="927462" y="3772166"/>
              <a:ext cx="340964" cy="49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320A4524-38AF-B24D-8D30-0C97C85E85B4}"/>
                </a:ext>
              </a:extLst>
            </p:cNvPr>
            <p:cNvCxnSpPr>
              <a:cxnSpLocks/>
              <a:stCxn id="60" idx="3"/>
              <a:endCxn id="97" idx="3"/>
            </p:cNvCxnSpPr>
            <p:nvPr/>
          </p:nvCxnSpPr>
          <p:spPr>
            <a:xfrm>
              <a:off x="2948719" y="4147182"/>
              <a:ext cx="32231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 name="Cloud 96">
              <a:extLst>
                <a:ext uri="{FF2B5EF4-FFF2-40B4-BE49-F238E27FC236}">
                  <a16:creationId xmlns:a16="http://schemas.microsoft.com/office/drawing/2014/main" id="{3FB83D8F-C81C-A04E-A54E-23D9295285B3}"/>
                </a:ext>
              </a:extLst>
            </p:cNvPr>
            <p:cNvSpPr/>
            <p:nvPr/>
          </p:nvSpPr>
          <p:spPr>
            <a:xfrm rot="16200000">
              <a:off x="2484391" y="3678438"/>
              <a:ext cx="2403566" cy="93748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DECODE</a:t>
              </a:r>
            </a:p>
            <a:p>
              <a:pPr algn="ctr"/>
              <a:r>
                <a:rPr lang="en-US" dirty="0"/>
                <a:t>INSTRUCTION</a:t>
              </a:r>
            </a:p>
          </p:txBody>
        </p:sp>
        <p:cxnSp>
          <p:nvCxnSpPr>
            <p:cNvPr id="98" name="Straight Arrow Connector 97">
              <a:extLst>
                <a:ext uri="{FF2B5EF4-FFF2-40B4-BE49-F238E27FC236}">
                  <a16:creationId xmlns:a16="http://schemas.microsoft.com/office/drawing/2014/main" id="{7A7183B2-84C4-F74A-92C5-2650A7A030CC}"/>
                </a:ext>
              </a:extLst>
            </p:cNvPr>
            <p:cNvCxnSpPr>
              <a:cxnSpLocks/>
              <a:stCxn id="97" idx="1"/>
              <a:endCxn id="92" idx="1"/>
            </p:cNvCxnSpPr>
            <p:nvPr/>
          </p:nvCxnSpPr>
          <p:spPr>
            <a:xfrm flipV="1">
              <a:off x="4153920" y="3629235"/>
              <a:ext cx="353351" cy="5179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160AFDAA-9E58-CB40-A93E-096F68747DE7}"/>
                </a:ext>
              </a:extLst>
            </p:cNvPr>
            <p:cNvCxnSpPr>
              <a:cxnSpLocks/>
              <a:stCxn id="97" idx="1"/>
              <a:endCxn id="93" idx="1"/>
            </p:cNvCxnSpPr>
            <p:nvPr/>
          </p:nvCxnSpPr>
          <p:spPr>
            <a:xfrm flipV="1">
              <a:off x="4153920" y="4129387"/>
              <a:ext cx="353351" cy="177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1890C44-8F55-C744-A4BD-C6DED20ADD20}"/>
                </a:ext>
              </a:extLst>
            </p:cNvPr>
            <p:cNvCxnSpPr>
              <a:cxnSpLocks/>
              <a:stCxn id="97" idx="1"/>
              <a:endCxn id="85" idx="1"/>
            </p:cNvCxnSpPr>
            <p:nvPr/>
          </p:nvCxnSpPr>
          <p:spPr>
            <a:xfrm>
              <a:off x="4153920" y="4147182"/>
              <a:ext cx="353351" cy="4996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E91C879-965A-3441-A6BC-B1B4D0898F0A}"/>
                </a:ext>
              </a:extLst>
            </p:cNvPr>
            <p:cNvCxnSpPr>
              <a:cxnSpLocks/>
              <a:stCxn id="90" idx="3"/>
              <a:endCxn id="79" idx="1"/>
            </p:cNvCxnSpPr>
            <p:nvPr/>
          </p:nvCxnSpPr>
          <p:spPr>
            <a:xfrm flipV="1">
              <a:off x="6316473" y="3401703"/>
              <a:ext cx="574840" cy="2190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7E3CD5B-264A-E84D-A515-FEED4D16094C}"/>
                </a:ext>
              </a:extLst>
            </p:cNvPr>
            <p:cNvCxnSpPr>
              <a:cxnSpLocks/>
              <a:stCxn id="91" idx="3"/>
              <a:endCxn id="80" idx="1"/>
            </p:cNvCxnSpPr>
            <p:nvPr/>
          </p:nvCxnSpPr>
          <p:spPr>
            <a:xfrm>
              <a:off x="6316473" y="4120918"/>
              <a:ext cx="574840" cy="1185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8ECD93E-3919-6742-922B-2DE4C26E74D3}"/>
                </a:ext>
              </a:extLst>
            </p:cNvPr>
            <p:cNvCxnSpPr>
              <a:cxnSpLocks/>
              <a:stCxn id="78" idx="3"/>
              <a:endCxn id="63" idx="1"/>
            </p:cNvCxnSpPr>
            <p:nvPr/>
          </p:nvCxnSpPr>
          <p:spPr>
            <a:xfrm flipV="1">
              <a:off x="8515058" y="3917446"/>
              <a:ext cx="416815" cy="1281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BB703C6F-CB90-C646-87D2-08C5BE8F68CB}"/>
                </a:ext>
              </a:extLst>
            </p:cNvPr>
            <p:cNvCxnSpPr>
              <a:cxnSpLocks/>
              <a:stCxn id="91" idx="3"/>
              <a:endCxn id="65" idx="1"/>
            </p:cNvCxnSpPr>
            <p:nvPr/>
          </p:nvCxnSpPr>
          <p:spPr>
            <a:xfrm>
              <a:off x="6316473" y="4120918"/>
              <a:ext cx="2615400" cy="760269"/>
            </a:xfrm>
            <a:prstGeom prst="bentConnector3">
              <a:avLst>
                <a:gd name="adj1" fmla="val 1154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5" name="Freeform 104">
              <a:extLst>
                <a:ext uri="{FF2B5EF4-FFF2-40B4-BE49-F238E27FC236}">
                  <a16:creationId xmlns:a16="http://schemas.microsoft.com/office/drawing/2014/main" id="{2649CC2B-10C7-514E-AB5A-B1E5D1E5D7CB}"/>
                </a:ext>
              </a:extLst>
            </p:cNvPr>
            <p:cNvSpPr/>
            <p:nvPr/>
          </p:nvSpPr>
          <p:spPr>
            <a:xfrm>
              <a:off x="6283234" y="4271555"/>
              <a:ext cx="4833257" cy="1280160"/>
            </a:xfrm>
            <a:custGeom>
              <a:avLst/>
              <a:gdLst>
                <a:gd name="connsiteX0" fmla="*/ 4441372 w 4833257"/>
                <a:gd name="connsiteY0" fmla="*/ 0 h 1267097"/>
                <a:gd name="connsiteX1" fmla="*/ 4833257 w 4833257"/>
                <a:gd name="connsiteY1" fmla="*/ 0 h 1267097"/>
                <a:gd name="connsiteX2" fmla="*/ 4833257 w 4833257"/>
                <a:gd name="connsiteY2" fmla="*/ 1267097 h 1267097"/>
                <a:gd name="connsiteX3" fmla="*/ 117566 w 4833257"/>
                <a:gd name="connsiteY3" fmla="*/ 1267097 h 1267097"/>
                <a:gd name="connsiteX4" fmla="*/ 117566 w 4833257"/>
                <a:gd name="connsiteY4" fmla="*/ 378823 h 1267097"/>
                <a:gd name="connsiteX5" fmla="*/ 0 w 4833257"/>
                <a:gd name="connsiteY5" fmla="*/ 378823 h 1267097"/>
                <a:gd name="connsiteX0" fmla="*/ 4441372 w 4833257"/>
                <a:gd name="connsiteY0" fmla="*/ 0 h 1280160"/>
                <a:gd name="connsiteX1" fmla="*/ 4833257 w 4833257"/>
                <a:gd name="connsiteY1" fmla="*/ 0 h 1280160"/>
                <a:gd name="connsiteX2" fmla="*/ 4833257 w 4833257"/>
                <a:gd name="connsiteY2" fmla="*/ 1267097 h 1280160"/>
                <a:gd name="connsiteX3" fmla="*/ 261257 w 4833257"/>
                <a:gd name="connsiteY3" fmla="*/ 1280160 h 1280160"/>
                <a:gd name="connsiteX4" fmla="*/ 117566 w 4833257"/>
                <a:gd name="connsiteY4" fmla="*/ 378823 h 1280160"/>
                <a:gd name="connsiteX5" fmla="*/ 0 w 4833257"/>
                <a:gd name="connsiteY5" fmla="*/ 378823 h 1280160"/>
                <a:gd name="connsiteX0" fmla="*/ 4441372 w 4833257"/>
                <a:gd name="connsiteY0" fmla="*/ 0 h 1280160"/>
                <a:gd name="connsiteX1" fmla="*/ 4833257 w 4833257"/>
                <a:gd name="connsiteY1" fmla="*/ 0 h 1280160"/>
                <a:gd name="connsiteX2" fmla="*/ 4833257 w 4833257"/>
                <a:gd name="connsiteY2" fmla="*/ 1267097 h 1280160"/>
                <a:gd name="connsiteX3" fmla="*/ 261257 w 4833257"/>
                <a:gd name="connsiteY3" fmla="*/ 1280160 h 1280160"/>
                <a:gd name="connsiteX4" fmla="*/ 209006 w 4833257"/>
                <a:gd name="connsiteY4" fmla="*/ 391886 h 1280160"/>
                <a:gd name="connsiteX5" fmla="*/ 0 w 4833257"/>
                <a:gd name="connsiteY5" fmla="*/ 378823 h 1280160"/>
                <a:gd name="connsiteX0" fmla="*/ 4441372 w 4833257"/>
                <a:gd name="connsiteY0" fmla="*/ 0 h 1280160"/>
                <a:gd name="connsiteX1" fmla="*/ 4833257 w 4833257"/>
                <a:gd name="connsiteY1" fmla="*/ 0 h 1280160"/>
                <a:gd name="connsiteX2" fmla="*/ 4833257 w 4833257"/>
                <a:gd name="connsiteY2" fmla="*/ 1267097 h 1280160"/>
                <a:gd name="connsiteX3" fmla="*/ 195943 w 4833257"/>
                <a:gd name="connsiteY3" fmla="*/ 1280160 h 1280160"/>
                <a:gd name="connsiteX4" fmla="*/ 209006 w 4833257"/>
                <a:gd name="connsiteY4" fmla="*/ 391886 h 1280160"/>
                <a:gd name="connsiteX5" fmla="*/ 0 w 4833257"/>
                <a:gd name="connsiteY5" fmla="*/ 378823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33257" h="1280160">
                  <a:moveTo>
                    <a:pt x="4441372" y="0"/>
                  </a:moveTo>
                  <a:lnTo>
                    <a:pt x="4833257" y="0"/>
                  </a:lnTo>
                  <a:lnTo>
                    <a:pt x="4833257" y="1267097"/>
                  </a:lnTo>
                  <a:lnTo>
                    <a:pt x="195943" y="1280160"/>
                  </a:lnTo>
                  <a:lnTo>
                    <a:pt x="209006" y="391886"/>
                  </a:lnTo>
                  <a:lnTo>
                    <a:pt x="0" y="378823"/>
                  </a:lnTo>
                </a:path>
              </a:pathLst>
            </a:cu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6054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3</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A brief discussion on logic circuits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5262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a:xfrm>
            <a:off x="838200" y="365125"/>
            <a:ext cx="10515600" cy="1325563"/>
          </a:xfrm>
        </p:spPr>
        <p:txBody>
          <a:bodyPr/>
          <a:lstStyle/>
          <a:p>
            <a:r>
              <a:rPr lang="en-US" dirty="0"/>
              <a:t>Observations about this simple design</a:t>
            </a:r>
          </a:p>
        </p:txBody>
      </p:sp>
      <p:sp>
        <p:nvSpPr>
          <p:cNvPr id="7" name="Content Placeholder 6">
            <a:extLst>
              <a:ext uri="{FF2B5EF4-FFF2-40B4-BE49-F238E27FC236}">
                <a16:creationId xmlns:a16="http://schemas.microsoft.com/office/drawing/2014/main" id="{30B18C53-5291-4E40-AC9C-1512B582A00E}"/>
              </a:ext>
            </a:extLst>
          </p:cNvPr>
          <p:cNvSpPr>
            <a:spLocks noGrp="1"/>
          </p:cNvSpPr>
          <p:nvPr>
            <p:ph idx="1"/>
          </p:nvPr>
        </p:nvSpPr>
        <p:spPr>
          <a:xfrm>
            <a:off x="838200" y="1825625"/>
            <a:ext cx="10515600" cy="4351338"/>
          </a:xfrm>
        </p:spPr>
        <p:txBody>
          <a:bodyPr>
            <a:normAutofit/>
          </a:bodyPr>
          <a:lstStyle/>
          <a:p>
            <a:r>
              <a:rPr lang="en-US" dirty="0"/>
              <a:t>Stored Program Architecture</a:t>
            </a:r>
          </a:p>
          <a:p>
            <a:pPr lvl="1"/>
            <a:r>
              <a:rPr lang="en-US" dirty="0"/>
              <a:t>Program counter keeps track of which instruction is being processed</a:t>
            </a:r>
          </a:p>
          <a:p>
            <a:pPr lvl="1"/>
            <a:r>
              <a:rPr lang="en-US" dirty="0"/>
              <a:t>Each instruction read from the memory, decoded, and executed</a:t>
            </a:r>
          </a:p>
          <a:p>
            <a:pPr lvl="1"/>
            <a:r>
              <a:rPr lang="en-US" dirty="0"/>
              <a:t>Different types of instructions cause different components to be selected</a:t>
            </a:r>
          </a:p>
          <a:p>
            <a:endParaRPr lang="en-US" dirty="0"/>
          </a:p>
          <a:p>
            <a:r>
              <a:rPr lang="en-US" dirty="0"/>
              <a:t>Separate memories for instructions and data</a:t>
            </a:r>
          </a:p>
          <a:p>
            <a:pPr lvl="1"/>
            <a:r>
              <a:rPr lang="en-US" dirty="0"/>
              <a:t>Harvard memory model</a:t>
            </a:r>
          </a:p>
          <a:p>
            <a:pPr lvl="1"/>
            <a:r>
              <a:rPr lang="en-US" dirty="0"/>
              <a:t>Or possibly “modified Harvard” (single address space but partially-distinct instruction &amp; data memories)</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30</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a:xfrm rot="16200000">
            <a:off x="-2229811" y="4259137"/>
            <a:ext cx="4828674" cy="369052"/>
          </a:xfrm>
        </p:spPr>
        <p:txBody>
          <a:bodyPr/>
          <a:lstStyle/>
          <a:p>
            <a:r>
              <a:rPr lang="en-US" dirty="0"/>
              <a:t>Slide by Bohn</a:t>
            </a:r>
          </a:p>
        </p:txBody>
      </p:sp>
    </p:spTree>
    <p:extLst>
      <p:ext uri="{BB962C8B-B14F-4D97-AF65-F5344CB8AC3E}">
        <p14:creationId xmlns:p14="http://schemas.microsoft.com/office/powerpoint/2010/main" val="2983775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Single-Cycle Design</a:t>
            </a:r>
          </a:p>
        </p:txBody>
      </p:sp>
      <p:sp>
        <p:nvSpPr>
          <p:cNvPr id="7" name="Content Placeholder 6">
            <a:extLst>
              <a:ext uri="{FF2B5EF4-FFF2-40B4-BE49-F238E27FC236}">
                <a16:creationId xmlns:a16="http://schemas.microsoft.com/office/drawing/2014/main" id="{30B18C53-5291-4E40-AC9C-1512B582A00E}"/>
              </a:ext>
            </a:extLst>
          </p:cNvPr>
          <p:cNvSpPr>
            <a:spLocks noGrp="1"/>
          </p:cNvSpPr>
          <p:nvPr>
            <p:ph idx="1"/>
          </p:nvPr>
        </p:nvSpPr>
        <p:spPr/>
        <p:txBody>
          <a:bodyPr/>
          <a:lstStyle/>
          <a:p>
            <a:r>
              <a:rPr lang="en-US" dirty="0"/>
              <a:t>Each instruction takes the same amount of time as every other instruction</a:t>
            </a:r>
          </a:p>
          <a:p>
            <a:r>
              <a:rPr lang="en-US" dirty="0"/>
              <a:t>Clock period determined by instruction requiring the most time</a:t>
            </a:r>
          </a:p>
          <a:p>
            <a:r>
              <a:rPr lang="en-US" dirty="0"/>
              <a:t>No reuse of functional units</a:t>
            </a:r>
          </a:p>
          <a:p>
            <a:endParaRPr lang="en-US" dirty="0"/>
          </a:p>
          <a:p>
            <a:r>
              <a:rPr lang="en-US" dirty="0"/>
              <a:t>Can be used to identify opportunities for hardware reuse (multi-cycle design)</a:t>
            </a:r>
          </a:p>
          <a:p>
            <a:r>
              <a:rPr lang="en-US" dirty="0"/>
              <a:t>Can be used to identify opportunities for pipelining</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31</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287797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Processor Stages</a:t>
            </a:r>
          </a:p>
        </p:txBody>
      </p:sp>
      <p:sp>
        <p:nvSpPr>
          <p:cNvPr id="7" name="Content Placeholder 6">
            <a:extLst>
              <a:ext uri="{FF2B5EF4-FFF2-40B4-BE49-F238E27FC236}">
                <a16:creationId xmlns:a16="http://schemas.microsoft.com/office/drawing/2014/main" id="{30B18C53-5291-4E40-AC9C-1512B582A00E}"/>
              </a:ext>
            </a:extLst>
          </p:cNvPr>
          <p:cNvSpPr>
            <a:spLocks noGrp="1"/>
          </p:cNvSpPr>
          <p:nvPr>
            <p:ph idx="1"/>
          </p:nvPr>
        </p:nvSpPr>
        <p:spPr/>
        <p:txBody>
          <a:bodyPr/>
          <a:lstStyle/>
          <a:p>
            <a:r>
              <a:rPr lang="en-US" i="1" dirty="0"/>
              <a:t>Fetch</a:t>
            </a:r>
            <a:r>
              <a:rPr lang="en-US" dirty="0"/>
              <a:t> instruction from memory (all instructions)</a:t>
            </a:r>
          </a:p>
          <a:p>
            <a:r>
              <a:rPr lang="en-US" i="1" dirty="0"/>
              <a:t>Decode</a:t>
            </a:r>
            <a:r>
              <a:rPr lang="en-US" dirty="0"/>
              <a:t> instruction (all instructions)</a:t>
            </a:r>
          </a:p>
          <a:p>
            <a:r>
              <a:rPr lang="en-US" i="1" dirty="0"/>
              <a:t>Read</a:t>
            </a:r>
            <a:r>
              <a:rPr lang="en-US" dirty="0"/>
              <a:t> registers (most instructions)</a:t>
            </a:r>
          </a:p>
          <a:p>
            <a:pPr lvl="1"/>
            <a:r>
              <a:rPr lang="en-US" dirty="0"/>
              <a:t>Often treated as part of </a:t>
            </a:r>
            <a:r>
              <a:rPr lang="en-US" i="1" dirty="0"/>
              <a:t>Decode</a:t>
            </a:r>
            <a:r>
              <a:rPr lang="en-US" dirty="0"/>
              <a:t> or as part of </a:t>
            </a:r>
            <a:r>
              <a:rPr lang="en-US" i="1" dirty="0"/>
              <a:t>Execute</a:t>
            </a:r>
            <a:endParaRPr lang="en-US" dirty="0"/>
          </a:p>
          <a:p>
            <a:r>
              <a:rPr lang="en-US" i="1" dirty="0"/>
              <a:t>Execute</a:t>
            </a:r>
            <a:r>
              <a:rPr lang="en-US" dirty="0"/>
              <a:t> instruction (most instructions)</a:t>
            </a:r>
          </a:p>
          <a:p>
            <a:pPr lvl="1"/>
            <a:r>
              <a:rPr lang="en-US" dirty="0"/>
              <a:t>Different instructions use ALU in different ways</a:t>
            </a:r>
          </a:p>
          <a:p>
            <a:r>
              <a:rPr lang="en-US" dirty="0"/>
              <a:t>Access </a:t>
            </a:r>
            <a:r>
              <a:rPr lang="en-US" i="1" dirty="0"/>
              <a:t>Memory</a:t>
            </a:r>
            <a:r>
              <a:rPr lang="en-US" dirty="0"/>
              <a:t> (only load and store instructions)</a:t>
            </a:r>
          </a:p>
          <a:p>
            <a:r>
              <a:rPr lang="en-US" i="1" dirty="0"/>
              <a:t>Write back</a:t>
            </a:r>
            <a:r>
              <a:rPr lang="en-US" dirty="0"/>
              <a:t> to register file (register-register, register-immediate, and load instructions)</a:t>
            </a:r>
            <a:endParaRPr lang="en-US" i="1" dirty="0"/>
          </a:p>
          <a:p>
            <a:endParaRPr lang="en-US" dirty="0"/>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32</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46173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Full Datapath</a:t>
            </a: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33</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pic>
        <p:nvPicPr>
          <p:cNvPr id="9" name="Content Placeholder 8" descr="Diagram, schematic&#10;&#10;Description automatically generated">
            <a:extLst>
              <a:ext uri="{FF2B5EF4-FFF2-40B4-BE49-F238E27FC236}">
                <a16:creationId xmlns:a16="http://schemas.microsoft.com/office/drawing/2014/main" id="{92E95A21-283D-3444-85F6-9B13810CE2A2}"/>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4900" y="1505744"/>
            <a:ext cx="9982200" cy="4991100"/>
          </a:xfrm>
        </p:spPr>
      </p:pic>
    </p:spTree>
    <p:extLst>
      <p:ext uri="{BB962C8B-B14F-4D97-AF65-F5344CB8AC3E}">
        <p14:creationId xmlns:p14="http://schemas.microsoft.com/office/powerpoint/2010/main" val="4292290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 schematic&#10;&#10;Description automatically generated">
            <a:extLst>
              <a:ext uri="{FF2B5EF4-FFF2-40B4-BE49-F238E27FC236}">
                <a16:creationId xmlns:a16="http://schemas.microsoft.com/office/drawing/2014/main" id="{7F425E98-EC62-8343-BBD2-D9CF494066A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4900" y="1505744"/>
            <a:ext cx="9982200" cy="4991100"/>
          </a:xfrm>
          <a:prstGeom prst="rect">
            <a:avLst/>
          </a:prstGeom>
        </p:spPr>
      </p:pic>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Fetch</a:t>
            </a: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34</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sp>
        <p:nvSpPr>
          <p:cNvPr id="3" name="Freeform 2">
            <a:extLst>
              <a:ext uri="{FF2B5EF4-FFF2-40B4-BE49-F238E27FC236}">
                <a16:creationId xmlns:a16="http://schemas.microsoft.com/office/drawing/2014/main" id="{968496D9-9E0A-5F4B-AD5D-4613A29F2700}"/>
              </a:ext>
            </a:extLst>
          </p:cNvPr>
          <p:cNvSpPr/>
          <p:nvPr/>
        </p:nvSpPr>
        <p:spPr>
          <a:xfrm>
            <a:off x="3281363" y="2439333"/>
            <a:ext cx="7920037" cy="4053542"/>
          </a:xfrm>
          <a:custGeom>
            <a:avLst/>
            <a:gdLst>
              <a:gd name="connsiteX0" fmla="*/ 142504 w 6460177"/>
              <a:gd name="connsiteY0" fmla="*/ 95003 h 3693226"/>
              <a:gd name="connsiteX1" fmla="*/ 2612572 w 6460177"/>
              <a:gd name="connsiteY1" fmla="*/ 130629 h 3693226"/>
              <a:gd name="connsiteX2" fmla="*/ 2826328 w 6460177"/>
              <a:gd name="connsiteY2" fmla="*/ 11876 h 3693226"/>
              <a:gd name="connsiteX3" fmla="*/ 6460177 w 6460177"/>
              <a:gd name="connsiteY3" fmla="*/ 0 h 3693226"/>
              <a:gd name="connsiteX4" fmla="*/ 6436426 w 6460177"/>
              <a:gd name="connsiteY4" fmla="*/ 3693226 h 3693226"/>
              <a:gd name="connsiteX5" fmla="*/ 83128 w 6460177"/>
              <a:gd name="connsiteY5" fmla="*/ 3681351 h 3693226"/>
              <a:gd name="connsiteX6" fmla="*/ 0 w 6460177"/>
              <a:gd name="connsiteY6" fmla="*/ 3277590 h 3693226"/>
              <a:gd name="connsiteX7" fmla="*/ 11876 w 6460177"/>
              <a:gd name="connsiteY7" fmla="*/ 2208811 h 3693226"/>
              <a:gd name="connsiteX8" fmla="*/ 154380 w 6460177"/>
              <a:gd name="connsiteY8" fmla="*/ 2208811 h 3693226"/>
              <a:gd name="connsiteX9" fmla="*/ 142504 w 6460177"/>
              <a:gd name="connsiteY9" fmla="*/ 95003 h 369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60177" h="3693226">
                <a:moveTo>
                  <a:pt x="142504" y="95003"/>
                </a:moveTo>
                <a:lnTo>
                  <a:pt x="2612572" y="130629"/>
                </a:lnTo>
                <a:lnTo>
                  <a:pt x="2826328" y="11876"/>
                </a:lnTo>
                <a:lnTo>
                  <a:pt x="6460177" y="0"/>
                </a:lnTo>
                <a:lnTo>
                  <a:pt x="6436426" y="3693226"/>
                </a:lnTo>
                <a:lnTo>
                  <a:pt x="83128" y="3681351"/>
                </a:lnTo>
                <a:lnTo>
                  <a:pt x="0" y="3277590"/>
                </a:lnTo>
                <a:lnTo>
                  <a:pt x="11876" y="2208811"/>
                </a:lnTo>
                <a:lnTo>
                  <a:pt x="154380" y="2208811"/>
                </a:lnTo>
                <a:cubicBezTo>
                  <a:pt x="158338" y="1504208"/>
                  <a:pt x="162297" y="799606"/>
                  <a:pt x="142504" y="95003"/>
                </a:cubicBezTo>
                <a:close/>
              </a:path>
            </a:pathLst>
          </a:cu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7061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 schematic&#10;&#10;Description automatically generated">
            <a:extLst>
              <a:ext uri="{FF2B5EF4-FFF2-40B4-BE49-F238E27FC236}">
                <a16:creationId xmlns:a16="http://schemas.microsoft.com/office/drawing/2014/main" id="{7F425E98-EC62-8343-BBD2-D9CF494066A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4900" y="1505744"/>
            <a:ext cx="9982200" cy="4991100"/>
          </a:xfrm>
          <a:prstGeom prst="rect">
            <a:avLst/>
          </a:prstGeom>
        </p:spPr>
      </p:pic>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Decode</a:t>
            </a: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35</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sp>
        <p:nvSpPr>
          <p:cNvPr id="8" name="Freeform 7">
            <a:extLst>
              <a:ext uri="{FF2B5EF4-FFF2-40B4-BE49-F238E27FC236}">
                <a16:creationId xmlns:a16="http://schemas.microsoft.com/office/drawing/2014/main" id="{8AD11F36-AEC2-4B46-8B88-1FD1511C681F}"/>
              </a:ext>
            </a:extLst>
          </p:cNvPr>
          <p:cNvSpPr/>
          <p:nvPr/>
        </p:nvSpPr>
        <p:spPr>
          <a:xfrm>
            <a:off x="4514851" y="3100389"/>
            <a:ext cx="6572250" cy="3392486"/>
          </a:xfrm>
          <a:custGeom>
            <a:avLst/>
            <a:gdLst>
              <a:gd name="connsiteX0" fmla="*/ 2826327 w 3241964"/>
              <a:gd name="connsiteY0" fmla="*/ 1911927 h 3348841"/>
              <a:gd name="connsiteX1" fmla="*/ 3194462 w 3241964"/>
              <a:gd name="connsiteY1" fmla="*/ 2006930 h 3348841"/>
              <a:gd name="connsiteX2" fmla="*/ 3241964 w 3241964"/>
              <a:gd name="connsiteY2" fmla="*/ 3348841 h 3348841"/>
              <a:gd name="connsiteX3" fmla="*/ 118753 w 3241964"/>
              <a:gd name="connsiteY3" fmla="*/ 3325091 h 3348841"/>
              <a:gd name="connsiteX4" fmla="*/ 47501 w 3241964"/>
              <a:gd name="connsiteY4" fmla="*/ 2196935 h 3348841"/>
              <a:gd name="connsiteX5" fmla="*/ 0 w 3241964"/>
              <a:gd name="connsiteY5" fmla="*/ 1626919 h 3348841"/>
              <a:gd name="connsiteX6" fmla="*/ 11875 w 3241964"/>
              <a:gd name="connsiteY6" fmla="*/ 403761 h 3348841"/>
              <a:gd name="connsiteX7" fmla="*/ 391886 w 3241964"/>
              <a:gd name="connsiteY7" fmla="*/ 510639 h 3348841"/>
              <a:gd name="connsiteX8" fmla="*/ 427512 w 3241964"/>
              <a:gd name="connsiteY8" fmla="*/ 712519 h 3348841"/>
              <a:gd name="connsiteX9" fmla="*/ 510639 w 3241964"/>
              <a:gd name="connsiteY9" fmla="*/ 771896 h 3348841"/>
              <a:gd name="connsiteX10" fmla="*/ 558140 w 3241964"/>
              <a:gd name="connsiteY10" fmla="*/ 665018 h 3348841"/>
              <a:gd name="connsiteX11" fmla="*/ 593766 w 3241964"/>
              <a:gd name="connsiteY11" fmla="*/ 498763 h 3348841"/>
              <a:gd name="connsiteX12" fmla="*/ 605642 w 3241964"/>
              <a:gd name="connsiteY12" fmla="*/ 0 h 3348841"/>
              <a:gd name="connsiteX13" fmla="*/ 1496291 w 3241964"/>
              <a:gd name="connsiteY13" fmla="*/ 11875 h 3348841"/>
              <a:gd name="connsiteX14" fmla="*/ 1531917 w 3241964"/>
              <a:gd name="connsiteY14" fmla="*/ 866898 h 3348841"/>
              <a:gd name="connsiteX15" fmla="*/ 2493818 w 3241964"/>
              <a:gd name="connsiteY15" fmla="*/ 866898 h 3348841"/>
              <a:gd name="connsiteX16" fmla="*/ 2826327 w 3241964"/>
              <a:gd name="connsiteY16" fmla="*/ 1911927 h 3348841"/>
              <a:gd name="connsiteX0" fmla="*/ 4619502 w 5035139"/>
              <a:gd name="connsiteY0" fmla="*/ 1911927 h 3348841"/>
              <a:gd name="connsiteX1" fmla="*/ 4987637 w 5035139"/>
              <a:gd name="connsiteY1" fmla="*/ 2006930 h 3348841"/>
              <a:gd name="connsiteX2" fmla="*/ 5035139 w 5035139"/>
              <a:gd name="connsiteY2" fmla="*/ 3348841 h 3348841"/>
              <a:gd name="connsiteX3" fmla="*/ 0 w 5035139"/>
              <a:gd name="connsiteY3" fmla="*/ 3325091 h 3348841"/>
              <a:gd name="connsiteX4" fmla="*/ 1840676 w 5035139"/>
              <a:gd name="connsiteY4" fmla="*/ 2196935 h 3348841"/>
              <a:gd name="connsiteX5" fmla="*/ 1793175 w 5035139"/>
              <a:gd name="connsiteY5" fmla="*/ 1626919 h 3348841"/>
              <a:gd name="connsiteX6" fmla="*/ 1805050 w 5035139"/>
              <a:gd name="connsiteY6" fmla="*/ 403761 h 3348841"/>
              <a:gd name="connsiteX7" fmla="*/ 2185061 w 5035139"/>
              <a:gd name="connsiteY7" fmla="*/ 510639 h 3348841"/>
              <a:gd name="connsiteX8" fmla="*/ 2220687 w 5035139"/>
              <a:gd name="connsiteY8" fmla="*/ 712519 h 3348841"/>
              <a:gd name="connsiteX9" fmla="*/ 2303814 w 5035139"/>
              <a:gd name="connsiteY9" fmla="*/ 771896 h 3348841"/>
              <a:gd name="connsiteX10" fmla="*/ 2351315 w 5035139"/>
              <a:gd name="connsiteY10" fmla="*/ 665018 h 3348841"/>
              <a:gd name="connsiteX11" fmla="*/ 2386941 w 5035139"/>
              <a:gd name="connsiteY11" fmla="*/ 498763 h 3348841"/>
              <a:gd name="connsiteX12" fmla="*/ 2398817 w 5035139"/>
              <a:gd name="connsiteY12" fmla="*/ 0 h 3348841"/>
              <a:gd name="connsiteX13" fmla="*/ 3289466 w 5035139"/>
              <a:gd name="connsiteY13" fmla="*/ 11875 h 3348841"/>
              <a:gd name="connsiteX14" fmla="*/ 3325092 w 5035139"/>
              <a:gd name="connsiteY14" fmla="*/ 866898 h 3348841"/>
              <a:gd name="connsiteX15" fmla="*/ 4286993 w 5035139"/>
              <a:gd name="connsiteY15" fmla="*/ 866898 h 3348841"/>
              <a:gd name="connsiteX16" fmla="*/ 4619502 w 5035139"/>
              <a:gd name="connsiteY16" fmla="*/ 1911927 h 3348841"/>
              <a:gd name="connsiteX0" fmla="*/ 4619502 w 5035139"/>
              <a:gd name="connsiteY0" fmla="*/ 1911927 h 3348841"/>
              <a:gd name="connsiteX1" fmla="*/ 4987637 w 5035139"/>
              <a:gd name="connsiteY1" fmla="*/ 2006930 h 3348841"/>
              <a:gd name="connsiteX2" fmla="*/ 5035139 w 5035139"/>
              <a:gd name="connsiteY2" fmla="*/ 3348841 h 3348841"/>
              <a:gd name="connsiteX3" fmla="*/ 0 w 5035139"/>
              <a:gd name="connsiteY3" fmla="*/ 3325091 h 3348841"/>
              <a:gd name="connsiteX4" fmla="*/ 95005 w 5035139"/>
              <a:gd name="connsiteY4" fmla="*/ 3028208 h 3348841"/>
              <a:gd name="connsiteX5" fmla="*/ 1840676 w 5035139"/>
              <a:gd name="connsiteY5" fmla="*/ 2196935 h 3348841"/>
              <a:gd name="connsiteX6" fmla="*/ 1793175 w 5035139"/>
              <a:gd name="connsiteY6" fmla="*/ 1626919 h 3348841"/>
              <a:gd name="connsiteX7" fmla="*/ 1805050 w 5035139"/>
              <a:gd name="connsiteY7" fmla="*/ 403761 h 3348841"/>
              <a:gd name="connsiteX8" fmla="*/ 2185061 w 5035139"/>
              <a:gd name="connsiteY8" fmla="*/ 510639 h 3348841"/>
              <a:gd name="connsiteX9" fmla="*/ 2220687 w 5035139"/>
              <a:gd name="connsiteY9" fmla="*/ 712519 h 3348841"/>
              <a:gd name="connsiteX10" fmla="*/ 2303814 w 5035139"/>
              <a:gd name="connsiteY10" fmla="*/ 771896 h 3348841"/>
              <a:gd name="connsiteX11" fmla="*/ 2351315 w 5035139"/>
              <a:gd name="connsiteY11" fmla="*/ 665018 h 3348841"/>
              <a:gd name="connsiteX12" fmla="*/ 2386941 w 5035139"/>
              <a:gd name="connsiteY12" fmla="*/ 498763 h 3348841"/>
              <a:gd name="connsiteX13" fmla="*/ 2398817 w 5035139"/>
              <a:gd name="connsiteY13" fmla="*/ 0 h 3348841"/>
              <a:gd name="connsiteX14" fmla="*/ 3289466 w 5035139"/>
              <a:gd name="connsiteY14" fmla="*/ 11875 h 3348841"/>
              <a:gd name="connsiteX15" fmla="*/ 3325092 w 5035139"/>
              <a:gd name="connsiteY15" fmla="*/ 866898 h 3348841"/>
              <a:gd name="connsiteX16" fmla="*/ 4286993 w 5035139"/>
              <a:gd name="connsiteY16" fmla="*/ 866898 h 3348841"/>
              <a:gd name="connsiteX17" fmla="*/ 4619502 w 5035139"/>
              <a:gd name="connsiteY17" fmla="*/ 1911927 h 3348841"/>
              <a:gd name="connsiteX0" fmla="*/ 4619502 w 5035139"/>
              <a:gd name="connsiteY0" fmla="*/ 1911927 h 3348841"/>
              <a:gd name="connsiteX1" fmla="*/ 4987637 w 5035139"/>
              <a:gd name="connsiteY1" fmla="*/ 2006930 h 3348841"/>
              <a:gd name="connsiteX2" fmla="*/ 5035139 w 5035139"/>
              <a:gd name="connsiteY2" fmla="*/ 3348841 h 3348841"/>
              <a:gd name="connsiteX3" fmla="*/ 0 w 5035139"/>
              <a:gd name="connsiteY3" fmla="*/ 3325091 h 3348841"/>
              <a:gd name="connsiteX4" fmla="*/ 95005 w 5035139"/>
              <a:gd name="connsiteY4" fmla="*/ 3028208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89466 w 5035139"/>
              <a:gd name="connsiteY15" fmla="*/ 11875 h 3348841"/>
              <a:gd name="connsiteX16" fmla="*/ 3325092 w 5035139"/>
              <a:gd name="connsiteY16" fmla="*/ 866898 h 3348841"/>
              <a:gd name="connsiteX17" fmla="*/ 4286993 w 5035139"/>
              <a:gd name="connsiteY17" fmla="*/ 866898 h 3348841"/>
              <a:gd name="connsiteX18" fmla="*/ 4619502 w 5035139"/>
              <a:gd name="connsiteY18" fmla="*/ 1911927 h 3348841"/>
              <a:gd name="connsiteX0" fmla="*/ 4619502 w 5035139"/>
              <a:gd name="connsiteY0" fmla="*/ 1911927 h 3348841"/>
              <a:gd name="connsiteX1" fmla="*/ 4987637 w 5035139"/>
              <a:gd name="connsiteY1" fmla="*/ 2006930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89466 w 5035139"/>
              <a:gd name="connsiteY15" fmla="*/ 11875 h 3348841"/>
              <a:gd name="connsiteX16" fmla="*/ 3325092 w 5035139"/>
              <a:gd name="connsiteY16" fmla="*/ 866898 h 3348841"/>
              <a:gd name="connsiteX17" fmla="*/ 4286993 w 5035139"/>
              <a:gd name="connsiteY17" fmla="*/ 866898 h 3348841"/>
              <a:gd name="connsiteX18" fmla="*/ 4619502 w 5035139"/>
              <a:gd name="connsiteY18" fmla="*/ 1911927 h 3348841"/>
              <a:gd name="connsiteX0" fmla="*/ 4619502 w 5035139"/>
              <a:gd name="connsiteY0" fmla="*/ 1911927 h 3348841"/>
              <a:gd name="connsiteX1" fmla="*/ 4987637 w 5035139"/>
              <a:gd name="connsiteY1" fmla="*/ 2006930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89466 w 5035139"/>
              <a:gd name="connsiteY15" fmla="*/ 11875 h 3348841"/>
              <a:gd name="connsiteX16" fmla="*/ 3325092 w 5035139"/>
              <a:gd name="connsiteY16" fmla="*/ 866898 h 3348841"/>
              <a:gd name="connsiteX17" fmla="*/ 4286993 w 5035139"/>
              <a:gd name="connsiteY17" fmla="*/ 866898 h 3348841"/>
              <a:gd name="connsiteX18" fmla="*/ 4619502 w 5035139"/>
              <a:gd name="connsiteY18" fmla="*/ 1911927 h 3348841"/>
              <a:gd name="connsiteX0" fmla="*/ 4619502 w 5035139"/>
              <a:gd name="connsiteY0" fmla="*/ 1911927 h 3348841"/>
              <a:gd name="connsiteX1" fmla="*/ 4978769 w 5035139"/>
              <a:gd name="connsiteY1" fmla="*/ 2418258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89466 w 5035139"/>
              <a:gd name="connsiteY15" fmla="*/ 11875 h 3348841"/>
              <a:gd name="connsiteX16" fmla="*/ 3325092 w 5035139"/>
              <a:gd name="connsiteY16" fmla="*/ 866898 h 3348841"/>
              <a:gd name="connsiteX17" fmla="*/ 4286993 w 5035139"/>
              <a:gd name="connsiteY17" fmla="*/ 866898 h 3348841"/>
              <a:gd name="connsiteX18" fmla="*/ 4619502 w 5035139"/>
              <a:gd name="connsiteY18" fmla="*/ 1911927 h 3348841"/>
              <a:gd name="connsiteX0" fmla="*/ 4451018 w 5035139"/>
              <a:gd name="connsiteY0" fmla="*/ 2277552 h 3348841"/>
              <a:gd name="connsiteX1" fmla="*/ 4978769 w 5035139"/>
              <a:gd name="connsiteY1" fmla="*/ 2418258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89466 w 5035139"/>
              <a:gd name="connsiteY15" fmla="*/ 11875 h 3348841"/>
              <a:gd name="connsiteX16" fmla="*/ 3325092 w 5035139"/>
              <a:gd name="connsiteY16" fmla="*/ 866898 h 3348841"/>
              <a:gd name="connsiteX17" fmla="*/ 4286993 w 5035139"/>
              <a:gd name="connsiteY17" fmla="*/ 866898 h 3348841"/>
              <a:gd name="connsiteX18" fmla="*/ 4451018 w 5035139"/>
              <a:gd name="connsiteY18" fmla="*/ 2277552 h 3348841"/>
              <a:gd name="connsiteX0" fmla="*/ 4451018 w 5035139"/>
              <a:gd name="connsiteY0" fmla="*/ 2277552 h 3348841"/>
              <a:gd name="connsiteX1" fmla="*/ 4978769 w 5035139"/>
              <a:gd name="connsiteY1" fmla="*/ 2418258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89466 w 5035139"/>
              <a:gd name="connsiteY15" fmla="*/ 11875 h 3348841"/>
              <a:gd name="connsiteX16" fmla="*/ 3325092 w 5035139"/>
              <a:gd name="connsiteY16" fmla="*/ 866898 h 3348841"/>
              <a:gd name="connsiteX17" fmla="*/ 4269259 w 5035139"/>
              <a:gd name="connsiteY17" fmla="*/ 1026858 h 3348841"/>
              <a:gd name="connsiteX18" fmla="*/ 4451018 w 5035139"/>
              <a:gd name="connsiteY18" fmla="*/ 2277552 h 3348841"/>
              <a:gd name="connsiteX0" fmla="*/ 4451018 w 5035139"/>
              <a:gd name="connsiteY0" fmla="*/ 2277552 h 3348841"/>
              <a:gd name="connsiteX1" fmla="*/ 4978769 w 5035139"/>
              <a:gd name="connsiteY1" fmla="*/ 2418258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89466 w 5035139"/>
              <a:gd name="connsiteY15" fmla="*/ 11875 h 3348841"/>
              <a:gd name="connsiteX16" fmla="*/ 3236416 w 5035139"/>
              <a:gd name="connsiteY16" fmla="*/ 981156 h 3348841"/>
              <a:gd name="connsiteX17" fmla="*/ 4269259 w 5035139"/>
              <a:gd name="connsiteY17" fmla="*/ 1026858 h 3348841"/>
              <a:gd name="connsiteX18" fmla="*/ 4451018 w 5035139"/>
              <a:gd name="connsiteY18" fmla="*/ 2277552 h 3348841"/>
              <a:gd name="connsiteX0" fmla="*/ 4451018 w 5035139"/>
              <a:gd name="connsiteY0" fmla="*/ 2277552 h 3348841"/>
              <a:gd name="connsiteX1" fmla="*/ 4978769 w 5035139"/>
              <a:gd name="connsiteY1" fmla="*/ 2418258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09658 w 5035139"/>
              <a:gd name="connsiteY15" fmla="*/ 23300 h 3348841"/>
              <a:gd name="connsiteX16" fmla="*/ 3236416 w 5035139"/>
              <a:gd name="connsiteY16" fmla="*/ 981156 h 3348841"/>
              <a:gd name="connsiteX17" fmla="*/ 4269259 w 5035139"/>
              <a:gd name="connsiteY17" fmla="*/ 1026858 h 3348841"/>
              <a:gd name="connsiteX18" fmla="*/ 4451018 w 5035139"/>
              <a:gd name="connsiteY18" fmla="*/ 2277552 h 3348841"/>
              <a:gd name="connsiteX0" fmla="*/ 4451018 w 5035139"/>
              <a:gd name="connsiteY0" fmla="*/ 2277552 h 3348841"/>
              <a:gd name="connsiteX1" fmla="*/ 4978769 w 5035139"/>
              <a:gd name="connsiteY1" fmla="*/ 2418258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648820 w 5035139"/>
              <a:gd name="connsiteY6" fmla="*/ 2812345 h 3348841"/>
              <a:gd name="connsiteX7" fmla="*/ 1840676 w 5035139"/>
              <a:gd name="connsiteY7" fmla="*/ 2196935 h 3348841"/>
              <a:gd name="connsiteX8" fmla="*/ 1793175 w 5035139"/>
              <a:gd name="connsiteY8" fmla="*/ 1626919 h 3348841"/>
              <a:gd name="connsiteX9" fmla="*/ 1805050 w 5035139"/>
              <a:gd name="connsiteY9" fmla="*/ 403761 h 3348841"/>
              <a:gd name="connsiteX10" fmla="*/ 2185061 w 5035139"/>
              <a:gd name="connsiteY10" fmla="*/ 510639 h 3348841"/>
              <a:gd name="connsiteX11" fmla="*/ 2220687 w 5035139"/>
              <a:gd name="connsiteY11" fmla="*/ 712519 h 3348841"/>
              <a:gd name="connsiteX12" fmla="*/ 2303814 w 5035139"/>
              <a:gd name="connsiteY12" fmla="*/ 771896 h 3348841"/>
              <a:gd name="connsiteX13" fmla="*/ 2351315 w 5035139"/>
              <a:gd name="connsiteY13" fmla="*/ 665018 h 3348841"/>
              <a:gd name="connsiteX14" fmla="*/ 2386941 w 5035139"/>
              <a:gd name="connsiteY14" fmla="*/ 498763 h 3348841"/>
              <a:gd name="connsiteX15" fmla="*/ 2398817 w 5035139"/>
              <a:gd name="connsiteY15" fmla="*/ 0 h 3348841"/>
              <a:gd name="connsiteX16" fmla="*/ 3209658 w 5035139"/>
              <a:gd name="connsiteY16" fmla="*/ 23300 h 3348841"/>
              <a:gd name="connsiteX17" fmla="*/ 3236416 w 5035139"/>
              <a:gd name="connsiteY17" fmla="*/ 981156 h 3348841"/>
              <a:gd name="connsiteX18" fmla="*/ 4269259 w 5035139"/>
              <a:gd name="connsiteY18" fmla="*/ 1026858 h 3348841"/>
              <a:gd name="connsiteX19" fmla="*/ 4451018 w 5035139"/>
              <a:gd name="connsiteY19" fmla="*/ 2277552 h 3348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35139" h="3348841">
                <a:moveTo>
                  <a:pt x="4451018" y="2277552"/>
                </a:moveTo>
                <a:lnTo>
                  <a:pt x="4978769" y="2418258"/>
                </a:lnTo>
                <a:lnTo>
                  <a:pt x="5035139" y="3348841"/>
                </a:lnTo>
                <a:lnTo>
                  <a:pt x="0" y="3325091"/>
                </a:lnTo>
                <a:cubicBezTo>
                  <a:pt x="114795" y="3249881"/>
                  <a:pt x="-41055" y="2919120"/>
                  <a:pt x="73740" y="2843910"/>
                </a:cubicBezTo>
                <a:cubicBezTo>
                  <a:pt x="467282" y="2713742"/>
                  <a:pt x="839192" y="3162795"/>
                  <a:pt x="1246911" y="2968831"/>
                </a:cubicBezTo>
                <a:cubicBezTo>
                  <a:pt x="1333587" y="2851923"/>
                  <a:pt x="1562144" y="2929253"/>
                  <a:pt x="1648820" y="2812345"/>
                </a:cubicBezTo>
                <a:lnTo>
                  <a:pt x="1840676" y="2196935"/>
                </a:lnTo>
                <a:lnTo>
                  <a:pt x="1793175" y="1626919"/>
                </a:lnTo>
                <a:lnTo>
                  <a:pt x="1805050" y="403761"/>
                </a:lnTo>
                <a:lnTo>
                  <a:pt x="2185061" y="510639"/>
                </a:lnTo>
                <a:lnTo>
                  <a:pt x="2220687" y="712519"/>
                </a:lnTo>
                <a:lnTo>
                  <a:pt x="2303814" y="771896"/>
                </a:lnTo>
                <a:lnTo>
                  <a:pt x="2351315" y="665018"/>
                </a:lnTo>
                <a:lnTo>
                  <a:pt x="2386941" y="498763"/>
                </a:lnTo>
                <a:lnTo>
                  <a:pt x="2398817" y="0"/>
                </a:lnTo>
                <a:lnTo>
                  <a:pt x="3209658" y="23300"/>
                </a:lnTo>
                <a:lnTo>
                  <a:pt x="3236416" y="981156"/>
                </a:lnTo>
                <a:lnTo>
                  <a:pt x="4269259" y="1026858"/>
                </a:lnTo>
                <a:lnTo>
                  <a:pt x="4451018" y="2277552"/>
                </a:lnTo>
                <a:close/>
              </a:path>
            </a:pathLst>
          </a:cu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BA26706-6390-0C4D-B7B9-5739A87A0C1C}"/>
              </a:ext>
            </a:extLst>
          </p:cNvPr>
          <p:cNvSpPr/>
          <p:nvPr/>
        </p:nvSpPr>
        <p:spPr>
          <a:xfrm>
            <a:off x="4875119" y="5175046"/>
            <a:ext cx="96931" cy="539953"/>
          </a:xfrm>
          <a:prstGeom prst="rect">
            <a:avLst/>
          </a:pr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96DC7CBB-050B-6542-B58B-38B2F8C326B5}"/>
              </a:ext>
            </a:extLst>
          </p:cNvPr>
          <p:cNvSpPr/>
          <p:nvPr/>
        </p:nvSpPr>
        <p:spPr>
          <a:xfrm>
            <a:off x="1002488" y="1411192"/>
            <a:ext cx="8574042" cy="3978801"/>
          </a:xfrm>
          <a:custGeom>
            <a:avLst/>
            <a:gdLst>
              <a:gd name="connsiteX0" fmla="*/ 0 w 6861545"/>
              <a:gd name="connsiteY0" fmla="*/ 3352800 h 3352800"/>
              <a:gd name="connsiteX1" fmla="*/ 1665768 w 6861545"/>
              <a:gd name="connsiteY1" fmla="*/ 3324447 h 3352800"/>
              <a:gd name="connsiteX2" fmla="*/ 1687033 w 6861545"/>
              <a:gd name="connsiteY2" fmla="*/ 893135 h 3352800"/>
              <a:gd name="connsiteX3" fmla="*/ 4472763 w 6861545"/>
              <a:gd name="connsiteY3" fmla="*/ 949842 h 3352800"/>
              <a:gd name="connsiteX4" fmla="*/ 4543647 w 6861545"/>
              <a:gd name="connsiteY4" fmla="*/ 1169581 h 3352800"/>
              <a:gd name="connsiteX5" fmla="*/ 5054010 w 6861545"/>
              <a:gd name="connsiteY5" fmla="*/ 1176670 h 3352800"/>
              <a:gd name="connsiteX6" fmla="*/ 5054010 w 6861545"/>
              <a:gd name="connsiteY6" fmla="*/ 956930 h 3352800"/>
              <a:gd name="connsiteX7" fmla="*/ 5521842 w 6861545"/>
              <a:gd name="connsiteY7" fmla="*/ 956930 h 3352800"/>
              <a:gd name="connsiteX8" fmla="*/ 5564373 w 6861545"/>
              <a:gd name="connsiteY8" fmla="*/ 1155405 h 3352800"/>
              <a:gd name="connsiteX9" fmla="*/ 6861545 w 6861545"/>
              <a:gd name="connsiteY9" fmla="*/ 1162493 h 3352800"/>
              <a:gd name="connsiteX10" fmla="*/ 6783573 w 6861545"/>
              <a:gd name="connsiteY10" fmla="*/ 21265 h 3352800"/>
              <a:gd name="connsiteX11" fmla="*/ 0 w 6861545"/>
              <a:gd name="connsiteY11" fmla="*/ 0 h 3352800"/>
              <a:gd name="connsiteX12" fmla="*/ 0 w 6861545"/>
              <a:gd name="connsiteY12" fmla="*/ 3352800 h 3352800"/>
              <a:gd name="connsiteX0" fmla="*/ 0 w 6861545"/>
              <a:gd name="connsiteY0" fmla="*/ 3352800 h 3352800"/>
              <a:gd name="connsiteX1" fmla="*/ 1665768 w 6861545"/>
              <a:gd name="connsiteY1" fmla="*/ 3324447 h 3352800"/>
              <a:gd name="connsiteX2" fmla="*/ 1679945 w 6861545"/>
              <a:gd name="connsiteY2" fmla="*/ 1091610 h 3352800"/>
              <a:gd name="connsiteX3" fmla="*/ 4472763 w 6861545"/>
              <a:gd name="connsiteY3" fmla="*/ 949842 h 3352800"/>
              <a:gd name="connsiteX4" fmla="*/ 4543647 w 6861545"/>
              <a:gd name="connsiteY4" fmla="*/ 1169581 h 3352800"/>
              <a:gd name="connsiteX5" fmla="*/ 5054010 w 6861545"/>
              <a:gd name="connsiteY5" fmla="*/ 1176670 h 3352800"/>
              <a:gd name="connsiteX6" fmla="*/ 5054010 w 6861545"/>
              <a:gd name="connsiteY6" fmla="*/ 956930 h 3352800"/>
              <a:gd name="connsiteX7" fmla="*/ 5521842 w 6861545"/>
              <a:gd name="connsiteY7" fmla="*/ 956930 h 3352800"/>
              <a:gd name="connsiteX8" fmla="*/ 5564373 w 6861545"/>
              <a:gd name="connsiteY8" fmla="*/ 1155405 h 3352800"/>
              <a:gd name="connsiteX9" fmla="*/ 6861545 w 6861545"/>
              <a:gd name="connsiteY9" fmla="*/ 1162493 h 3352800"/>
              <a:gd name="connsiteX10" fmla="*/ 6783573 w 6861545"/>
              <a:gd name="connsiteY10" fmla="*/ 21265 h 3352800"/>
              <a:gd name="connsiteX11" fmla="*/ 0 w 6861545"/>
              <a:gd name="connsiteY11" fmla="*/ 0 h 3352800"/>
              <a:gd name="connsiteX12" fmla="*/ 0 w 6861545"/>
              <a:gd name="connsiteY12" fmla="*/ 3352800 h 3352800"/>
              <a:gd name="connsiteX0" fmla="*/ 0 w 6861545"/>
              <a:gd name="connsiteY0" fmla="*/ 3352800 h 3352800"/>
              <a:gd name="connsiteX1" fmla="*/ 1665768 w 6861545"/>
              <a:gd name="connsiteY1" fmla="*/ 3324447 h 3352800"/>
              <a:gd name="connsiteX2" fmla="*/ 1679945 w 6861545"/>
              <a:gd name="connsiteY2" fmla="*/ 1091610 h 3352800"/>
              <a:gd name="connsiteX3" fmla="*/ 2693582 w 6861545"/>
              <a:gd name="connsiteY3" fmla="*/ 949842 h 3352800"/>
              <a:gd name="connsiteX4" fmla="*/ 4472763 w 6861545"/>
              <a:gd name="connsiteY4" fmla="*/ 949842 h 3352800"/>
              <a:gd name="connsiteX5" fmla="*/ 4543647 w 6861545"/>
              <a:gd name="connsiteY5" fmla="*/ 1169581 h 3352800"/>
              <a:gd name="connsiteX6" fmla="*/ 5054010 w 6861545"/>
              <a:gd name="connsiteY6" fmla="*/ 1176670 h 3352800"/>
              <a:gd name="connsiteX7" fmla="*/ 5054010 w 6861545"/>
              <a:gd name="connsiteY7" fmla="*/ 956930 h 3352800"/>
              <a:gd name="connsiteX8" fmla="*/ 5521842 w 6861545"/>
              <a:gd name="connsiteY8" fmla="*/ 956930 h 3352800"/>
              <a:gd name="connsiteX9" fmla="*/ 5564373 w 6861545"/>
              <a:gd name="connsiteY9" fmla="*/ 1155405 h 3352800"/>
              <a:gd name="connsiteX10" fmla="*/ 6861545 w 6861545"/>
              <a:gd name="connsiteY10" fmla="*/ 1162493 h 3352800"/>
              <a:gd name="connsiteX11" fmla="*/ 6783573 w 6861545"/>
              <a:gd name="connsiteY11" fmla="*/ 21265 h 3352800"/>
              <a:gd name="connsiteX12" fmla="*/ 0 w 6861545"/>
              <a:gd name="connsiteY12" fmla="*/ 0 h 3352800"/>
              <a:gd name="connsiteX13" fmla="*/ 0 w 6861545"/>
              <a:gd name="connsiteY13" fmla="*/ 3352800 h 3352800"/>
              <a:gd name="connsiteX0" fmla="*/ 0 w 7150912"/>
              <a:gd name="connsiteY0" fmla="*/ 3364375 h 3364375"/>
              <a:gd name="connsiteX1" fmla="*/ 1955135 w 7150912"/>
              <a:gd name="connsiteY1" fmla="*/ 3324447 h 3364375"/>
              <a:gd name="connsiteX2" fmla="*/ 1969312 w 7150912"/>
              <a:gd name="connsiteY2" fmla="*/ 1091610 h 3364375"/>
              <a:gd name="connsiteX3" fmla="*/ 2982949 w 7150912"/>
              <a:gd name="connsiteY3" fmla="*/ 949842 h 3364375"/>
              <a:gd name="connsiteX4" fmla="*/ 4762130 w 7150912"/>
              <a:gd name="connsiteY4" fmla="*/ 949842 h 3364375"/>
              <a:gd name="connsiteX5" fmla="*/ 4833014 w 7150912"/>
              <a:gd name="connsiteY5" fmla="*/ 1169581 h 3364375"/>
              <a:gd name="connsiteX6" fmla="*/ 5343377 w 7150912"/>
              <a:gd name="connsiteY6" fmla="*/ 1176670 h 3364375"/>
              <a:gd name="connsiteX7" fmla="*/ 5343377 w 7150912"/>
              <a:gd name="connsiteY7" fmla="*/ 956930 h 3364375"/>
              <a:gd name="connsiteX8" fmla="*/ 5811209 w 7150912"/>
              <a:gd name="connsiteY8" fmla="*/ 956930 h 3364375"/>
              <a:gd name="connsiteX9" fmla="*/ 5853740 w 7150912"/>
              <a:gd name="connsiteY9" fmla="*/ 1155405 h 3364375"/>
              <a:gd name="connsiteX10" fmla="*/ 7150912 w 7150912"/>
              <a:gd name="connsiteY10" fmla="*/ 1162493 h 3364375"/>
              <a:gd name="connsiteX11" fmla="*/ 7072940 w 7150912"/>
              <a:gd name="connsiteY11" fmla="*/ 21265 h 3364375"/>
              <a:gd name="connsiteX12" fmla="*/ 289367 w 7150912"/>
              <a:gd name="connsiteY12" fmla="*/ 0 h 3364375"/>
              <a:gd name="connsiteX13" fmla="*/ 0 w 7150912"/>
              <a:gd name="connsiteY13" fmla="*/ 3364375 h 3364375"/>
              <a:gd name="connsiteX0" fmla="*/ 0 w 7150912"/>
              <a:gd name="connsiteY0" fmla="*/ 3375950 h 3375950"/>
              <a:gd name="connsiteX1" fmla="*/ 1955135 w 7150912"/>
              <a:gd name="connsiteY1" fmla="*/ 3336022 h 3375950"/>
              <a:gd name="connsiteX2" fmla="*/ 1969312 w 7150912"/>
              <a:gd name="connsiteY2" fmla="*/ 1103185 h 3375950"/>
              <a:gd name="connsiteX3" fmla="*/ 2982949 w 7150912"/>
              <a:gd name="connsiteY3" fmla="*/ 961417 h 3375950"/>
              <a:gd name="connsiteX4" fmla="*/ 4762130 w 7150912"/>
              <a:gd name="connsiteY4" fmla="*/ 961417 h 3375950"/>
              <a:gd name="connsiteX5" fmla="*/ 4833014 w 7150912"/>
              <a:gd name="connsiteY5" fmla="*/ 1181156 h 3375950"/>
              <a:gd name="connsiteX6" fmla="*/ 5343377 w 7150912"/>
              <a:gd name="connsiteY6" fmla="*/ 1188245 h 3375950"/>
              <a:gd name="connsiteX7" fmla="*/ 5343377 w 7150912"/>
              <a:gd name="connsiteY7" fmla="*/ 968505 h 3375950"/>
              <a:gd name="connsiteX8" fmla="*/ 5811209 w 7150912"/>
              <a:gd name="connsiteY8" fmla="*/ 968505 h 3375950"/>
              <a:gd name="connsiteX9" fmla="*/ 5853740 w 7150912"/>
              <a:gd name="connsiteY9" fmla="*/ 1166980 h 3375950"/>
              <a:gd name="connsiteX10" fmla="*/ 7150912 w 7150912"/>
              <a:gd name="connsiteY10" fmla="*/ 1174068 h 3375950"/>
              <a:gd name="connsiteX11" fmla="*/ 7072940 w 7150912"/>
              <a:gd name="connsiteY11" fmla="*/ 32840 h 3375950"/>
              <a:gd name="connsiteX12" fmla="*/ 34724 w 7150912"/>
              <a:gd name="connsiteY12" fmla="*/ 0 h 3375950"/>
              <a:gd name="connsiteX13" fmla="*/ 0 w 7150912"/>
              <a:gd name="connsiteY13" fmla="*/ 3375950 h 337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50912" h="3375950">
                <a:moveTo>
                  <a:pt x="0" y="3375950"/>
                </a:moveTo>
                <a:lnTo>
                  <a:pt x="1955135" y="3336022"/>
                </a:lnTo>
                <a:cubicBezTo>
                  <a:pt x="1959861" y="2591743"/>
                  <a:pt x="1964586" y="1847464"/>
                  <a:pt x="1969312" y="1103185"/>
                </a:cubicBezTo>
                <a:cubicBezTo>
                  <a:pt x="2309554" y="1081920"/>
                  <a:pt x="2642707" y="982682"/>
                  <a:pt x="2982949" y="961417"/>
                </a:cubicBezTo>
                <a:lnTo>
                  <a:pt x="4762130" y="961417"/>
                </a:lnTo>
                <a:lnTo>
                  <a:pt x="4833014" y="1181156"/>
                </a:lnTo>
                <a:lnTo>
                  <a:pt x="5343377" y="1188245"/>
                </a:lnTo>
                <a:lnTo>
                  <a:pt x="5343377" y="968505"/>
                </a:lnTo>
                <a:lnTo>
                  <a:pt x="5811209" y="968505"/>
                </a:lnTo>
                <a:lnTo>
                  <a:pt x="5853740" y="1166980"/>
                </a:lnTo>
                <a:lnTo>
                  <a:pt x="7150912" y="1174068"/>
                </a:lnTo>
                <a:lnTo>
                  <a:pt x="7072940" y="32840"/>
                </a:lnTo>
                <a:lnTo>
                  <a:pt x="34724" y="0"/>
                </a:lnTo>
                <a:cubicBezTo>
                  <a:pt x="39450" y="1108149"/>
                  <a:pt x="9451" y="2239448"/>
                  <a:pt x="0" y="3375950"/>
                </a:cubicBezTo>
                <a:close/>
              </a:path>
            </a:pathLst>
          </a:cu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1032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 schematic&#10;&#10;Description automatically generated">
            <a:extLst>
              <a:ext uri="{FF2B5EF4-FFF2-40B4-BE49-F238E27FC236}">
                <a16:creationId xmlns:a16="http://schemas.microsoft.com/office/drawing/2014/main" id="{7F425E98-EC62-8343-BBD2-D9CF494066A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4900" y="1505744"/>
            <a:ext cx="9982200" cy="4991100"/>
          </a:xfrm>
          <a:prstGeom prst="rect">
            <a:avLst/>
          </a:prstGeom>
        </p:spPr>
      </p:pic>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Execute</a:t>
            </a: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36</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sp>
        <p:nvSpPr>
          <p:cNvPr id="14" name="Freeform 13">
            <a:extLst>
              <a:ext uri="{FF2B5EF4-FFF2-40B4-BE49-F238E27FC236}">
                <a16:creationId xmlns:a16="http://schemas.microsoft.com/office/drawing/2014/main" id="{A34FF0BE-D4F8-CB41-A350-2A876DC4179E}"/>
              </a:ext>
            </a:extLst>
          </p:cNvPr>
          <p:cNvSpPr/>
          <p:nvPr/>
        </p:nvSpPr>
        <p:spPr>
          <a:xfrm>
            <a:off x="838200" y="3018302"/>
            <a:ext cx="10386952" cy="3516495"/>
          </a:xfrm>
          <a:custGeom>
            <a:avLst/>
            <a:gdLst>
              <a:gd name="connsiteX0" fmla="*/ 6041985 w 8484243"/>
              <a:gd name="connsiteY0" fmla="*/ 254643 h 3576577"/>
              <a:gd name="connsiteX1" fmla="*/ 6389225 w 8484243"/>
              <a:gd name="connsiteY1" fmla="*/ 300942 h 3576577"/>
              <a:gd name="connsiteX2" fmla="*/ 6458673 w 8484243"/>
              <a:gd name="connsiteY2" fmla="*/ 960698 h 3576577"/>
              <a:gd name="connsiteX3" fmla="*/ 5949387 w 8484243"/>
              <a:gd name="connsiteY3" fmla="*/ 1412111 h 3576577"/>
              <a:gd name="connsiteX4" fmla="*/ 5926238 w 8484243"/>
              <a:gd name="connsiteY4" fmla="*/ 1782501 h 3576577"/>
              <a:gd name="connsiteX5" fmla="*/ 5092861 w 8484243"/>
              <a:gd name="connsiteY5" fmla="*/ 2013995 h 3576577"/>
              <a:gd name="connsiteX6" fmla="*/ 4919240 w 8484243"/>
              <a:gd name="connsiteY6" fmla="*/ 1828800 h 3576577"/>
              <a:gd name="connsiteX7" fmla="*/ 4965539 w 8484243"/>
              <a:gd name="connsiteY7" fmla="*/ 289367 h 3576577"/>
              <a:gd name="connsiteX8" fmla="*/ 0 w 8484243"/>
              <a:gd name="connsiteY8" fmla="*/ 312516 h 3576577"/>
              <a:gd name="connsiteX9" fmla="*/ 23149 w 8484243"/>
              <a:gd name="connsiteY9" fmla="*/ 3217762 h 3576577"/>
              <a:gd name="connsiteX10" fmla="*/ 3171463 w 8484243"/>
              <a:gd name="connsiteY10" fmla="*/ 3530278 h 3576577"/>
              <a:gd name="connsiteX11" fmla="*/ 8484243 w 8484243"/>
              <a:gd name="connsiteY11" fmla="*/ 3576577 h 3576577"/>
              <a:gd name="connsiteX12" fmla="*/ 8264324 w 8484243"/>
              <a:gd name="connsiteY12" fmla="*/ 0 h 3576577"/>
              <a:gd name="connsiteX13" fmla="*/ 6041985 w 8484243"/>
              <a:gd name="connsiteY13" fmla="*/ 254643 h 3576577"/>
              <a:gd name="connsiteX0" fmla="*/ 6041985 w 8484243"/>
              <a:gd name="connsiteY0" fmla="*/ 0 h 3321934"/>
              <a:gd name="connsiteX1" fmla="*/ 6389225 w 8484243"/>
              <a:gd name="connsiteY1" fmla="*/ 46299 h 3321934"/>
              <a:gd name="connsiteX2" fmla="*/ 6458673 w 8484243"/>
              <a:gd name="connsiteY2" fmla="*/ 706055 h 3321934"/>
              <a:gd name="connsiteX3" fmla="*/ 5949387 w 8484243"/>
              <a:gd name="connsiteY3" fmla="*/ 1157468 h 3321934"/>
              <a:gd name="connsiteX4" fmla="*/ 5926238 w 8484243"/>
              <a:gd name="connsiteY4" fmla="*/ 1527858 h 3321934"/>
              <a:gd name="connsiteX5" fmla="*/ 5092861 w 8484243"/>
              <a:gd name="connsiteY5" fmla="*/ 1759352 h 3321934"/>
              <a:gd name="connsiteX6" fmla="*/ 4919240 w 8484243"/>
              <a:gd name="connsiteY6" fmla="*/ 1574157 h 3321934"/>
              <a:gd name="connsiteX7" fmla="*/ 4965539 w 8484243"/>
              <a:gd name="connsiteY7" fmla="*/ 34724 h 3321934"/>
              <a:gd name="connsiteX8" fmla="*/ 0 w 8484243"/>
              <a:gd name="connsiteY8" fmla="*/ 57873 h 3321934"/>
              <a:gd name="connsiteX9" fmla="*/ 23149 w 8484243"/>
              <a:gd name="connsiteY9" fmla="*/ 2963119 h 3321934"/>
              <a:gd name="connsiteX10" fmla="*/ 3171463 w 8484243"/>
              <a:gd name="connsiteY10" fmla="*/ 3275635 h 3321934"/>
              <a:gd name="connsiteX11" fmla="*/ 8484243 w 8484243"/>
              <a:gd name="connsiteY11" fmla="*/ 3321934 h 3321934"/>
              <a:gd name="connsiteX12" fmla="*/ 8287473 w 8484243"/>
              <a:gd name="connsiteY12" fmla="*/ 11575 h 3321934"/>
              <a:gd name="connsiteX13" fmla="*/ 6041985 w 8484243"/>
              <a:gd name="connsiteY13" fmla="*/ 0 h 3321934"/>
              <a:gd name="connsiteX0" fmla="*/ 6041985 w 8484243"/>
              <a:gd name="connsiteY0" fmla="*/ 0 h 3275635"/>
              <a:gd name="connsiteX1" fmla="*/ 6389225 w 8484243"/>
              <a:gd name="connsiteY1" fmla="*/ 46299 h 3275635"/>
              <a:gd name="connsiteX2" fmla="*/ 6458673 w 8484243"/>
              <a:gd name="connsiteY2" fmla="*/ 706055 h 3275635"/>
              <a:gd name="connsiteX3" fmla="*/ 5949387 w 8484243"/>
              <a:gd name="connsiteY3" fmla="*/ 1157468 h 3275635"/>
              <a:gd name="connsiteX4" fmla="*/ 5926238 w 8484243"/>
              <a:gd name="connsiteY4" fmla="*/ 1527858 h 3275635"/>
              <a:gd name="connsiteX5" fmla="*/ 5092861 w 8484243"/>
              <a:gd name="connsiteY5" fmla="*/ 1759352 h 3275635"/>
              <a:gd name="connsiteX6" fmla="*/ 4919240 w 8484243"/>
              <a:gd name="connsiteY6" fmla="*/ 1574157 h 3275635"/>
              <a:gd name="connsiteX7" fmla="*/ 4965539 w 8484243"/>
              <a:gd name="connsiteY7" fmla="*/ 34724 h 3275635"/>
              <a:gd name="connsiteX8" fmla="*/ 0 w 8484243"/>
              <a:gd name="connsiteY8" fmla="*/ 57873 h 3275635"/>
              <a:gd name="connsiteX9" fmla="*/ 23149 w 8484243"/>
              <a:gd name="connsiteY9" fmla="*/ 2963119 h 3275635"/>
              <a:gd name="connsiteX10" fmla="*/ 3171463 w 8484243"/>
              <a:gd name="connsiteY10" fmla="*/ 3275635 h 3275635"/>
              <a:gd name="connsiteX11" fmla="*/ 8484243 w 8484243"/>
              <a:gd name="connsiteY11" fmla="*/ 3068252 h 3275635"/>
              <a:gd name="connsiteX12" fmla="*/ 8287473 w 8484243"/>
              <a:gd name="connsiteY12" fmla="*/ 11575 h 3275635"/>
              <a:gd name="connsiteX13" fmla="*/ 6041985 w 8484243"/>
              <a:gd name="connsiteY13" fmla="*/ 0 h 3275635"/>
              <a:gd name="connsiteX0" fmla="*/ 6041985 w 8484243"/>
              <a:gd name="connsiteY0" fmla="*/ 0 h 3082837"/>
              <a:gd name="connsiteX1" fmla="*/ 6389225 w 8484243"/>
              <a:gd name="connsiteY1" fmla="*/ 46299 h 3082837"/>
              <a:gd name="connsiteX2" fmla="*/ 6458673 w 8484243"/>
              <a:gd name="connsiteY2" fmla="*/ 706055 h 3082837"/>
              <a:gd name="connsiteX3" fmla="*/ 5949387 w 8484243"/>
              <a:gd name="connsiteY3" fmla="*/ 1157468 h 3082837"/>
              <a:gd name="connsiteX4" fmla="*/ 5926238 w 8484243"/>
              <a:gd name="connsiteY4" fmla="*/ 1527858 h 3082837"/>
              <a:gd name="connsiteX5" fmla="*/ 5092861 w 8484243"/>
              <a:gd name="connsiteY5" fmla="*/ 1759352 h 3082837"/>
              <a:gd name="connsiteX6" fmla="*/ 4919240 w 8484243"/>
              <a:gd name="connsiteY6" fmla="*/ 1574157 h 3082837"/>
              <a:gd name="connsiteX7" fmla="*/ 4965539 w 8484243"/>
              <a:gd name="connsiteY7" fmla="*/ 34724 h 3082837"/>
              <a:gd name="connsiteX8" fmla="*/ 0 w 8484243"/>
              <a:gd name="connsiteY8" fmla="*/ 57873 h 3082837"/>
              <a:gd name="connsiteX9" fmla="*/ 23149 w 8484243"/>
              <a:gd name="connsiteY9" fmla="*/ 2963119 h 3082837"/>
              <a:gd name="connsiteX10" fmla="*/ 3218735 w 8484243"/>
              <a:gd name="connsiteY10" fmla="*/ 3082837 h 3082837"/>
              <a:gd name="connsiteX11" fmla="*/ 8484243 w 8484243"/>
              <a:gd name="connsiteY11" fmla="*/ 3068252 h 3082837"/>
              <a:gd name="connsiteX12" fmla="*/ 8287473 w 8484243"/>
              <a:gd name="connsiteY12" fmla="*/ 11575 h 3082837"/>
              <a:gd name="connsiteX13" fmla="*/ 6041985 w 8484243"/>
              <a:gd name="connsiteY13" fmla="*/ 0 h 3082837"/>
              <a:gd name="connsiteX0" fmla="*/ 6041985 w 8484243"/>
              <a:gd name="connsiteY0" fmla="*/ 0 h 3082837"/>
              <a:gd name="connsiteX1" fmla="*/ 6389225 w 8484243"/>
              <a:gd name="connsiteY1" fmla="*/ 46299 h 3082837"/>
              <a:gd name="connsiteX2" fmla="*/ 6458673 w 8484243"/>
              <a:gd name="connsiteY2" fmla="*/ 706055 h 3082837"/>
              <a:gd name="connsiteX3" fmla="*/ 5949387 w 8484243"/>
              <a:gd name="connsiteY3" fmla="*/ 1157468 h 3082837"/>
              <a:gd name="connsiteX4" fmla="*/ 5926238 w 8484243"/>
              <a:gd name="connsiteY4" fmla="*/ 1527858 h 3082837"/>
              <a:gd name="connsiteX5" fmla="*/ 5092861 w 8484243"/>
              <a:gd name="connsiteY5" fmla="*/ 1759352 h 3082837"/>
              <a:gd name="connsiteX6" fmla="*/ 4919240 w 8484243"/>
              <a:gd name="connsiteY6" fmla="*/ 1574157 h 3082837"/>
              <a:gd name="connsiteX7" fmla="*/ 4965539 w 8484243"/>
              <a:gd name="connsiteY7" fmla="*/ 34724 h 3082837"/>
              <a:gd name="connsiteX8" fmla="*/ 0 w 8484243"/>
              <a:gd name="connsiteY8" fmla="*/ 57873 h 3082837"/>
              <a:gd name="connsiteX9" fmla="*/ 23149 w 8484243"/>
              <a:gd name="connsiteY9" fmla="*/ 2963119 h 3082837"/>
              <a:gd name="connsiteX10" fmla="*/ 3218735 w 8484243"/>
              <a:gd name="connsiteY10" fmla="*/ 3082837 h 3082837"/>
              <a:gd name="connsiteX11" fmla="*/ 8484243 w 8484243"/>
              <a:gd name="connsiteY11" fmla="*/ 3068252 h 3082837"/>
              <a:gd name="connsiteX12" fmla="*/ 8419933 w 8484243"/>
              <a:gd name="connsiteY12" fmla="*/ 1006939 h 3082837"/>
              <a:gd name="connsiteX13" fmla="*/ 8287473 w 8484243"/>
              <a:gd name="connsiteY13" fmla="*/ 11575 h 3082837"/>
              <a:gd name="connsiteX14" fmla="*/ 6041985 w 8484243"/>
              <a:gd name="connsiteY14" fmla="*/ 0 h 308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84243" h="3082837">
                <a:moveTo>
                  <a:pt x="6041985" y="0"/>
                </a:moveTo>
                <a:lnTo>
                  <a:pt x="6389225" y="46299"/>
                </a:lnTo>
                <a:lnTo>
                  <a:pt x="6458673" y="706055"/>
                </a:lnTo>
                <a:lnTo>
                  <a:pt x="5949387" y="1157468"/>
                </a:lnTo>
                <a:lnTo>
                  <a:pt x="5926238" y="1527858"/>
                </a:lnTo>
                <a:lnTo>
                  <a:pt x="5092861" y="1759352"/>
                </a:lnTo>
                <a:lnTo>
                  <a:pt x="4919240" y="1574157"/>
                </a:lnTo>
                <a:lnTo>
                  <a:pt x="4965539" y="34724"/>
                </a:lnTo>
                <a:lnTo>
                  <a:pt x="0" y="57873"/>
                </a:lnTo>
                <a:lnTo>
                  <a:pt x="23149" y="2963119"/>
                </a:lnTo>
                <a:lnTo>
                  <a:pt x="3218735" y="3082837"/>
                </a:lnTo>
                <a:lnTo>
                  <a:pt x="8484243" y="3068252"/>
                </a:lnTo>
                <a:cubicBezTo>
                  <a:pt x="8437595" y="2414972"/>
                  <a:pt x="8466581" y="1660219"/>
                  <a:pt x="8419933" y="1006939"/>
                </a:cubicBezTo>
                <a:lnTo>
                  <a:pt x="8287473" y="11575"/>
                </a:lnTo>
                <a:lnTo>
                  <a:pt x="6041985" y="0"/>
                </a:lnTo>
                <a:close/>
              </a:path>
            </a:pathLst>
          </a:cu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50AB9609-0B08-144A-8783-CCD40302CC6A}"/>
              </a:ext>
            </a:extLst>
          </p:cNvPr>
          <p:cNvSpPr/>
          <p:nvPr/>
        </p:nvSpPr>
        <p:spPr>
          <a:xfrm>
            <a:off x="971551" y="1264444"/>
            <a:ext cx="9572624" cy="2205038"/>
          </a:xfrm>
          <a:custGeom>
            <a:avLst/>
            <a:gdLst>
              <a:gd name="connsiteX0" fmla="*/ 0 w 7986531"/>
              <a:gd name="connsiteY0" fmla="*/ 57874 h 1736203"/>
              <a:gd name="connsiteX1" fmla="*/ 0 w 7986531"/>
              <a:gd name="connsiteY1" fmla="*/ 1481560 h 1736203"/>
              <a:gd name="connsiteX2" fmla="*/ 1365812 w 7986531"/>
              <a:gd name="connsiteY2" fmla="*/ 1435261 h 1736203"/>
              <a:gd name="connsiteX3" fmla="*/ 5289630 w 7986531"/>
              <a:gd name="connsiteY3" fmla="*/ 1435261 h 1736203"/>
              <a:gd name="connsiteX4" fmla="*/ 5312779 w 7986531"/>
              <a:gd name="connsiteY4" fmla="*/ 1724628 h 1736203"/>
              <a:gd name="connsiteX5" fmla="*/ 5683169 w 7986531"/>
              <a:gd name="connsiteY5" fmla="*/ 1736203 h 1736203"/>
              <a:gd name="connsiteX6" fmla="*/ 5764192 w 7986531"/>
              <a:gd name="connsiteY6" fmla="*/ 1458411 h 1736203"/>
              <a:gd name="connsiteX7" fmla="*/ 6493397 w 7986531"/>
              <a:gd name="connsiteY7" fmla="*/ 1423686 h 1736203"/>
              <a:gd name="connsiteX8" fmla="*/ 7986531 w 7986531"/>
              <a:gd name="connsiteY8" fmla="*/ 1423686 h 1736203"/>
              <a:gd name="connsiteX9" fmla="*/ 7303625 w 7986531"/>
              <a:gd name="connsiteY9" fmla="*/ 0 h 1736203"/>
              <a:gd name="connsiteX10" fmla="*/ 0 w 7986531"/>
              <a:gd name="connsiteY10" fmla="*/ 57874 h 173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86531" h="1736203">
                <a:moveTo>
                  <a:pt x="0" y="57874"/>
                </a:moveTo>
                <a:lnTo>
                  <a:pt x="0" y="1481560"/>
                </a:lnTo>
                <a:lnTo>
                  <a:pt x="1365812" y="1435261"/>
                </a:lnTo>
                <a:lnTo>
                  <a:pt x="5289630" y="1435261"/>
                </a:lnTo>
                <a:lnTo>
                  <a:pt x="5312779" y="1724628"/>
                </a:lnTo>
                <a:lnTo>
                  <a:pt x="5683169" y="1736203"/>
                </a:lnTo>
                <a:lnTo>
                  <a:pt x="5764192" y="1458411"/>
                </a:lnTo>
                <a:lnTo>
                  <a:pt x="6493397" y="1423686"/>
                </a:lnTo>
                <a:lnTo>
                  <a:pt x="7986531" y="1423686"/>
                </a:lnTo>
                <a:lnTo>
                  <a:pt x="7303625" y="0"/>
                </a:lnTo>
                <a:lnTo>
                  <a:pt x="0" y="57874"/>
                </a:lnTo>
                <a:close/>
              </a:path>
            </a:pathLst>
          </a:cu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6488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 schematic&#10;&#10;Description automatically generated">
            <a:extLst>
              <a:ext uri="{FF2B5EF4-FFF2-40B4-BE49-F238E27FC236}">
                <a16:creationId xmlns:a16="http://schemas.microsoft.com/office/drawing/2014/main" id="{7F425E98-EC62-8343-BBD2-D9CF494066A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4900" y="1505744"/>
            <a:ext cx="9982200" cy="4991100"/>
          </a:xfrm>
          <a:prstGeom prst="rect">
            <a:avLst/>
          </a:prstGeom>
        </p:spPr>
      </p:pic>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Memory Access</a:t>
            </a: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37</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sp>
        <p:nvSpPr>
          <p:cNvPr id="10" name="Rectangle 9">
            <a:extLst>
              <a:ext uri="{FF2B5EF4-FFF2-40B4-BE49-F238E27FC236}">
                <a16:creationId xmlns:a16="http://schemas.microsoft.com/office/drawing/2014/main" id="{E9ED3D19-9D9F-B64D-BDAF-1701ED637FAF}"/>
              </a:ext>
            </a:extLst>
          </p:cNvPr>
          <p:cNvSpPr/>
          <p:nvPr/>
        </p:nvSpPr>
        <p:spPr>
          <a:xfrm>
            <a:off x="10029462" y="2731626"/>
            <a:ext cx="1057637" cy="3989850"/>
          </a:xfrm>
          <a:prstGeom prst="rect">
            <a:avLst/>
          </a:pr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68E690-2D0E-1946-BFCE-2D981C0C8533}"/>
              </a:ext>
            </a:extLst>
          </p:cNvPr>
          <p:cNvSpPr/>
          <p:nvPr/>
        </p:nvSpPr>
        <p:spPr>
          <a:xfrm>
            <a:off x="838201" y="1416051"/>
            <a:ext cx="7772400" cy="5215731"/>
          </a:xfrm>
          <a:prstGeom prst="rect">
            <a:avLst/>
          </a:pr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8B9DF7-63E3-B047-B801-EED0C396EAAB}"/>
              </a:ext>
            </a:extLst>
          </p:cNvPr>
          <p:cNvSpPr/>
          <p:nvPr/>
        </p:nvSpPr>
        <p:spPr>
          <a:xfrm>
            <a:off x="8610600" y="5620031"/>
            <a:ext cx="1418863" cy="1056994"/>
          </a:xfrm>
          <a:prstGeom prst="rect">
            <a:avLst/>
          </a:pr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6877074-4952-EC4B-AD93-849CB3DC7220}"/>
              </a:ext>
            </a:extLst>
          </p:cNvPr>
          <p:cNvSpPr/>
          <p:nvPr/>
        </p:nvSpPr>
        <p:spPr>
          <a:xfrm>
            <a:off x="8610599" y="1416051"/>
            <a:ext cx="1418863" cy="2489340"/>
          </a:xfrm>
          <a:prstGeom prst="rect">
            <a:avLst/>
          </a:pr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69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 schematic&#10;&#10;Description automatically generated">
            <a:extLst>
              <a:ext uri="{FF2B5EF4-FFF2-40B4-BE49-F238E27FC236}">
                <a16:creationId xmlns:a16="http://schemas.microsoft.com/office/drawing/2014/main" id="{7F425E98-EC62-8343-BBD2-D9CF494066A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4900" y="1505744"/>
            <a:ext cx="9982200" cy="4991100"/>
          </a:xfrm>
          <a:prstGeom prst="rect">
            <a:avLst/>
          </a:prstGeom>
        </p:spPr>
      </p:pic>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Writeback</a:t>
            </a: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38</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sp>
        <p:nvSpPr>
          <p:cNvPr id="14" name="Freeform 13">
            <a:extLst>
              <a:ext uri="{FF2B5EF4-FFF2-40B4-BE49-F238E27FC236}">
                <a16:creationId xmlns:a16="http://schemas.microsoft.com/office/drawing/2014/main" id="{F1359A56-295D-084E-86A9-45A93A515423}"/>
              </a:ext>
            </a:extLst>
          </p:cNvPr>
          <p:cNvSpPr/>
          <p:nvPr/>
        </p:nvSpPr>
        <p:spPr>
          <a:xfrm>
            <a:off x="941892" y="1307939"/>
            <a:ext cx="10145209" cy="5067446"/>
          </a:xfrm>
          <a:custGeom>
            <a:avLst/>
            <a:gdLst>
              <a:gd name="connsiteX0" fmla="*/ 7581417 w 8287473"/>
              <a:gd name="connsiteY0" fmla="*/ 3298784 h 4502552"/>
              <a:gd name="connsiteX1" fmla="*/ 8287473 w 8287473"/>
              <a:gd name="connsiteY1" fmla="*/ 3240911 h 4502552"/>
              <a:gd name="connsiteX2" fmla="*/ 8264324 w 8287473"/>
              <a:gd name="connsiteY2" fmla="*/ 0 h 4502552"/>
              <a:gd name="connsiteX3" fmla="*/ 0 w 8287473"/>
              <a:gd name="connsiteY3" fmla="*/ 57873 h 4502552"/>
              <a:gd name="connsiteX4" fmla="*/ 162045 w 8287473"/>
              <a:gd name="connsiteY4" fmla="*/ 3576577 h 4502552"/>
              <a:gd name="connsiteX5" fmla="*/ 2812648 w 8287473"/>
              <a:gd name="connsiteY5" fmla="*/ 3495554 h 4502552"/>
              <a:gd name="connsiteX6" fmla="*/ 3032567 w 8287473"/>
              <a:gd name="connsiteY6" fmla="*/ 2893671 h 4502552"/>
              <a:gd name="connsiteX7" fmla="*/ 3032567 w 8287473"/>
              <a:gd name="connsiteY7" fmla="*/ 1851949 h 4502552"/>
              <a:gd name="connsiteX8" fmla="*/ 3159888 w 8287473"/>
              <a:gd name="connsiteY8" fmla="*/ 1805650 h 4502552"/>
              <a:gd name="connsiteX9" fmla="*/ 3993265 w 8287473"/>
              <a:gd name="connsiteY9" fmla="*/ 1794076 h 4502552"/>
              <a:gd name="connsiteX10" fmla="*/ 4085863 w 8287473"/>
              <a:gd name="connsiteY10" fmla="*/ 2361235 h 4502552"/>
              <a:gd name="connsiteX11" fmla="*/ 4027990 w 8287473"/>
              <a:gd name="connsiteY11" fmla="*/ 3402957 h 4502552"/>
              <a:gd name="connsiteX12" fmla="*/ 3669174 w 8287473"/>
              <a:gd name="connsiteY12" fmla="*/ 3553427 h 4502552"/>
              <a:gd name="connsiteX13" fmla="*/ 3518703 w 8287473"/>
              <a:gd name="connsiteY13" fmla="*/ 3657600 h 4502552"/>
              <a:gd name="connsiteX14" fmla="*/ 3507129 w 8287473"/>
              <a:gd name="connsiteY14" fmla="*/ 4433103 h 4502552"/>
              <a:gd name="connsiteX15" fmla="*/ 4271058 w 8287473"/>
              <a:gd name="connsiteY15" fmla="*/ 4502552 h 4502552"/>
              <a:gd name="connsiteX16" fmla="*/ 7511969 w 8287473"/>
              <a:gd name="connsiteY16" fmla="*/ 4317357 h 4502552"/>
              <a:gd name="connsiteX17" fmla="*/ 7581417 w 8287473"/>
              <a:gd name="connsiteY17" fmla="*/ 3298784 h 4502552"/>
              <a:gd name="connsiteX0" fmla="*/ 7581417 w 8287473"/>
              <a:gd name="connsiteY0" fmla="*/ 3298784 h 4502552"/>
              <a:gd name="connsiteX1" fmla="*/ 8287473 w 8287473"/>
              <a:gd name="connsiteY1" fmla="*/ 3240911 h 4502552"/>
              <a:gd name="connsiteX2" fmla="*/ 8264324 w 8287473"/>
              <a:gd name="connsiteY2" fmla="*/ 0 h 4502552"/>
              <a:gd name="connsiteX3" fmla="*/ 0 w 8287473"/>
              <a:gd name="connsiteY3" fmla="*/ 57873 h 4502552"/>
              <a:gd name="connsiteX4" fmla="*/ 162045 w 8287473"/>
              <a:gd name="connsiteY4" fmla="*/ 3576577 h 4502552"/>
              <a:gd name="connsiteX5" fmla="*/ 3009418 w 8287473"/>
              <a:gd name="connsiteY5" fmla="*/ 3599726 h 4502552"/>
              <a:gd name="connsiteX6" fmla="*/ 3032567 w 8287473"/>
              <a:gd name="connsiteY6" fmla="*/ 2893671 h 4502552"/>
              <a:gd name="connsiteX7" fmla="*/ 3032567 w 8287473"/>
              <a:gd name="connsiteY7" fmla="*/ 1851949 h 4502552"/>
              <a:gd name="connsiteX8" fmla="*/ 3159888 w 8287473"/>
              <a:gd name="connsiteY8" fmla="*/ 1805650 h 4502552"/>
              <a:gd name="connsiteX9" fmla="*/ 3993265 w 8287473"/>
              <a:gd name="connsiteY9" fmla="*/ 1794076 h 4502552"/>
              <a:gd name="connsiteX10" fmla="*/ 4085863 w 8287473"/>
              <a:gd name="connsiteY10" fmla="*/ 2361235 h 4502552"/>
              <a:gd name="connsiteX11" fmla="*/ 4027990 w 8287473"/>
              <a:gd name="connsiteY11" fmla="*/ 3402957 h 4502552"/>
              <a:gd name="connsiteX12" fmla="*/ 3669174 w 8287473"/>
              <a:gd name="connsiteY12" fmla="*/ 3553427 h 4502552"/>
              <a:gd name="connsiteX13" fmla="*/ 3518703 w 8287473"/>
              <a:gd name="connsiteY13" fmla="*/ 3657600 h 4502552"/>
              <a:gd name="connsiteX14" fmla="*/ 3507129 w 8287473"/>
              <a:gd name="connsiteY14" fmla="*/ 4433103 h 4502552"/>
              <a:gd name="connsiteX15" fmla="*/ 4271058 w 8287473"/>
              <a:gd name="connsiteY15" fmla="*/ 4502552 h 4502552"/>
              <a:gd name="connsiteX16" fmla="*/ 7511969 w 8287473"/>
              <a:gd name="connsiteY16" fmla="*/ 4317357 h 4502552"/>
              <a:gd name="connsiteX17" fmla="*/ 7581417 w 8287473"/>
              <a:gd name="connsiteY17" fmla="*/ 3298784 h 4502552"/>
              <a:gd name="connsiteX0" fmla="*/ 7581417 w 8287473"/>
              <a:gd name="connsiteY0" fmla="*/ 3298784 h 4606724"/>
              <a:gd name="connsiteX1" fmla="*/ 8287473 w 8287473"/>
              <a:gd name="connsiteY1" fmla="*/ 3240911 h 4606724"/>
              <a:gd name="connsiteX2" fmla="*/ 8264324 w 8287473"/>
              <a:gd name="connsiteY2" fmla="*/ 0 h 4606724"/>
              <a:gd name="connsiteX3" fmla="*/ 0 w 8287473"/>
              <a:gd name="connsiteY3" fmla="*/ 57873 h 4606724"/>
              <a:gd name="connsiteX4" fmla="*/ 162045 w 8287473"/>
              <a:gd name="connsiteY4" fmla="*/ 3576577 h 4606724"/>
              <a:gd name="connsiteX5" fmla="*/ 3321934 w 8287473"/>
              <a:gd name="connsiteY5" fmla="*/ 4606724 h 4606724"/>
              <a:gd name="connsiteX6" fmla="*/ 3009418 w 8287473"/>
              <a:gd name="connsiteY6" fmla="*/ 3599726 h 4606724"/>
              <a:gd name="connsiteX7" fmla="*/ 3032567 w 8287473"/>
              <a:gd name="connsiteY7" fmla="*/ 2893671 h 4606724"/>
              <a:gd name="connsiteX8" fmla="*/ 3032567 w 8287473"/>
              <a:gd name="connsiteY8" fmla="*/ 1851949 h 4606724"/>
              <a:gd name="connsiteX9" fmla="*/ 3159888 w 8287473"/>
              <a:gd name="connsiteY9" fmla="*/ 1805650 h 4606724"/>
              <a:gd name="connsiteX10" fmla="*/ 3993265 w 8287473"/>
              <a:gd name="connsiteY10" fmla="*/ 1794076 h 4606724"/>
              <a:gd name="connsiteX11" fmla="*/ 4085863 w 8287473"/>
              <a:gd name="connsiteY11" fmla="*/ 2361235 h 4606724"/>
              <a:gd name="connsiteX12" fmla="*/ 4027990 w 8287473"/>
              <a:gd name="connsiteY12" fmla="*/ 3402957 h 4606724"/>
              <a:gd name="connsiteX13" fmla="*/ 3669174 w 8287473"/>
              <a:gd name="connsiteY13" fmla="*/ 3553427 h 4606724"/>
              <a:gd name="connsiteX14" fmla="*/ 3518703 w 8287473"/>
              <a:gd name="connsiteY14" fmla="*/ 3657600 h 4606724"/>
              <a:gd name="connsiteX15" fmla="*/ 3507129 w 8287473"/>
              <a:gd name="connsiteY15" fmla="*/ 4433103 h 4606724"/>
              <a:gd name="connsiteX16" fmla="*/ 4271058 w 8287473"/>
              <a:gd name="connsiteY16" fmla="*/ 4502552 h 4606724"/>
              <a:gd name="connsiteX17" fmla="*/ 7511969 w 8287473"/>
              <a:gd name="connsiteY17" fmla="*/ 4317357 h 4606724"/>
              <a:gd name="connsiteX18" fmla="*/ 7581417 w 8287473"/>
              <a:gd name="connsiteY18" fmla="*/ 3298784 h 4606724"/>
              <a:gd name="connsiteX0" fmla="*/ 7581417 w 8287473"/>
              <a:gd name="connsiteY0" fmla="*/ 3298784 h 4606724"/>
              <a:gd name="connsiteX1" fmla="*/ 8287473 w 8287473"/>
              <a:gd name="connsiteY1" fmla="*/ 3240911 h 4606724"/>
              <a:gd name="connsiteX2" fmla="*/ 8264324 w 8287473"/>
              <a:gd name="connsiteY2" fmla="*/ 0 h 4606724"/>
              <a:gd name="connsiteX3" fmla="*/ 0 w 8287473"/>
              <a:gd name="connsiteY3" fmla="*/ 57873 h 4606724"/>
              <a:gd name="connsiteX4" fmla="*/ 162045 w 8287473"/>
              <a:gd name="connsiteY4" fmla="*/ 3576577 h 4606724"/>
              <a:gd name="connsiteX5" fmla="*/ 3321934 w 8287473"/>
              <a:gd name="connsiteY5" fmla="*/ 4606724 h 4606724"/>
              <a:gd name="connsiteX6" fmla="*/ 3298784 w 8287473"/>
              <a:gd name="connsiteY6" fmla="*/ 3599726 h 4606724"/>
              <a:gd name="connsiteX7" fmla="*/ 3009418 w 8287473"/>
              <a:gd name="connsiteY7" fmla="*/ 3599726 h 4606724"/>
              <a:gd name="connsiteX8" fmla="*/ 3032567 w 8287473"/>
              <a:gd name="connsiteY8" fmla="*/ 2893671 h 4606724"/>
              <a:gd name="connsiteX9" fmla="*/ 3032567 w 8287473"/>
              <a:gd name="connsiteY9" fmla="*/ 1851949 h 4606724"/>
              <a:gd name="connsiteX10" fmla="*/ 3159888 w 8287473"/>
              <a:gd name="connsiteY10" fmla="*/ 1805650 h 4606724"/>
              <a:gd name="connsiteX11" fmla="*/ 3993265 w 8287473"/>
              <a:gd name="connsiteY11" fmla="*/ 1794076 h 4606724"/>
              <a:gd name="connsiteX12" fmla="*/ 4085863 w 8287473"/>
              <a:gd name="connsiteY12" fmla="*/ 2361235 h 4606724"/>
              <a:gd name="connsiteX13" fmla="*/ 4027990 w 8287473"/>
              <a:gd name="connsiteY13" fmla="*/ 3402957 h 4606724"/>
              <a:gd name="connsiteX14" fmla="*/ 3669174 w 8287473"/>
              <a:gd name="connsiteY14" fmla="*/ 3553427 h 4606724"/>
              <a:gd name="connsiteX15" fmla="*/ 3518703 w 8287473"/>
              <a:gd name="connsiteY15" fmla="*/ 3657600 h 4606724"/>
              <a:gd name="connsiteX16" fmla="*/ 3507129 w 8287473"/>
              <a:gd name="connsiteY16" fmla="*/ 4433103 h 4606724"/>
              <a:gd name="connsiteX17" fmla="*/ 4271058 w 8287473"/>
              <a:gd name="connsiteY17" fmla="*/ 4502552 h 4606724"/>
              <a:gd name="connsiteX18" fmla="*/ 7511969 w 8287473"/>
              <a:gd name="connsiteY18" fmla="*/ 4317357 h 4606724"/>
              <a:gd name="connsiteX19" fmla="*/ 7581417 w 8287473"/>
              <a:gd name="connsiteY19" fmla="*/ 3298784 h 4606724"/>
              <a:gd name="connsiteX0" fmla="*/ 7581417 w 8287473"/>
              <a:gd name="connsiteY0" fmla="*/ 3298784 h 4637614"/>
              <a:gd name="connsiteX1" fmla="*/ 8287473 w 8287473"/>
              <a:gd name="connsiteY1" fmla="*/ 3240911 h 4637614"/>
              <a:gd name="connsiteX2" fmla="*/ 8264324 w 8287473"/>
              <a:gd name="connsiteY2" fmla="*/ 0 h 4637614"/>
              <a:gd name="connsiteX3" fmla="*/ 0 w 8287473"/>
              <a:gd name="connsiteY3" fmla="*/ 57873 h 4637614"/>
              <a:gd name="connsiteX4" fmla="*/ 162045 w 8287473"/>
              <a:gd name="connsiteY4" fmla="*/ 3576577 h 4637614"/>
              <a:gd name="connsiteX5" fmla="*/ 1794076 w 8287473"/>
              <a:gd name="connsiteY5" fmla="*/ 4409954 h 4637614"/>
              <a:gd name="connsiteX6" fmla="*/ 3321934 w 8287473"/>
              <a:gd name="connsiteY6" fmla="*/ 4606724 h 4637614"/>
              <a:gd name="connsiteX7" fmla="*/ 3298784 w 8287473"/>
              <a:gd name="connsiteY7" fmla="*/ 3599726 h 4637614"/>
              <a:gd name="connsiteX8" fmla="*/ 3009418 w 8287473"/>
              <a:gd name="connsiteY8" fmla="*/ 3599726 h 4637614"/>
              <a:gd name="connsiteX9" fmla="*/ 3032567 w 8287473"/>
              <a:gd name="connsiteY9" fmla="*/ 2893671 h 4637614"/>
              <a:gd name="connsiteX10" fmla="*/ 3032567 w 8287473"/>
              <a:gd name="connsiteY10" fmla="*/ 1851949 h 4637614"/>
              <a:gd name="connsiteX11" fmla="*/ 3159888 w 8287473"/>
              <a:gd name="connsiteY11" fmla="*/ 1805650 h 4637614"/>
              <a:gd name="connsiteX12" fmla="*/ 3993265 w 8287473"/>
              <a:gd name="connsiteY12" fmla="*/ 1794076 h 4637614"/>
              <a:gd name="connsiteX13" fmla="*/ 4085863 w 8287473"/>
              <a:gd name="connsiteY13" fmla="*/ 2361235 h 4637614"/>
              <a:gd name="connsiteX14" fmla="*/ 4027990 w 8287473"/>
              <a:gd name="connsiteY14" fmla="*/ 3402957 h 4637614"/>
              <a:gd name="connsiteX15" fmla="*/ 3669174 w 8287473"/>
              <a:gd name="connsiteY15" fmla="*/ 3553427 h 4637614"/>
              <a:gd name="connsiteX16" fmla="*/ 3518703 w 8287473"/>
              <a:gd name="connsiteY16" fmla="*/ 3657600 h 4637614"/>
              <a:gd name="connsiteX17" fmla="*/ 3507129 w 8287473"/>
              <a:gd name="connsiteY17" fmla="*/ 4433103 h 4637614"/>
              <a:gd name="connsiteX18" fmla="*/ 4271058 w 8287473"/>
              <a:gd name="connsiteY18" fmla="*/ 4502552 h 4637614"/>
              <a:gd name="connsiteX19" fmla="*/ 7511969 w 8287473"/>
              <a:gd name="connsiteY19" fmla="*/ 4317357 h 4637614"/>
              <a:gd name="connsiteX20" fmla="*/ 7581417 w 8287473"/>
              <a:gd name="connsiteY20" fmla="*/ 3298784 h 4637614"/>
              <a:gd name="connsiteX0" fmla="*/ 7581417 w 8287473"/>
              <a:gd name="connsiteY0" fmla="*/ 3298784 h 4502552"/>
              <a:gd name="connsiteX1" fmla="*/ 8287473 w 8287473"/>
              <a:gd name="connsiteY1" fmla="*/ 3240911 h 4502552"/>
              <a:gd name="connsiteX2" fmla="*/ 8264324 w 8287473"/>
              <a:gd name="connsiteY2" fmla="*/ 0 h 4502552"/>
              <a:gd name="connsiteX3" fmla="*/ 0 w 8287473"/>
              <a:gd name="connsiteY3" fmla="*/ 57873 h 4502552"/>
              <a:gd name="connsiteX4" fmla="*/ 162045 w 8287473"/>
              <a:gd name="connsiteY4" fmla="*/ 3576577 h 4502552"/>
              <a:gd name="connsiteX5" fmla="*/ 1794076 w 8287473"/>
              <a:gd name="connsiteY5" fmla="*/ 4409954 h 4502552"/>
              <a:gd name="connsiteX6" fmla="*/ 3312812 w 8287473"/>
              <a:gd name="connsiteY6" fmla="*/ 4252322 h 4502552"/>
              <a:gd name="connsiteX7" fmla="*/ 3298784 w 8287473"/>
              <a:gd name="connsiteY7" fmla="*/ 3599726 h 4502552"/>
              <a:gd name="connsiteX8" fmla="*/ 3009418 w 8287473"/>
              <a:gd name="connsiteY8" fmla="*/ 3599726 h 4502552"/>
              <a:gd name="connsiteX9" fmla="*/ 3032567 w 8287473"/>
              <a:gd name="connsiteY9" fmla="*/ 2893671 h 4502552"/>
              <a:gd name="connsiteX10" fmla="*/ 3032567 w 8287473"/>
              <a:gd name="connsiteY10" fmla="*/ 1851949 h 4502552"/>
              <a:gd name="connsiteX11" fmla="*/ 3159888 w 8287473"/>
              <a:gd name="connsiteY11" fmla="*/ 1805650 h 4502552"/>
              <a:gd name="connsiteX12" fmla="*/ 3993265 w 8287473"/>
              <a:gd name="connsiteY12" fmla="*/ 1794076 h 4502552"/>
              <a:gd name="connsiteX13" fmla="*/ 4085863 w 8287473"/>
              <a:gd name="connsiteY13" fmla="*/ 2361235 h 4502552"/>
              <a:gd name="connsiteX14" fmla="*/ 4027990 w 8287473"/>
              <a:gd name="connsiteY14" fmla="*/ 3402957 h 4502552"/>
              <a:gd name="connsiteX15" fmla="*/ 3669174 w 8287473"/>
              <a:gd name="connsiteY15" fmla="*/ 3553427 h 4502552"/>
              <a:gd name="connsiteX16" fmla="*/ 3518703 w 8287473"/>
              <a:gd name="connsiteY16" fmla="*/ 3657600 h 4502552"/>
              <a:gd name="connsiteX17" fmla="*/ 3507129 w 8287473"/>
              <a:gd name="connsiteY17" fmla="*/ 4433103 h 4502552"/>
              <a:gd name="connsiteX18" fmla="*/ 4271058 w 8287473"/>
              <a:gd name="connsiteY18" fmla="*/ 4502552 h 4502552"/>
              <a:gd name="connsiteX19" fmla="*/ 7511969 w 8287473"/>
              <a:gd name="connsiteY19" fmla="*/ 4317357 h 4502552"/>
              <a:gd name="connsiteX20" fmla="*/ 7581417 w 8287473"/>
              <a:gd name="connsiteY20" fmla="*/ 3298784 h 4502552"/>
              <a:gd name="connsiteX0" fmla="*/ 7581417 w 8287473"/>
              <a:gd name="connsiteY0" fmla="*/ 3298784 h 4502552"/>
              <a:gd name="connsiteX1" fmla="*/ 8287473 w 8287473"/>
              <a:gd name="connsiteY1" fmla="*/ 3240911 h 4502552"/>
              <a:gd name="connsiteX2" fmla="*/ 8264324 w 8287473"/>
              <a:gd name="connsiteY2" fmla="*/ 0 h 4502552"/>
              <a:gd name="connsiteX3" fmla="*/ 0 w 8287473"/>
              <a:gd name="connsiteY3" fmla="*/ 57873 h 4502552"/>
              <a:gd name="connsiteX4" fmla="*/ 162045 w 8287473"/>
              <a:gd name="connsiteY4" fmla="*/ 3576577 h 4502552"/>
              <a:gd name="connsiteX5" fmla="*/ 1794076 w 8287473"/>
              <a:gd name="connsiteY5" fmla="*/ 4237816 h 4502552"/>
              <a:gd name="connsiteX6" fmla="*/ 3312812 w 8287473"/>
              <a:gd name="connsiteY6" fmla="*/ 4252322 h 4502552"/>
              <a:gd name="connsiteX7" fmla="*/ 3298784 w 8287473"/>
              <a:gd name="connsiteY7" fmla="*/ 3599726 h 4502552"/>
              <a:gd name="connsiteX8" fmla="*/ 3009418 w 8287473"/>
              <a:gd name="connsiteY8" fmla="*/ 3599726 h 4502552"/>
              <a:gd name="connsiteX9" fmla="*/ 3032567 w 8287473"/>
              <a:gd name="connsiteY9" fmla="*/ 2893671 h 4502552"/>
              <a:gd name="connsiteX10" fmla="*/ 3032567 w 8287473"/>
              <a:gd name="connsiteY10" fmla="*/ 1851949 h 4502552"/>
              <a:gd name="connsiteX11" fmla="*/ 3159888 w 8287473"/>
              <a:gd name="connsiteY11" fmla="*/ 1805650 h 4502552"/>
              <a:gd name="connsiteX12" fmla="*/ 3993265 w 8287473"/>
              <a:gd name="connsiteY12" fmla="*/ 1794076 h 4502552"/>
              <a:gd name="connsiteX13" fmla="*/ 4085863 w 8287473"/>
              <a:gd name="connsiteY13" fmla="*/ 2361235 h 4502552"/>
              <a:gd name="connsiteX14" fmla="*/ 4027990 w 8287473"/>
              <a:gd name="connsiteY14" fmla="*/ 3402957 h 4502552"/>
              <a:gd name="connsiteX15" fmla="*/ 3669174 w 8287473"/>
              <a:gd name="connsiteY15" fmla="*/ 3553427 h 4502552"/>
              <a:gd name="connsiteX16" fmla="*/ 3518703 w 8287473"/>
              <a:gd name="connsiteY16" fmla="*/ 3657600 h 4502552"/>
              <a:gd name="connsiteX17" fmla="*/ 3507129 w 8287473"/>
              <a:gd name="connsiteY17" fmla="*/ 4433103 h 4502552"/>
              <a:gd name="connsiteX18" fmla="*/ 4271058 w 8287473"/>
              <a:gd name="connsiteY18" fmla="*/ 4502552 h 4502552"/>
              <a:gd name="connsiteX19" fmla="*/ 7511969 w 8287473"/>
              <a:gd name="connsiteY19" fmla="*/ 4317357 h 4502552"/>
              <a:gd name="connsiteX20" fmla="*/ 7581417 w 8287473"/>
              <a:gd name="connsiteY20" fmla="*/ 3298784 h 4502552"/>
              <a:gd name="connsiteX0" fmla="*/ 7581417 w 8287473"/>
              <a:gd name="connsiteY0" fmla="*/ 3298784 h 4502552"/>
              <a:gd name="connsiteX1" fmla="*/ 8287473 w 8287473"/>
              <a:gd name="connsiteY1" fmla="*/ 3240911 h 4502552"/>
              <a:gd name="connsiteX2" fmla="*/ 8264324 w 8287473"/>
              <a:gd name="connsiteY2" fmla="*/ 0 h 4502552"/>
              <a:gd name="connsiteX3" fmla="*/ 0 w 8287473"/>
              <a:gd name="connsiteY3" fmla="*/ 57873 h 4502552"/>
              <a:gd name="connsiteX4" fmla="*/ 162045 w 8287473"/>
              <a:gd name="connsiteY4" fmla="*/ 3576577 h 4502552"/>
              <a:gd name="connsiteX5" fmla="*/ 1794076 w 8287473"/>
              <a:gd name="connsiteY5" fmla="*/ 4237816 h 4502552"/>
              <a:gd name="connsiteX6" fmla="*/ 3312812 w 8287473"/>
              <a:gd name="connsiteY6" fmla="*/ 4252322 h 4502552"/>
              <a:gd name="connsiteX7" fmla="*/ 3298784 w 8287473"/>
              <a:gd name="connsiteY7" fmla="*/ 3599726 h 4502552"/>
              <a:gd name="connsiteX8" fmla="*/ 3009418 w 8287473"/>
              <a:gd name="connsiteY8" fmla="*/ 3599726 h 4502552"/>
              <a:gd name="connsiteX9" fmla="*/ 3032567 w 8287473"/>
              <a:gd name="connsiteY9" fmla="*/ 2893671 h 4502552"/>
              <a:gd name="connsiteX10" fmla="*/ 3032567 w 8287473"/>
              <a:gd name="connsiteY10" fmla="*/ 1851949 h 4502552"/>
              <a:gd name="connsiteX11" fmla="*/ 3159888 w 8287473"/>
              <a:gd name="connsiteY11" fmla="*/ 1805650 h 4502552"/>
              <a:gd name="connsiteX12" fmla="*/ 3993265 w 8287473"/>
              <a:gd name="connsiteY12" fmla="*/ 1794076 h 4502552"/>
              <a:gd name="connsiteX13" fmla="*/ 4085863 w 8287473"/>
              <a:gd name="connsiteY13" fmla="*/ 2361235 h 4502552"/>
              <a:gd name="connsiteX14" fmla="*/ 4027990 w 8287473"/>
              <a:gd name="connsiteY14" fmla="*/ 3402957 h 4502552"/>
              <a:gd name="connsiteX15" fmla="*/ 3669174 w 8287473"/>
              <a:gd name="connsiteY15" fmla="*/ 3553427 h 4502552"/>
              <a:gd name="connsiteX16" fmla="*/ 3518703 w 8287473"/>
              <a:gd name="connsiteY16" fmla="*/ 3657600 h 4502552"/>
              <a:gd name="connsiteX17" fmla="*/ 3507129 w 8287473"/>
              <a:gd name="connsiteY17" fmla="*/ 4433103 h 4502552"/>
              <a:gd name="connsiteX18" fmla="*/ 4271058 w 8287473"/>
              <a:gd name="connsiteY18" fmla="*/ 4502552 h 4502552"/>
              <a:gd name="connsiteX19" fmla="*/ 7511969 w 8287473"/>
              <a:gd name="connsiteY19" fmla="*/ 4317357 h 4502552"/>
              <a:gd name="connsiteX20" fmla="*/ 7581417 w 8287473"/>
              <a:gd name="connsiteY20" fmla="*/ 3298784 h 4502552"/>
              <a:gd name="connsiteX0" fmla="*/ 7419372 w 8125428"/>
              <a:gd name="connsiteY0" fmla="*/ 3298784 h 4502552"/>
              <a:gd name="connsiteX1" fmla="*/ 8125428 w 8125428"/>
              <a:gd name="connsiteY1" fmla="*/ 3240911 h 4502552"/>
              <a:gd name="connsiteX2" fmla="*/ 8102279 w 8125428"/>
              <a:gd name="connsiteY2" fmla="*/ 0 h 4502552"/>
              <a:gd name="connsiteX3" fmla="*/ 129864 w 8125428"/>
              <a:gd name="connsiteY3" fmla="*/ 67999 h 4502552"/>
              <a:gd name="connsiteX4" fmla="*/ 0 w 8125428"/>
              <a:gd name="connsiteY4" fmla="*/ 3576577 h 4502552"/>
              <a:gd name="connsiteX5" fmla="*/ 1632031 w 8125428"/>
              <a:gd name="connsiteY5" fmla="*/ 4237816 h 4502552"/>
              <a:gd name="connsiteX6" fmla="*/ 3150767 w 8125428"/>
              <a:gd name="connsiteY6" fmla="*/ 4252322 h 4502552"/>
              <a:gd name="connsiteX7" fmla="*/ 3136739 w 8125428"/>
              <a:gd name="connsiteY7" fmla="*/ 3599726 h 4502552"/>
              <a:gd name="connsiteX8" fmla="*/ 2847373 w 8125428"/>
              <a:gd name="connsiteY8" fmla="*/ 3599726 h 4502552"/>
              <a:gd name="connsiteX9" fmla="*/ 2870522 w 8125428"/>
              <a:gd name="connsiteY9" fmla="*/ 2893671 h 4502552"/>
              <a:gd name="connsiteX10" fmla="*/ 2870522 w 8125428"/>
              <a:gd name="connsiteY10" fmla="*/ 1851949 h 4502552"/>
              <a:gd name="connsiteX11" fmla="*/ 2997843 w 8125428"/>
              <a:gd name="connsiteY11" fmla="*/ 1805650 h 4502552"/>
              <a:gd name="connsiteX12" fmla="*/ 3831220 w 8125428"/>
              <a:gd name="connsiteY12" fmla="*/ 1794076 h 4502552"/>
              <a:gd name="connsiteX13" fmla="*/ 3923818 w 8125428"/>
              <a:gd name="connsiteY13" fmla="*/ 2361235 h 4502552"/>
              <a:gd name="connsiteX14" fmla="*/ 3865945 w 8125428"/>
              <a:gd name="connsiteY14" fmla="*/ 3402957 h 4502552"/>
              <a:gd name="connsiteX15" fmla="*/ 3507129 w 8125428"/>
              <a:gd name="connsiteY15" fmla="*/ 3553427 h 4502552"/>
              <a:gd name="connsiteX16" fmla="*/ 3356658 w 8125428"/>
              <a:gd name="connsiteY16" fmla="*/ 3657600 h 4502552"/>
              <a:gd name="connsiteX17" fmla="*/ 3345084 w 8125428"/>
              <a:gd name="connsiteY17" fmla="*/ 4433103 h 4502552"/>
              <a:gd name="connsiteX18" fmla="*/ 4109013 w 8125428"/>
              <a:gd name="connsiteY18" fmla="*/ 4502552 h 4502552"/>
              <a:gd name="connsiteX19" fmla="*/ 7349924 w 8125428"/>
              <a:gd name="connsiteY19" fmla="*/ 4317357 h 4502552"/>
              <a:gd name="connsiteX20" fmla="*/ 7419372 w 8125428"/>
              <a:gd name="connsiteY20" fmla="*/ 3298784 h 4502552"/>
              <a:gd name="connsiteX0" fmla="*/ 7289508 w 7995564"/>
              <a:gd name="connsiteY0" fmla="*/ 3298784 h 4502552"/>
              <a:gd name="connsiteX1" fmla="*/ 7995564 w 7995564"/>
              <a:gd name="connsiteY1" fmla="*/ 3240911 h 4502552"/>
              <a:gd name="connsiteX2" fmla="*/ 7972415 w 7995564"/>
              <a:gd name="connsiteY2" fmla="*/ 0 h 4502552"/>
              <a:gd name="connsiteX3" fmla="*/ 0 w 7995564"/>
              <a:gd name="connsiteY3" fmla="*/ 67999 h 4502552"/>
              <a:gd name="connsiteX4" fmla="*/ 61702 w 7995564"/>
              <a:gd name="connsiteY4" fmla="*/ 3546199 h 4502552"/>
              <a:gd name="connsiteX5" fmla="*/ 1502167 w 7995564"/>
              <a:gd name="connsiteY5" fmla="*/ 4237816 h 4502552"/>
              <a:gd name="connsiteX6" fmla="*/ 3020903 w 7995564"/>
              <a:gd name="connsiteY6" fmla="*/ 4252322 h 4502552"/>
              <a:gd name="connsiteX7" fmla="*/ 3006875 w 7995564"/>
              <a:gd name="connsiteY7" fmla="*/ 3599726 h 4502552"/>
              <a:gd name="connsiteX8" fmla="*/ 2717509 w 7995564"/>
              <a:gd name="connsiteY8" fmla="*/ 3599726 h 4502552"/>
              <a:gd name="connsiteX9" fmla="*/ 2740658 w 7995564"/>
              <a:gd name="connsiteY9" fmla="*/ 2893671 h 4502552"/>
              <a:gd name="connsiteX10" fmla="*/ 2740658 w 7995564"/>
              <a:gd name="connsiteY10" fmla="*/ 1851949 h 4502552"/>
              <a:gd name="connsiteX11" fmla="*/ 2867979 w 7995564"/>
              <a:gd name="connsiteY11" fmla="*/ 1805650 h 4502552"/>
              <a:gd name="connsiteX12" fmla="*/ 3701356 w 7995564"/>
              <a:gd name="connsiteY12" fmla="*/ 1794076 h 4502552"/>
              <a:gd name="connsiteX13" fmla="*/ 3793954 w 7995564"/>
              <a:gd name="connsiteY13" fmla="*/ 2361235 h 4502552"/>
              <a:gd name="connsiteX14" fmla="*/ 3736081 w 7995564"/>
              <a:gd name="connsiteY14" fmla="*/ 3402957 h 4502552"/>
              <a:gd name="connsiteX15" fmla="*/ 3377265 w 7995564"/>
              <a:gd name="connsiteY15" fmla="*/ 3553427 h 4502552"/>
              <a:gd name="connsiteX16" fmla="*/ 3226794 w 7995564"/>
              <a:gd name="connsiteY16" fmla="*/ 3657600 h 4502552"/>
              <a:gd name="connsiteX17" fmla="*/ 3215220 w 7995564"/>
              <a:gd name="connsiteY17" fmla="*/ 4433103 h 4502552"/>
              <a:gd name="connsiteX18" fmla="*/ 3979149 w 7995564"/>
              <a:gd name="connsiteY18" fmla="*/ 4502552 h 4502552"/>
              <a:gd name="connsiteX19" fmla="*/ 7220060 w 7995564"/>
              <a:gd name="connsiteY19" fmla="*/ 4317357 h 4502552"/>
              <a:gd name="connsiteX20" fmla="*/ 7289508 w 7995564"/>
              <a:gd name="connsiteY20" fmla="*/ 3298784 h 4502552"/>
              <a:gd name="connsiteX0" fmla="*/ 7289508 w 7995564"/>
              <a:gd name="connsiteY0" fmla="*/ 3298784 h 4502552"/>
              <a:gd name="connsiteX1" fmla="*/ 7995564 w 7995564"/>
              <a:gd name="connsiteY1" fmla="*/ 3240911 h 4502552"/>
              <a:gd name="connsiteX2" fmla="*/ 7972415 w 7995564"/>
              <a:gd name="connsiteY2" fmla="*/ 0 h 4502552"/>
              <a:gd name="connsiteX3" fmla="*/ 0 w 7995564"/>
              <a:gd name="connsiteY3" fmla="*/ 67999 h 4502552"/>
              <a:gd name="connsiteX4" fmla="*/ 61702 w 7995564"/>
              <a:gd name="connsiteY4" fmla="*/ 3546199 h 4502552"/>
              <a:gd name="connsiteX5" fmla="*/ 1502167 w 7995564"/>
              <a:gd name="connsiteY5" fmla="*/ 4237816 h 4502552"/>
              <a:gd name="connsiteX6" fmla="*/ 3020903 w 7995564"/>
              <a:gd name="connsiteY6" fmla="*/ 4252322 h 4502552"/>
              <a:gd name="connsiteX7" fmla="*/ 3006875 w 7995564"/>
              <a:gd name="connsiteY7" fmla="*/ 3599726 h 4502552"/>
              <a:gd name="connsiteX8" fmla="*/ 2717509 w 7995564"/>
              <a:gd name="connsiteY8" fmla="*/ 3599726 h 4502552"/>
              <a:gd name="connsiteX9" fmla="*/ 2740658 w 7995564"/>
              <a:gd name="connsiteY9" fmla="*/ 2893671 h 4502552"/>
              <a:gd name="connsiteX10" fmla="*/ 2740658 w 7995564"/>
              <a:gd name="connsiteY10" fmla="*/ 1851949 h 4502552"/>
              <a:gd name="connsiteX11" fmla="*/ 2867979 w 7995564"/>
              <a:gd name="connsiteY11" fmla="*/ 1805650 h 4502552"/>
              <a:gd name="connsiteX12" fmla="*/ 3701356 w 7995564"/>
              <a:gd name="connsiteY12" fmla="*/ 1794076 h 4502552"/>
              <a:gd name="connsiteX13" fmla="*/ 3793954 w 7995564"/>
              <a:gd name="connsiteY13" fmla="*/ 2361235 h 4502552"/>
              <a:gd name="connsiteX14" fmla="*/ 3736081 w 7995564"/>
              <a:gd name="connsiteY14" fmla="*/ 3402957 h 4502552"/>
              <a:gd name="connsiteX15" fmla="*/ 3377265 w 7995564"/>
              <a:gd name="connsiteY15" fmla="*/ 3553427 h 4502552"/>
              <a:gd name="connsiteX16" fmla="*/ 3226794 w 7995564"/>
              <a:gd name="connsiteY16" fmla="*/ 3657600 h 4502552"/>
              <a:gd name="connsiteX17" fmla="*/ 3215220 w 7995564"/>
              <a:gd name="connsiteY17" fmla="*/ 4433103 h 4502552"/>
              <a:gd name="connsiteX18" fmla="*/ 3979149 w 7995564"/>
              <a:gd name="connsiteY18" fmla="*/ 4502552 h 4502552"/>
              <a:gd name="connsiteX19" fmla="*/ 7210938 w 7995564"/>
              <a:gd name="connsiteY19" fmla="*/ 4428740 h 4502552"/>
              <a:gd name="connsiteX20" fmla="*/ 7289508 w 7995564"/>
              <a:gd name="connsiteY20" fmla="*/ 3298784 h 4502552"/>
              <a:gd name="connsiteX0" fmla="*/ 7289508 w 7995564"/>
              <a:gd name="connsiteY0" fmla="*/ 3298784 h 4433103"/>
              <a:gd name="connsiteX1" fmla="*/ 7995564 w 7995564"/>
              <a:gd name="connsiteY1" fmla="*/ 3240911 h 4433103"/>
              <a:gd name="connsiteX2" fmla="*/ 7972415 w 7995564"/>
              <a:gd name="connsiteY2" fmla="*/ 0 h 4433103"/>
              <a:gd name="connsiteX3" fmla="*/ 0 w 7995564"/>
              <a:gd name="connsiteY3" fmla="*/ 67999 h 4433103"/>
              <a:gd name="connsiteX4" fmla="*/ 61702 w 7995564"/>
              <a:gd name="connsiteY4" fmla="*/ 3546199 h 4433103"/>
              <a:gd name="connsiteX5" fmla="*/ 1502167 w 7995564"/>
              <a:gd name="connsiteY5" fmla="*/ 4237816 h 4433103"/>
              <a:gd name="connsiteX6" fmla="*/ 3020903 w 7995564"/>
              <a:gd name="connsiteY6" fmla="*/ 4252322 h 4433103"/>
              <a:gd name="connsiteX7" fmla="*/ 3006875 w 7995564"/>
              <a:gd name="connsiteY7" fmla="*/ 3599726 h 4433103"/>
              <a:gd name="connsiteX8" fmla="*/ 2717509 w 7995564"/>
              <a:gd name="connsiteY8" fmla="*/ 3599726 h 4433103"/>
              <a:gd name="connsiteX9" fmla="*/ 2740658 w 7995564"/>
              <a:gd name="connsiteY9" fmla="*/ 2893671 h 4433103"/>
              <a:gd name="connsiteX10" fmla="*/ 2740658 w 7995564"/>
              <a:gd name="connsiteY10" fmla="*/ 1851949 h 4433103"/>
              <a:gd name="connsiteX11" fmla="*/ 2867979 w 7995564"/>
              <a:gd name="connsiteY11" fmla="*/ 1805650 h 4433103"/>
              <a:gd name="connsiteX12" fmla="*/ 3701356 w 7995564"/>
              <a:gd name="connsiteY12" fmla="*/ 1794076 h 4433103"/>
              <a:gd name="connsiteX13" fmla="*/ 3793954 w 7995564"/>
              <a:gd name="connsiteY13" fmla="*/ 2361235 h 4433103"/>
              <a:gd name="connsiteX14" fmla="*/ 3736081 w 7995564"/>
              <a:gd name="connsiteY14" fmla="*/ 3402957 h 4433103"/>
              <a:gd name="connsiteX15" fmla="*/ 3377265 w 7995564"/>
              <a:gd name="connsiteY15" fmla="*/ 3553427 h 4433103"/>
              <a:gd name="connsiteX16" fmla="*/ 3226794 w 7995564"/>
              <a:gd name="connsiteY16" fmla="*/ 3657600 h 4433103"/>
              <a:gd name="connsiteX17" fmla="*/ 3215220 w 7995564"/>
              <a:gd name="connsiteY17" fmla="*/ 4433103 h 4433103"/>
              <a:gd name="connsiteX18" fmla="*/ 3979149 w 7995564"/>
              <a:gd name="connsiteY18" fmla="*/ 4431671 h 4433103"/>
              <a:gd name="connsiteX19" fmla="*/ 7210938 w 7995564"/>
              <a:gd name="connsiteY19" fmla="*/ 4428740 h 4433103"/>
              <a:gd name="connsiteX20" fmla="*/ 7289508 w 7995564"/>
              <a:gd name="connsiteY20" fmla="*/ 3298784 h 443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95564" h="4433103">
                <a:moveTo>
                  <a:pt x="7289508" y="3298784"/>
                </a:moveTo>
                <a:lnTo>
                  <a:pt x="7995564" y="3240911"/>
                </a:lnTo>
                <a:lnTo>
                  <a:pt x="7972415" y="0"/>
                </a:lnTo>
                <a:lnTo>
                  <a:pt x="0" y="67999"/>
                </a:lnTo>
                <a:lnTo>
                  <a:pt x="61702" y="3546199"/>
                </a:lnTo>
                <a:cubicBezTo>
                  <a:pt x="370360" y="4225247"/>
                  <a:pt x="1008967" y="4120129"/>
                  <a:pt x="1502167" y="4237816"/>
                </a:cubicBezTo>
                <a:cubicBezTo>
                  <a:pt x="1995367" y="4355503"/>
                  <a:pt x="2779764" y="4341061"/>
                  <a:pt x="3020903" y="4252322"/>
                </a:cubicBezTo>
                <a:cubicBezTo>
                  <a:pt x="2951455" y="4036261"/>
                  <a:pt x="3076323" y="3815787"/>
                  <a:pt x="3006875" y="3599726"/>
                </a:cubicBezTo>
                <a:lnTo>
                  <a:pt x="2717509" y="3599726"/>
                </a:lnTo>
                <a:lnTo>
                  <a:pt x="2740658" y="2893671"/>
                </a:lnTo>
                <a:lnTo>
                  <a:pt x="2740658" y="1851949"/>
                </a:lnTo>
                <a:lnTo>
                  <a:pt x="2867979" y="1805650"/>
                </a:lnTo>
                <a:lnTo>
                  <a:pt x="3701356" y="1794076"/>
                </a:lnTo>
                <a:lnTo>
                  <a:pt x="3793954" y="2361235"/>
                </a:lnTo>
                <a:lnTo>
                  <a:pt x="3736081" y="3402957"/>
                </a:lnTo>
                <a:lnTo>
                  <a:pt x="3377265" y="3553427"/>
                </a:lnTo>
                <a:lnTo>
                  <a:pt x="3226794" y="3657600"/>
                </a:lnTo>
                <a:lnTo>
                  <a:pt x="3215220" y="4433103"/>
                </a:lnTo>
                <a:lnTo>
                  <a:pt x="3979149" y="4431671"/>
                </a:lnTo>
                <a:lnTo>
                  <a:pt x="7210938" y="4428740"/>
                </a:lnTo>
                <a:lnTo>
                  <a:pt x="7289508" y="3298784"/>
                </a:lnTo>
                <a:close/>
              </a:path>
            </a:pathLst>
          </a:cu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1721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MIPS Control Logic</a:t>
            </a:r>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39</a:t>
            </a:fld>
            <a:endParaRPr lang="en-US"/>
          </a:p>
        </p:txBody>
      </p:sp>
      <p:sp>
        <p:nvSpPr>
          <p:cNvPr id="5" name="Text Placeholder 4"/>
          <p:cNvSpPr>
            <a:spLocks noGrp="1"/>
          </p:cNvSpPr>
          <p:nvPr>
            <p:ph type="body" sz="quarter" idx="13"/>
          </p:nvPr>
        </p:nvSpPr>
        <p:spPr/>
        <p:txBody>
          <a:bodyPr/>
          <a:lstStyle/>
          <a:p>
            <a:r>
              <a:rPr lang="en-US" dirty="0"/>
              <a:t>Slide by Bohn</a:t>
            </a:r>
          </a:p>
        </p:txBody>
      </p:sp>
      <p:pic>
        <p:nvPicPr>
          <p:cNvPr id="13" name="Content Placeholder 9"/>
          <p:cNvPicPr>
            <a:picLocks noGrp="1" noChangeAspect="1"/>
          </p:cNvPicPr>
          <p:nvPr>
            <p:ph sz="half" idx="1"/>
          </p:nvPr>
        </p:nvPicPr>
        <p:blipFill>
          <a:blip r:embed="rId2"/>
          <a:stretch>
            <a:fillRect/>
          </a:stretch>
        </p:blipFill>
        <p:spPr>
          <a:xfrm>
            <a:off x="1421232" y="1825625"/>
            <a:ext cx="4015536" cy="4351338"/>
          </a:xfrm>
          <a:prstGeom prst="rect">
            <a:avLst/>
          </a:prstGeom>
        </p:spPr>
      </p:pic>
      <p:graphicFrame>
        <p:nvGraphicFramePr>
          <p:cNvPr id="15" name="Content Placeholder 14"/>
          <p:cNvGraphicFramePr>
            <a:graphicFrameLocks noGrp="1"/>
          </p:cNvGraphicFramePr>
          <p:nvPr>
            <p:ph sz="half" idx="2"/>
          </p:nvPr>
        </p:nvGraphicFramePr>
        <p:xfrm>
          <a:off x="6172199" y="467716"/>
          <a:ext cx="5917035" cy="5933440"/>
        </p:xfrm>
        <a:graphic>
          <a:graphicData uri="http://schemas.openxmlformats.org/drawingml/2006/table">
            <a:tbl>
              <a:tblPr firstRow="1" bandRow="1">
                <a:tableStyleId>{5C22544A-7EE6-4342-B048-85BDC9FD1C3A}</a:tableStyleId>
              </a:tblPr>
              <a:tblGrid>
                <a:gridCol w="470339">
                  <a:extLst>
                    <a:ext uri="{9D8B030D-6E8A-4147-A177-3AD203B41FA5}">
                      <a16:colId xmlns:a16="http://schemas.microsoft.com/office/drawing/2014/main" val="885139671"/>
                    </a:ext>
                  </a:extLst>
                </a:gridCol>
                <a:gridCol w="1220241">
                  <a:extLst>
                    <a:ext uri="{9D8B030D-6E8A-4147-A177-3AD203B41FA5}">
                      <a16:colId xmlns:a16="http://schemas.microsoft.com/office/drawing/2014/main" val="450462791"/>
                    </a:ext>
                  </a:extLst>
                </a:gridCol>
                <a:gridCol w="845291">
                  <a:extLst>
                    <a:ext uri="{9D8B030D-6E8A-4147-A177-3AD203B41FA5}">
                      <a16:colId xmlns:a16="http://schemas.microsoft.com/office/drawing/2014/main" val="3727522339"/>
                    </a:ext>
                  </a:extLst>
                </a:gridCol>
                <a:gridCol w="845291">
                  <a:extLst>
                    <a:ext uri="{9D8B030D-6E8A-4147-A177-3AD203B41FA5}">
                      <a16:colId xmlns:a16="http://schemas.microsoft.com/office/drawing/2014/main" val="1380217536"/>
                    </a:ext>
                  </a:extLst>
                </a:gridCol>
                <a:gridCol w="845291">
                  <a:extLst>
                    <a:ext uri="{9D8B030D-6E8A-4147-A177-3AD203B41FA5}">
                      <a16:colId xmlns:a16="http://schemas.microsoft.com/office/drawing/2014/main" val="2519901424"/>
                    </a:ext>
                  </a:extLst>
                </a:gridCol>
                <a:gridCol w="845291">
                  <a:extLst>
                    <a:ext uri="{9D8B030D-6E8A-4147-A177-3AD203B41FA5}">
                      <a16:colId xmlns:a16="http://schemas.microsoft.com/office/drawing/2014/main" val="984616920"/>
                    </a:ext>
                  </a:extLst>
                </a:gridCol>
                <a:gridCol w="845291">
                  <a:extLst>
                    <a:ext uri="{9D8B030D-6E8A-4147-A177-3AD203B41FA5}">
                      <a16:colId xmlns:a16="http://schemas.microsoft.com/office/drawing/2014/main" val="2630740874"/>
                    </a:ext>
                  </a:extLst>
                </a:gridCol>
              </a:tblGrid>
              <a:tr h="370840">
                <a:tc gridSpan="2">
                  <a:txBody>
                    <a:bodyPr/>
                    <a:lstStyle/>
                    <a:p>
                      <a:endParaRPr lang="en-US" dirty="0"/>
                    </a:p>
                  </a:txBody>
                  <a:tcPr/>
                </a:tc>
                <a:tc hMerge="1">
                  <a:txBody>
                    <a:bodyPr/>
                    <a:lstStyle/>
                    <a:p>
                      <a:endParaRPr lang="en-US" dirty="0"/>
                    </a:p>
                  </a:txBody>
                  <a:tcPr/>
                </a:tc>
                <a:tc>
                  <a:txBody>
                    <a:bodyPr/>
                    <a:lstStyle/>
                    <a:p>
                      <a:pPr algn="ctr"/>
                      <a:r>
                        <a:rPr lang="en-US" sz="1400" dirty="0"/>
                        <a:t>R-format</a:t>
                      </a:r>
                    </a:p>
                  </a:txBody>
                  <a:tcPr/>
                </a:tc>
                <a:tc>
                  <a:txBody>
                    <a:bodyPr/>
                    <a:lstStyle/>
                    <a:p>
                      <a:pPr algn="ctr"/>
                      <a:r>
                        <a:rPr lang="en-US" dirty="0" err="1"/>
                        <a:t>addi</a:t>
                      </a:r>
                      <a:endParaRPr lang="en-US" dirty="0"/>
                    </a:p>
                  </a:txBody>
                  <a:tcPr/>
                </a:tc>
                <a:tc>
                  <a:txBody>
                    <a:bodyPr/>
                    <a:lstStyle/>
                    <a:p>
                      <a:pPr algn="ctr"/>
                      <a:r>
                        <a:rPr lang="en-US" dirty="0" err="1"/>
                        <a:t>lw</a:t>
                      </a:r>
                      <a:endParaRPr lang="en-US" dirty="0"/>
                    </a:p>
                  </a:txBody>
                  <a:tcPr/>
                </a:tc>
                <a:tc>
                  <a:txBody>
                    <a:bodyPr/>
                    <a:lstStyle/>
                    <a:p>
                      <a:pPr algn="ctr"/>
                      <a:r>
                        <a:rPr lang="en-US" dirty="0" err="1"/>
                        <a:t>sw</a:t>
                      </a:r>
                      <a:endParaRPr lang="en-US" dirty="0"/>
                    </a:p>
                  </a:txBody>
                  <a:tcPr/>
                </a:tc>
                <a:tc>
                  <a:txBody>
                    <a:bodyPr/>
                    <a:lstStyle/>
                    <a:p>
                      <a:pPr algn="ctr"/>
                      <a:r>
                        <a:rPr lang="en-US" dirty="0" err="1"/>
                        <a:t>beq</a:t>
                      </a:r>
                      <a:endParaRPr lang="en-US" dirty="0"/>
                    </a:p>
                  </a:txBody>
                  <a:tcPr/>
                </a:tc>
                <a:extLst>
                  <a:ext uri="{0D108BD9-81ED-4DB2-BD59-A6C34878D82A}">
                    <a16:rowId xmlns:a16="http://schemas.microsoft.com/office/drawing/2014/main" val="2734634304"/>
                  </a:ext>
                </a:extLst>
              </a:tr>
              <a:tr h="370840">
                <a:tc rowSpan="6">
                  <a:txBody>
                    <a:bodyPr/>
                    <a:lstStyle/>
                    <a:p>
                      <a:pPr algn="ctr"/>
                      <a:r>
                        <a:rPr lang="en-US" dirty="0"/>
                        <a:t>Inputs</a:t>
                      </a:r>
                    </a:p>
                  </a:txBody>
                  <a:tcPr vert="vert270" anchor="ctr">
                    <a:lnB w="38100" cap="flat" cmpd="sng" algn="ctr">
                      <a:solidFill>
                        <a:schemeClr val="bg1"/>
                      </a:solidFill>
                      <a:prstDash val="solid"/>
                      <a:round/>
                      <a:headEnd type="none" w="med" len="med"/>
                      <a:tailEnd type="none" w="med" len="med"/>
                    </a:lnB>
                  </a:tcPr>
                </a:tc>
                <a:tc>
                  <a:txBody>
                    <a:bodyPr/>
                    <a:lstStyle/>
                    <a:p>
                      <a:r>
                        <a:rPr lang="en-US" dirty="0"/>
                        <a:t>Op5</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678723629"/>
                  </a:ext>
                </a:extLst>
              </a:tr>
              <a:tr h="370840">
                <a:tc vMerge="1">
                  <a:txBody>
                    <a:bodyPr/>
                    <a:lstStyle/>
                    <a:p>
                      <a:endParaRPr lang="en-US" dirty="0"/>
                    </a:p>
                  </a:txBody>
                  <a:tcPr/>
                </a:tc>
                <a:tc>
                  <a:txBody>
                    <a:bodyPr/>
                    <a:lstStyle/>
                    <a:p>
                      <a:r>
                        <a:rPr lang="en-US" dirty="0"/>
                        <a:t>Op4</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620242664"/>
                  </a:ext>
                </a:extLst>
              </a:tr>
              <a:tr h="370840">
                <a:tc vMerge="1">
                  <a:txBody>
                    <a:bodyPr/>
                    <a:lstStyle/>
                    <a:p>
                      <a:endParaRPr lang="en-US" dirty="0"/>
                    </a:p>
                  </a:txBody>
                  <a:tcPr/>
                </a:tc>
                <a:tc>
                  <a:txBody>
                    <a:bodyPr/>
                    <a:lstStyle/>
                    <a:p>
                      <a:r>
                        <a:rPr lang="en-US" dirty="0"/>
                        <a:t>Op3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299068446"/>
                  </a:ext>
                </a:extLst>
              </a:tr>
              <a:tr h="370840">
                <a:tc vMerge="1">
                  <a:txBody>
                    <a:bodyPr/>
                    <a:lstStyle/>
                    <a:p>
                      <a:endParaRPr lang="en-US" dirty="0"/>
                    </a:p>
                  </a:txBody>
                  <a:tcPr/>
                </a:tc>
                <a:tc>
                  <a:txBody>
                    <a:bodyPr/>
                    <a:lstStyle/>
                    <a:p>
                      <a:r>
                        <a:rPr lang="en-US" dirty="0"/>
                        <a:t>Op2</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344556997"/>
                  </a:ext>
                </a:extLst>
              </a:tr>
              <a:tr h="370840">
                <a:tc vMerge="1">
                  <a:txBody>
                    <a:bodyPr/>
                    <a:lstStyle/>
                    <a:p>
                      <a:endParaRPr lang="en-US" dirty="0"/>
                    </a:p>
                  </a:txBody>
                  <a:tcPr/>
                </a:tc>
                <a:tc>
                  <a:txBody>
                    <a:bodyPr/>
                    <a:lstStyle/>
                    <a:p>
                      <a:r>
                        <a:rPr lang="en-US" dirty="0"/>
                        <a:t>Op1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544940903"/>
                  </a:ext>
                </a:extLst>
              </a:tr>
              <a:tr h="370840">
                <a:tc vMerge="1">
                  <a:txBody>
                    <a:bodyPr/>
                    <a:lstStyle/>
                    <a:p>
                      <a:endParaRPr lang="en-US" dirty="0"/>
                    </a:p>
                  </a:txBody>
                  <a:tcPr/>
                </a:tc>
                <a:tc>
                  <a:txBody>
                    <a:bodyPr/>
                    <a:lstStyle/>
                    <a:p>
                      <a:r>
                        <a:rPr lang="en-US" dirty="0"/>
                        <a:t>Op0</a:t>
                      </a:r>
                    </a:p>
                  </a:txBody>
                  <a:tcPr>
                    <a:lnB w="38100" cap="flat" cmpd="sng" algn="ctr">
                      <a:solidFill>
                        <a:schemeClr val="bg1"/>
                      </a:solidFill>
                      <a:prstDash val="solid"/>
                      <a:round/>
                      <a:headEnd type="none" w="med" len="med"/>
                      <a:tailEnd type="none" w="med" len="med"/>
                    </a:lnB>
                  </a:tcPr>
                </a:tc>
                <a:tc>
                  <a:txBody>
                    <a:bodyPr/>
                    <a:lstStyle/>
                    <a:p>
                      <a:pPr algn="ctr"/>
                      <a:r>
                        <a:rPr lang="en-US" dirty="0"/>
                        <a:t>0</a:t>
                      </a:r>
                    </a:p>
                  </a:txBody>
                  <a:tcPr>
                    <a:lnB w="38100" cap="flat" cmpd="sng" algn="ctr">
                      <a:solidFill>
                        <a:schemeClr val="bg1"/>
                      </a:solidFill>
                      <a:prstDash val="solid"/>
                      <a:round/>
                      <a:headEnd type="none" w="med" len="med"/>
                      <a:tailEnd type="none" w="med" len="med"/>
                    </a:lnB>
                  </a:tcPr>
                </a:tc>
                <a:tc>
                  <a:txBody>
                    <a:bodyPr/>
                    <a:lstStyle/>
                    <a:p>
                      <a:pPr algn="ctr"/>
                      <a:r>
                        <a:rPr lang="en-US" dirty="0"/>
                        <a:t>0</a:t>
                      </a:r>
                    </a:p>
                  </a:txBody>
                  <a:tcPr>
                    <a:lnB w="38100" cap="flat" cmpd="sng" algn="ctr">
                      <a:solidFill>
                        <a:schemeClr val="bg1"/>
                      </a:solidFill>
                      <a:prstDash val="solid"/>
                      <a:round/>
                      <a:headEnd type="none" w="med" len="med"/>
                      <a:tailEnd type="none" w="med" len="med"/>
                    </a:lnB>
                  </a:tcPr>
                </a:tc>
                <a:tc>
                  <a:txBody>
                    <a:bodyPr/>
                    <a:lstStyle/>
                    <a:p>
                      <a:pPr algn="ctr"/>
                      <a:r>
                        <a:rPr lang="en-US" dirty="0"/>
                        <a:t>1</a:t>
                      </a:r>
                    </a:p>
                  </a:txBody>
                  <a:tcPr>
                    <a:lnB w="38100" cap="flat" cmpd="sng" algn="ctr">
                      <a:solidFill>
                        <a:schemeClr val="bg1"/>
                      </a:solidFill>
                      <a:prstDash val="solid"/>
                      <a:round/>
                      <a:headEnd type="none" w="med" len="med"/>
                      <a:tailEnd type="none" w="med" len="med"/>
                    </a:lnB>
                  </a:tcPr>
                </a:tc>
                <a:tc>
                  <a:txBody>
                    <a:bodyPr/>
                    <a:lstStyle/>
                    <a:p>
                      <a:pPr algn="ctr"/>
                      <a:r>
                        <a:rPr lang="en-US" dirty="0"/>
                        <a:t>1</a:t>
                      </a:r>
                    </a:p>
                  </a:txBody>
                  <a:tcPr>
                    <a:lnB w="38100" cap="flat" cmpd="sng" algn="ctr">
                      <a:solidFill>
                        <a:schemeClr val="bg1"/>
                      </a:solidFill>
                      <a:prstDash val="solid"/>
                      <a:round/>
                      <a:headEnd type="none" w="med" len="med"/>
                      <a:tailEnd type="none" w="med" len="med"/>
                    </a:lnB>
                  </a:tcPr>
                </a:tc>
                <a:tc>
                  <a:txBody>
                    <a:bodyPr/>
                    <a:lstStyle/>
                    <a:p>
                      <a:pPr algn="ctr"/>
                      <a:r>
                        <a:rPr lang="en-US" dirty="0"/>
                        <a:t>0</a:t>
                      </a:r>
                    </a:p>
                  </a:txBody>
                  <a:tcPr>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03674545"/>
                  </a:ext>
                </a:extLst>
              </a:tr>
              <a:tr h="370840">
                <a:tc rowSpan="9">
                  <a:txBody>
                    <a:bodyPr/>
                    <a:lstStyle/>
                    <a:p>
                      <a:pPr algn="ctr"/>
                      <a:r>
                        <a:rPr lang="en-US" dirty="0"/>
                        <a:t>Outputs</a:t>
                      </a:r>
                    </a:p>
                  </a:txBody>
                  <a:tcPr vert="vert270" anchor="ctr">
                    <a:lnT w="38100" cap="flat" cmpd="sng" algn="ctr">
                      <a:solidFill>
                        <a:schemeClr val="bg1"/>
                      </a:solidFill>
                      <a:prstDash val="solid"/>
                      <a:round/>
                      <a:headEnd type="none" w="med" len="med"/>
                      <a:tailEnd type="none" w="med" len="med"/>
                    </a:lnT>
                  </a:tcPr>
                </a:tc>
                <a:tc>
                  <a:txBody>
                    <a:bodyPr/>
                    <a:lstStyle/>
                    <a:p>
                      <a:r>
                        <a:rPr lang="en-US" dirty="0" err="1"/>
                        <a:t>RegDst</a:t>
                      </a:r>
                      <a:endParaRPr lang="en-US" dirty="0"/>
                    </a:p>
                  </a:txBody>
                  <a:tcPr>
                    <a:lnT w="38100" cap="flat" cmpd="sng" algn="ctr">
                      <a:solidFill>
                        <a:schemeClr val="bg1"/>
                      </a:solidFill>
                      <a:prstDash val="solid"/>
                      <a:round/>
                      <a:headEnd type="none" w="med" len="med"/>
                      <a:tailEnd type="none" w="med" len="med"/>
                    </a:lnT>
                  </a:tcPr>
                </a:tc>
                <a:tc>
                  <a:txBody>
                    <a:bodyPr/>
                    <a:lstStyle/>
                    <a:p>
                      <a:pPr algn="ctr"/>
                      <a:r>
                        <a:rPr lang="en-US" dirty="0"/>
                        <a:t>1</a:t>
                      </a:r>
                    </a:p>
                  </a:txBody>
                  <a:tcPr>
                    <a:lnT w="38100" cap="flat" cmpd="sng" algn="ctr">
                      <a:solidFill>
                        <a:schemeClr val="bg1"/>
                      </a:solidFill>
                      <a:prstDash val="solid"/>
                      <a:round/>
                      <a:headEnd type="none" w="med" len="med"/>
                      <a:tailEnd type="none" w="med" len="med"/>
                    </a:lnT>
                  </a:tcPr>
                </a:tc>
                <a:tc>
                  <a:txBody>
                    <a:bodyPr/>
                    <a:lstStyle/>
                    <a:p>
                      <a:pPr algn="ctr"/>
                      <a:r>
                        <a:rPr lang="en-US" dirty="0"/>
                        <a:t>0</a:t>
                      </a:r>
                    </a:p>
                  </a:txBody>
                  <a:tcPr>
                    <a:lnT w="38100" cap="flat" cmpd="sng" algn="ctr">
                      <a:solidFill>
                        <a:schemeClr val="bg1"/>
                      </a:solidFill>
                      <a:prstDash val="solid"/>
                      <a:round/>
                      <a:headEnd type="none" w="med" len="med"/>
                      <a:tailEnd type="none" w="med" len="med"/>
                    </a:lnT>
                  </a:tcPr>
                </a:tc>
                <a:tc>
                  <a:txBody>
                    <a:bodyPr/>
                    <a:lstStyle/>
                    <a:p>
                      <a:pPr algn="ctr"/>
                      <a:r>
                        <a:rPr lang="en-US" dirty="0"/>
                        <a:t>0</a:t>
                      </a:r>
                    </a:p>
                  </a:txBody>
                  <a:tcPr>
                    <a:lnT w="38100" cap="flat" cmpd="sng" algn="ctr">
                      <a:solidFill>
                        <a:schemeClr val="bg1"/>
                      </a:solidFill>
                      <a:prstDash val="solid"/>
                      <a:round/>
                      <a:headEnd type="none" w="med" len="med"/>
                      <a:tailEnd type="none" w="med" len="med"/>
                    </a:lnT>
                  </a:tcPr>
                </a:tc>
                <a:tc>
                  <a:txBody>
                    <a:bodyPr/>
                    <a:lstStyle/>
                    <a:p>
                      <a:pPr algn="ctr"/>
                      <a:r>
                        <a:rPr lang="en-US" dirty="0"/>
                        <a:t>x</a:t>
                      </a:r>
                    </a:p>
                  </a:txBody>
                  <a:tcPr>
                    <a:lnT w="38100" cap="flat" cmpd="sng" algn="ctr">
                      <a:solidFill>
                        <a:schemeClr val="bg1"/>
                      </a:solidFill>
                      <a:prstDash val="solid"/>
                      <a:round/>
                      <a:headEnd type="none" w="med" len="med"/>
                      <a:tailEnd type="none" w="med" len="med"/>
                    </a:lnT>
                  </a:tcPr>
                </a:tc>
                <a:tc>
                  <a:txBody>
                    <a:bodyPr/>
                    <a:lstStyle/>
                    <a:p>
                      <a:pPr algn="ctr"/>
                      <a:r>
                        <a:rPr lang="en-US" dirty="0"/>
                        <a:t>x</a:t>
                      </a:r>
                    </a:p>
                  </a:txBody>
                  <a:tcP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144607694"/>
                  </a:ext>
                </a:extLst>
              </a:tr>
              <a:tr h="370840">
                <a:tc vMerge="1">
                  <a:txBody>
                    <a:bodyPr/>
                    <a:lstStyle/>
                    <a:p>
                      <a:endParaRPr lang="en-US" dirty="0"/>
                    </a:p>
                  </a:txBody>
                  <a:tcPr/>
                </a:tc>
                <a:tc>
                  <a:txBody>
                    <a:bodyPr/>
                    <a:lstStyle/>
                    <a:p>
                      <a:r>
                        <a:rPr lang="en-US" dirty="0" err="1"/>
                        <a:t>ALUSrc</a:t>
                      </a:r>
                      <a:endParaRPr lang="en-US" dirty="0"/>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537399095"/>
                  </a:ext>
                </a:extLst>
              </a:tr>
              <a:tr h="370840">
                <a:tc vMerge="1">
                  <a:txBody>
                    <a:bodyPr/>
                    <a:lstStyle/>
                    <a:p>
                      <a:endParaRPr lang="en-US" dirty="0"/>
                    </a:p>
                  </a:txBody>
                  <a:tcPr/>
                </a:tc>
                <a:tc>
                  <a:txBody>
                    <a:bodyPr/>
                    <a:lstStyle/>
                    <a:p>
                      <a:r>
                        <a:rPr lang="en-US" dirty="0" err="1"/>
                        <a:t>MemtoReg</a:t>
                      </a:r>
                      <a:endParaRPr lang="en-US"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540524477"/>
                  </a:ext>
                </a:extLst>
              </a:tr>
              <a:tr h="370840">
                <a:tc vMerge="1">
                  <a:txBody>
                    <a:bodyPr/>
                    <a:lstStyle/>
                    <a:p>
                      <a:endParaRPr lang="en-US" dirty="0"/>
                    </a:p>
                  </a:txBody>
                  <a:tcPr/>
                </a:tc>
                <a:tc>
                  <a:txBody>
                    <a:bodyPr/>
                    <a:lstStyle/>
                    <a:p>
                      <a:r>
                        <a:rPr lang="en-US" dirty="0" err="1"/>
                        <a:t>RegWrite</a:t>
                      </a: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19698108"/>
                  </a:ext>
                </a:extLst>
              </a:tr>
              <a:tr h="370840">
                <a:tc vMerge="1">
                  <a:txBody>
                    <a:bodyPr/>
                    <a:lstStyle/>
                    <a:p>
                      <a:endParaRPr lang="en-US" dirty="0"/>
                    </a:p>
                  </a:txBody>
                  <a:tcPr/>
                </a:tc>
                <a:tc>
                  <a:txBody>
                    <a:bodyPr/>
                    <a:lstStyle/>
                    <a:p>
                      <a:r>
                        <a:rPr lang="en-US" dirty="0" err="1"/>
                        <a:t>MemRead</a:t>
                      </a:r>
                      <a:endParaRPr lang="en-US"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451857856"/>
                  </a:ext>
                </a:extLst>
              </a:tr>
              <a:tr h="370840">
                <a:tc vMerge="1">
                  <a:txBody>
                    <a:bodyPr/>
                    <a:lstStyle/>
                    <a:p>
                      <a:endParaRPr lang="en-US" dirty="0"/>
                    </a:p>
                  </a:txBody>
                  <a:tcPr/>
                </a:tc>
                <a:tc>
                  <a:txBody>
                    <a:bodyPr/>
                    <a:lstStyle/>
                    <a:p>
                      <a:r>
                        <a:rPr lang="en-US" dirty="0" err="1"/>
                        <a:t>MemWrite</a:t>
                      </a:r>
                      <a:endParaRPr lang="en-US"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88170694"/>
                  </a:ext>
                </a:extLst>
              </a:tr>
              <a:tr h="370840">
                <a:tc vMerge="1">
                  <a:txBody>
                    <a:bodyPr/>
                    <a:lstStyle/>
                    <a:p>
                      <a:endParaRPr lang="en-US" dirty="0"/>
                    </a:p>
                  </a:txBody>
                  <a:tcPr/>
                </a:tc>
                <a:tc>
                  <a:txBody>
                    <a:bodyPr/>
                    <a:lstStyle/>
                    <a:p>
                      <a:r>
                        <a:rPr lang="en-US" dirty="0"/>
                        <a:t>Branch</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889122983"/>
                  </a:ext>
                </a:extLst>
              </a:tr>
              <a:tr h="370840">
                <a:tc vMerge="1">
                  <a:txBody>
                    <a:bodyPr/>
                    <a:lstStyle/>
                    <a:p>
                      <a:endParaRPr lang="en-US" dirty="0"/>
                    </a:p>
                  </a:txBody>
                  <a:tcPr/>
                </a:tc>
                <a:tc>
                  <a:txBody>
                    <a:bodyPr/>
                    <a:lstStyle/>
                    <a:p>
                      <a:r>
                        <a:rPr lang="en-US" dirty="0"/>
                        <a:t>ALUOp1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136204167"/>
                  </a:ext>
                </a:extLst>
              </a:tr>
              <a:tr h="370840">
                <a:tc vMerge="1">
                  <a:txBody>
                    <a:bodyPr/>
                    <a:lstStyle/>
                    <a:p>
                      <a:endParaRPr lang="en-US" dirty="0"/>
                    </a:p>
                  </a:txBody>
                  <a:tcPr/>
                </a:tc>
                <a:tc>
                  <a:txBody>
                    <a:bodyPr/>
                    <a:lstStyle/>
                    <a:p>
                      <a:r>
                        <a:rPr lang="en-US" dirty="0"/>
                        <a:t>ALUOp0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2296865"/>
                  </a:ext>
                </a:extLst>
              </a:tr>
            </a:tbl>
          </a:graphicData>
        </a:graphic>
      </p:graphicFrame>
      <p:sp>
        <p:nvSpPr>
          <p:cNvPr id="16" name="TextBox 15"/>
          <p:cNvSpPr txBox="1"/>
          <p:nvPr/>
        </p:nvSpPr>
        <p:spPr>
          <a:xfrm>
            <a:off x="1867354" y="5961519"/>
            <a:ext cx="1656223" cy="215444"/>
          </a:xfrm>
          <a:prstGeom prst="rect">
            <a:avLst/>
          </a:prstGeom>
          <a:noFill/>
        </p:spPr>
        <p:txBody>
          <a:bodyPr wrap="none" rtlCol="0">
            <a:spAutoFit/>
          </a:bodyPr>
          <a:lstStyle/>
          <a:p>
            <a:r>
              <a:rPr lang="en-US" sz="800" dirty="0"/>
              <a:t>Diagram by Patterson &amp; Hennessey</a:t>
            </a:r>
          </a:p>
        </p:txBody>
      </p:sp>
      <p:sp>
        <p:nvSpPr>
          <p:cNvPr id="17" name="TextBox 16"/>
          <p:cNvSpPr txBox="1"/>
          <p:nvPr/>
        </p:nvSpPr>
        <p:spPr>
          <a:xfrm>
            <a:off x="685800" y="2038850"/>
            <a:ext cx="1111073" cy="1200329"/>
          </a:xfrm>
          <a:prstGeom prst="rect">
            <a:avLst/>
          </a:prstGeom>
          <a:noFill/>
        </p:spPr>
        <p:txBody>
          <a:bodyPr wrap="none" rtlCol="0">
            <a:spAutoFit/>
          </a:bodyPr>
          <a:lstStyle/>
          <a:p>
            <a:r>
              <a:rPr lang="en-US" sz="1200" dirty="0"/>
              <a:t>Instruction[31]</a:t>
            </a:r>
          </a:p>
          <a:p>
            <a:r>
              <a:rPr lang="en-US" sz="1200" dirty="0"/>
              <a:t>Instruction[30]</a:t>
            </a:r>
          </a:p>
          <a:p>
            <a:r>
              <a:rPr lang="en-US" sz="1200" dirty="0"/>
              <a:t>Instruction[29]</a:t>
            </a:r>
          </a:p>
          <a:p>
            <a:r>
              <a:rPr lang="en-US" sz="1200" dirty="0"/>
              <a:t>Instruction[28]</a:t>
            </a:r>
          </a:p>
          <a:p>
            <a:r>
              <a:rPr lang="en-US" sz="1200" dirty="0"/>
              <a:t>Instruction[27]</a:t>
            </a:r>
          </a:p>
          <a:p>
            <a:r>
              <a:rPr lang="en-US" sz="1200" dirty="0"/>
              <a:t>Instruction[26]</a:t>
            </a:r>
          </a:p>
        </p:txBody>
      </p:sp>
      <p:sp>
        <p:nvSpPr>
          <p:cNvPr id="18" name="TextBox 17"/>
          <p:cNvSpPr txBox="1"/>
          <p:nvPr/>
        </p:nvSpPr>
        <p:spPr>
          <a:xfrm>
            <a:off x="6876660" y="8897"/>
            <a:ext cx="2005742" cy="276999"/>
          </a:xfrm>
          <a:prstGeom prst="rect">
            <a:avLst/>
          </a:prstGeom>
          <a:noFill/>
        </p:spPr>
        <p:txBody>
          <a:bodyPr wrap="none" rtlCol="0">
            <a:spAutoFit/>
          </a:bodyPr>
          <a:lstStyle/>
          <a:p>
            <a:pPr algn="r"/>
            <a:r>
              <a:rPr lang="en-US" sz="1200" dirty="0"/>
              <a:t>Not included in logic diagram</a:t>
            </a:r>
          </a:p>
        </p:txBody>
      </p:sp>
      <p:cxnSp>
        <p:nvCxnSpPr>
          <p:cNvPr id="20" name="Curved Connector 19"/>
          <p:cNvCxnSpPr>
            <a:stCxn id="18" idx="3"/>
            <a:endCxn id="15" idx="0"/>
          </p:cNvCxnSpPr>
          <p:nvPr/>
        </p:nvCxnSpPr>
        <p:spPr>
          <a:xfrm>
            <a:off x="8882402" y="147397"/>
            <a:ext cx="248314" cy="320319"/>
          </a:xfrm>
          <a:prstGeom prst="curved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76170" y="26852"/>
            <a:ext cx="1877630" cy="276999"/>
          </a:xfrm>
          <a:prstGeom prst="rect">
            <a:avLst/>
          </a:prstGeom>
          <a:noFill/>
        </p:spPr>
        <p:txBody>
          <a:bodyPr wrap="none" rtlCol="0">
            <a:spAutoFit/>
          </a:bodyPr>
          <a:lstStyle/>
          <a:p>
            <a:pPr algn="r"/>
            <a:r>
              <a:rPr lang="en-US" sz="1200" dirty="0"/>
              <a:t>Separate adder used for PC</a:t>
            </a:r>
          </a:p>
        </p:txBody>
      </p:sp>
      <p:cxnSp>
        <p:nvCxnSpPr>
          <p:cNvPr id="14" name="Curved Connector 13"/>
          <p:cNvCxnSpPr>
            <a:stCxn id="12" idx="3"/>
          </p:cNvCxnSpPr>
          <p:nvPr/>
        </p:nvCxnSpPr>
        <p:spPr>
          <a:xfrm>
            <a:off x="11353800" y="165352"/>
            <a:ext cx="248314" cy="32031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63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Digital Signals</a:t>
            </a:r>
          </a:p>
        </p:txBody>
      </p:sp>
      <p:sp>
        <p:nvSpPr>
          <p:cNvPr id="7" name="Content Placeholder 6">
            <a:extLst>
              <a:ext uri="{FF2B5EF4-FFF2-40B4-BE49-F238E27FC236}">
                <a16:creationId xmlns:a16="http://schemas.microsoft.com/office/drawing/2014/main" id="{30B18C53-5291-4E40-AC9C-1512B582A00E}"/>
              </a:ext>
            </a:extLst>
          </p:cNvPr>
          <p:cNvSpPr>
            <a:spLocks noGrp="1"/>
          </p:cNvSpPr>
          <p:nvPr>
            <p:ph idx="1"/>
          </p:nvPr>
        </p:nvSpPr>
        <p:spPr/>
        <p:txBody>
          <a:bodyPr/>
          <a:lstStyle/>
          <a:p>
            <a:r>
              <a:rPr lang="en-US" dirty="0"/>
              <a:t>Really continuous signals</a:t>
            </a:r>
          </a:p>
          <a:p>
            <a:endParaRPr lang="en-US" dirty="0"/>
          </a:p>
          <a:p>
            <a:r>
              <a:rPr lang="en-US" dirty="0"/>
              <a:t>Use voltage thresholds to assign discrete values</a:t>
            </a:r>
          </a:p>
          <a:p>
            <a:endParaRPr lang="en-US" dirty="0"/>
          </a:p>
          <a:p>
            <a:r>
              <a:rPr lang="en-US" dirty="0"/>
              <a:t>Use transistors designed to transition quickly between “high” voltage and “low” voltage (typically ground)</a:t>
            </a:r>
          </a:p>
          <a:p>
            <a:pPr lvl="1"/>
            <a:r>
              <a:rPr lang="en-US" dirty="0"/>
              <a:t>Minimize time transitioning through indeterminate-value range</a:t>
            </a:r>
          </a:p>
          <a:p>
            <a:pPr lvl="1"/>
            <a:r>
              <a:rPr lang="en-US" dirty="0"/>
              <a:t>Transitions from 0 to 1 and from 1 to 0 are </a:t>
            </a:r>
            <a:r>
              <a:rPr lang="en-US" i="1" dirty="0"/>
              <a:t>not</a:t>
            </a:r>
            <a:r>
              <a:rPr lang="en-US" dirty="0"/>
              <a:t> instantaneous!</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pic>
        <p:nvPicPr>
          <p:cNvPr id="9" name="Picture 8">
            <a:extLst>
              <a:ext uri="{FF2B5EF4-FFF2-40B4-BE49-F238E27FC236}">
                <a16:creationId xmlns:a16="http://schemas.microsoft.com/office/drawing/2014/main" id="{55E8B40F-DC4A-0946-8D00-C48B0294B8E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80452" y="441166"/>
            <a:ext cx="3644095" cy="1428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36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5" fill="hold" nodeType="clickEffect">
                                  <p:stCondLst>
                                    <p:cond delay="0"/>
                                  </p:stCondLst>
                                  <p:childTnLst>
                                    <p:animEffect transition="out" filter="randombar(vertical)">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6A18BE-C7C8-0246-835E-749B6E118BAB}"/>
              </a:ext>
            </a:extLst>
          </p:cNvPr>
          <p:cNvSpPr>
            <a:spLocks noGrp="1"/>
          </p:cNvSpPr>
          <p:nvPr>
            <p:ph type="title"/>
          </p:nvPr>
        </p:nvSpPr>
        <p:spPr/>
        <p:txBody>
          <a:bodyPr/>
          <a:lstStyle/>
          <a:p>
            <a:r>
              <a:rPr lang="en-US" dirty="0"/>
              <a:t>ARM Instruction Encoding</a:t>
            </a:r>
          </a:p>
        </p:txBody>
      </p:sp>
      <p:sp>
        <p:nvSpPr>
          <p:cNvPr id="4" name="Footer Placeholder 3">
            <a:extLst>
              <a:ext uri="{FF2B5EF4-FFF2-40B4-BE49-F238E27FC236}">
                <a16:creationId xmlns:a16="http://schemas.microsoft.com/office/drawing/2014/main" id="{C33B6CB6-BD58-F648-B402-B3520B6C7F38}"/>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687A311-0D32-BB4B-9D1E-5A3C7FC91418}"/>
              </a:ext>
            </a:extLst>
          </p:cNvPr>
          <p:cNvSpPr>
            <a:spLocks noGrp="1"/>
          </p:cNvSpPr>
          <p:nvPr>
            <p:ph type="sldNum" sz="quarter" idx="12"/>
          </p:nvPr>
        </p:nvSpPr>
        <p:spPr/>
        <p:txBody>
          <a:bodyPr/>
          <a:lstStyle/>
          <a:p>
            <a:fld id="{B30C84D9-7A41-4FEB-892B-80917372DB87}" type="slidenum">
              <a:rPr lang="en-US" smtClean="0"/>
              <a:t>40</a:t>
            </a:fld>
            <a:endParaRPr lang="en-US"/>
          </a:p>
        </p:txBody>
      </p:sp>
      <p:sp>
        <p:nvSpPr>
          <p:cNvPr id="7" name="Text Placeholder 6">
            <a:extLst>
              <a:ext uri="{FF2B5EF4-FFF2-40B4-BE49-F238E27FC236}">
                <a16:creationId xmlns:a16="http://schemas.microsoft.com/office/drawing/2014/main" id="{BE5A1423-553A-9A4B-84D1-D14EA1DBF4E3}"/>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EA2291AF-8D91-0F43-9F27-2F1F2FE23701}"/>
              </a:ext>
            </a:extLst>
          </p:cNvPr>
          <p:cNvSpPr/>
          <p:nvPr/>
        </p:nvSpPr>
        <p:spPr>
          <a:xfrm>
            <a:off x="2511975" y="156604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9" name="Rectangle 8">
            <a:extLst>
              <a:ext uri="{FF2B5EF4-FFF2-40B4-BE49-F238E27FC236}">
                <a16:creationId xmlns:a16="http://schemas.microsoft.com/office/drawing/2014/main" id="{B0610D0B-C375-084E-9363-9E6887CF718D}"/>
              </a:ext>
            </a:extLst>
          </p:cNvPr>
          <p:cNvSpPr/>
          <p:nvPr/>
        </p:nvSpPr>
        <p:spPr>
          <a:xfrm>
            <a:off x="4277712" y="1566040"/>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0" name="Rectangle 9">
            <a:extLst>
              <a:ext uri="{FF2B5EF4-FFF2-40B4-BE49-F238E27FC236}">
                <a16:creationId xmlns:a16="http://schemas.microsoft.com/office/drawing/2014/main" id="{36E5EA63-9CA4-DC40-8D54-7FDEDE3102FD}"/>
              </a:ext>
            </a:extLst>
          </p:cNvPr>
          <p:cNvSpPr/>
          <p:nvPr/>
        </p:nvSpPr>
        <p:spPr>
          <a:xfrm>
            <a:off x="6043449" y="1566040"/>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1" name="Rectangle 10">
            <a:extLst>
              <a:ext uri="{FF2B5EF4-FFF2-40B4-BE49-F238E27FC236}">
                <a16:creationId xmlns:a16="http://schemas.microsoft.com/office/drawing/2014/main" id="{E04B0933-0729-5B41-AD49-CBDB07088F4C}"/>
              </a:ext>
            </a:extLst>
          </p:cNvPr>
          <p:cNvSpPr/>
          <p:nvPr/>
        </p:nvSpPr>
        <p:spPr>
          <a:xfrm>
            <a:off x="7815756" y="156604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2" name="Rectangle 11">
            <a:extLst>
              <a:ext uri="{FF2B5EF4-FFF2-40B4-BE49-F238E27FC236}">
                <a16:creationId xmlns:a16="http://schemas.microsoft.com/office/drawing/2014/main" id="{9FAD2289-91F1-C54D-BB81-3B7878888C3B}"/>
              </a:ext>
            </a:extLst>
          </p:cNvPr>
          <p:cNvSpPr/>
          <p:nvPr/>
        </p:nvSpPr>
        <p:spPr>
          <a:xfrm>
            <a:off x="9588063" y="156604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3" name="TextBox 12">
            <a:extLst>
              <a:ext uri="{FF2B5EF4-FFF2-40B4-BE49-F238E27FC236}">
                <a16:creationId xmlns:a16="http://schemas.microsoft.com/office/drawing/2014/main" id="{FA5FFDAF-F1BF-1C4E-8964-BF09F4D843FF}"/>
              </a:ext>
            </a:extLst>
          </p:cNvPr>
          <p:cNvSpPr txBox="1"/>
          <p:nvPr/>
        </p:nvSpPr>
        <p:spPr>
          <a:xfrm>
            <a:off x="4387194" y="1954923"/>
            <a:ext cx="1552028" cy="369332"/>
          </a:xfrm>
          <a:prstGeom prst="rect">
            <a:avLst/>
          </a:prstGeom>
          <a:noFill/>
        </p:spPr>
        <p:txBody>
          <a:bodyPr wrap="none" rtlCol="0">
            <a:spAutoFit/>
          </a:bodyPr>
          <a:lstStyle/>
          <a:p>
            <a:pPr algn="ctr"/>
            <a:r>
              <a:rPr lang="en-US" dirty="0"/>
              <a:t>20                 16</a:t>
            </a:r>
          </a:p>
        </p:txBody>
      </p:sp>
      <p:sp>
        <p:nvSpPr>
          <p:cNvPr id="14" name="TextBox 13">
            <a:extLst>
              <a:ext uri="{FF2B5EF4-FFF2-40B4-BE49-F238E27FC236}">
                <a16:creationId xmlns:a16="http://schemas.microsoft.com/office/drawing/2014/main" id="{30C9A8FE-BF82-DC44-A861-98853A96CC43}"/>
              </a:ext>
            </a:extLst>
          </p:cNvPr>
          <p:cNvSpPr txBox="1"/>
          <p:nvPr/>
        </p:nvSpPr>
        <p:spPr>
          <a:xfrm>
            <a:off x="7986730" y="1954923"/>
            <a:ext cx="1423788" cy="369332"/>
          </a:xfrm>
          <a:prstGeom prst="rect">
            <a:avLst/>
          </a:prstGeom>
          <a:noFill/>
        </p:spPr>
        <p:txBody>
          <a:bodyPr wrap="none" rtlCol="0">
            <a:spAutoFit/>
          </a:bodyPr>
          <a:lstStyle/>
          <a:p>
            <a:pPr algn="ctr"/>
            <a:r>
              <a:rPr lang="en-US" dirty="0"/>
              <a:t>9                   5</a:t>
            </a:r>
          </a:p>
        </p:txBody>
      </p:sp>
      <p:sp>
        <p:nvSpPr>
          <p:cNvPr id="15" name="TextBox 14">
            <a:extLst>
              <a:ext uri="{FF2B5EF4-FFF2-40B4-BE49-F238E27FC236}">
                <a16:creationId xmlns:a16="http://schemas.microsoft.com/office/drawing/2014/main" id="{6D733BE6-334A-0244-B9D2-FB64E952532B}"/>
              </a:ext>
            </a:extLst>
          </p:cNvPr>
          <p:cNvSpPr txBox="1"/>
          <p:nvPr/>
        </p:nvSpPr>
        <p:spPr>
          <a:xfrm>
            <a:off x="9759037" y="1954923"/>
            <a:ext cx="1423788" cy="369332"/>
          </a:xfrm>
          <a:prstGeom prst="rect">
            <a:avLst/>
          </a:prstGeom>
          <a:noFill/>
        </p:spPr>
        <p:txBody>
          <a:bodyPr wrap="none" rtlCol="0">
            <a:spAutoFit/>
          </a:bodyPr>
          <a:lstStyle/>
          <a:p>
            <a:pPr algn="ctr"/>
            <a:r>
              <a:rPr lang="en-US" dirty="0"/>
              <a:t>4                   0</a:t>
            </a:r>
          </a:p>
        </p:txBody>
      </p:sp>
      <p:sp>
        <p:nvSpPr>
          <p:cNvPr id="16" name="TextBox 15">
            <a:extLst>
              <a:ext uri="{FF2B5EF4-FFF2-40B4-BE49-F238E27FC236}">
                <a16:creationId xmlns:a16="http://schemas.microsoft.com/office/drawing/2014/main" id="{C02099AA-76AC-FD47-892A-1CA23B4B76E8}"/>
              </a:ext>
            </a:extLst>
          </p:cNvPr>
          <p:cNvSpPr txBox="1"/>
          <p:nvPr/>
        </p:nvSpPr>
        <p:spPr>
          <a:xfrm>
            <a:off x="756003" y="1506022"/>
            <a:ext cx="1759521" cy="369332"/>
          </a:xfrm>
          <a:prstGeom prst="rect">
            <a:avLst/>
          </a:prstGeom>
          <a:noFill/>
        </p:spPr>
        <p:txBody>
          <a:bodyPr wrap="none" rtlCol="0">
            <a:spAutoFit/>
          </a:bodyPr>
          <a:lstStyle/>
          <a:p>
            <a:pPr algn="r"/>
            <a:r>
              <a:rPr lang="en-US" dirty="0"/>
              <a:t>Register-Register</a:t>
            </a:r>
          </a:p>
        </p:txBody>
      </p:sp>
      <p:sp>
        <p:nvSpPr>
          <p:cNvPr id="21" name="Rectangle 20">
            <a:extLst>
              <a:ext uri="{FF2B5EF4-FFF2-40B4-BE49-F238E27FC236}">
                <a16:creationId xmlns:a16="http://schemas.microsoft.com/office/drawing/2014/main" id="{AD71CA10-102E-1E4F-85C6-BD759C0B8B8D}"/>
              </a:ext>
            </a:extLst>
          </p:cNvPr>
          <p:cNvSpPr/>
          <p:nvPr/>
        </p:nvSpPr>
        <p:spPr>
          <a:xfrm>
            <a:off x="2511975" y="2648509"/>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22" name="Rectangle 21">
            <a:extLst>
              <a:ext uri="{FF2B5EF4-FFF2-40B4-BE49-F238E27FC236}">
                <a16:creationId xmlns:a16="http://schemas.microsoft.com/office/drawing/2014/main" id="{0CB92A91-EE63-034D-9F74-9D0D5E3E52CA}"/>
              </a:ext>
            </a:extLst>
          </p:cNvPr>
          <p:cNvSpPr/>
          <p:nvPr/>
        </p:nvSpPr>
        <p:spPr>
          <a:xfrm>
            <a:off x="4277712" y="2648508"/>
            <a:ext cx="3538043"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25" name="Rectangle 24">
            <a:extLst>
              <a:ext uri="{FF2B5EF4-FFF2-40B4-BE49-F238E27FC236}">
                <a16:creationId xmlns:a16="http://schemas.microsoft.com/office/drawing/2014/main" id="{75BAB9DF-1551-1747-A145-2B3D4BDBEA64}"/>
              </a:ext>
            </a:extLst>
          </p:cNvPr>
          <p:cNvSpPr/>
          <p:nvPr/>
        </p:nvSpPr>
        <p:spPr>
          <a:xfrm>
            <a:off x="7815756" y="2648508"/>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26" name="Rectangle 25">
            <a:extLst>
              <a:ext uri="{FF2B5EF4-FFF2-40B4-BE49-F238E27FC236}">
                <a16:creationId xmlns:a16="http://schemas.microsoft.com/office/drawing/2014/main" id="{EC965AE4-C2EB-9446-A2DE-6589ECFDAADE}"/>
              </a:ext>
            </a:extLst>
          </p:cNvPr>
          <p:cNvSpPr/>
          <p:nvPr/>
        </p:nvSpPr>
        <p:spPr>
          <a:xfrm>
            <a:off x="9588063" y="2648508"/>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27" name="TextBox 26">
            <a:extLst>
              <a:ext uri="{FF2B5EF4-FFF2-40B4-BE49-F238E27FC236}">
                <a16:creationId xmlns:a16="http://schemas.microsoft.com/office/drawing/2014/main" id="{3885BE3F-26D9-C743-9D17-808B0DAE5499}"/>
              </a:ext>
            </a:extLst>
          </p:cNvPr>
          <p:cNvSpPr txBox="1"/>
          <p:nvPr/>
        </p:nvSpPr>
        <p:spPr>
          <a:xfrm>
            <a:off x="4306435" y="3059668"/>
            <a:ext cx="3474028" cy="369332"/>
          </a:xfrm>
          <a:prstGeom prst="rect">
            <a:avLst/>
          </a:prstGeom>
          <a:noFill/>
        </p:spPr>
        <p:txBody>
          <a:bodyPr wrap="none" rtlCol="0">
            <a:spAutoFit/>
          </a:bodyPr>
          <a:lstStyle/>
          <a:p>
            <a:pPr algn="ctr"/>
            <a:r>
              <a:rPr lang="en-US" dirty="0"/>
              <a:t>21                                                   10</a:t>
            </a:r>
          </a:p>
        </p:txBody>
      </p:sp>
      <p:sp>
        <p:nvSpPr>
          <p:cNvPr id="28" name="TextBox 27">
            <a:extLst>
              <a:ext uri="{FF2B5EF4-FFF2-40B4-BE49-F238E27FC236}">
                <a16:creationId xmlns:a16="http://schemas.microsoft.com/office/drawing/2014/main" id="{6A64E25A-D53A-0F45-AA3D-A2B15E3489B3}"/>
              </a:ext>
            </a:extLst>
          </p:cNvPr>
          <p:cNvSpPr txBox="1"/>
          <p:nvPr/>
        </p:nvSpPr>
        <p:spPr>
          <a:xfrm>
            <a:off x="7986730" y="3037391"/>
            <a:ext cx="1423788" cy="369332"/>
          </a:xfrm>
          <a:prstGeom prst="rect">
            <a:avLst/>
          </a:prstGeom>
          <a:noFill/>
        </p:spPr>
        <p:txBody>
          <a:bodyPr wrap="none" rtlCol="0">
            <a:spAutoFit/>
          </a:bodyPr>
          <a:lstStyle/>
          <a:p>
            <a:pPr algn="ctr"/>
            <a:r>
              <a:rPr lang="en-US" dirty="0"/>
              <a:t>9                   5</a:t>
            </a:r>
          </a:p>
        </p:txBody>
      </p:sp>
      <p:sp>
        <p:nvSpPr>
          <p:cNvPr id="29" name="TextBox 28">
            <a:extLst>
              <a:ext uri="{FF2B5EF4-FFF2-40B4-BE49-F238E27FC236}">
                <a16:creationId xmlns:a16="http://schemas.microsoft.com/office/drawing/2014/main" id="{09753299-E34F-DE49-BFFC-31D5D1E3FD20}"/>
              </a:ext>
            </a:extLst>
          </p:cNvPr>
          <p:cNvSpPr txBox="1"/>
          <p:nvPr/>
        </p:nvSpPr>
        <p:spPr>
          <a:xfrm>
            <a:off x="9759037" y="3037391"/>
            <a:ext cx="1423788" cy="369332"/>
          </a:xfrm>
          <a:prstGeom prst="rect">
            <a:avLst/>
          </a:prstGeom>
          <a:noFill/>
        </p:spPr>
        <p:txBody>
          <a:bodyPr wrap="none" rtlCol="0">
            <a:spAutoFit/>
          </a:bodyPr>
          <a:lstStyle/>
          <a:p>
            <a:pPr algn="ctr"/>
            <a:r>
              <a:rPr lang="en-US" dirty="0"/>
              <a:t>4                   0</a:t>
            </a:r>
          </a:p>
        </p:txBody>
      </p:sp>
      <p:sp>
        <p:nvSpPr>
          <p:cNvPr id="30" name="TextBox 29">
            <a:extLst>
              <a:ext uri="{FF2B5EF4-FFF2-40B4-BE49-F238E27FC236}">
                <a16:creationId xmlns:a16="http://schemas.microsoft.com/office/drawing/2014/main" id="{F23CA205-3EDA-8D4F-AA5D-855A46377873}"/>
              </a:ext>
            </a:extLst>
          </p:cNvPr>
          <p:cNvSpPr txBox="1"/>
          <p:nvPr/>
        </p:nvSpPr>
        <p:spPr>
          <a:xfrm>
            <a:off x="496637" y="2588490"/>
            <a:ext cx="2018887" cy="369332"/>
          </a:xfrm>
          <a:prstGeom prst="rect">
            <a:avLst/>
          </a:prstGeom>
          <a:noFill/>
        </p:spPr>
        <p:txBody>
          <a:bodyPr wrap="none" rtlCol="0">
            <a:spAutoFit/>
          </a:bodyPr>
          <a:lstStyle/>
          <a:p>
            <a:pPr algn="r"/>
            <a:r>
              <a:rPr lang="en-US" dirty="0"/>
              <a:t>Register-Immediate</a:t>
            </a:r>
          </a:p>
        </p:txBody>
      </p:sp>
      <p:sp>
        <p:nvSpPr>
          <p:cNvPr id="31" name="Rectangle 30">
            <a:extLst>
              <a:ext uri="{FF2B5EF4-FFF2-40B4-BE49-F238E27FC236}">
                <a16:creationId xmlns:a16="http://schemas.microsoft.com/office/drawing/2014/main" id="{9E18BAA6-A9A3-8D40-8269-7C47A50008B6}"/>
              </a:ext>
            </a:extLst>
          </p:cNvPr>
          <p:cNvSpPr/>
          <p:nvPr/>
        </p:nvSpPr>
        <p:spPr>
          <a:xfrm>
            <a:off x="2511975" y="3715486"/>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32" name="Rectangle 31">
            <a:extLst>
              <a:ext uri="{FF2B5EF4-FFF2-40B4-BE49-F238E27FC236}">
                <a16:creationId xmlns:a16="http://schemas.microsoft.com/office/drawing/2014/main" id="{9C2568EB-854C-7B40-9BF6-777A0F56D134}"/>
              </a:ext>
            </a:extLst>
          </p:cNvPr>
          <p:cNvSpPr/>
          <p:nvPr/>
        </p:nvSpPr>
        <p:spPr>
          <a:xfrm>
            <a:off x="4277712" y="3715485"/>
            <a:ext cx="3182955"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a:t>
            </a:r>
          </a:p>
        </p:txBody>
      </p:sp>
      <p:sp>
        <p:nvSpPr>
          <p:cNvPr id="33" name="Rectangle 32">
            <a:extLst>
              <a:ext uri="{FF2B5EF4-FFF2-40B4-BE49-F238E27FC236}">
                <a16:creationId xmlns:a16="http://schemas.microsoft.com/office/drawing/2014/main" id="{F800B4FA-8066-804C-A143-8E8574358902}"/>
              </a:ext>
            </a:extLst>
          </p:cNvPr>
          <p:cNvSpPr/>
          <p:nvPr/>
        </p:nvSpPr>
        <p:spPr>
          <a:xfrm>
            <a:off x="7467237" y="3715485"/>
            <a:ext cx="341949"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34" name="Rectangle 33">
            <a:extLst>
              <a:ext uri="{FF2B5EF4-FFF2-40B4-BE49-F238E27FC236}">
                <a16:creationId xmlns:a16="http://schemas.microsoft.com/office/drawing/2014/main" id="{F04B91DA-98DB-624F-8832-B476A68A4264}"/>
              </a:ext>
            </a:extLst>
          </p:cNvPr>
          <p:cNvSpPr/>
          <p:nvPr/>
        </p:nvSpPr>
        <p:spPr>
          <a:xfrm>
            <a:off x="7815756" y="3715485"/>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Address</a:t>
            </a:r>
          </a:p>
        </p:txBody>
      </p:sp>
      <p:sp>
        <p:nvSpPr>
          <p:cNvPr id="35" name="Rectangle 34">
            <a:extLst>
              <a:ext uri="{FF2B5EF4-FFF2-40B4-BE49-F238E27FC236}">
                <a16:creationId xmlns:a16="http://schemas.microsoft.com/office/drawing/2014/main" id="{47B75678-6831-7D43-8D8B-F4D5E6F68A48}"/>
              </a:ext>
            </a:extLst>
          </p:cNvPr>
          <p:cNvSpPr/>
          <p:nvPr/>
        </p:nvSpPr>
        <p:spPr>
          <a:xfrm>
            <a:off x="9588063" y="3715485"/>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36" name="TextBox 35">
            <a:extLst>
              <a:ext uri="{FF2B5EF4-FFF2-40B4-BE49-F238E27FC236}">
                <a16:creationId xmlns:a16="http://schemas.microsoft.com/office/drawing/2014/main" id="{DBF02A34-5D9B-9D45-B4CD-05D2D1DDB3BC}"/>
              </a:ext>
            </a:extLst>
          </p:cNvPr>
          <p:cNvSpPr txBox="1"/>
          <p:nvPr/>
        </p:nvSpPr>
        <p:spPr>
          <a:xfrm>
            <a:off x="4352385" y="4104368"/>
            <a:ext cx="3033203" cy="369332"/>
          </a:xfrm>
          <a:prstGeom prst="rect">
            <a:avLst/>
          </a:prstGeom>
          <a:noFill/>
        </p:spPr>
        <p:txBody>
          <a:bodyPr wrap="none" rtlCol="0">
            <a:spAutoFit/>
          </a:bodyPr>
          <a:lstStyle/>
          <a:p>
            <a:pPr algn="ctr"/>
            <a:r>
              <a:rPr lang="en-US" dirty="0"/>
              <a:t>20                                             12</a:t>
            </a:r>
          </a:p>
        </p:txBody>
      </p:sp>
      <p:sp>
        <p:nvSpPr>
          <p:cNvPr id="37" name="TextBox 36">
            <a:extLst>
              <a:ext uri="{FF2B5EF4-FFF2-40B4-BE49-F238E27FC236}">
                <a16:creationId xmlns:a16="http://schemas.microsoft.com/office/drawing/2014/main" id="{222AD34F-A877-0C42-AEDD-99AFFB1E819F}"/>
              </a:ext>
            </a:extLst>
          </p:cNvPr>
          <p:cNvSpPr txBox="1"/>
          <p:nvPr/>
        </p:nvSpPr>
        <p:spPr>
          <a:xfrm>
            <a:off x="7986730" y="4102607"/>
            <a:ext cx="1423788" cy="369332"/>
          </a:xfrm>
          <a:prstGeom prst="rect">
            <a:avLst/>
          </a:prstGeom>
          <a:noFill/>
        </p:spPr>
        <p:txBody>
          <a:bodyPr wrap="none" rtlCol="0">
            <a:spAutoFit/>
          </a:bodyPr>
          <a:lstStyle/>
          <a:p>
            <a:pPr algn="ctr"/>
            <a:r>
              <a:rPr lang="en-US" dirty="0"/>
              <a:t>9                   5</a:t>
            </a:r>
          </a:p>
        </p:txBody>
      </p:sp>
      <p:sp>
        <p:nvSpPr>
          <p:cNvPr id="38" name="TextBox 37">
            <a:extLst>
              <a:ext uri="{FF2B5EF4-FFF2-40B4-BE49-F238E27FC236}">
                <a16:creationId xmlns:a16="http://schemas.microsoft.com/office/drawing/2014/main" id="{E5076483-D9ED-254A-B23D-103CEDAC4F2F}"/>
              </a:ext>
            </a:extLst>
          </p:cNvPr>
          <p:cNvSpPr txBox="1"/>
          <p:nvPr/>
        </p:nvSpPr>
        <p:spPr>
          <a:xfrm>
            <a:off x="9759037" y="4104368"/>
            <a:ext cx="1423788" cy="369332"/>
          </a:xfrm>
          <a:prstGeom prst="rect">
            <a:avLst/>
          </a:prstGeom>
          <a:noFill/>
        </p:spPr>
        <p:txBody>
          <a:bodyPr wrap="none" rtlCol="0">
            <a:spAutoFit/>
          </a:bodyPr>
          <a:lstStyle/>
          <a:p>
            <a:pPr algn="ctr"/>
            <a:r>
              <a:rPr lang="en-US" dirty="0"/>
              <a:t>4                   0</a:t>
            </a:r>
          </a:p>
        </p:txBody>
      </p:sp>
      <p:sp>
        <p:nvSpPr>
          <p:cNvPr id="39" name="TextBox 38">
            <a:extLst>
              <a:ext uri="{FF2B5EF4-FFF2-40B4-BE49-F238E27FC236}">
                <a16:creationId xmlns:a16="http://schemas.microsoft.com/office/drawing/2014/main" id="{A8F67495-21E4-1A49-8F34-9F8CF4D7A002}"/>
              </a:ext>
            </a:extLst>
          </p:cNvPr>
          <p:cNvSpPr txBox="1"/>
          <p:nvPr/>
        </p:nvSpPr>
        <p:spPr>
          <a:xfrm>
            <a:off x="850132" y="3655467"/>
            <a:ext cx="1665392" cy="369332"/>
          </a:xfrm>
          <a:prstGeom prst="rect">
            <a:avLst/>
          </a:prstGeom>
          <a:noFill/>
        </p:spPr>
        <p:txBody>
          <a:bodyPr wrap="none" rtlCol="0">
            <a:spAutoFit/>
          </a:bodyPr>
          <a:lstStyle/>
          <a:p>
            <a:pPr algn="r"/>
            <a:r>
              <a:rPr lang="en-US" dirty="0"/>
              <a:t>Memory Access</a:t>
            </a:r>
          </a:p>
        </p:txBody>
      </p:sp>
      <p:sp>
        <p:nvSpPr>
          <p:cNvPr id="40" name="Rectangle 39">
            <a:extLst>
              <a:ext uri="{FF2B5EF4-FFF2-40B4-BE49-F238E27FC236}">
                <a16:creationId xmlns:a16="http://schemas.microsoft.com/office/drawing/2014/main" id="{F6082FE6-20D0-2B40-ACF8-F9949B8E00B4}"/>
              </a:ext>
            </a:extLst>
          </p:cNvPr>
          <p:cNvSpPr/>
          <p:nvPr/>
        </p:nvSpPr>
        <p:spPr>
          <a:xfrm>
            <a:off x="2511976" y="4782461"/>
            <a:ext cx="1594762"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41" name="Rectangle 40">
            <a:extLst>
              <a:ext uri="{FF2B5EF4-FFF2-40B4-BE49-F238E27FC236}">
                <a16:creationId xmlns:a16="http://schemas.microsoft.com/office/drawing/2014/main" id="{80DB5BED-191E-894B-B8B3-E9E022817205}"/>
              </a:ext>
            </a:extLst>
          </p:cNvPr>
          <p:cNvSpPr/>
          <p:nvPr/>
        </p:nvSpPr>
        <p:spPr>
          <a:xfrm>
            <a:off x="4106738" y="4782460"/>
            <a:ext cx="5823274"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 Offset</a:t>
            </a:r>
          </a:p>
        </p:txBody>
      </p:sp>
      <p:sp>
        <p:nvSpPr>
          <p:cNvPr id="44" name="Rectangle 43">
            <a:extLst>
              <a:ext uri="{FF2B5EF4-FFF2-40B4-BE49-F238E27FC236}">
                <a16:creationId xmlns:a16="http://schemas.microsoft.com/office/drawing/2014/main" id="{A9BF2237-5A92-374B-82E9-B565ECFFEBCD}"/>
              </a:ext>
            </a:extLst>
          </p:cNvPr>
          <p:cNvSpPr/>
          <p:nvPr/>
        </p:nvSpPr>
        <p:spPr>
          <a:xfrm>
            <a:off x="9930012" y="4782460"/>
            <a:ext cx="1423788"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Condition</a:t>
            </a:r>
          </a:p>
        </p:txBody>
      </p:sp>
      <p:sp>
        <p:nvSpPr>
          <p:cNvPr id="45" name="TextBox 44">
            <a:extLst>
              <a:ext uri="{FF2B5EF4-FFF2-40B4-BE49-F238E27FC236}">
                <a16:creationId xmlns:a16="http://schemas.microsoft.com/office/drawing/2014/main" id="{B245EC36-C234-CB4D-B359-08B916BD9252}"/>
              </a:ext>
            </a:extLst>
          </p:cNvPr>
          <p:cNvSpPr txBox="1"/>
          <p:nvPr/>
        </p:nvSpPr>
        <p:spPr>
          <a:xfrm>
            <a:off x="4237806" y="5153799"/>
            <a:ext cx="5561138" cy="369332"/>
          </a:xfrm>
          <a:prstGeom prst="rect">
            <a:avLst/>
          </a:prstGeom>
          <a:noFill/>
        </p:spPr>
        <p:txBody>
          <a:bodyPr wrap="none" rtlCol="0">
            <a:spAutoFit/>
          </a:bodyPr>
          <a:lstStyle/>
          <a:p>
            <a:pPr algn="ctr"/>
            <a:r>
              <a:rPr lang="en-US" dirty="0"/>
              <a:t>23                                                                                                4</a:t>
            </a:r>
          </a:p>
        </p:txBody>
      </p:sp>
      <p:sp>
        <p:nvSpPr>
          <p:cNvPr id="46" name="TextBox 45">
            <a:extLst>
              <a:ext uri="{FF2B5EF4-FFF2-40B4-BE49-F238E27FC236}">
                <a16:creationId xmlns:a16="http://schemas.microsoft.com/office/drawing/2014/main" id="{800646DB-BD26-D24A-8B39-64AEF2C3E2CF}"/>
              </a:ext>
            </a:extLst>
          </p:cNvPr>
          <p:cNvSpPr txBox="1"/>
          <p:nvPr/>
        </p:nvSpPr>
        <p:spPr>
          <a:xfrm>
            <a:off x="9930012" y="5171343"/>
            <a:ext cx="1423788" cy="369332"/>
          </a:xfrm>
          <a:prstGeom prst="rect">
            <a:avLst/>
          </a:prstGeom>
          <a:noFill/>
        </p:spPr>
        <p:txBody>
          <a:bodyPr wrap="none" rtlCol="0">
            <a:spAutoFit/>
          </a:bodyPr>
          <a:lstStyle/>
          <a:p>
            <a:pPr algn="ctr"/>
            <a:r>
              <a:rPr lang="en-US" dirty="0"/>
              <a:t>3                   0</a:t>
            </a:r>
          </a:p>
        </p:txBody>
      </p:sp>
      <p:sp>
        <p:nvSpPr>
          <p:cNvPr id="47" name="TextBox 46">
            <a:extLst>
              <a:ext uri="{FF2B5EF4-FFF2-40B4-BE49-F238E27FC236}">
                <a16:creationId xmlns:a16="http://schemas.microsoft.com/office/drawing/2014/main" id="{49C62D05-889D-9847-86E3-0255B18EA04B}"/>
              </a:ext>
            </a:extLst>
          </p:cNvPr>
          <p:cNvSpPr txBox="1"/>
          <p:nvPr/>
        </p:nvSpPr>
        <p:spPr>
          <a:xfrm>
            <a:off x="1678371" y="4722442"/>
            <a:ext cx="837153" cy="369332"/>
          </a:xfrm>
          <a:prstGeom prst="rect">
            <a:avLst/>
          </a:prstGeom>
          <a:noFill/>
        </p:spPr>
        <p:txBody>
          <a:bodyPr wrap="none" rtlCol="0">
            <a:spAutoFit/>
          </a:bodyPr>
          <a:lstStyle/>
          <a:p>
            <a:pPr algn="r"/>
            <a:r>
              <a:rPr lang="en-US" dirty="0"/>
              <a:t>Branch</a:t>
            </a:r>
          </a:p>
        </p:txBody>
      </p:sp>
    </p:spTree>
    <p:extLst>
      <p:ext uri="{BB962C8B-B14F-4D97-AF65-F5344CB8AC3E}">
        <p14:creationId xmlns:p14="http://schemas.microsoft.com/office/powerpoint/2010/main" val="3277541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Content Placeholder 8" descr="Diagram, schematic&#10;&#10;Description automatically generated">
            <a:extLst>
              <a:ext uri="{FF2B5EF4-FFF2-40B4-BE49-F238E27FC236}">
                <a16:creationId xmlns:a16="http://schemas.microsoft.com/office/drawing/2014/main" id="{C570F21C-AA68-E34A-99D9-4587937B4C34}"/>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Register-Register Instruction</a:t>
            </a: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41</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endParaRPr lang="en-US"/>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endParaRPr lang="en-US" dirty="0"/>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endParaRPr lang="en-US" dirty="0"/>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endParaRPr lang="en-US" dirty="0"/>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endParaRPr lang="en-US" dirty="0"/>
                    </a:p>
                  </a:txBody>
                  <a:tcPr/>
                </a:tc>
                <a:extLst>
                  <a:ext uri="{0D108BD9-81ED-4DB2-BD59-A6C34878D82A}">
                    <a16:rowId xmlns:a16="http://schemas.microsoft.com/office/drawing/2014/main" val="10008"/>
                  </a:ext>
                </a:extLst>
              </a:tr>
            </a:tbl>
          </a:graphicData>
        </a:graphic>
      </p:graphicFrame>
      <p:sp>
        <p:nvSpPr>
          <p:cNvPr id="9" name="Rectangle 8">
            <a:extLst>
              <a:ext uri="{FF2B5EF4-FFF2-40B4-BE49-F238E27FC236}">
                <a16:creationId xmlns:a16="http://schemas.microsoft.com/office/drawing/2014/main" id="{6CB3677A-7C34-784F-B9E3-9A6EB3F485DE}"/>
              </a:ext>
            </a:extLst>
          </p:cNvPr>
          <p:cNvSpPr/>
          <p:nvPr/>
        </p:nvSpPr>
        <p:spPr>
          <a:xfrm>
            <a:off x="3350175" y="-23757"/>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0" name="Rectangle 9">
            <a:extLst>
              <a:ext uri="{FF2B5EF4-FFF2-40B4-BE49-F238E27FC236}">
                <a16:creationId xmlns:a16="http://schemas.microsoft.com/office/drawing/2014/main" id="{D442A5C7-3514-5A40-8124-044F905B15C0}"/>
              </a:ext>
            </a:extLst>
          </p:cNvPr>
          <p:cNvSpPr/>
          <p:nvPr/>
        </p:nvSpPr>
        <p:spPr>
          <a:xfrm>
            <a:off x="5115912" y="-23758"/>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1" name="Rectangle 10">
            <a:extLst>
              <a:ext uri="{FF2B5EF4-FFF2-40B4-BE49-F238E27FC236}">
                <a16:creationId xmlns:a16="http://schemas.microsoft.com/office/drawing/2014/main" id="{95533E2A-2C93-DE40-B455-9CE50BC28F17}"/>
              </a:ext>
            </a:extLst>
          </p:cNvPr>
          <p:cNvSpPr/>
          <p:nvPr/>
        </p:nvSpPr>
        <p:spPr>
          <a:xfrm>
            <a:off x="6881649" y="-23758"/>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2" name="Rectangle 11">
            <a:extLst>
              <a:ext uri="{FF2B5EF4-FFF2-40B4-BE49-F238E27FC236}">
                <a16:creationId xmlns:a16="http://schemas.microsoft.com/office/drawing/2014/main" id="{75072369-579F-5D4A-A71C-401680779AB6}"/>
              </a:ext>
            </a:extLst>
          </p:cNvPr>
          <p:cNvSpPr/>
          <p:nvPr/>
        </p:nvSpPr>
        <p:spPr>
          <a:xfrm>
            <a:off x="8653956" y="-23758"/>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3" name="Rectangle 12">
            <a:extLst>
              <a:ext uri="{FF2B5EF4-FFF2-40B4-BE49-F238E27FC236}">
                <a16:creationId xmlns:a16="http://schemas.microsoft.com/office/drawing/2014/main" id="{2841D71A-1191-424B-A2CD-23DB7D7AEEED}"/>
              </a:ext>
            </a:extLst>
          </p:cNvPr>
          <p:cNvSpPr/>
          <p:nvPr/>
        </p:nvSpPr>
        <p:spPr>
          <a:xfrm>
            <a:off x="10426263" y="-23758"/>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4" name="TextBox 13">
            <a:extLst>
              <a:ext uri="{FF2B5EF4-FFF2-40B4-BE49-F238E27FC236}">
                <a16:creationId xmlns:a16="http://schemas.microsoft.com/office/drawing/2014/main" id="{4F5B317A-5A88-3F4A-8AB5-325254DE49A7}"/>
              </a:ext>
            </a:extLst>
          </p:cNvPr>
          <p:cNvSpPr txBox="1"/>
          <p:nvPr/>
        </p:nvSpPr>
        <p:spPr>
          <a:xfrm>
            <a:off x="5225394" y="365125"/>
            <a:ext cx="1552028" cy="369332"/>
          </a:xfrm>
          <a:prstGeom prst="rect">
            <a:avLst/>
          </a:prstGeom>
          <a:noFill/>
        </p:spPr>
        <p:txBody>
          <a:bodyPr wrap="none" rtlCol="0">
            <a:spAutoFit/>
          </a:bodyPr>
          <a:lstStyle/>
          <a:p>
            <a:pPr algn="ctr"/>
            <a:r>
              <a:rPr lang="en-US" dirty="0"/>
              <a:t>20                 16</a:t>
            </a:r>
          </a:p>
        </p:txBody>
      </p:sp>
      <p:sp>
        <p:nvSpPr>
          <p:cNvPr id="15" name="TextBox 14">
            <a:extLst>
              <a:ext uri="{FF2B5EF4-FFF2-40B4-BE49-F238E27FC236}">
                <a16:creationId xmlns:a16="http://schemas.microsoft.com/office/drawing/2014/main" id="{D927047C-0A6D-B44D-BF60-5D0294B1FAC3}"/>
              </a:ext>
            </a:extLst>
          </p:cNvPr>
          <p:cNvSpPr txBox="1"/>
          <p:nvPr/>
        </p:nvSpPr>
        <p:spPr>
          <a:xfrm>
            <a:off x="8824930" y="365125"/>
            <a:ext cx="1423788" cy="369332"/>
          </a:xfrm>
          <a:prstGeom prst="rect">
            <a:avLst/>
          </a:prstGeom>
          <a:noFill/>
        </p:spPr>
        <p:txBody>
          <a:bodyPr wrap="none" rtlCol="0">
            <a:spAutoFit/>
          </a:bodyPr>
          <a:lstStyle/>
          <a:p>
            <a:pPr algn="ctr"/>
            <a:r>
              <a:rPr lang="en-US" dirty="0"/>
              <a:t>9                   5</a:t>
            </a:r>
          </a:p>
        </p:txBody>
      </p:sp>
      <p:sp>
        <p:nvSpPr>
          <p:cNvPr id="16" name="TextBox 15">
            <a:extLst>
              <a:ext uri="{FF2B5EF4-FFF2-40B4-BE49-F238E27FC236}">
                <a16:creationId xmlns:a16="http://schemas.microsoft.com/office/drawing/2014/main" id="{87ED75E7-7F1D-734B-88CE-87F4798890B5}"/>
              </a:ext>
            </a:extLst>
          </p:cNvPr>
          <p:cNvSpPr txBox="1"/>
          <p:nvPr/>
        </p:nvSpPr>
        <p:spPr>
          <a:xfrm>
            <a:off x="10597237" y="365125"/>
            <a:ext cx="1423788" cy="369332"/>
          </a:xfrm>
          <a:prstGeom prst="rect">
            <a:avLst/>
          </a:prstGeom>
          <a:noFill/>
        </p:spPr>
        <p:txBody>
          <a:bodyPr wrap="none" rtlCol="0">
            <a:spAutoFit/>
          </a:bodyPr>
          <a:lstStyle/>
          <a:p>
            <a:pPr algn="ctr"/>
            <a:r>
              <a:rPr lang="en-US" dirty="0"/>
              <a:t>4                   0</a:t>
            </a:r>
          </a:p>
        </p:txBody>
      </p:sp>
      <p:cxnSp>
        <p:nvCxnSpPr>
          <p:cNvPr id="17" name="Straight Connector 16">
            <a:extLst>
              <a:ext uri="{FF2B5EF4-FFF2-40B4-BE49-F238E27FC236}">
                <a16:creationId xmlns:a16="http://schemas.microsoft.com/office/drawing/2014/main" id="{9BD28080-5E2A-6C4F-A0D0-C1A70AB65085}"/>
              </a:ext>
            </a:extLst>
          </p:cNvPr>
          <p:cNvCxnSpPr/>
          <p:nvPr/>
        </p:nvCxnSpPr>
        <p:spPr>
          <a:xfrm>
            <a:off x="4339652" y="3957403"/>
            <a:ext cx="6445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49B0769-CCED-2D40-B3A9-D632A253FA40}"/>
              </a:ext>
            </a:extLst>
          </p:cNvPr>
          <p:cNvSpPr txBox="1"/>
          <p:nvPr/>
        </p:nvSpPr>
        <p:spPr>
          <a:xfrm>
            <a:off x="1560612" y="1741889"/>
            <a:ext cx="340158"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0</a:t>
            </a:r>
          </a:p>
        </p:txBody>
      </p:sp>
      <p:sp>
        <p:nvSpPr>
          <p:cNvPr id="20" name="TextBox 19">
            <a:extLst>
              <a:ext uri="{FF2B5EF4-FFF2-40B4-BE49-F238E27FC236}">
                <a16:creationId xmlns:a16="http://schemas.microsoft.com/office/drawing/2014/main" id="{239F3853-15EB-1042-B3BA-3656490F5515}"/>
              </a:ext>
            </a:extLst>
          </p:cNvPr>
          <p:cNvSpPr txBox="1"/>
          <p:nvPr/>
        </p:nvSpPr>
        <p:spPr>
          <a:xfrm>
            <a:off x="1566288" y="2111055"/>
            <a:ext cx="340158"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0</a:t>
            </a:r>
          </a:p>
        </p:txBody>
      </p:sp>
      <p:cxnSp>
        <p:nvCxnSpPr>
          <p:cNvPr id="21" name="Straight Connector 20">
            <a:extLst>
              <a:ext uri="{FF2B5EF4-FFF2-40B4-BE49-F238E27FC236}">
                <a16:creationId xmlns:a16="http://schemas.microsoft.com/office/drawing/2014/main" id="{6EE28FC1-F148-4A4E-A910-8525F0E8A227}"/>
              </a:ext>
            </a:extLst>
          </p:cNvPr>
          <p:cNvCxnSpPr>
            <a:cxnSpLocks/>
          </p:cNvCxnSpPr>
          <p:nvPr/>
        </p:nvCxnSpPr>
        <p:spPr>
          <a:xfrm>
            <a:off x="8062332" y="2625220"/>
            <a:ext cx="1" cy="563713"/>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BFDCBB8-FF36-1040-977A-E11A8C90A30C}"/>
              </a:ext>
            </a:extLst>
          </p:cNvPr>
          <p:cNvSpPr txBox="1"/>
          <p:nvPr/>
        </p:nvSpPr>
        <p:spPr>
          <a:xfrm>
            <a:off x="1503154" y="2442741"/>
            <a:ext cx="514885"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op</a:t>
            </a:r>
          </a:p>
        </p:txBody>
      </p:sp>
      <p:cxnSp>
        <p:nvCxnSpPr>
          <p:cNvPr id="25" name="Straight Connector 24">
            <a:extLst>
              <a:ext uri="{FF2B5EF4-FFF2-40B4-BE49-F238E27FC236}">
                <a16:creationId xmlns:a16="http://schemas.microsoft.com/office/drawing/2014/main" id="{969D6B54-60C3-7242-BB49-39D190317ABD}"/>
              </a:ext>
            </a:extLst>
          </p:cNvPr>
          <p:cNvCxnSpPr>
            <a:cxnSpLocks/>
          </p:cNvCxnSpPr>
          <p:nvPr/>
        </p:nvCxnSpPr>
        <p:spPr>
          <a:xfrm flipH="1">
            <a:off x="9274098" y="2625220"/>
            <a:ext cx="1" cy="113740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D4955C2-B002-AE4D-969D-E279262F1E9C}"/>
              </a:ext>
            </a:extLst>
          </p:cNvPr>
          <p:cNvSpPr txBox="1"/>
          <p:nvPr/>
        </p:nvSpPr>
        <p:spPr>
          <a:xfrm>
            <a:off x="1560612" y="2842379"/>
            <a:ext cx="340158"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0</a:t>
            </a:r>
          </a:p>
        </p:txBody>
      </p:sp>
      <p:cxnSp>
        <p:nvCxnSpPr>
          <p:cNvPr id="28" name="Straight Connector 27">
            <a:extLst>
              <a:ext uri="{FF2B5EF4-FFF2-40B4-BE49-F238E27FC236}">
                <a16:creationId xmlns:a16="http://schemas.microsoft.com/office/drawing/2014/main" id="{9F426FAE-8C94-9A4B-AEAE-2C9E977881E9}"/>
              </a:ext>
            </a:extLst>
          </p:cNvPr>
          <p:cNvCxnSpPr>
            <a:cxnSpLocks/>
          </p:cNvCxnSpPr>
          <p:nvPr/>
        </p:nvCxnSpPr>
        <p:spPr>
          <a:xfrm flipH="1">
            <a:off x="10073269" y="2608457"/>
            <a:ext cx="1" cy="113740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E82CD5-9718-AD4B-AD27-6BBCB7BE0E76}"/>
              </a:ext>
            </a:extLst>
          </p:cNvPr>
          <p:cNvSpPr txBox="1"/>
          <p:nvPr/>
        </p:nvSpPr>
        <p:spPr>
          <a:xfrm>
            <a:off x="1560612" y="3191221"/>
            <a:ext cx="340158"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0</a:t>
            </a:r>
          </a:p>
        </p:txBody>
      </p:sp>
      <p:cxnSp>
        <p:nvCxnSpPr>
          <p:cNvPr id="30" name="Straight Connector 29">
            <a:extLst>
              <a:ext uri="{FF2B5EF4-FFF2-40B4-BE49-F238E27FC236}">
                <a16:creationId xmlns:a16="http://schemas.microsoft.com/office/drawing/2014/main" id="{094BCD2C-E2F7-F04F-A210-C9F7B11CC329}"/>
              </a:ext>
            </a:extLst>
          </p:cNvPr>
          <p:cNvCxnSpPr>
            <a:cxnSpLocks/>
          </p:cNvCxnSpPr>
          <p:nvPr/>
        </p:nvCxnSpPr>
        <p:spPr>
          <a:xfrm>
            <a:off x="8824930" y="5288116"/>
            <a:ext cx="180184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FCD270-E6D8-2C44-9BD8-CC2D9E63A88F}"/>
              </a:ext>
            </a:extLst>
          </p:cNvPr>
          <p:cNvSpPr txBox="1"/>
          <p:nvPr/>
        </p:nvSpPr>
        <p:spPr>
          <a:xfrm>
            <a:off x="1560612" y="3565251"/>
            <a:ext cx="340158"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1</a:t>
            </a:r>
          </a:p>
        </p:txBody>
      </p:sp>
      <p:cxnSp>
        <p:nvCxnSpPr>
          <p:cNvPr id="35" name="Straight Connector 34">
            <a:extLst>
              <a:ext uri="{FF2B5EF4-FFF2-40B4-BE49-F238E27FC236}">
                <a16:creationId xmlns:a16="http://schemas.microsoft.com/office/drawing/2014/main" id="{AF214401-0845-014D-9D21-87F8CA306923}"/>
              </a:ext>
            </a:extLst>
          </p:cNvPr>
          <p:cNvCxnSpPr>
            <a:cxnSpLocks/>
          </p:cNvCxnSpPr>
          <p:nvPr/>
        </p:nvCxnSpPr>
        <p:spPr>
          <a:xfrm>
            <a:off x="5750312" y="4918950"/>
            <a:ext cx="0" cy="949414"/>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8037505-A83F-C142-A4D6-D07AD11A7A9F}"/>
              </a:ext>
            </a:extLst>
          </p:cNvPr>
          <p:cNvSpPr txBox="1"/>
          <p:nvPr/>
        </p:nvSpPr>
        <p:spPr>
          <a:xfrm>
            <a:off x="1560612" y="3938132"/>
            <a:ext cx="340158"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1</a:t>
            </a:r>
          </a:p>
        </p:txBody>
      </p:sp>
      <p:cxnSp>
        <p:nvCxnSpPr>
          <p:cNvPr id="38" name="Straight Connector 37">
            <a:extLst>
              <a:ext uri="{FF2B5EF4-FFF2-40B4-BE49-F238E27FC236}">
                <a16:creationId xmlns:a16="http://schemas.microsoft.com/office/drawing/2014/main" id="{31F7492A-E4EA-D54A-AEF0-6CF0E56CD7A2}"/>
              </a:ext>
            </a:extLst>
          </p:cNvPr>
          <p:cNvCxnSpPr>
            <a:cxnSpLocks/>
          </p:cNvCxnSpPr>
          <p:nvPr/>
        </p:nvCxnSpPr>
        <p:spPr>
          <a:xfrm>
            <a:off x="7966022" y="2459423"/>
            <a:ext cx="542358"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DDA9281-ABCC-024A-A883-D79F726865F0}"/>
              </a:ext>
            </a:extLst>
          </p:cNvPr>
          <p:cNvSpPr txBox="1"/>
          <p:nvPr/>
        </p:nvSpPr>
        <p:spPr>
          <a:xfrm>
            <a:off x="1560280" y="4311600"/>
            <a:ext cx="340158"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0</a:t>
            </a:r>
          </a:p>
        </p:txBody>
      </p:sp>
      <p:cxnSp>
        <p:nvCxnSpPr>
          <p:cNvPr id="42" name="Straight Connector 41">
            <a:extLst>
              <a:ext uri="{FF2B5EF4-FFF2-40B4-BE49-F238E27FC236}">
                <a16:creationId xmlns:a16="http://schemas.microsoft.com/office/drawing/2014/main" id="{62D182B9-AA01-C94E-ADFA-6B39BCE2A030}"/>
              </a:ext>
            </a:extLst>
          </p:cNvPr>
          <p:cNvCxnSpPr>
            <a:cxnSpLocks/>
          </p:cNvCxnSpPr>
          <p:nvPr/>
        </p:nvCxnSpPr>
        <p:spPr>
          <a:xfrm>
            <a:off x="5071308" y="2904406"/>
            <a:ext cx="0" cy="981418"/>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83F48DA-5844-4F48-894C-8270ABD3C65F}"/>
              </a:ext>
            </a:extLst>
          </p:cNvPr>
          <p:cNvCxnSpPr>
            <a:cxnSpLocks/>
          </p:cNvCxnSpPr>
          <p:nvPr/>
        </p:nvCxnSpPr>
        <p:spPr>
          <a:xfrm>
            <a:off x="7185476" y="2904406"/>
            <a:ext cx="0" cy="112251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7855FEF-E2B5-6C43-961C-E1E04AD3030B}"/>
              </a:ext>
            </a:extLst>
          </p:cNvPr>
          <p:cNvCxnSpPr>
            <a:cxnSpLocks/>
          </p:cNvCxnSpPr>
          <p:nvPr/>
        </p:nvCxnSpPr>
        <p:spPr>
          <a:xfrm>
            <a:off x="10728695" y="2608457"/>
            <a:ext cx="0" cy="2282127"/>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05241DC-D56B-BD49-9B69-51E56D87C287}"/>
              </a:ext>
            </a:extLst>
          </p:cNvPr>
          <p:cNvCxnSpPr>
            <a:cxnSpLocks/>
          </p:cNvCxnSpPr>
          <p:nvPr/>
        </p:nvCxnSpPr>
        <p:spPr>
          <a:xfrm>
            <a:off x="5848177" y="2890982"/>
            <a:ext cx="0" cy="379804"/>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DA3AC7DB-07C0-4B49-9683-4A84154096AC}"/>
              </a:ext>
            </a:extLst>
          </p:cNvPr>
          <p:cNvCxnSpPr>
            <a:cxnSpLocks/>
          </p:cNvCxnSpPr>
          <p:nvPr/>
        </p:nvCxnSpPr>
        <p:spPr>
          <a:xfrm>
            <a:off x="6488054" y="4128452"/>
            <a:ext cx="578735" cy="81023"/>
          </a:xfrm>
          <a:prstGeom prst="bentConnector3">
            <a:avLst>
              <a:gd name="adj1" fmla="val 32000"/>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29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dissolve">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dissolve">
                                      <p:cBhvr>
                                        <p:cTn id="15" dur="500"/>
                                        <p:tgtEl>
                                          <p:spTgt spid="18"/>
                                        </p:tgtEl>
                                      </p:cBhvr>
                                    </p:animEffect>
                                  </p:childTnLst>
                                </p:cTn>
                              </p:par>
                              <p:par>
                                <p:cTn id="16" presetID="9" presetClass="exit" presetSubtype="0" fill="hold" nodeType="withEffect">
                                  <p:stCondLst>
                                    <p:cond delay="0"/>
                                  </p:stCondLst>
                                  <p:childTnLst>
                                    <p:animEffect transition="out" filter="dissolve">
                                      <p:cBhvr>
                                        <p:cTn id="17" dur="500"/>
                                        <p:tgtEl>
                                          <p:spTgt spid="42"/>
                                        </p:tgtEl>
                                      </p:cBhvr>
                                    </p:animEffect>
                                    <p:set>
                                      <p:cBhvr>
                                        <p:cTn id="18" dur="1" fill="hold">
                                          <p:stCondLst>
                                            <p:cond delay="499"/>
                                          </p:stCondLst>
                                        </p:cTn>
                                        <p:tgtEl>
                                          <p:spTgt spid="42"/>
                                        </p:tgtEl>
                                        <p:attrNameLst>
                                          <p:attrName>style.visibility</p:attrName>
                                        </p:attrNameLst>
                                      </p:cBhvr>
                                      <p:to>
                                        <p:strVal val="hidden"/>
                                      </p:to>
                                    </p:set>
                                  </p:childTnLst>
                                </p:cTn>
                              </p:par>
                              <p:par>
                                <p:cTn id="19" presetID="9"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dissolve">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ssolve">
                                      <p:cBhvr>
                                        <p:cTn id="26" dur="500"/>
                                        <p:tgtEl>
                                          <p:spTgt spid="20"/>
                                        </p:tgtEl>
                                      </p:cBhvr>
                                    </p:animEffect>
                                  </p:childTnLst>
                                </p:cTn>
                              </p:par>
                              <p:par>
                                <p:cTn id="27" presetID="9" presetClass="exit" presetSubtype="0" fill="hold" nodeType="withEffect">
                                  <p:stCondLst>
                                    <p:cond delay="0"/>
                                  </p:stCondLst>
                                  <p:childTnLst>
                                    <p:animEffect transition="out" filter="dissolve">
                                      <p:cBhvr>
                                        <p:cTn id="28" dur="500"/>
                                        <p:tgtEl>
                                          <p:spTgt spid="45"/>
                                        </p:tgtEl>
                                      </p:cBhvr>
                                    </p:animEffect>
                                    <p:set>
                                      <p:cBhvr>
                                        <p:cTn id="29" dur="1" fill="hold">
                                          <p:stCondLst>
                                            <p:cond delay="499"/>
                                          </p:stCondLst>
                                        </p:cTn>
                                        <p:tgtEl>
                                          <p:spTgt spid="4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dissolv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dissolve">
                                      <p:cBhvr>
                                        <p:cTn id="39" dur="500"/>
                                        <p:tgtEl>
                                          <p:spTgt spid="24"/>
                                        </p:tgtEl>
                                      </p:cBhvr>
                                    </p:animEffect>
                                  </p:childTnLst>
                                </p:cTn>
                              </p:par>
                              <p:par>
                                <p:cTn id="40" presetID="9" presetClass="exit" presetSubtype="0" fill="hold" nodeType="withEffect">
                                  <p:stCondLst>
                                    <p:cond delay="0"/>
                                  </p:stCondLst>
                                  <p:childTnLst>
                                    <p:animEffect transition="out" filter="dissolve">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dissolve">
                                      <p:cBhvr>
                                        <p:cTn id="55" dur="500"/>
                                        <p:tgtEl>
                                          <p:spTgt spid="2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dissolve">
                                      <p:cBhvr>
                                        <p:cTn id="58" dur="500"/>
                                        <p:tgtEl>
                                          <p:spTgt spid="29"/>
                                        </p:tgtEl>
                                      </p:cBhvr>
                                    </p:animEffect>
                                  </p:childTnLst>
                                </p:cTn>
                              </p:par>
                              <p:par>
                                <p:cTn id="59" presetID="9" presetClass="exit" presetSubtype="0" fill="hold" nodeType="withEffect">
                                  <p:stCondLst>
                                    <p:cond delay="0"/>
                                  </p:stCondLst>
                                  <p:childTnLst>
                                    <p:animEffect transition="out" filter="dissolve">
                                      <p:cBhvr>
                                        <p:cTn id="60" dur="500"/>
                                        <p:tgtEl>
                                          <p:spTgt spid="25"/>
                                        </p:tgtEl>
                                      </p:cBhvr>
                                    </p:animEffect>
                                    <p:set>
                                      <p:cBhvr>
                                        <p:cTn id="61" dur="1" fill="hold">
                                          <p:stCondLst>
                                            <p:cond delay="499"/>
                                          </p:stCondLst>
                                        </p:cTn>
                                        <p:tgtEl>
                                          <p:spTgt spid="25"/>
                                        </p:tgtEl>
                                        <p:attrNameLst>
                                          <p:attrName>style.visibility</p:attrName>
                                        </p:attrNameLst>
                                      </p:cBhvr>
                                      <p:to>
                                        <p:strVal val="hidden"/>
                                      </p:to>
                                    </p:set>
                                  </p:childTnLst>
                                </p:cTn>
                              </p:par>
                              <p:par>
                                <p:cTn id="62" presetID="9" presetClass="exit" presetSubtype="0" fill="hold" nodeType="withEffect">
                                  <p:stCondLst>
                                    <p:cond delay="0"/>
                                  </p:stCondLst>
                                  <p:childTnLst>
                                    <p:animEffect transition="out" filter="dissolve">
                                      <p:cBhvr>
                                        <p:cTn id="63" dur="500"/>
                                        <p:tgtEl>
                                          <p:spTgt spid="28"/>
                                        </p:tgtEl>
                                      </p:cBhvr>
                                    </p:animEffect>
                                    <p:set>
                                      <p:cBhvr>
                                        <p:cTn id="64" dur="1" fill="hold">
                                          <p:stCondLst>
                                            <p:cond delay="499"/>
                                          </p:stCondLst>
                                        </p:cTn>
                                        <p:tgtEl>
                                          <p:spTgt spid="2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dissolve">
                                      <p:cBhvr>
                                        <p:cTn id="69" dur="500"/>
                                        <p:tgtEl>
                                          <p:spTgt spid="30"/>
                                        </p:tgtEl>
                                      </p:cBhvr>
                                    </p:animEffect>
                                  </p:childTnLst>
                                </p:cTn>
                              </p:par>
                              <p:par>
                                <p:cTn id="70" presetID="9" presetClass="entr" presetSubtype="0" fill="hold"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dissolve">
                                      <p:cBhvr>
                                        <p:cTn id="72" dur="500"/>
                                        <p:tgtEl>
                                          <p:spTgt spid="46"/>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dissolve">
                                      <p:cBhvr>
                                        <p:cTn id="77" dur="500"/>
                                        <p:tgtEl>
                                          <p:spTgt spid="34"/>
                                        </p:tgtEl>
                                      </p:cBhvr>
                                    </p:animEffect>
                                  </p:childTnLst>
                                </p:cTn>
                              </p:par>
                              <p:par>
                                <p:cTn id="78" presetID="9" presetClass="exit" presetSubtype="0" fill="hold" nodeType="withEffect">
                                  <p:stCondLst>
                                    <p:cond delay="0"/>
                                  </p:stCondLst>
                                  <p:childTnLst>
                                    <p:animEffect transition="out" filter="dissolve">
                                      <p:cBhvr>
                                        <p:cTn id="79" dur="500"/>
                                        <p:tgtEl>
                                          <p:spTgt spid="46"/>
                                        </p:tgtEl>
                                      </p:cBhvr>
                                    </p:animEffect>
                                    <p:set>
                                      <p:cBhvr>
                                        <p:cTn id="80" dur="1" fill="hold">
                                          <p:stCondLst>
                                            <p:cond delay="499"/>
                                          </p:stCondLst>
                                        </p:cTn>
                                        <p:tgtEl>
                                          <p:spTgt spid="4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dissolve">
                                      <p:cBhvr>
                                        <p:cTn id="85" dur="500"/>
                                        <p:tgtEl>
                                          <p:spTgt spid="35"/>
                                        </p:tgtEl>
                                      </p:cBhvr>
                                    </p:animEffect>
                                  </p:childTnLst>
                                </p:cTn>
                              </p:par>
                              <p:par>
                                <p:cTn id="86" presetID="9" presetClass="entr" presetSubtype="0" fill="hold" nodeType="with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dissolve">
                                      <p:cBhvr>
                                        <p:cTn id="88" dur="500"/>
                                        <p:tgtEl>
                                          <p:spTgt spid="48"/>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dissolve">
                                      <p:cBhvr>
                                        <p:cTn id="93" dur="500"/>
                                        <p:tgtEl>
                                          <p:spTgt spid="37"/>
                                        </p:tgtEl>
                                      </p:cBhvr>
                                    </p:animEffect>
                                  </p:childTnLst>
                                </p:cTn>
                              </p:par>
                              <p:par>
                                <p:cTn id="94" presetID="9" presetClass="exit" presetSubtype="0" fill="hold" nodeType="withEffect">
                                  <p:stCondLst>
                                    <p:cond delay="0"/>
                                  </p:stCondLst>
                                  <p:childTnLst>
                                    <p:animEffect transition="out" filter="dissolve">
                                      <p:cBhvr>
                                        <p:cTn id="95" dur="500"/>
                                        <p:tgtEl>
                                          <p:spTgt spid="48"/>
                                        </p:tgtEl>
                                      </p:cBhvr>
                                    </p:animEffect>
                                    <p:set>
                                      <p:cBhvr>
                                        <p:cTn id="96" dur="1" fill="hold">
                                          <p:stCondLst>
                                            <p:cond delay="499"/>
                                          </p:stCondLst>
                                        </p:cTn>
                                        <p:tgtEl>
                                          <p:spTgt spid="4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dissolve">
                                      <p:cBhvr>
                                        <p:cTn id="101" dur="500"/>
                                        <p:tgtEl>
                                          <p:spTgt spid="38"/>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dissolve">
                                      <p:cBhvr>
                                        <p:cTn id="106" dur="500"/>
                                        <p:tgtEl>
                                          <p:spTgt spid="40"/>
                                        </p:tgtEl>
                                      </p:cBhvr>
                                    </p:animEffect>
                                  </p:childTnLst>
                                </p:cTn>
                              </p:par>
                              <p:par>
                                <p:cTn id="107" presetID="9" presetClass="exit" presetSubtype="0" fill="hold" nodeType="withEffect">
                                  <p:stCondLst>
                                    <p:cond delay="0"/>
                                  </p:stCondLst>
                                  <p:childTnLst>
                                    <p:animEffect transition="out" filter="dissolve">
                                      <p:cBhvr>
                                        <p:cTn id="108" dur="500"/>
                                        <p:tgtEl>
                                          <p:spTgt spid="38"/>
                                        </p:tgtEl>
                                      </p:cBhvr>
                                    </p:animEffect>
                                    <p:set>
                                      <p:cBhvr>
                                        <p:cTn id="109"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4" grpId="0"/>
      <p:bldP spid="27" grpId="0"/>
      <p:bldP spid="29" grpId="0"/>
      <p:bldP spid="34" grpId="0"/>
      <p:bldP spid="37" grpId="0"/>
      <p:bldP spid="4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Register-Register Instruction		</a:t>
            </a:r>
            <a:r>
              <a:rPr lang="en-US" sz="2800" dirty="0">
                <a:latin typeface="Lucida Console" panose="020B0609040504020204" pitchFamily="49" charset="0"/>
              </a:rPr>
              <a:t>add x3, x6, x9</a:t>
            </a:r>
            <a:endParaRPr lang="en-US" dirty="0">
              <a:latin typeface="Lucida Console" panose="020B0609040504020204" pitchFamily="49" charset="0"/>
            </a:endParaRP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42</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r>
                        <a:rPr lang="en-US" sz="1800" b="1" dirty="0">
                          <a:solidFill>
                            <a:srgbClr val="FF0000"/>
                          </a:solidFill>
                        </a:rPr>
                        <a:t>0</a:t>
                      </a:r>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r>
                        <a:rPr lang="en-US" sz="1800" b="1" dirty="0">
                          <a:solidFill>
                            <a:srgbClr val="FF0000"/>
                          </a:solidFill>
                        </a:rPr>
                        <a:t>0</a:t>
                      </a:r>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r>
                        <a:rPr lang="en-US" sz="1800" b="1" dirty="0">
                          <a:solidFill>
                            <a:srgbClr val="FF0000"/>
                          </a:solidFill>
                        </a:rPr>
                        <a:t>add</a:t>
                      </a:r>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r>
                        <a:rPr lang="en-US" sz="1800" b="1" dirty="0">
                          <a:solidFill>
                            <a:srgbClr val="FF0000"/>
                          </a:solidFill>
                        </a:rPr>
                        <a:t>0</a:t>
                      </a:r>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r>
                        <a:rPr lang="en-US" sz="1800" b="1" dirty="0">
                          <a:solidFill>
                            <a:srgbClr val="FF0000"/>
                          </a:solidFill>
                        </a:rPr>
                        <a:t>0</a:t>
                      </a:r>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r>
                        <a:rPr lang="en-US" sz="1800" b="1" dirty="0">
                          <a:solidFill>
                            <a:srgbClr val="FF0000"/>
                          </a:solidFill>
                        </a:rPr>
                        <a:t>1</a:t>
                      </a:r>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r>
                        <a:rPr lang="en-US" sz="1800" b="1" dirty="0">
                          <a:solidFill>
                            <a:srgbClr val="FF0000"/>
                          </a:solidFill>
                        </a:rPr>
                        <a:t>1</a:t>
                      </a:r>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r>
                        <a:rPr lang="en-US" sz="1800" b="1" dirty="0">
                          <a:solidFill>
                            <a:srgbClr val="FF0000"/>
                          </a:solidFill>
                        </a:rPr>
                        <a:t>0</a:t>
                      </a:r>
                    </a:p>
                  </a:txBody>
                  <a:tcPr/>
                </a:tc>
                <a:extLst>
                  <a:ext uri="{0D108BD9-81ED-4DB2-BD59-A6C34878D82A}">
                    <a16:rowId xmlns:a16="http://schemas.microsoft.com/office/drawing/2014/main" val="10008"/>
                  </a:ext>
                </a:extLst>
              </a:tr>
            </a:tbl>
          </a:graphicData>
        </a:graphic>
      </p:graphicFrame>
      <p:sp>
        <p:nvSpPr>
          <p:cNvPr id="9" name="Rectangle 8">
            <a:extLst>
              <a:ext uri="{FF2B5EF4-FFF2-40B4-BE49-F238E27FC236}">
                <a16:creationId xmlns:a16="http://schemas.microsoft.com/office/drawing/2014/main" id="{6CB3677A-7C34-784F-B9E3-9A6EB3F485DE}"/>
              </a:ext>
            </a:extLst>
          </p:cNvPr>
          <p:cNvSpPr/>
          <p:nvPr/>
        </p:nvSpPr>
        <p:spPr>
          <a:xfrm>
            <a:off x="3350175" y="-23757"/>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0" name="Rectangle 9">
            <a:extLst>
              <a:ext uri="{FF2B5EF4-FFF2-40B4-BE49-F238E27FC236}">
                <a16:creationId xmlns:a16="http://schemas.microsoft.com/office/drawing/2014/main" id="{D442A5C7-3514-5A40-8124-044F905B15C0}"/>
              </a:ext>
            </a:extLst>
          </p:cNvPr>
          <p:cNvSpPr/>
          <p:nvPr/>
        </p:nvSpPr>
        <p:spPr>
          <a:xfrm>
            <a:off x="5115912" y="-23758"/>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1" name="Rectangle 10">
            <a:extLst>
              <a:ext uri="{FF2B5EF4-FFF2-40B4-BE49-F238E27FC236}">
                <a16:creationId xmlns:a16="http://schemas.microsoft.com/office/drawing/2014/main" id="{95533E2A-2C93-DE40-B455-9CE50BC28F17}"/>
              </a:ext>
            </a:extLst>
          </p:cNvPr>
          <p:cNvSpPr/>
          <p:nvPr/>
        </p:nvSpPr>
        <p:spPr>
          <a:xfrm>
            <a:off x="6881649" y="-23758"/>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2" name="Rectangle 11">
            <a:extLst>
              <a:ext uri="{FF2B5EF4-FFF2-40B4-BE49-F238E27FC236}">
                <a16:creationId xmlns:a16="http://schemas.microsoft.com/office/drawing/2014/main" id="{75072369-579F-5D4A-A71C-401680779AB6}"/>
              </a:ext>
            </a:extLst>
          </p:cNvPr>
          <p:cNvSpPr/>
          <p:nvPr/>
        </p:nvSpPr>
        <p:spPr>
          <a:xfrm>
            <a:off x="8653956" y="-23758"/>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3" name="Rectangle 12">
            <a:extLst>
              <a:ext uri="{FF2B5EF4-FFF2-40B4-BE49-F238E27FC236}">
                <a16:creationId xmlns:a16="http://schemas.microsoft.com/office/drawing/2014/main" id="{2841D71A-1191-424B-A2CD-23DB7D7AEEED}"/>
              </a:ext>
            </a:extLst>
          </p:cNvPr>
          <p:cNvSpPr/>
          <p:nvPr/>
        </p:nvSpPr>
        <p:spPr>
          <a:xfrm>
            <a:off x="10426263" y="-23758"/>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4" name="TextBox 13">
            <a:extLst>
              <a:ext uri="{FF2B5EF4-FFF2-40B4-BE49-F238E27FC236}">
                <a16:creationId xmlns:a16="http://schemas.microsoft.com/office/drawing/2014/main" id="{4F5B317A-5A88-3F4A-8AB5-325254DE49A7}"/>
              </a:ext>
            </a:extLst>
          </p:cNvPr>
          <p:cNvSpPr txBox="1"/>
          <p:nvPr/>
        </p:nvSpPr>
        <p:spPr>
          <a:xfrm>
            <a:off x="5225394" y="365125"/>
            <a:ext cx="1552028" cy="369332"/>
          </a:xfrm>
          <a:prstGeom prst="rect">
            <a:avLst/>
          </a:prstGeom>
          <a:noFill/>
        </p:spPr>
        <p:txBody>
          <a:bodyPr wrap="none" rtlCol="0">
            <a:spAutoFit/>
          </a:bodyPr>
          <a:lstStyle/>
          <a:p>
            <a:pPr algn="ctr"/>
            <a:r>
              <a:rPr lang="en-US" dirty="0"/>
              <a:t>20                 16</a:t>
            </a:r>
          </a:p>
        </p:txBody>
      </p:sp>
      <p:sp>
        <p:nvSpPr>
          <p:cNvPr id="15" name="TextBox 14">
            <a:extLst>
              <a:ext uri="{FF2B5EF4-FFF2-40B4-BE49-F238E27FC236}">
                <a16:creationId xmlns:a16="http://schemas.microsoft.com/office/drawing/2014/main" id="{D927047C-0A6D-B44D-BF60-5D0294B1FAC3}"/>
              </a:ext>
            </a:extLst>
          </p:cNvPr>
          <p:cNvSpPr txBox="1"/>
          <p:nvPr/>
        </p:nvSpPr>
        <p:spPr>
          <a:xfrm>
            <a:off x="8824930" y="365125"/>
            <a:ext cx="1423788" cy="369332"/>
          </a:xfrm>
          <a:prstGeom prst="rect">
            <a:avLst/>
          </a:prstGeom>
          <a:noFill/>
        </p:spPr>
        <p:txBody>
          <a:bodyPr wrap="none" rtlCol="0">
            <a:spAutoFit/>
          </a:bodyPr>
          <a:lstStyle/>
          <a:p>
            <a:pPr algn="ctr"/>
            <a:r>
              <a:rPr lang="en-US" dirty="0"/>
              <a:t>9                   5</a:t>
            </a:r>
          </a:p>
        </p:txBody>
      </p:sp>
      <p:sp>
        <p:nvSpPr>
          <p:cNvPr id="16" name="TextBox 15">
            <a:extLst>
              <a:ext uri="{FF2B5EF4-FFF2-40B4-BE49-F238E27FC236}">
                <a16:creationId xmlns:a16="http://schemas.microsoft.com/office/drawing/2014/main" id="{87ED75E7-7F1D-734B-88CE-87F4798890B5}"/>
              </a:ext>
            </a:extLst>
          </p:cNvPr>
          <p:cNvSpPr txBox="1"/>
          <p:nvPr/>
        </p:nvSpPr>
        <p:spPr>
          <a:xfrm>
            <a:off x="10597237" y="365125"/>
            <a:ext cx="1423788" cy="369332"/>
          </a:xfrm>
          <a:prstGeom prst="rect">
            <a:avLst/>
          </a:prstGeom>
          <a:noFill/>
        </p:spPr>
        <p:txBody>
          <a:bodyPr wrap="none" rtlCol="0">
            <a:spAutoFit/>
          </a:bodyPr>
          <a:lstStyle/>
          <a:p>
            <a:pPr algn="ctr"/>
            <a:r>
              <a:rPr lang="en-US" dirty="0"/>
              <a:t>4                   0</a:t>
            </a:r>
          </a:p>
        </p:txBody>
      </p:sp>
      <p:graphicFrame>
        <p:nvGraphicFramePr>
          <p:cNvPr id="36" name="Table 35">
            <a:extLst>
              <a:ext uri="{FF2B5EF4-FFF2-40B4-BE49-F238E27FC236}">
                <a16:creationId xmlns:a16="http://schemas.microsoft.com/office/drawing/2014/main" id="{4F13C276-06C1-5C4F-A33F-385ABCD39FCC}"/>
              </a:ext>
            </a:extLst>
          </p:cNvPr>
          <p:cNvGraphicFramePr>
            <a:graphicFrameLocks noGrp="1"/>
          </p:cNvGraphicFramePr>
          <p:nvPr/>
        </p:nvGraphicFramePr>
        <p:xfrm>
          <a:off x="184524" y="4870132"/>
          <a:ext cx="2851453" cy="1854200"/>
        </p:xfrm>
        <a:graphic>
          <a:graphicData uri="http://schemas.openxmlformats.org/drawingml/2006/table">
            <a:tbl>
              <a:tblPr firstRow="1" bandRow="1">
                <a:tableStyleId>{5C22544A-7EE6-4342-B048-85BDC9FD1C3A}</a:tableStyleId>
              </a:tblPr>
              <a:tblGrid>
                <a:gridCol w="1164774">
                  <a:extLst>
                    <a:ext uri="{9D8B030D-6E8A-4147-A177-3AD203B41FA5}">
                      <a16:colId xmlns:a16="http://schemas.microsoft.com/office/drawing/2014/main" val="20000"/>
                    </a:ext>
                  </a:extLst>
                </a:gridCol>
                <a:gridCol w="1686679">
                  <a:extLst>
                    <a:ext uri="{9D8B030D-6E8A-4147-A177-3AD203B41FA5}">
                      <a16:colId xmlns:a16="http://schemas.microsoft.com/office/drawing/2014/main" val="20001"/>
                    </a:ext>
                  </a:extLst>
                </a:gridCol>
              </a:tblGrid>
              <a:tr h="370840">
                <a:tc>
                  <a:txBody>
                    <a:bodyPr/>
                    <a:lstStyle/>
                    <a:p>
                      <a:r>
                        <a:rPr lang="en-US" dirty="0"/>
                        <a:t>REGISTER</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pPr algn="r"/>
                      <a:r>
                        <a:rPr lang="en-US" dirty="0"/>
                        <a:t>X3</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r"/>
                      <a:r>
                        <a:rPr lang="en-US" dirty="0"/>
                        <a:t>X6</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r"/>
                      <a:r>
                        <a:rPr lang="en-US" dirty="0"/>
                        <a:t>X9</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a:t>Next PC</a:t>
                      </a:r>
                    </a:p>
                  </a:txBody>
                  <a:tcPr/>
                </a:tc>
                <a:tc>
                  <a:txBody>
                    <a:bodyPr/>
                    <a:lstStyle/>
                    <a:p>
                      <a:pPr algn="ctr"/>
                      <a:endParaRPr lang="en-US" dirty="0"/>
                    </a:p>
                  </a:txBody>
                  <a:tcPr/>
                </a:tc>
                <a:extLst>
                  <a:ext uri="{0D108BD9-81ED-4DB2-BD59-A6C34878D82A}">
                    <a16:rowId xmlns:a16="http://schemas.microsoft.com/office/drawing/2014/main" val="2116451209"/>
                  </a:ext>
                </a:extLst>
              </a:tr>
            </a:tbl>
          </a:graphicData>
        </a:graphic>
      </p:graphicFrame>
      <p:sp>
        <p:nvSpPr>
          <p:cNvPr id="39" name="TextBox 38">
            <a:extLst>
              <a:ext uri="{FF2B5EF4-FFF2-40B4-BE49-F238E27FC236}">
                <a16:creationId xmlns:a16="http://schemas.microsoft.com/office/drawing/2014/main" id="{6A254985-BC98-994D-890E-83FDB0D889D7}"/>
              </a:ext>
            </a:extLst>
          </p:cNvPr>
          <p:cNvSpPr txBox="1"/>
          <p:nvPr/>
        </p:nvSpPr>
        <p:spPr>
          <a:xfrm>
            <a:off x="1371675" y="5150147"/>
            <a:ext cx="1664302"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Destination</a:t>
            </a:r>
          </a:p>
        </p:txBody>
      </p:sp>
      <p:sp>
        <p:nvSpPr>
          <p:cNvPr id="41" name="TextBox 40">
            <a:extLst>
              <a:ext uri="{FF2B5EF4-FFF2-40B4-BE49-F238E27FC236}">
                <a16:creationId xmlns:a16="http://schemas.microsoft.com/office/drawing/2014/main" id="{F8129C21-D3B5-7441-A458-B86FA0D32147}"/>
              </a:ext>
            </a:extLst>
          </p:cNvPr>
          <p:cNvSpPr txBox="1"/>
          <p:nvPr/>
        </p:nvSpPr>
        <p:spPr>
          <a:xfrm>
            <a:off x="1382515" y="5572730"/>
            <a:ext cx="1273554"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Source 1</a:t>
            </a:r>
          </a:p>
        </p:txBody>
      </p:sp>
      <p:sp>
        <p:nvSpPr>
          <p:cNvPr id="43" name="TextBox 42">
            <a:extLst>
              <a:ext uri="{FF2B5EF4-FFF2-40B4-BE49-F238E27FC236}">
                <a16:creationId xmlns:a16="http://schemas.microsoft.com/office/drawing/2014/main" id="{9081BEEA-C8A1-5C45-B5AB-C2DEAEA09C81}"/>
              </a:ext>
            </a:extLst>
          </p:cNvPr>
          <p:cNvSpPr txBox="1"/>
          <p:nvPr/>
        </p:nvSpPr>
        <p:spPr>
          <a:xfrm>
            <a:off x="1402721" y="5926589"/>
            <a:ext cx="1273554"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Source 2</a:t>
            </a:r>
          </a:p>
        </p:txBody>
      </p:sp>
      <p:sp>
        <p:nvSpPr>
          <p:cNvPr id="44" name="TextBox 43">
            <a:extLst>
              <a:ext uri="{FF2B5EF4-FFF2-40B4-BE49-F238E27FC236}">
                <a16:creationId xmlns:a16="http://schemas.microsoft.com/office/drawing/2014/main" id="{7D292613-4D5F-C444-AADB-E24CDD6950A0}"/>
              </a:ext>
            </a:extLst>
          </p:cNvPr>
          <p:cNvSpPr txBox="1"/>
          <p:nvPr/>
        </p:nvSpPr>
        <p:spPr>
          <a:xfrm>
            <a:off x="1402721" y="6276239"/>
            <a:ext cx="821059"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PC+4</a:t>
            </a:r>
          </a:p>
        </p:txBody>
      </p:sp>
      <p:pic>
        <p:nvPicPr>
          <p:cNvPr id="22" name="Content Placeholder 8" descr="Diagram, schematic&#10;&#10;Description automatically generated">
            <a:extLst>
              <a:ext uri="{FF2B5EF4-FFF2-40B4-BE49-F238E27FC236}">
                <a16:creationId xmlns:a16="http://schemas.microsoft.com/office/drawing/2014/main" id="{10415924-50DB-564C-8FA2-4F5C7C50032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Tree>
    <p:extLst>
      <p:ext uri="{BB962C8B-B14F-4D97-AF65-F5344CB8AC3E}">
        <p14:creationId xmlns:p14="http://schemas.microsoft.com/office/powerpoint/2010/main" val="199809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dissolve">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dissolve">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p:bldP spid="43" grpId="0"/>
      <p:bldP spid="4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a:xfrm>
            <a:off x="838200" y="365125"/>
            <a:ext cx="10805932" cy="1325563"/>
          </a:xfrm>
        </p:spPr>
        <p:txBody>
          <a:bodyPr/>
          <a:lstStyle/>
          <a:p>
            <a:r>
              <a:rPr lang="en-US" dirty="0"/>
              <a:t>Register-Immediate Instruction	</a:t>
            </a:r>
            <a:r>
              <a:rPr lang="en-US" sz="2800" dirty="0">
                <a:latin typeface="Lucida Console" panose="020B0609040504020204" pitchFamily="49" charset="0"/>
              </a:rPr>
              <a:t>add x5, x2, 125</a:t>
            </a:r>
            <a:endParaRPr lang="en-US" dirty="0">
              <a:latin typeface="Lucida Console" panose="020B0609040504020204" pitchFamily="49" charset="0"/>
            </a:endParaRP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43</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8"/>
                  </a:ext>
                </a:extLst>
              </a:tr>
            </a:tbl>
          </a:graphicData>
        </a:graphic>
      </p:graphicFrame>
      <p:graphicFrame>
        <p:nvGraphicFramePr>
          <p:cNvPr id="36" name="Table 35">
            <a:extLst>
              <a:ext uri="{FF2B5EF4-FFF2-40B4-BE49-F238E27FC236}">
                <a16:creationId xmlns:a16="http://schemas.microsoft.com/office/drawing/2014/main" id="{4F13C276-06C1-5C4F-A33F-385ABCD39FCC}"/>
              </a:ext>
            </a:extLst>
          </p:cNvPr>
          <p:cNvGraphicFramePr>
            <a:graphicFrameLocks noGrp="1"/>
          </p:cNvGraphicFramePr>
          <p:nvPr/>
        </p:nvGraphicFramePr>
        <p:xfrm>
          <a:off x="184524" y="4870132"/>
          <a:ext cx="2851453" cy="1854200"/>
        </p:xfrm>
        <a:graphic>
          <a:graphicData uri="http://schemas.openxmlformats.org/drawingml/2006/table">
            <a:tbl>
              <a:tblPr firstRow="1" bandRow="1">
                <a:tableStyleId>{5C22544A-7EE6-4342-B048-85BDC9FD1C3A}</a:tableStyleId>
              </a:tblPr>
              <a:tblGrid>
                <a:gridCol w="1164774">
                  <a:extLst>
                    <a:ext uri="{9D8B030D-6E8A-4147-A177-3AD203B41FA5}">
                      <a16:colId xmlns:a16="http://schemas.microsoft.com/office/drawing/2014/main" val="20000"/>
                    </a:ext>
                  </a:extLst>
                </a:gridCol>
                <a:gridCol w="1686679">
                  <a:extLst>
                    <a:ext uri="{9D8B030D-6E8A-4147-A177-3AD203B41FA5}">
                      <a16:colId xmlns:a16="http://schemas.microsoft.com/office/drawing/2014/main" val="20001"/>
                    </a:ext>
                  </a:extLst>
                </a:gridCol>
              </a:tblGrid>
              <a:tr h="370840">
                <a:tc>
                  <a:txBody>
                    <a:bodyPr/>
                    <a:lstStyle/>
                    <a:p>
                      <a:r>
                        <a:rPr lang="en-US" dirty="0"/>
                        <a:t>REGISTER</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pPr algn="r"/>
                      <a:r>
                        <a:rPr lang="en-US" dirty="0"/>
                        <a:t>X5</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r"/>
                      <a:r>
                        <a:rPr lang="en-US" dirty="0"/>
                        <a:t>X2</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r"/>
                      <a:r>
                        <a:rPr lang="en-US" dirty="0"/>
                        <a:t>125</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a:t>Next PC</a:t>
                      </a:r>
                    </a:p>
                  </a:txBody>
                  <a:tcPr/>
                </a:tc>
                <a:tc>
                  <a:txBody>
                    <a:bodyPr/>
                    <a:lstStyle/>
                    <a:p>
                      <a:pPr algn="ctr"/>
                      <a:endParaRPr lang="en-US" dirty="0"/>
                    </a:p>
                  </a:txBody>
                  <a:tcPr/>
                </a:tc>
                <a:extLst>
                  <a:ext uri="{0D108BD9-81ED-4DB2-BD59-A6C34878D82A}">
                    <a16:rowId xmlns:a16="http://schemas.microsoft.com/office/drawing/2014/main" val="1943755308"/>
                  </a:ext>
                </a:extLst>
              </a:tr>
            </a:tbl>
          </a:graphicData>
        </a:graphic>
      </p:graphicFrame>
      <p:sp>
        <p:nvSpPr>
          <p:cNvPr id="20" name="Rectangle 19">
            <a:extLst>
              <a:ext uri="{FF2B5EF4-FFF2-40B4-BE49-F238E27FC236}">
                <a16:creationId xmlns:a16="http://schemas.microsoft.com/office/drawing/2014/main" id="{B51CA27D-C5BD-8B41-9920-8051F19298DB}"/>
              </a:ext>
            </a:extLst>
          </p:cNvPr>
          <p:cNvSpPr/>
          <p:nvPr/>
        </p:nvSpPr>
        <p:spPr>
          <a:xfrm>
            <a:off x="3350175" y="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21" name="Rectangle 20">
            <a:extLst>
              <a:ext uri="{FF2B5EF4-FFF2-40B4-BE49-F238E27FC236}">
                <a16:creationId xmlns:a16="http://schemas.microsoft.com/office/drawing/2014/main" id="{8965F1E3-486D-D54E-A31D-AFA6A616E436}"/>
              </a:ext>
            </a:extLst>
          </p:cNvPr>
          <p:cNvSpPr/>
          <p:nvPr/>
        </p:nvSpPr>
        <p:spPr>
          <a:xfrm>
            <a:off x="5115912" y="0"/>
            <a:ext cx="3538043"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22" name="Rectangle 21">
            <a:extLst>
              <a:ext uri="{FF2B5EF4-FFF2-40B4-BE49-F238E27FC236}">
                <a16:creationId xmlns:a16="http://schemas.microsoft.com/office/drawing/2014/main" id="{E316AAFD-8D6A-6749-8D45-7D9C4AFF3644}"/>
              </a:ext>
            </a:extLst>
          </p:cNvPr>
          <p:cNvSpPr/>
          <p:nvPr/>
        </p:nvSpPr>
        <p:spPr>
          <a:xfrm>
            <a:off x="8653956" y="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23" name="Rectangle 22">
            <a:extLst>
              <a:ext uri="{FF2B5EF4-FFF2-40B4-BE49-F238E27FC236}">
                <a16:creationId xmlns:a16="http://schemas.microsoft.com/office/drawing/2014/main" id="{CE583304-1A59-254B-963F-0E8BD936889E}"/>
              </a:ext>
            </a:extLst>
          </p:cNvPr>
          <p:cNvSpPr/>
          <p:nvPr/>
        </p:nvSpPr>
        <p:spPr>
          <a:xfrm>
            <a:off x="10426263" y="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24" name="TextBox 23">
            <a:extLst>
              <a:ext uri="{FF2B5EF4-FFF2-40B4-BE49-F238E27FC236}">
                <a16:creationId xmlns:a16="http://schemas.microsoft.com/office/drawing/2014/main" id="{9F676762-DD54-B640-A32E-67F57713C40A}"/>
              </a:ext>
            </a:extLst>
          </p:cNvPr>
          <p:cNvSpPr txBox="1"/>
          <p:nvPr/>
        </p:nvSpPr>
        <p:spPr>
          <a:xfrm>
            <a:off x="5144635" y="411160"/>
            <a:ext cx="3474028" cy="369332"/>
          </a:xfrm>
          <a:prstGeom prst="rect">
            <a:avLst/>
          </a:prstGeom>
          <a:noFill/>
        </p:spPr>
        <p:txBody>
          <a:bodyPr wrap="none" rtlCol="0">
            <a:spAutoFit/>
          </a:bodyPr>
          <a:lstStyle/>
          <a:p>
            <a:pPr algn="ctr"/>
            <a:r>
              <a:rPr lang="en-US" dirty="0"/>
              <a:t>21                                                   10</a:t>
            </a:r>
          </a:p>
        </p:txBody>
      </p:sp>
      <p:sp>
        <p:nvSpPr>
          <p:cNvPr id="25" name="TextBox 24">
            <a:extLst>
              <a:ext uri="{FF2B5EF4-FFF2-40B4-BE49-F238E27FC236}">
                <a16:creationId xmlns:a16="http://schemas.microsoft.com/office/drawing/2014/main" id="{29555F51-25E0-4043-8B79-A187822E6D70}"/>
              </a:ext>
            </a:extLst>
          </p:cNvPr>
          <p:cNvSpPr txBox="1"/>
          <p:nvPr/>
        </p:nvSpPr>
        <p:spPr>
          <a:xfrm>
            <a:off x="8824930" y="388883"/>
            <a:ext cx="1423788" cy="369332"/>
          </a:xfrm>
          <a:prstGeom prst="rect">
            <a:avLst/>
          </a:prstGeom>
          <a:noFill/>
        </p:spPr>
        <p:txBody>
          <a:bodyPr wrap="none" rtlCol="0">
            <a:spAutoFit/>
          </a:bodyPr>
          <a:lstStyle/>
          <a:p>
            <a:pPr algn="ctr"/>
            <a:r>
              <a:rPr lang="en-US" dirty="0"/>
              <a:t>9                   5</a:t>
            </a:r>
          </a:p>
        </p:txBody>
      </p:sp>
      <p:sp>
        <p:nvSpPr>
          <p:cNvPr id="26" name="TextBox 25">
            <a:extLst>
              <a:ext uri="{FF2B5EF4-FFF2-40B4-BE49-F238E27FC236}">
                <a16:creationId xmlns:a16="http://schemas.microsoft.com/office/drawing/2014/main" id="{FB5ABB1F-461F-E347-915F-58945FC6DF36}"/>
              </a:ext>
            </a:extLst>
          </p:cNvPr>
          <p:cNvSpPr txBox="1"/>
          <p:nvPr/>
        </p:nvSpPr>
        <p:spPr>
          <a:xfrm>
            <a:off x="10597237" y="388883"/>
            <a:ext cx="1423788" cy="369332"/>
          </a:xfrm>
          <a:prstGeom prst="rect">
            <a:avLst/>
          </a:prstGeom>
          <a:noFill/>
        </p:spPr>
        <p:txBody>
          <a:bodyPr wrap="none" rtlCol="0">
            <a:spAutoFit/>
          </a:bodyPr>
          <a:lstStyle/>
          <a:p>
            <a:pPr algn="ctr"/>
            <a:r>
              <a:rPr lang="en-US" dirty="0"/>
              <a:t>4                   0</a:t>
            </a:r>
          </a:p>
        </p:txBody>
      </p:sp>
      <p:pic>
        <p:nvPicPr>
          <p:cNvPr id="17" name="Content Placeholder 8" descr="Diagram, schematic&#10;&#10;Description automatically generated">
            <a:extLst>
              <a:ext uri="{FF2B5EF4-FFF2-40B4-BE49-F238E27FC236}">
                <a16:creationId xmlns:a16="http://schemas.microsoft.com/office/drawing/2014/main" id="{0D8E8710-2463-FC4C-8809-37ADD4F76FD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Tree>
    <p:extLst>
      <p:ext uri="{BB962C8B-B14F-4D97-AF65-F5344CB8AC3E}">
        <p14:creationId xmlns:p14="http://schemas.microsoft.com/office/powerpoint/2010/main" val="2727974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a:xfrm>
            <a:off x="838200" y="365125"/>
            <a:ext cx="10771208" cy="1325563"/>
          </a:xfrm>
        </p:spPr>
        <p:txBody>
          <a:bodyPr/>
          <a:lstStyle/>
          <a:p>
            <a:r>
              <a:rPr lang="en-US" dirty="0"/>
              <a:t>Memory Access Instruction		</a:t>
            </a:r>
            <a:r>
              <a:rPr lang="en-US" sz="2800" dirty="0" err="1">
                <a:latin typeface="Lucida Console" panose="020B0609040504020204" pitchFamily="49" charset="0"/>
              </a:rPr>
              <a:t>ldr</a:t>
            </a:r>
            <a:r>
              <a:rPr lang="en-US" sz="2800" dirty="0">
                <a:latin typeface="Lucida Console" panose="020B0609040504020204" pitchFamily="49" charset="0"/>
              </a:rPr>
              <a:t> x9, [x7, 8]</a:t>
            </a:r>
            <a:endParaRPr lang="en-US" dirty="0">
              <a:latin typeface="Lucida Console" panose="020B0609040504020204" pitchFamily="49" charset="0"/>
            </a:endParaRP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44</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8"/>
                  </a:ext>
                </a:extLst>
              </a:tr>
            </a:tbl>
          </a:graphicData>
        </a:graphic>
      </p:graphicFrame>
      <p:graphicFrame>
        <p:nvGraphicFramePr>
          <p:cNvPr id="36" name="Table 35">
            <a:extLst>
              <a:ext uri="{FF2B5EF4-FFF2-40B4-BE49-F238E27FC236}">
                <a16:creationId xmlns:a16="http://schemas.microsoft.com/office/drawing/2014/main" id="{4F13C276-06C1-5C4F-A33F-385ABCD39FCC}"/>
              </a:ext>
            </a:extLst>
          </p:cNvPr>
          <p:cNvGraphicFramePr>
            <a:graphicFrameLocks noGrp="1"/>
          </p:cNvGraphicFramePr>
          <p:nvPr/>
        </p:nvGraphicFramePr>
        <p:xfrm>
          <a:off x="184524" y="4870132"/>
          <a:ext cx="2851453" cy="1854200"/>
        </p:xfrm>
        <a:graphic>
          <a:graphicData uri="http://schemas.openxmlformats.org/drawingml/2006/table">
            <a:tbl>
              <a:tblPr firstRow="1" bandRow="1">
                <a:tableStyleId>{5C22544A-7EE6-4342-B048-85BDC9FD1C3A}</a:tableStyleId>
              </a:tblPr>
              <a:tblGrid>
                <a:gridCol w="1164774">
                  <a:extLst>
                    <a:ext uri="{9D8B030D-6E8A-4147-A177-3AD203B41FA5}">
                      <a16:colId xmlns:a16="http://schemas.microsoft.com/office/drawing/2014/main" val="20000"/>
                    </a:ext>
                  </a:extLst>
                </a:gridCol>
                <a:gridCol w="1686679">
                  <a:extLst>
                    <a:ext uri="{9D8B030D-6E8A-4147-A177-3AD203B41FA5}">
                      <a16:colId xmlns:a16="http://schemas.microsoft.com/office/drawing/2014/main" val="20001"/>
                    </a:ext>
                  </a:extLst>
                </a:gridCol>
              </a:tblGrid>
              <a:tr h="370840">
                <a:tc>
                  <a:txBody>
                    <a:bodyPr/>
                    <a:lstStyle/>
                    <a:p>
                      <a:r>
                        <a:rPr lang="en-US" dirty="0"/>
                        <a:t>REGISTER</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pPr algn="r"/>
                      <a:r>
                        <a:rPr lang="en-US" dirty="0"/>
                        <a:t>X9</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r"/>
                      <a:r>
                        <a:rPr lang="en-US" dirty="0"/>
                        <a:t>X7</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r"/>
                      <a:r>
                        <a:rPr lang="en-US" dirty="0"/>
                        <a:t>8</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a:t>Next PC</a:t>
                      </a:r>
                    </a:p>
                  </a:txBody>
                  <a:tcPr/>
                </a:tc>
                <a:tc>
                  <a:txBody>
                    <a:bodyPr/>
                    <a:lstStyle/>
                    <a:p>
                      <a:pPr algn="ctr"/>
                      <a:endParaRPr lang="en-US" dirty="0"/>
                    </a:p>
                  </a:txBody>
                  <a:tcPr/>
                </a:tc>
                <a:extLst>
                  <a:ext uri="{0D108BD9-81ED-4DB2-BD59-A6C34878D82A}">
                    <a16:rowId xmlns:a16="http://schemas.microsoft.com/office/drawing/2014/main" val="33313288"/>
                  </a:ext>
                </a:extLst>
              </a:tr>
            </a:tbl>
          </a:graphicData>
        </a:graphic>
      </p:graphicFrame>
      <p:sp>
        <p:nvSpPr>
          <p:cNvPr id="16" name="Rectangle 15">
            <a:extLst>
              <a:ext uri="{FF2B5EF4-FFF2-40B4-BE49-F238E27FC236}">
                <a16:creationId xmlns:a16="http://schemas.microsoft.com/office/drawing/2014/main" id="{13268E7B-4EA9-F449-8366-0C14167AFA0A}"/>
              </a:ext>
            </a:extLst>
          </p:cNvPr>
          <p:cNvSpPr/>
          <p:nvPr/>
        </p:nvSpPr>
        <p:spPr>
          <a:xfrm>
            <a:off x="3350175" y="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7" name="Rectangle 16">
            <a:extLst>
              <a:ext uri="{FF2B5EF4-FFF2-40B4-BE49-F238E27FC236}">
                <a16:creationId xmlns:a16="http://schemas.microsoft.com/office/drawing/2014/main" id="{78FA7201-7AEE-694F-9346-7ABC748065E0}"/>
              </a:ext>
            </a:extLst>
          </p:cNvPr>
          <p:cNvSpPr/>
          <p:nvPr/>
        </p:nvSpPr>
        <p:spPr>
          <a:xfrm>
            <a:off x="5115912" y="0"/>
            <a:ext cx="3182955"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a:t>
            </a:r>
          </a:p>
        </p:txBody>
      </p:sp>
      <p:sp>
        <p:nvSpPr>
          <p:cNvPr id="18" name="Rectangle 17">
            <a:extLst>
              <a:ext uri="{FF2B5EF4-FFF2-40B4-BE49-F238E27FC236}">
                <a16:creationId xmlns:a16="http://schemas.microsoft.com/office/drawing/2014/main" id="{0234B8BB-9F7B-DD4D-8B50-1D9B93B54143}"/>
              </a:ext>
            </a:extLst>
          </p:cNvPr>
          <p:cNvSpPr/>
          <p:nvPr/>
        </p:nvSpPr>
        <p:spPr>
          <a:xfrm>
            <a:off x="8305437" y="0"/>
            <a:ext cx="341949"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19" name="Rectangle 18">
            <a:extLst>
              <a:ext uri="{FF2B5EF4-FFF2-40B4-BE49-F238E27FC236}">
                <a16:creationId xmlns:a16="http://schemas.microsoft.com/office/drawing/2014/main" id="{57D4B39D-7B65-E148-B4BB-B98590ACEEE0}"/>
              </a:ext>
            </a:extLst>
          </p:cNvPr>
          <p:cNvSpPr/>
          <p:nvPr/>
        </p:nvSpPr>
        <p:spPr>
          <a:xfrm>
            <a:off x="8653956" y="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Address</a:t>
            </a:r>
          </a:p>
        </p:txBody>
      </p:sp>
      <p:sp>
        <p:nvSpPr>
          <p:cNvPr id="27" name="Rectangle 26">
            <a:extLst>
              <a:ext uri="{FF2B5EF4-FFF2-40B4-BE49-F238E27FC236}">
                <a16:creationId xmlns:a16="http://schemas.microsoft.com/office/drawing/2014/main" id="{5EBB394B-5B79-C049-8D7F-EE1CAA87F3F4}"/>
              </a:ext>
            </a:extLst>
          </p:cNvPr>
          <p:cNvSpPr/>
          <p:nvPr/>
        </p:nvSpPr>
        <p:spPr>
          <a:xfrm>
            <a:off x="10426263" y="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28" name="TextBox 27">
            <a:extLst>
              <a:ext uri="{FF2B5EF4-FFF2-40B4-BE49-F238E27FC236}">
                <a16:creationId xmlns:a16="http://schemas.microsoft.com/office/drawing/2014/main" id="{F615E5DA-D495-724E-A32D-9410EBE5DBD2}"/>
              </a:ext>
            </a:extLst>
          </p:cNvPr>
          <p:cNvSpPr txBox="1"/>
          <p:nvPr/>
        </p:nvSpPr>
        <p:spPr>
          <a:xfrm>
            <a:off x="5190585" y="388883"/>
            <a:ext cx="3033203" cy="369332"/>
          </a:xfrm>
          <a:prstGeom prst="rect">
            <a:avLst/>
          </a:prstGeom>
          <a:noFill/>
        </p:spPr>
        <p:txBody>
          <a:bodyPr wrap="none" rtlCol="0">
            <a:spAutoFit/>
          </a:bodyPr>
          <a:lstStyle/>
          <a:p>
            <a:pPr algn="ctr"/>
            <a:r>
              <a:rPr lang="en-US" dirty="0"/>
              <a:t>20                                             12</a:t>
            </a:r>
          </a:p>
        </p:txBody>
      </p:sp>
      <p:sp>
        <p:nvSpPr>
          <p:cNvPr id="29" name="TextBox 28">
            <a:extLst>
              <a:ext uri="{FF2B5EF4-FFF2-40B4-BE49-F238E27FC236}">
                <a16:creationId xmlns:a16="http://schemas.microsoft.com/office/drawing/2014/main" id="{9CD865A8-5221-3049-84A7-CA3F4DB01F71}"/>
              </a:ext>
            </a:extLst>
          </p:cNvPr>
          <p:cNvSpPr txBox="1"/>
          <p:nvPr/>
        </p:nvSpPr>
        <p:spPr>
          <a:xfrm>
            <a:off x="8824930" y="387122"/>
            <a:ext cx="1423788" cy="369332"/>
          </a:xfrm>
          <a:prstGeom prst="rect">
            <a:avLst/>
          </a:prstGeom>
          <a:noFill/>
        </p:spPr>
        <p:txBody>
          <a:bodyPr wrap="none" rtlCol="0">
            <a:spAutoFit/>
          </a:bodyPr>
          <a:lstStyle/>
          <a:p>
            <a:pPr algn="ctr"/>
            <a:r>
              <a:rPr lang="en-US" dirty="0"/>
              <a:t>9                   5</a:t>
            </a:r>
          </a:p>
        </p:txBody>
      </p:sp>
      <p:sp>
        <p:nvSpPr>
          <p:cNvPr id="30" name="TextBox 29">
            <a:extLst>
              <a:ext uri="{FF2B5EF4-FFF2-40B4-BE49-F238E27FC236}">
                <a16:creationId xmlns:a16="http://schemas.microsoft.com/office/drawing/2014/main" id="{A212E7CF-055B-7C4C-8939-754C6B1D2E56}"/>
              </a:ext>
            </a:extLst>
          </p:cNvPr>
          <p:cNvSpPr txBox="1"/>
          <p:nvPr/>
        </p:nvSpPr>
        <p:spPr>
          <a:xfrm>
            <a:off x="10597237" y="388883"/>
            <a:ext cx="1423788" cy="369332"/>
          </a:xfrm>
          <a:prstGeom prst="rect">
            <a:avLst/>
          </a:prstGeom>
          <a:noFill/>
        </p:spPr>
        <p:txBody>
          <a:bodyPr wrap="none" rtlCol="0">
            <a:spAutoFit/>
          </a:bodyPr>
          <a:lstStyle/>
          <a:p>
            <a:pPr algn="ctr"/>
            <a:r>
              <a:rPr lang="en-US" dirty="0"/>
              <a:t>4                   0</a:t>
            </a:r>
          </a:p>
        </p:txBody>
      </p:sp>
      <p:pic>
        <p:nvPicPr>
          <p:cNvPr id="20" name="Content Placeholder 8" descr="Diagram, schematic&#10;&#10;Description automatically generated">
            <a:extLst>
              <a:ext uri="{FF2B5EF4-FFF2-40B4-BE49-F238E27FC236}">
                <a16:creationId xmlns:a16="http://schemas.microsoft.com/office/drawing/2014/main" id="{AA876262-440A-F24C-BF21-3161461A584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Tree>
    <p:extLst>
      <p:ext uri="{BB962C8B-B14F-4D97-AF65-F5344CB8AC3E}">
        <p14:creationId xmlns:p14="http://schemas.microsoft.com/office/powerpoint/2010/main" val="331213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a:xfrm>
            <a:off x="838199" y="365125"/>
            <a:ext cx="11182825" cy="1325563"/>
          </a:xfrm>
        </p:spPr>
        <p:txBody>
          <a:bodyPr/>
          <a:lstStyle/>
          <a:p>
            <a:r>
              <a:rPr lang="en-US" dirty="0"/>
              <a:t>Memory Access Instruction		</a:t>
            </a:r>
            <a:r>
              <a:rPr lang="en-US" sz="2800" dirty="0">
                <a:latin typeface="Lucida Console" panose="020B0609040504020204" pitchFamily="49" charset="0"/>
              </a:rPr>
              <a:t>str x1, [x10, 16]</a:t>
            </a:r>
            <a:endParaRPr lang="en-US" dirty="0">
              <a:latin typeface="Lucida Console" panose="020B0609040504020204" pitchFamily="49" charset="0"/>
            </a:endParaRP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45</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8"/>
                  </a:ext>
                </a:extLst>
              </a:tr>
            </a:tbl>
          </a:graphicData>
        </a:graphic>
      </p:graphicFrame>
      <p:graphicFrame>
        <p:nvGraphicFramePr>
          <p:cNvPr id="36" name="Table 35">
            <a:extLst>
              <a:ext uri="{FF2B5EF4-FFF2-40B4-BE49-F238E27FC236}">
                <a16:creationId xmlns:a16="http://schemas.microsoft.com/office/drawing/2014/main" id="{4F13C276-06C1-5C4F-A33F-385ABCD39FCC}"/>
              </a:ext>
            </a:extLst>
          </p:cNvPr>
          <p:cNvGraphicFramePr>
            <a:graphicFrameLocks noGrp="1"/>
          </p:cNvGraphicFramePr>
          <p:nvPr/>
        </p:nvGraphicFramePr>
        <p:xfrm>
          <a:off x="184524" y="4870132"/>
          <a:ext cx="2851453" cy="1854200"/>
        </p:xfrm>
        <a:graphic>
          <a:graphicData uri="http://schemas.openxmlformats.org/drawingml/2006/table">
            <a:tbl>
              <a:tblPr firstRow="1" bandRow="1">
                <a:tableStyleId>{5C22544A-7EE6-4342-B048-85BDC9FD1C3A}</a:tableStyleId>
              </a:tblPr>
              <a:tblGrid>
                <a:gridCol w="1164774">
                  <a:extLst>
                    <a:ext uri="{9D8B030D-6E8A-4147-A177-3AD203B41FA5}">
                      <a16:colId xmlns:a16="http://schemas.microsoft.com/office/drawing/2014/main" val="20000"/>
                    </a:ext>
                  </a:extLst>
                </a:gridCol>
                <a:gridCol w="1686679">
                  <a:extLst>
                    <a:ext uri="{9D8B030D-6E8A-4147-A177-3AD203B41FA5}">
                      <a16:colId xmlns:a16="http://schemas.microsoft.com/office/drawing/2014/main" val="20001"/>
                    </a:ext>
                  </a:extLst>
                </a:gridCol>
              </a:tblGrid>
              <a:tr h="370840">
                <a:tc>
                  <a:txBody>
                    <a:bodyPr/>
                    <a:lstStyle/>
                    <a:p>
                      <a:r>
                        <a:rPr lang="en-US" dirty="0"/>
                        <a:t>REGISTER</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pPr algn="r"/>
                      <a:r>
                        <a:rPr lang="en-US" dirty="0"/>
                        <a:t>X1</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r"/>
                      <a:r>
                        <a:rPr lang="en-US" dirty="0"/>
                        <a:t>X10</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r"/>
                      <a:r>
                        <a:rPr lang="en-US" dirty="0"/>
                        <a:t>16</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a:t>Next PC</a:t>
                      </a:r>
                    </a:p>
                  </a:txBody>
                  <a:tcPr/>
                </a:tc>
                <a:tc>
                  <a:txBody>
                    <a:bodyPr/>
                    <a:lstStyle/>
                    <a:p>
                      <a:pPr algn="ctr"/>
                      <a:endParaRPr lang="en-US" dirty="0"/>
                    </a:p>
                  </a:txBody>
                  <a:tcPr/>
                </a:tc>
                <a:extLst>
                  <a:ext uri="{0D108BD9-81ED-4DB2-BD59-A6C34878D82A}">
                    <a16:rowId xmlns:a16="http://schemas.microsoft.com/office/drawing/2014/main" val="383680294"/>
                  </a:ext>
                </a:extLst>
              </a:tr>
            </a:tbl>
          </a:graphicData>
        </a:graphic>
      </p:graphicFrame>
      <p:sp>
        <p:nvSpPr>
          <p:cNvPr id="16" name="Rectangle 15">
            <a:extLst>
              <a:ext uri="{FF2B5EF4-FFF2-40B4-BE49-F238E27FC236}">
                <a16:creationId xmlns:a16="http://schemas.microsoft.com/office/drawing/2014/main" id="{1A4B75EC-7ABB-8844-AA9F-9B6BA5D08573}"/>
              </a:ext>
            </a:extLst>
          </p:cNvPr>
          <p:cNvSpPr/>
          <p:nvPr/>
        </p:nvSpPr>
        <p:spPr>
          <a:xfrm>
            <a:off x="3350175" y="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7" name="Rectangle 16">
            <a:extLst>
              <a:ext uri="{FF2B5EF4-FFF2-40B4-BE49-F238E27FC236}">
                <a16:creationId xmlns:a16="http://schemas.microsoft.com/office/drawing/2014/main" id="{3DAF204C-8F64-E84E-A969-4082A28B278D}"/>
              </a:ext>
            </a:extLst>
          </p:cNvPr>
          <p:cNvSpPr/>
          <p:nvPr/>
        </p:nvSpPr>
        <p:spPr>
          <a:xfrm>
            <a:off x="5115912" y="0"/>
            <a:ext cx="3182955"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a:t>
            </a:r>
          </a:p>
        </p:txBody>
      </p:sp>
      <p:sp>
        <p:nvSpPr>
          <p:cNvPr id="18" name="Rectangle 17">
            <a:extLst>
              <a:ext uri="{FF2B5EF4-FFF2-40B4-BE49-F238E27FC236}">
                <a16:creationId xmlns:a16="http://schemas.microsoft.com/office/drawing/2014/main" id="{C349E9B6-8B9F-8E4F-9B7E-6EAEA51FDEA5}"/>
              </a:ext>
            </a:extLst>
          </p:cNvPr>
          <p:cNvSpPr/>
          <p:nvPr/>
        </p:nvSpPr>
        <p:spPr>
          <a:xfrm>
            <a:off x="8305437" y="0"/>
            <a:ext cx="341949"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19" name="Rectangle 18">
            <a:extLst>
              <a:ext uri="{FF2B5EF4-FFF2-40B4-BE49-F238E27FC236}">
                <a16:creationId xmlns:a16="http://schemas.microsoft.com/office/drawing/2014/main" id="{B69BE4F9-889A-284A-AF9A-EC73767A3932}"/>
              </a:ext>
            </a:extLst>
          </p:cNvPr>
          <p:cNvSpPr/>
          <p:nvPr/>
        </p:nvSpPr>
        <p:spPr>
          <a:xfrm>
            <a:off x="8653956" y="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Address</a:t>
            </a:r>
          </a:p>
        </p:txBody>
      </p:sp>
      <p:sp>
        <p:nvSpPr>
          <p:cNvPr id="27" name="Rectangle 26">
            <a:extLst>
              <a:ext uri="{FF2B5EF4-FFF2-40B4-BE49-F238E27FC236}">
                <a16:creationId xmlns:a16="http://schemas.microsoft.com/office/drawing/2014/main" id="{DCDAF9EF-7388-9947-9DA2-CC2F7FB3745F}"/>
              </a:ext>
            </a:extLst>
          </p:cNvPr>
          <p:cNvSpPr/>
          <p:nvPr/>
        </p:nvSpPr>
        <p:spPr>
          <a:xfrm>
            <a:off x="10426263" y="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28" name="TextBox 27">
            <a:extLst>
              <a:ext uri="{FF2B5EF4-FFF2-40B4-BE49-F238E27FC236}">
                <a16:creationId xmlns:a16="http://schemas.microsoft.com/office/drawing/2014/main" id="{AF88F4B9-27D8-A34E-9FB1-AF1401BA8E34}"/>
              </a:ext>
            </a:extLst>
          </p:cNvPr>
          <p:cNvSpPr txBox="1"/>
          <p:nvPr/>
        </p:nvSpPr>
        <p:spPr>
          <a:xfrm>
            <a:off x="5190585" y="388883"/>
            <a:ext cx="3033203" cy="369332"/>
          </a:xfrm>
          <a:prstGeom prst="rect">
            <a:avLst/>
          </a:prstGeom>
          <a:noFill/>
        </p:spPr>
        <p:txBody>
          <a:bodyPr wrap="none" rtlCol="0">
            <a:spAutoFit/>
          </a:bodyPr>
          <a:lstStyle/>
          <a:p>
            <a:pPr algn="ctr"/>
            <a:r>
              <a:rPr lang="en-US" dirty="0"/>
              <a:t>20                                             12</a:t>
            </a:r>
          </a:p>
        </p:txBody>
      </p:sp>
      <p:sp>
        <p:nvSpPr>
          <p:cNvPr id="29" name="TextBox 28">
            <a:extLst>
              <a:ext uri="{FF2B5EF4-FFF2-40B4-BE49-F238E27FC236}">
                <a16:creationId xmlns:a16="http://schemas.microsoft.com/office/drawing/2014/main" id="{092707D4-CC9D-E24D-899C-77B5A4F09A6F}"/>
              </a:ext>
            </a:extLst>
          </p:cNvPr>
          <p:cNvSpPr txBox="1"/>
          <p:nvPr/>
        </p:nvSpPr>
        <p:spPr>
          <a:xfrm>
            <a:off x="8824930" y="387122"/>
            <a:ext cx="1423788" cy="369332"/>
          </a:xfrm>
          <a:prstGeom prst="rect">
            <a:avLst/>
          </a:prstGeom>
          <a:noFill/>
        </p:spPr>
        <p:txBody>
          <a:bodyPr wrap="none" rtlCol="0">
            <a:spAutoFit/>
          </a:bodyPr>
          <a:lstStyle/>
          <a:p>
            <a:pPr algn="ctr"/>
            <a:r>
              <a:rPr lang="en-US" dirty="0"/>
              <a:t>9                   5</a:t>
            </a:r>
          </a:p>
        </p:txBody>
      </p:sp>
      <p:sp>
        <p:nvSpPr>
          <p:cNvPr id="30" name="TextBox 29">
            <a:extLst>
              <a:ext uri="{FF2B5EF4-FFF2-40B4-BE49-F238E27FC236}">
                <a16:creationId xmlns:a16="http://schemas.microsoft.com/office/drawing/2014/main" id="{764314CA-A4BF-D445-A1E5-786857D38036}"/>
              </a:ext>
            </a:extLst>
          </p:cNvPr>
          <p:cNvSpPr txBox="1"/>
          <p:nvPr/>
        </p:nvSpPr>
        <p:spPr>
          <a:xfrm>
            <a:off x="10597237" y="388883"/>
            <a:ext cx="1423788" cy="369332"/>
          </a:xfrm>
          <a:prstGeom prst="rect">
            <a:avLst/>
          </a:prstGeom>
          <a:noFill/>
        </p:spPr>
        <p:txBody>
          <a:bodyPr wrap="none" rtlCol="0">
            <a:spAutoFit/>
          </a:bodyPr>
          <a:lstStyle/>
          <a:p>
            <a:pPr algn="ctr"/>
            <a:r>
              <a:rPr lang="en-US" dirty="0"/>
              <a:t>4                   0</a:t>
            </a:r>
          </a:p>
        </p:txBody>
      </p:sp>
      <p:pic>
        <p:nvPicPr>
          <p:cNvPr id="20" name="Content Placeholder 8" descr="Diagram, schematic&#10;&#10;Description automatically generated">
            <a:extLst>
              <a:ext uri="{FF2B5EF4-FFF2-40B4-BE49-F238E27FC236}">
                <a16:creationId xmlns:a16="http://schemas.microsoft.com/office/drawing/2014/main" id="{2056E175-5101-4443-8C91-924A9CD006A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Tree>
    <p:extLst>
      <p:ext uri="{BB962C8B-B14F-4D97-AF65-F5344CB8AC3E}">
        <p14:creationId xmlns:p14="http://schemas.microsoft.com/office/powerpoint/2010/main" val="1610000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Compare Instruction			</a:t>
            </a:r>
            <a:r>
              <a:rPr lang="en-US" sz="2800" dirty="0" err="1">
                <a:latin typeface="Lucida Console" panose="020B0609040504020204" pitchFamily="49" charset="0"/>
              </a:rPr>
              <a:t>cmp</a:t>
            </a:r>
            <a:r>
              <a:rPr lang="en-US" sz="2800" dirty="0">
                <a:latin typeface="Lucida Console" panose="020B0609040504020204" pitchFamily="49" charset="0"/>
              </a:rPr>
              <a:t> x3, x15</a:t>
            </a:r>
            <a:endParaRPr lang="en-US" dirty="0">
              <a:latin typeface="Lucida Console" panose="020B0609040504020204" pitchFamily="49" charset="0"/>
            </a:endParaRP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46</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8"/>
                  </a:ext>
                </a:extLst>
              </a:tr>
            </a:tbl>
          </a:graphicData>
        </a:graphic>
      </p:graphicFrame>
      <p:sp>
        <p:nvSpPr>
          <p:cNvPr id="9" name="Rectangle 8">
            <a:extLst>
              <a:ext uri="{FF2B5EF4-FFF2-40B4-BE49-F238E27FC236}">
                <a16:creationId xmlns:a16="http://schemas.microsoft.com/office/drawing/2014/main" id="{6CB3677A-7C34-784F-B9E3-9A6EB3F485DE}"/>
              </a:ext>
            </a:extLst>
          </p:cNvPr>
          <p:cNvSpPr/>
          <p:nvPr/>
        </p:nvSpPr>
        <p:spPr>
          <a:xfrm>
            <a:off x="3350175" y="-23757"/>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0" name="Rectangle 9">
            <a:extLst>
              <a:ext uri="{FF2B5EF4-FFF2-40B4-BE49-F238E27FC236}">
                <a16:creationId xmlns:a16="http://schemas.microsoft.com/office/drawing/2014/main" id="{D442A5C7-3514-5A40-8124-044F905B15C0}"/>
              </a:ext>
            </a:extLst>
          </p:cNvPr>
          <p:cNvSpPr/>
          <p:nvPr/>
        </p:nvSpPr>
        <p:spPr>
          <a:xfrm>
            <a:off x="5115912" y="-23758"/>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1" name="Rectangle 10">
            <a:extLst>
              <a:ext uri="{FF2B5EF4-FFF2-40B4-BE49-F238E27FC236}">
                <a16:creationId xmlns:a16="http://schemas.microsoft.com/office/drawing/2014/main" id="{95533E2A-2C93-DE40-B455-9CE50BC28F17}"/>
              </a:ext>
            </a:extLst>
          </p:cNvPr>
          <p:cNvSpPr/>
          <p:nvPr/>
        </p:nvSpPr>
        <p:spPr>
          <a:xfrm>
            <a:off x="6881649" y="-23758"/>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2" name="Rectangle 11">
            <a:extLst>
              <a:ext uri="{FF2B5EF4-FFF2-40B4-BE49-F238E27FC236}">
                <a16:creationId xmlns:a16="http://schemas.microsoft.com/office/drawing/2014/main" id="{75072369-579F-5D4A-A71C-401680779AB6}"/>
              </a:ext>
            </a:extLst>
          </p:cNvPr>
          <p:cNvSpPr/>
          <p:nvPr/>
        </p:nvSpPr>
        <p:spPr>
          <a:xfrm>
            <a:off x="8653956" y="-23758"/>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3" name="Rectangle 12">
            <a:extLst>
              <a:ext uri="{FF2B5EF4-FFF2-40B4-BE49-F238E27FC236}">
                <a16:creationId xmlns:a16="http://schemas.microsoft.com/office/drawing/2014/main" id="{2841D71A-1191-424B-A2CD-23DB7D7AEEED}"/>
              </a:ext>
            </a:extLst>
          </p:cNvPr>
          <p:cNvSpPr/>
          <p:nvPr/>
        </p:nvSpPr>
        <p:spPr>
          <a:xfrm>
            <a:off x="10426263" y="-23758"/>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4" name="TextBox 13">
            <a:extLst>
              <a:ext uri="{FF2B5EF4-FFF2-40B4-BE49-F238E27FC236}">
                <a16:creationId xmlns:a16="http://schemas.microsoft.com/office/drawing/2014/main" id="{4F5B317A-5A88-3F4A-8AB5-325254DE49A7}"/>
              </a:ext>
            </a:extLst>
          </p:cNvPr>
          <p:cNvSpPr txBox="1"/>
          <p:nvPr/>
        </p:nvSpPr>
        <p:spPr>
          <a:xfrm>
            <a:off x="5225394" y="365125"/>
            <a:ext cx="1552028" cy="369332"/>
          </a:xfrm>
          <a:prstGeom prst="rect">
            <a:avLst/>
          </a:prstGeom>
          <a:noFill/>
        </p:spPr>
        <p:txBody>
          <a:bodyPr wrap="none" rtlCol="0">
            <a:spAutoFit/>
          </a:bodyPr>
          <a:lstStyle/>
          <a:p>
            <a:pPr algn="ctr"/>
            <a:r>
              <a:rPr lang="en-US" dirty="0"/>
              <a:t>20                 16</a:t>
            </a:r>
          </a:p>
        </p:txBody>
      </p:sp>
      <p:sp>
        <p:nvSpPr>
          <p:cNvPr id="15" name="TextBox 14">
            <a:extLst>
              <a:ext uri="{FF2B5EF4-FFF2-40B4-BE49-F238E27FC236}">
                <a16:creationId xmlns:a16="http://schemas.microsoft.com/office/drawing/2014/main" id="{D927047C-0A6D-B44D-BF60-5D0294B1FAC3}"/>
              </a:ext>
            </a:extLst>
          </p:cNvPr>
          <p:cNvSpPr txBox="1"/>
          <p:nvPr/>
        </p:nvSpPr>
        <p:spPr>
          <a:xfrm>
            <a:off x="8824930" y="365125"/>
            <a:ext cx="1423788" cy="369332"/>
          </a:xfrm>
          <a:prstGeom prst="rect">
            <a:avLst/>
          </a:prstGeom>
          <a:noFill/>
        </p:spPr>
        <p:txBody>
          <a:bodyPr wrap="none" rtlCol="0">
            <a:spAutoFit/>
          </a:bodyPr>
          <a:lstStyle/>
          <a:p>
            <a:pPr algn="ctr"/>
            <a:r>
              <a:rPr lang="en-US" dirty="0"/>
              <a:t>9                   5</a:t>
            </a:r>
          </a:p>
        </p:txBody>
      </p:sp>
      <p:sp>
        <p:nvSpPr>
          <p:cNvPr id="16" name="TextBox 15">
            <a:extLst>
              <a:ext uri="{FF2B5EF4-FFF2-40B4-BE49-F238E27FC236}">
                <a16:creationId xmlns:a16="http://schemas.microsoft.com/office/drawing/2014/main" id="{87ED75E7-7F1D-734B-88CE-87F4798890B5}"/>
              </a:ext>
            </a:extLst>
          </p:cNvPr>
          <p:cNvSpPr txBox="1"/>
          <p:nvPr/>
        </p:nvSpPr>
        <p:spPr>
          <a:xfrm>
            <a:off x="10597237" y="365125"/>
            <a:ext cx="1423788" cy="369332"/>
          </a:xfrm>
          <a:prstGeom prst="rect">
            <a:avLst/>
          </a:prstGeom>
          <a:noFill/>
        </p:spPr>
        <p:txBody>
          <a:bodyPr wrap="none" rtlCol="0">
            <a:spAutoFit/>
          </a:bodyPr>
          <a:lstStyle/>
          <a:p>
            <a:pPr algn="ctr"/>
            <a:r>
              <a:rPr lang="en-US" dirty="0"/>
              <a:t>4                   0</a:t>
            </a:r>
          </a:p>
        </p:txBody>
      </p:sp>
      <p:graphicFrame>
        <p:nvGraphicFramePr>
          <p:cNvPr id="36" name="Table 35">
            <a:extLst>
              <a:ext uri="{FF2B5EF4-FFF2-40B4-BE49-F238E27FC236}">
                <a16:creationId xmlns:a16="http://schemas.microsoft.com/office/drawing/2014/main" id="{4F13C276-06C1-5C4F-A33F-385ABCD39FCC}"/>
              </a:ext>
            </a:extLst>
          </p:cNvPr>
          <p:cNvGraphicFramePr>
            <a:graphicFrameLocks noGrp="1"/>
          </p:cNvGraphicFramePr>
          <p:nvPr/>
        </p:nvGraphicFramePr>
        <p:xfrm>
          <a:off x="184524" y="4870132"/>
          <a:ext cx="2851453" cy="1854200"/>
        </p:xfrm>
        <a:graphic>
          <a:graphicData uri="http://schemas.openxmlformats.org/drawingml/2006/table">
            <a:tbl>
              <a:tblPr firstRow="1" bandRow="1">
                <a:tableStyleId>{5C22544A-7EE6-4342-B048-85BDC9FD1C3A}</a:tableStyleId>
              </a:tblPr>
              <a:tblGrid>
                <a:gridCol w="1164774">
                  <a:extLst>
                    <a:ext uri="{9D8B030D-6E8A-4147-A177-3AD203B41FA5}">
                      <a16:colId xmlns:a16="http://schemas.microsoft.com/office/drawing/2014/main" val="20000"/>
                    </a:ext>
                  </a:extLst>
                </a:gridCol>
                <a:gridCol w="1686679">
                  <a:extLst>
                    <a:ext uri="{9D8B030D-6E8A-4147-A177-3AD203B41FA5}">
                      <a16:colId xmlns:a16="http://schemas.microsoft.com/office/drawing/2014/main" val="20001"/>
                    </a:ext>
                  </a:extLst>
                </a:gridCol>
              </a:tblGrid>
              <a:tr h="370840">
                <a:tc>
                  <a:txBody>
                    <a:bodyPr/>
                    <a:lstStyle/>
                    <a:p>
                      <a:r>
                        <a:rPr lang="en-US" dirty="0"/>
                        <a:t>REGISTER</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pPr algn="r"/>
                      <a:r>
                        <a:rPr lang="en-US" dirty="0"/>
                        <a:t>X3</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r"/>
                      <a:r>
                        <a:rPr lang="en-US" dirty="0"/>
                        <a:t>X15</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a:t>Next PC</a:t>
                      </a:r>
                    </a:p>
                  </a:txBody>
                  <a:tcPr/>
                </a:tc>
                <a:tc>
                  <a:txBody>
                    <a:bodyPr/>
                    <a:lstStyle/>
                    <a:p>
                      <a:pPr algn="ctr"/>
                      <a:endParaRPr lang="en-US" dirty="0"/>
                    </a:p>
                  </a:txBody>
                  <a:tcPr/>
                </a:tc>
                <a:extLst>
                  <a:ext uri="{0D108BD9-81ED-4DB2-BD59-A6C34878D82A}">
                    <a16:rowId xmlns:a16="http://schemas.microsoft.com/office/drawing/2014/main" val="2116451209"/>
                  </a:ext>
                </a:extLst>
              </a:tr>
            </a:tbl>
          </a:graphicData>
        </a:graphic>
      </p:graphicFrame>
      <p:pic>
        <p:nvPicPr>
          <p:cNvPr id="18" name="Content Placeholder 8" descr="Diagram, schematic&#10;&#10;Description automatically generated">
            <a:extLst>
              <a:ext uri="{FF2B5EF4-FFF2-40B4-BE49-F238E27FC236}">
                <a16:creationId xmlns:a16="http://schemas.microsoft.com/office/drawing/2014/main" id="{E59FFF6C-564D-054D-A872-5FBF2EDCFA94}"/>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Tree>
    <p:extLst>
      <p:ext uri="{BB962C8B-B14F-4D97-AF65-F5344CB8AC3E}">
        <p14:creationId xmlns:p14="http://schemas.microsoft.com/office/powerpoint/2010/main" val="1743149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Branch Instruction				</a:t>
            </a:r>
            <a:r>
              <a:rPr lang="en-US" sz="2800" dirty="0" err="1">
                <a:latin typeface="Lucida Console" panose="020B0609040504020204" pitchFamily="49" charset="0"/>
              </a:rPr>
              <a:t>beq</a:t>
            </a:r>
            <a:r>
              <a:rPr lang="en-US" sz="2800" dirty="0">
                <a:latin typeface="Lucida Console" panose="020B0609040504020204" pitchFamily="49" charset="0"/>
              </a:rPr>
              <a:t> .L4</a:t>
            </a:r>
            <a:endParaRPr lang="en-US" dirty="0">
              <a:latin typeface="Lucida Console" panose="020B0609040504020204" pitchFamily="49" charset="0"/>
            </a:endParaRP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47</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8"/>
                  </a:ext>
                </a:extLst>
              </a:tr>
            </a:tbl>
          </a:graphicData>
        </a:graphic>
      </p:graphicFrame>
      <p:graphicFrame>
        <p:nvGraphicFramePr>
          <p:cNvPr id="36" name="Table 35">
            <a:extLst>
              <a:ext uri="{FF2B5EF4-FFF2-40B4-BE49-F238E27FC236}">
                <a16:creationId xmlns:a16="http://schemas.microsoft.com/office/drawing/2014/main" id="{4F13C276-06C1-5C4F-A33F-385ABCD39FCC}"/>
              </a:ext>
            </a:extLst>
          </p:cNvPr>
          <p:cNvGraphicFramePr>
            <a:graphicFrameLocks noGrp="1"/>
          </p:cNvGraphicFramePr>
          <p:nvPr/>
        </p:nvGraphicFramePr>
        <p:xfrm>
          <a:off x="184524" y="4870132"/>
          <a:ext cx="2851453" cy="1854200"/>
        </p:xfrm>
        <a:graphic>
          <a:graphicData uri="http://schemas.openxmlformats.org/drawingml/2006/table">
            <a:tbl>
              <a:tblPr firstRow="1" bandRow="1">
                <a:tableStyleId>{5C22544A-7EE6-4342-B048-85BDC9FD1C3A}</a:tableStyleId>
              </a:tblPr>
              <a:tblGrid>
                <a:gridCol w="1164774">
                  <a:extLst>
                    <a:ext uri="{9D8B030D-6E8A-4147-A177-3AD203B41FA5}">
                      <a16:colId xmlns:a16="http://schemas.microsoft.com/office/drawing/2014/main" val="20000"/>
                    </a:ext>
                  </a:extLst>
                </a:gridCol>
                <a:gridCol w="1686679">
                  <a:extLst>
                    <a:ext uri="{9D8B030D-6E8A-4147-A177-3AD203B41FA5}">
                      <a16:colId xmlns:a16="http://schemas.microsoft.com/office/drawing/2014/main" val="20001"/>
                    </a:ext>
                  </a:extLst>
                </a:gridCol>
              </a:tblGrid>
              <a:tr h="370840">
                <a:tc>
                  <a:txBody>
                    <a:bodyPr/>
                    <a:lstStyle/>
                    <a:p>
                      <a:r>
                        <a:rPr lang="en-US" dirty="0"/>
                        <a:t>REGISTER</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pPr algn="r"/>
                      <a:r>
                        <a:rPr lang="en-US" dirty="0"/>
                        <a:t> </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r"/>
                      <a:r>
                        <a:rPr lang="en-US" dirty="0"/>
                        <a:t> </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r"/>
                      <a:r>
                        <a:rPr lang="en-US" dirty="0"/>
                        <a:t> </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a:t>Next PC</a:t>
                      </a:r>
                    </a:p>
                  </a:txBody>
                  <a:tcPr/>
                </a:tc>
                <a:tc>
                  <a:txBody>
                    <a:bodyPr/>
                    <a:lstStyle/>
                    <a:p>
                      <a:pPr algn="ctr"/>
                      <a:endParaRPr lang="en-US" dirty="0"/>
                    </a:p>
                  </a:txBody>
                  <a:tcPr/>
                </a:tc>
                <a:extLst>
                  <a:ext uri="{0D108BD9-81ED-4DB2-BD59-A6C34878D82A}">
                    <a16:rowId xmlns:a16="http://schemas.microsoft.com/office/drawing/2014/main" val="383680294"/>
                  </a:ext>
                </a:extLst>
              </a:tr>
            </a:tbl>
          </a:graphicData>
        </a:graphic>
      </p:graphicFrame>
      <p:sp>
        <p:nvSpPr>
          <p:cNvPr id="3" name="TextBox 2">
            <a:extLst>
              <a:ext uri="{FF2B5EF4-FFF2-40B4-BE49-F238E27FC236}">
                <a16:creationId xmlns:a16="http://schemas.microsoft.com/office/drawing/2014/main" id="{CC6DF5E5-9651-2D4E-97A4-9564CD98A1C9}"/>
              </a:ext>
            </a:extLst>
          </p:cNvPr>
          <p:cNvSpPr txBox="1"/>
          <p:nvPr/>
        </p:nvSpPr>
        <p:spPr>
          <a:xfrm>
            <a:off x="9952774" y="796931"/>
            <a:ext cx="2053447" cy="1477328"/>
          </a:xfrm>
          <a:prstGeom prst="rect">
            <a:avLst/>
          </a:prstGeom>
          <a:noFill/>
        </p:spPr>
        <p:txBody>
          <a:bodyPr wrap="none" rtlCol="0">
            <a:spAutoFit/>
          </a:bodyPr>
          <a:lstStyle/>
          <a:p>
            <a:r>
              <a:rPr lang="en-US" dirty="0"/>
              <a:t>previous instruction</a:t>
            </a:r>
            <a:br>
              <a:rPr lang="en-US" dirty="0"/>
            </a:br>
            <a:r>
              <a:rPr lang="en-US" dirty="0"/>
              <a:t>compared two</a:t>
            </a:r>
            <a:br>
              <a:rPr lang="en-US" dirty="0"/>
            </a:br>
            <a:r>
              <a:rPr lang="en-US" dirty="0"/>
              <a:t>unequal values</a:t>
            </a:r>
          </a:p>
          <a:p>
            <a:endParaRPr lang="en-US" dirty="0"/>
          </a:p>
          <a:p>
            <a:r>
              <a:rPr lang="en-US" dirty="0"/>
              <a:t>Offset field = 0x12 </a:t>
            </a:r>
          </a:p>
        </p:txBody>
      </p:sp>
      <p:sp>
        <p:nvSpPr>
          <p:cNvPr id="20" name="Rectangle 19">
            <a:extLst>
              <a:ext uri="{FF2B5EF4-FFF2-40B4-BE49-F238E27FC236}">
                <a16:creationId xmlns:a16="http://schemas.microsoft.com/office/drawing/2014/main" id="{DFEAD67F-E741-6440-9499-1879CA5FD944}"/>
              </a:ext>
            </a:extLst>
          </p:cNvPr>
          <p:cNvSpPr/>
          <p:nvPr/>
        </p:nvSpPr>
        <p:spPr>
          <a:xfrm>
            <a:off x="3350176" y="-23757"/>
            <a:ext cx="1594762"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21" name="Rectangle 20">
            <a:extLst>
              <a:ext uri="{FF2B5EF4-FFF2-40B4-BE49-F238E27FC236}">
                <a16:creationId xmlns:a16="http://schemas.microsoft.com/office/drawing/2014/main" id="{B7C4DE65-F00E-4E43-962B-D695494507F9}"/>
              </a:ext>
            </a:extLst>
          </p:cNvPr>
          <p:cNvSpPr/>
          <p:nvPr/>
        </p:nvSpPr>
        <p:spPr>
          <a:xfrm>
            <a:off x="4944938" y="-23758"/>
            <a:ext cx="5823274"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 Offset</a:t>
            </a:r>
          </a:p>
        </p:txBody>
      </p:sp>
      <p:sp>
        <p:nvSpPr>
          <p:cNvPr id="22" name="Rectangle 21">
            <a:extLst>
              <a:ext uri="{FF2B5EF4-FFF2-40B4-BE49-F238E27FC236}">
                <a16:creationId xmlns:a16="http://schemas.microsoft.com/office/drawing/2014/main" id="{8BDF098A-9E42-FA47-A532-A6BE45A2436B}"/>
              </a:ext>
            </a:extLst>
          </p:cNvPr>
          <p:cNvSpPr/>
          <p:nvPr/>
        </p:nvSpPr>
        <p:spPr>
          <a:xfrm>
            <a:off x="10768212" y="-23758"/>
            <a:ext cx="1423788"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23" name="TextBox 22">
            <a:extLst>
              <a:ext uri="{FF2B5EF4-FFF2-40B4-BE49-F238E27FC236}">
                <a16:creationId xmlns:a16="http://schemas.microsoft.com/office/drawing/2014/main" id="{598C0855-C6FF-274B-B0B1-9BE682328B3B}"/>
              </a:ext>
            </a:extLst>
          </p:cNvPr>
          <p:cNvSpPr txBox="1"/>
          <p:nvPr/>
        </p:nvSpPr>
        <p:spPr>
          <a:xfrm>
            <a:off x="5076006" y="347581"/>
            <a:ext cx="5561138" cy="369332"/>
          </a:xfrm>
          <a:prstGeom prst="rect">
            <a:avLst/>
          </a:prstGeom>
          <a:noFill/>
        </p:spPr>
        <p:txBody>
          <a:bodyPr wrap="none" rtlCol="0">
            <a:spAutoFit/>
          </a:bodyPr>
          <a:lstStyle/>
          <a:p>
            <a:pPr algn="ctr"/>
            <a:r>
              <a:rPr lang="en-US" dirty="0"/>
              <a:t>23                                                                                                4</a:t>
            </a:r>
          </a:p>
        </p:txBody>
      </p:sp>
      <p:sp>
        <p:nvSpPr>
          <p:cNvPr id="24" name="TextBox 23">
            <a:extLst>
              <a:ext uri="{FF2B5EF4-FFF2-40B4-BE49-F238E27FC236}">
                <a16:creationId xmlns:a16="http://schemas.microsoft.com/office/drawing/2014/main" id="{60472248-0E12-FE4E-8994-9DDFD2937734}"/>
              </a:ext>
            </a:extLst>
          </p:cNvPr>
          <p:cNvSpPr txBox="1"/>
          <p:nvPr/>
        </p:nvSpPr>
        <p:spPr>
          <a:xfrm>
            <a:off x="10768212" y="365125"/>
            <a:ext cx="1423788" cy="369332"/>
          </a:xfrm>
          <a:prstGeom prst="rect">
            <a:avLst/>
          </a:prstGeom>
          <a:noFill/>
        </p:spPr>
        <p:txBody>
          <a:bodyPr wrap="none" rtlCol="0">
            <a:spAutoFit/>
          </a:bodyPr>
          <a:lstStyle/>
          <a:p>
            <a:pPr algn="ctr"/>
            <a:r>
              <a:rPr lang="en-US" dirty="0"/>
              <a:t>3                   0</a:t>
            </a:r>
          </a:p>
        </p:txBody>
      </p:sp>
      <p:pic>
        <p:nvPicPr>
          <p:cNvPr id="16" name="Content Placeholder 8" descr="Diagram, schematic&#10;&#10;Description automatically generated">
            <a:extLst>
              <a:ext uri="{FF2B5EF4-FFF2-40B4-BE49-F238E27FC236}">
                <a16:creationId xmlns:a16="http://schemas.microsoft.com/office/drawing/2014/main" id="{D3536818-7392-A344-AC9C-7BDD9A43C1A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Tree>
    <p:extLst>
      <p:ext uri="{BB962C8B-B14F-4D97-AF65-F5344CB8AC3E}">
        <p14:creationId xmlns:p14="http://schemas.microsoft.com/office/powerpoint/2010/main" val="1413779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Branch Instruction				</a:t>
            </a:r>
            <a:r>
              <a:rPr lang="en-US" sz="2800" dirty="0" err="1">
                <a:latin typeface="Lucida Console" panose="020B0609040504020204" pitchFamily="49" charset="0"/>
              </a:rPr>
              <a:t>beq</a:t>
            </a:r>
            <a:r>
              <a:rPr lang="en-US" sz="2800" dirty="0">
                <a:latin typeface="Lucida Console" panose="020B0609040504020204" pitchFamily="49" charset="0"/>
              </a:rPr>
              <a:t> .L4</a:t>
            </a:r>
            <a:endParaRPr lang="en-US" dirty="0">
              <a:latin typeface="Lucida Console" panose="020B0609040504020204" pitchFamily="49" charset="0"/>
            </a:endParaRP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48</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8"/>
                  </a:ext>
                </a:extLst>
              </a:tr>
            </a:tbl>
          </a:graphicData>
        </a:graphic>
      </p:graphicFrame>
      <p:graphicFrame>
        <p:nvGraphicFramePr>
          <p:cNvPr id="36" name="Table 35">
            <a:extLst>
              <a:ext uri="{FF2B5EF4-FFF2-40B4-BE49-F238E27FC236}">
                <a16:creationId xmlns:a16="http://schemas.microsoft.com/office/drawing/2014/main" id="{4F13C276-06C1-5C4F-A33F-385ABCD39FCC}"/>
              </a:ext>
            </a:extLst>
          </p:cNvPr>
          <p:cNvGraphicFramePr>
            <a:graphicFrameLocks noGrp="1"/>
          </p:cNvGraphicFramePr>
          <p:nvPr/>
        </p:nvGraphicFramePr>
        <p:xfrm>
          <a:off x="184524" y="4870132"/>
          <a:ext cx="2851453" cy="1854200"/>
        </p:xfrm>
        <a:graphic>
          <a:graphicData uri="http://schemas.openxmlformats.org/drawingml/2006/table">
            <a:tbl>
              <a:tblPr firstRow="1" bandRow="1">
                <a:tableStyleId>{5C22544A-7EE6-4342-B048-85BDC9FD1C3A}</a:tableStyleId>
              </a:tblPr>
              <a:tblGrid>
                <a:gridCol w="1164774">
                  <a:extLst>
                    <a:ext uri="{9D8B030D-6E8A-4147-A177-3AD203B41FA5}">
                      <a16:colId xmlns:a16="http://schemas.microsoft.com/office/drawing/2014/main" val="20000"/>
                    </a:ext>
                  </a:extLst>
                </a:gridCol>
                <a:gridCol w="1686679">
                  <a:extLst>
                    <a:ext uri="{9D8B030D-6E8A-4147-A177-3AD203B41FA5}">
                      <a16:colId xmlns:a16="http://schemas.microsoft.com/office/drawing/2014/main" val="20001"/>
                    </a:ext>
                  </a:extLst>
                </a:gridCol>
              </a:tblGrid>
              <a:tr h="370840">
                <a:tc>
                  <a:txBody>
                    <a:bodyPr/>
                    <a:lstStyle/>
                    <a:p>
                      <a:r>
                        <a:rPr lang="en-US" dirty="0"/>
                        <a:t>REGISTER</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pPr algn="r"/>
                      <a:r>
                        <a:rPr lang="en-US" dirty="0"/>
                        <a:t> </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r"/>
                      <a:r>
                        <a:rPr lang="en-US" dirty="0"/>
                        <a:t> </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r"/>
                      <a:r>
                        <a:rPr lang="en-US" dirty="0"/>
                        <a:t> </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a:t>Next PC</a:t>
                      </a:r>
                    </a:p>
                  </a:txBody>
                  <a:tcPr/>
                </a:tc>
                <a:tc>
                  <a:txBody>
                    <a:bodyPr/>
                    <a:lstStyle/>
                    <a:p>
                      <a:pPr algn="ctr"/>
                      <a:endParaRPr lang="en-US" dirty="0"/>
                    </a:p>
                  </a:txBody>
                  <a:tcPr/>
                </a:tc>
                <a:extLst>
                  <a:ext uri="{0D108BD9-81ED-4DB2-BD59-A6C34878D82A}">
                    <a16:rowId xmlns:a16="http://schemas.microsoft.com/office/drawing/2014/main" val="383680294"/>
                  </a:ext>
                </a:extLst>
              </a:tr>
            </a:tbl>
          </a:graphicData>
        </a:graphic>
      </p:graphicFrame>
      <p:sp>
        <p:nvSpPr>
          <p:cNvPr id="3" name="TextBox 2">
            <a:extLst>
              <a:ext uri="{FF2B5EF4-FFF2-40B4-BE49-F238E27FC236}">
                <a16:creationId xmlns:a16="http://schemas.microsoft.com/office/drawing/2014/main" id="{CC6DF5E5-9651-2D4E-97A4-9564CD98A1C9}"/>
              </a:ext>
            </a:extLst>
          </p:cNvPr>
          <p:cNvSpPr txBox="1"/>
          <p:nvPr/>
        </p:nvSpPr>
        <p:spPr>
          <a:xfrm>
            <a:off x="9952774" y="796931"/>
            <a:ext cx="2053447" cy="1477328"/>
          </a:xfrm>
          <a:prstGeom prst="rect">
            <a:avLst/>
          </a:prstGeom>
          <a:noFill/>
        </p:spPr>
        <p:txBody>
          <a:bodyPr wrap="none" rtlCol="0">
            <a:spAutoFit/>
          </a:bodyPr>
          <a:lstStyle/>
          <a:p>
            <a:r>
              <a:rPr lang="en-US" dirty="0"/>
              <a:t>previous instruction</a:t>
            </a:r>
            <a:br>
              <a:rPr lang="en-US" dirty="0"/>
            </a:br>
            <a:r>
              <a:rPr lang="en-US" dirty="0"/>
              <a:t>compared two</a:t>
            </a:r>
            <a:br>
              <a:rPr lang="en-US" dirty="0"/>
            </a:br>
            <a:r>
              <a:rPr lang="en-US" dirty="0"/>
              <a:t>equal values</a:t>
            </a:r>
          </a:p>
          <a:p>
            <a:endParaRPr lang="en-US" dirty="0"/>
          </a:p>
          <a:p>
            <a:r>
              <a:rPr lang="en-US" dirty="0"/>
              <a:t>Offset field = 0x12 </a:t>
            </a:r>
          </a:p>
        </p:txBody>
      </p:sp>
      <p:sp>
        <p:nvSpPr>
          <p:cNvPr id="20" name="Rectangle 19">
            <a:extLst>
              <a:ext uri="{FF2B5EF4-FFF2-40B4-BE49-F238E27FC236}">
                <a16:creationId xmlns:a16="http://schemas.microsoft.com/office/drawing/2014/main" id="{61B7A89B-C229-3444-B079-522C92997516}"/>
              </a:ext>
            </a:extLst>
          </p:cNvPr>
          <p:cNvSpPr/>
          <p:nvPr/>
        </p:nvSpPr>
        <p:spPr>
          <a:xfrm>
            <a:off x="3350176" y="-23757"/>
            <a:ext cx="1594762"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21" name="Rectangle 20">
            <a:extLst>
              <a:ext uri="{FF2B5EF4-FFF2-40B4-BE49-F238E27FC236}">
                <a16:creationId xmlns:a16="http://schemas.microsoft.com/office/drawing/2014/main" id="{EF5B3E5C-ACD8-3B4E-B20C-23EC1AD50753}"/>
              </a:ext>
            </a:extLst>
          </p:cNvPr>
          <p:cNvSpPr/>
          <p:nvPr/>
        </p:nvSpPr>
        <p:spPr>
          <a:xfrm>
            <a:off x="4944938" y="-23758"/>
            <a:ext cx="5823274"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 Offset</a:t>
            </a:r>
          </a:p>
        </p:txBody>
      </p:sp>
      <p:sp>
        <p:nvSpPr>
          <p:cNvPr id="22" name="Rectangle 21">
            <a:extLst>
              <a:ext uri="{FF2B5EF4-FFF2-40B4-BE49-F238E27FC236}">
                <a16:creationId xmlns:a16="http://schemas.microsoft.com/office/drawing/2014/main" id="{6BEA187A-2332-3242-BBD7-2DDF0E049230}"/>
              </a:ext>
            </a:extLst>
          </p:cNvPr>
          <p:cNvSpPr/>
          <p:nvPr/>
        </p:nvSpPr>
        <p:spPr>
          <a:xfrm>
            <a:off x="10768212" y="-23758"/>
            <a:ext cx="1423788"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23" name="TextBox 22">
            <a:extLst>
              <a:ext uri="{FF2B5EF4-FFF2-40B4-BE49-F238E27FC236}">
                <a16:creationId xmlns:a16="http://schemas.microsoft.com/office/drawing/2014/main" id="{71A31DB7-5D1C-1B40-82E9-1BFFD81186B6}"/>
              </a:ext>
            </a:extLst>
          </p:cNvPr>
          <p:cNvSpPr txBox="1"/>
          <p:nvPr/>
        </p:nvSpPr>
        <p:spPr>
          <a:xfrm>
            <a:off x="5076006" y="347581"/>
            <a:ext cx="5561138" cy="369332"/>
          </a:xfrm>
          <a:prstGeom prst="rect">
            <a:avLst/>
          </a:prstGeom>
          <a:noFill/>
        </p:spPr>
        <p:txBody>
          <a:bodyPr wrap="none" rtlCol="0">
            <a:spAutoFit/>
          </a:bodyPr>
          <a:lstStyle/>
          <a:p>
            <a:pPr algn="ctr"/>
            <a:r>
              <a:rPr lang="en-US" dirty="0"/>
              <a:t>23                                                                                                4</a:t>
            </a:r>
          </a:p>
        </p:txBody>
      </p:sp>
      <p:sp>
        <p:nvSpPr>
          <p:cNvPr id="24" name="TextBox 23">
            <a:extLst>
              <a:ext uri="{FF2B5EF4-FFF2-40B4-BE49-F238E27FC236}">
                <a16:creationId xmlns:a16="http://schemas.microsoft.com/office/drawing/2014/main" id="{6E90D9AE-0A04-FC41-A5F8-77674BCB3E27}"/>
              </a:ext>
            </a:extLst>
          </p:cNvPr>
          <p:cNvSpPr txBox="1"/>
          <p:nvPr/>
        </p:nvSpPr>
        <p:spPr>
          <a:xfrm>
            <a:off x="10768212" y="365125"/>
            <a:ext cx="1423788" cy="369332"/>
          </a:xfrm>
          <a:prstGeom prst="rect">
            <a:avLst/>
          </a:prstGeom>
          <a:noFill/>
        </p:spPr>
        <p:txBody>
          <a:bodyPr wrap="none" rtlCol="0">
            <a:spAutoFit/>
          </a:bodyPr>
          <a:lstStyle/>
          <a:p>
            <a:pPr algn="ctr"/>
            <a:r>
              <a:rPr lang="en-US" dirty="0"/>
              <a:t>3                   0</a:t>
            </a:r>
          </a:p>
        </p:txBody>
      </p:sp>
      <p:pic>
        <p:nvPicPr>
          <p:cNvPr id="16" name="Content Placeholder 8" descr="Diagram, schematic&#10;&#10;Description automatically generated">
            <a:extLst>
              <a:ext uri="{FF2B5EF4-FFF2-40B4-BE49-F238E27FC236}">
                <a16:creationId xmlns:a16="http://schemas.microsoft.com/office/drawing/2014/main" id="{150EAE61-666C-2943-9481-06971232B31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Tree>
    <p:extLst>
      <p:ext uri="{BB962C8B-B14F-4D97-AF65-F5344CB8AC3E}">
        <p14:creationId xmlns:p14="http://schemas.microsoft.com/office/powerpoint/2010/main" val="622265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normAutofit fontScale="90000"/>
          </a:bodyPr>
          <a:lstStyle/>
          <a:p>
            <a:r>
              <a:rPr lang="en-US" dirty="0"/>
              <a:t>Decoder Logic:</a:t>
            </a:r>
            <a:br>
              <a:rPr lang="en-US" dirty="0"/>
            </a:br>
            <a:r>
              <a:rPr lang="en-US" dirty="0"/>
              <a:t>Partial Truth Table</a:t>
            </a:r>
            <a:br>
              <a:rPr lang="en-US" dirty="0"/>
            </a:br>
            <a:endParaRPr lang="en-US" dirty="0"/>
          </a:p>
        </p:txBody>
      </p:sp>
      <p:graphicFrame>
        <p:nvGraphicFramePr>
          <p:cNvPr id="4" name="Table 4">
            <a:extLst>
              <a:ext uri="{FF2B5EF4-FFF2-40B4-BE49-F238E27FC236}">
                <a16:creationId xmlns:a16="http://schemas.microsoft.com/office/drawing/2014/main" id="{C5FCAFA8-FB11-F745-9562-B891E16E0355}"/>
              </a:ext>
            </a:extLst>
          </p:cNvPr>
          <p:cNvGraphicFramePr>
            <a:graphicFrameLocks noGrp="1"/>
          </p:cNvGraphicFramePr>
          <p:nvPr>
            <p:ph idx="1"/>
            <p:extLst>
              <p:ext uri="{D42A27DB-BD31-4B8C-83A1-F6EECF244321}">
                <p14:modId xmlns:p14="http://schemas.microsoft.com/office/powerpoint/2010/main" val="2911639529"/>
              </p:ext>
            </p:extLst>
          </p:nvPr>
        </p:nvGraphicFramePr>
        <p:xfrm>
          <a:off x="626364" y="1690688"/>
          <a:ext cx="10939272" cy="4286631"/>
        </p:xfrm>
        <a:graphic>
          <a:graphicData uri="http://schemas.openxmlformats.org/drawingml/2006/table">
            <a:tbl>
              <a:tblPr firstRow="1" bandRow="1">
                <a:tableStyleId>{5C22544A-7EE6-4342-B048-85BDC9FD1C3A}</a:tableStyleId>
              </a:tblPr>
              <a:tblGrid>
                <a:gridCol w="521498">
                  <a:extLst>
                    <a:ext uri="{9D8B030D-6E8A-4147-A177-3AD203B41FA5}">
                      <a16:colId xmlns:a16="http://schemas.microsoft.com/office/drawing/2014/main" val="2549326937"/>
                    </a:ext>
                  </a:extLst>
                </a:gridCol>
                <a:gridCol w="521498">
                  <a:extLst>
                    <a:ext uri="{9D8B030D-6E8A-4147-A177-3AD203B41FA5}">
                      <a16:colId xmlns:a16="http://schemas.microsoft.com/office/drawing/2014/main" val="3818996209"/>
                    </a:ext>
                  </a:extLst>
                </a:gridCol>
                <a:gridCol w="521498">
                  <a:extLst>
                    <a:ext uri="{9D8B030D-6E8A-4147-A177-3AD203B41FA5}">
                      <a16:colId xmlns:a16="http://schemas.microsoft.com/office/drawing/2014/main" val="2804968294"/>
                    </a:ext>
                  </a:extLst>
                </a:gridCol>
                <a:gridCol w="521498">
                  <a:extLst>
                    <a:ext uri="{9D8B030D-6E8A-4147-A177-3AD203B41FA5}">
                      <a16:colId xmlns:a16="http://schemas.microsoft.com/office/drawing/2014/main" val="2147807424"/>
                    </a:ext>
                  </a:extLst>
                </a:gridCol>
                <a:gridCol w="521498">
                  <a:extLst>
                    <a:ext uri="{9D8B030D-6E8A-4147-A177-3AD203B41FA5}">
                      <a16:colId xmlns:a16="http://schemas.microsoft.com/office/drawing/2014/main" val="2266434862"/>
                    </a:ext>
                  </a:extLst>
                </a:gridCol>
                <a:gridCol w="521498">
                  <a:extLst>
                    <a:ext uri="{9D8B030D-6E8A-4147-A177-3AD203B41FA5}">
                      <a16:colId xmlns:a16="http://schemas.microsoft.com/office/drawing/2014/main" val="1879633662"/>
                    </a:ext>
                  </a:extLst>
                </a:gridCol>
                <a:gridCol w="521498">
                  <a:extLst>
                    <a:ext uri="{9D8B030D-6E8A-4147-A177-3AD203B41FA5}">
                      <a16:colId xmlns:a16="http://schemas.microsoft.com/office/drawing/2014/main" val="4221514606"/>
                    </a:ext>
                  </a:extLst>
                </a:gridCol>
                <a:gridCol w="521498">
                  <a:extLst>
                    <a:ext uri="{9D8B030D-6E8A-4147-A177-3AD203B41FA5}">
                      <a16:colId xmlns:a16="http://schemas.microsoft.com/office/drawing/2014/main" val="3580431206"/>
                    </a:ext>
                  </a:extLst>
                </a:gridCol>
                <a:gridCol w="521498">
                  <a:extLst>
                    <a:ext uri="{9D8B030D-6E8A-4147-A177-3AD203B41FA5}">
                      <a16:colId xmlns:a16="http://schemas.microsoft.com/office/drawing/2014/main" val="4123457200"/>
                    </a:ext>
                  </a:extLst>
                </a:gridCol>
                <a:gridCol w="521498">
                  <a:extLst>
                    <a:ext uri="{9D8B030D-6E8A-4147-A177-3AD203B41FA5}">
                      <a16:colId xmlns:a16="http://schemas.microsoft.com/office/drawing/2014/main" val="2197046150"/>
                    </a:ext>
                  </a:extLst>
                </a:gridCol>
                <a:gridCol w="521498">
                  <a:extLst>
                    <a:ext uri="{9D8B030D-6E8A-4147-A177-3AD203B41FA5}">
                      <a16:colId xmlns:a16="http://schemas.microsoft.com/office/drawing/2014/main" val="3520264803"/>
                    </a:ext>
                  </a:extLst>
                </a:gridCol>
                <a:gridCol w="1042997">
                  <a:extLst>
                    <a:ext uri="{9D8B030D-6E8A-4147-A177-3AD203B41FA5}">
                      <a16:colId xmlns:a16="http://schemas.microsoft.com/office/drawing/2014/main" val="34877949"/>
                    </a:ext>
                  </a:extLst>
                </a:gridCol>
                <a:gridCol w="521498">
                  <a:extLst>
                    <a:ext uri="{9D8B030D-6E8A-4147-A177-3AD203B41FA5}">
                      <a16:colId xmlns:a16="http://schemas.microsoft.com/office/drawing/2014/main" val="1750721021"/>
                    </a:ext>
                  </a:extLst>
                </a:gridCol>
                <a:gridCol w="521498">
                  <a:extLst>
                    <a:ext uri="{9D8B030D-6E8A-4147-A177-3AD203B41FA5}">
                      <a16:colId xmlns:a16="http://schemas.microsoft.com/office/drawing/2014/main" val="1176513044"/>
                    </a:ext>
                  </a:extLst>
                </a:gridCol>
                <a:gridCol w="521498">
                  <a:extLst>
                    <a:ext uri="{9D8B030D-6E8A-4147-A177-3AD203B41FA5}">
                      <a16:colId xmlns:a16="http://schemas.microsoft.com/office/drawing/2014/main" val="3927079340"/>
                    </a:ext>
                  </a:extLst>
                </a:gridCol>
                <a:gridCol w="521498">
                  <a:extLst>
                    <a:ext uri="{9D8B030D-6E8A-4147-A177-3AD203B41FA5}">
                      <a16:colId xmlns:a16="http://schemas.microsoft.com/office/drawing/2014/main" val="2668480402"/>
                    </a:ext>
                  </a:extLst>
                </a:gridCol>
                <a:gridCol w="521498">
                  <a:extLst>
                    <a:ext uri="{9D8B030D-6E8A-4147-A177-3AD203B41FA5}">
                      <a16:colId xmlns:a16="http://schemas.microsoft.com/office/drawing/2014/main" val="3446019225"/>
                    </a:ext>
                  </a:extLst>
                </a:gridCol>
                <a:gridCol w="521498">
                  <a:extLst>
                    <a:ext uri="{9D8B030D-6E8A-4147-A177-3AD203B41FA5}">
                      <a16:colId xmlns:a16="http://schemas.microsoft.com/office/drawing/2014/main" val="2462482585"/>
                    </a:ext>
                  </a:extLst>
                </a:gridCol>
                <a:gridCol w="521498">
                  <a:extLst>
                    <a:ext uri="{9D8B030D-6E8A-4147-A177-3AD203B41FA5}">
                      <a16:colId xmlns:a16="http://schemas.microsoft.com/office/drawing/2014/main" val="850193560"/>
                    </a:ext>
                  </a:extLst>
                </a:gridCol>
                <a:gridCol w="509311">
                  <a:extLst>
                    <a:ext uri="{9D8B030D-6E8A-4147-A177-3AD203B41FA5}">
                      <a16:colId xmlns:a16="http://schemas.microsoft.com/office/drawing/2014/main" val="2837452614"/>
                    </a:ext>
                  </a:extLst>
                </a:gridCol>
              </a:tblGrid>
              <a:tr h="1319911">
                <a:tc>
                  <a:txBody>
                    <a:bodyPr/>
                    <a:lstStyle/>
                    <a:p>
                      <a:pPr algn="ctr"/>
                      <a:r>
                        <a:rPr lang="en-US" i="1" dirty="0"/>
                        <a:t>i</a:t>
                      </a:r>
                      <a:r>
                        <a:rPr lang="en-US" i="0" baseline="-25000" dirty="0"/>
                        <a:t>31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30</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29</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28</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27</a:t>
                      </a:r>
                    </a:p>
                  </a:txBody>
                  <a:tcPr anchor="b"/>
                </a:tc>
                <a:tc>
                  <a:txBody>
                    <a:bodyPr/>
                    <a:lstStyle/>
                    <a:p>
                      <a:pPr algn="ctr"/>
                      <a:r>
                        <a:rPr lang="en-US" i="1" dirty="0"/>
                        <a:t>i</a:t>
                      </a:r>
                      <a:r>
                        <a:rPr lang="en-US" i="0" baseline="-25000" dirty="0"/>
                        <a:t>26</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25</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24</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23</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22</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i="0" baseline="-25000" dirty="0"/>
                    </a:p>
                  </a:txBody>
                  <a:tcPr/>
                </a:tc>
                <a:tc>
                  <a:txBody>
                    <a:bodyPr/>
                    <a:lstStyle/>
                    <a:p>
                      <a:pPr algn="l"/>
                      <a:r>
                        <a:rPr lang="en-US" dirty="0"/>
                        <a:t>Reg2Sel</a:t>
                      </a:r>
                    </a:p>
                  </a:txBody>
                  <a:tcPr vert="vert270"/>
                </a:tc>
                <a:tc>
                  <a:txBody>
                    <a:bodyPr/>
                    <a:lstStyle/>
                    <a:p>
                      <a:pPr algn="l"/>
                      <a:r>
                        <a:rPr lang="en-US" dirty="0"/>
                        <a:t>Src2Sel</a:t>
                      </a:r>
                    </a:p>
                  </a:txBody>
                  <a:tcPr vert="vert270"/>
                </a:tc>
                <a:tc>
                  <a:txBody>
                    <a:bodyPr/>
                    <a:lstStyle/>
                    <a:p>
                      <a:pPr algn="l"/>
                      <a:r>
                        <a:rPr lang="en-US" dirty="0"/>
                        <a:t>ALUop</a:t>
                      </a:r>
                    </a:p>
                  </a:txBody>
                  <a:tcPr vert="vert270"/>
                </a:tc>
                <a:tc>
                  <a:txBody>
                    <a:bodyPr/>
                    <a:lstStyle/>
                    <a:p>
                      <a:pPr algn="l"/>
                      <a:r>
                        <a:rPr lang="en-US" dirty="0"/>
                        <a:t>WriteMem</a:t>
                      </a:r>
                    </a:p>
                  </a:txBody>
                  <a:tcPr vert="vert270"/>
                </a:tc>
                <a:tc>
                  <a:txBody>
                    <a:bodyPr/>
                    <a:lstStyle/>
                    <a:p>
                      <a:pPr algn="l"/>
                      <a:r>
                        <a:rPr lang="en-US" dirty="0"/>
                        <a:t>ReadMem</a:t>
                      </a:r>
                    </a:p>
                  </a:txBody>
                  <a:tcPr vert="vert270"/>
                </a:tc>
                <a:tc>
                  <a:txBody>
                    <a:bodyPr/>
                    <a:lstStyle/>
                    <a:p>
                      <a:pPr algn="l"/>
                      <a:r>
                        <a:rPr lang="en-US" dirty="0"/>
                        <a:t>WriteSel</a:t>
                      </a:r>
                    </a:p>
                  </a:txBody>
                  <a:tcPr vert="vert270"/>
                </a:tc>
                <a:tc>
                  <a:txBody>
                    <a:bodyPr/>
                    <a:lstStyle/>
                    <a:p>
                      <a:pPr algn="l"/>
                      <a:r>
                        <a:rPr lang="en-US" dirty="0"/>
                        <a:t>WriteReg</a:t>
                      </a:r>
                    </a:p>
                  </a:txBody>
                  <a:tcPr vert="vert270"/>
                </a:tc>
                <a:tc>
                  <a:txBody>
                    <a:bodyPr/>
                    <a:lstStyle/>
                    <a:p>
                      <a:pPr algn="l"/>
                      <a:r>
                        <a:rPr lang="en-US" dirty="0"/>
                        <a:t>Branch</a:t>
                      </a:r>
                    </a:p>
                  </a:txBody>
                  <a:tcPr vert="vert270"/>
                </a:tc>
                <a:extLst>
                  <a:ext uri="{0D108BD9-81ED-4DB2-BD59-A6C34878D82A}">
                    <a16:rowId xmlns:a16="http://schemas.microsoft.com/office/drawing/2014/main" val="3876447026"/>
                  </a:ext>
                </a:extLst>
              </a:tr>
              <a:tr h="370840">
                <a:tc>
                  <a:txBody>
                    <a:bodyPr/>
                    <a:lstStyle/>
                    <a:p>
                      <a:pPr algn="ctr"/>
                      <a:r>
                        <a:rPr lang="en-US" dirty="0"/>
                        <a:t>0/1</a:t>
                      </a:r>
                    </a:p>
                  </a:txBody>
                  <a:tcPr/>
                </a:tc>
                <a:tc>
                  <a:txBody>
                    <a:bodyPr/>
                    <a:lstStyle/>
                    <a:p>
                      <a:pPr algn="ctr"/>
                      <a:r>
                        <a:rPr lang="en-US" dirty="0"/>
                        <a:t>-</a:t>
                      </a:r>
                    </a:p>
                  </a:txBody>
                  <a:tcPr/>
                </a:tc>
                <a:tc>
                  <a:txBody>
                    <a:bodyPr/>
                    <a:lstStyle/>
                    <a:p>
                      <a:pPr algn="ctr"/>
                      <a:r>
                        <a:rPr lang="en-US" dirty="0"/>
                        <a:t>0/1</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400" b="1" dirty="0"/>
                        <a:t>Reg-Reg</a:t>
                      </a:r>
                    </a:p>
                  </a:txBody>
                  <a:tcPr/>
                </a:tc>
                <a:tc>
                  <a:txBody>
                    <a:bodyPr/>
                    <a:lstStyle/>
                    <a:p>
                      <a:pPr algn="ctr"/>
                      <a:r>
                        <a:rPr lang="en-US" dirty="0"/>
                        <a:t>0</a:t>
                      </a:r>
                    </a:p>
                  </a:txBody>
                  <a:tcPr/>
                </a:tc>
                <a:tc>
                  <a:txBody>
                    <a:bodyPr/>
                    <a:lstStyle/>
                    <a:p>
                      <a:pPr algn="ctr"/>
                      <a:r>
                        <a:rPr lang="en-US" dirty="0"/>
                        <a:t>0</a:t>
                      </a:r>
                    </a:p>
                  </a:txBody>
                  <a:tcPr/>
                </a:tc>
                <a:tc>
                  <a:txBody>
                    <a:bodyPr/>
                    <a:lstStyle/>
                    <a:p>
                      <a:pPr algn="ctr"/>
                      <a:endParaRPr lang="en-US" sz="1600"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148073531"/>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add(r)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add</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1921733884"/>
                  </a:ext>
                </a:extLst>
              </a:tr>
              <a:tr h="370840">
                <a:tc>
                  <a:txBody>
                    <a:bodyPr/>
                    <a:lstStyle/>
                    <a:p>
                      <a:pPr algn="ctr"/>
                      <a:r>
                        <a:rPr lang="en-US" dirty="0"/>
                        <a:t>0/1</a:t>
                      </a:r>
                    </a:p>
                  </a:txBody>
                  <a:tcPr/>
                </a:tc>
                <a:tc>
                  <a:txBody>
                    <a:bodyPr/>
                    <a:lstStyle/>
                    <a:p>
                      <a:pPr algn="ctr"/>
                      <a:r>
                        <a:rPr lang="en-US" dirty="0"/>
                        <a:t>1</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sub(r)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sub</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2669387293"/>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860173119"/>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400" dirty="0"/>
                    </a:p>
                  </a:txBody>
                  <a:tcPr/>
                </a:tc>
                <a:tc>
                  <a:txBody>
                    <a:bodyPr/>
                    <a:lstStyle/>
                    <a:p>
                      <a:pPr algn="ctr"/>
                      <a:endParaRPr lang="en-US"/>
                    </a:p>
                  </a:txBody>
                  <a:tcPr/>
                </a:tc>
                <a:tc>
                  <a:txBody>
                    <a:bodyPr/>
                    <a:lstStyle/>
                    <a:p>
                      <a:pPr algn="ctr"/>
                      <a:endParaRPr lang="en-US"/>
                    </a:p>
                  </a:txBody>
                  <a:tcPr/>
                </a:tc>
                <a:tc>
                  <a:txBody>
                    <a:bodyPr/>
                    <a:lstStyle/>
                    <a:p>
                      <a:pPr algn="ctr"/>
                      <a:endParaRPr lang="en-US" sz="1600"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111250696"/>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401510694"/>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05716417"/>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b="0"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566716797"/>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49</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37321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E00EC-A2BA-A448-832A-4869C2A45D6F}"/>
              </a:ext>
            </a:extLst>
          </p:cNvPr>
          <p:cNvSpPr>
            <a:spLocks noGrp="1"/>
          </p:cNvSpPr>
          <p:nvPr>
            <p:ph type="title"/>
          </p:nvPr>
        </p:nvSpPr>
        <p:spPr/>
        <p:txBody>
          <a:bodyPr/>
          <a:lstStyle/>
          <a:p>
            <a:r>
              <a:rPr lang="en-US" dirty="0"/>
              <a:t>Combinatorial &amp; Sequential Logic</a:t>
            </a:r>
          </a:p>
        </p:txBody>
      </p:sp>
      <p:sp>
        <p:nvSpPr>
          <p:cNvPr id="3" name="Content Placeholder 2">
            <a:extLst>
              <a:ext uri="{FF2B5EF4-FFF2-40B4-BE49-F238E27FC236}">
                <a16:creationId xmlns:a16="http://schemas.microsoft.com/office/drawing/2014/main" id="{87161448-F25E-0442-885B-58C4374D3613}"/>
              </a:ext>
            </a:extLst>
          </p:cNvPr>
          <p:cNvSpPr>
            <a:spLocks noGrp="1"/>
          </p:cNvSpPr>
          <p:nvPr>
            <p:ph idx="1"/>
          </p:nvPr>
        </p:nvSpPr>
        <p:spPr/>
        <p:txBody>
          <a:bodyPr/>
          <a:lstStyle/>
          <a:p>
            <a:r>
              <a:rPr lang="en-US" dirty="0"/>
              <a:t>Combinatorial Logic – outputs depend only on its current inputs</a:t>
            </a:r>
          </a:p>
          <a:p>
            <a:endParaRPr lang="en-US" dirty="0"/>
          </a:p>
          <a:p>
            <a:r>
              <a:rPr lang="en-US" dirty="0"/>
              <a:t>Sequential Logic – outputs depend on sequence of inputs</a:t>
            </a:r>
          </a:p>
        </p:txBody>
      </p:sp>
      <p:sp>
        <p:nvSpPr>
          <p:cNvPr id="4" name="Footer Placeholder 3">
            <a:extLst>
              <a:ext uri="{FF2B5EF4-FFF2-40B4-BE49-F238E27FC236}">
                <a16:creationId xmlns:a16="http://schemas.microsoft.com/office/drawing/2014/main" id="{EF353D75-2DFA-9A49-AD89-5E120195334F}"/>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134A602-5263-4643-AAB6-4A732DF1C161}"/>
              </a:ext>
            </a:extLst>
          </p:cNvPr>
          <p:cNvSpPr>
            <a:spLocks noGrp="1"/>
          </p:cNvSpPr>
          <p:nvPr>
            <p:ph type="sldNum" sz="quarter" idx="12"/>
          </p:nvPr>
        </p:nvSpPr>
        <p:spPr/>
        <p:txBody>
          <a:bodyPr/>
          <a:lstStyle/>
          <a:p>
            <a:fld id="{B30C84D9-7A41-4FEB-892B-80917372DB87}" type="slidenum">
              <a:rPr lang="en-US" smtClean="0"/>
              <a:t>5</a:t>
            </a:fld>
            <a:endParaRPr lang="en-US"/>
          </a:p>
        </p:txBody>
      </p:sp>
      <p:sp>
        <p:nvSpPr>
          <p:cNvPr id="6" name="Text Placeholder 5">
            <a:extLst>
              <a:ext uri="{FF2B5EF4-FFF2-40B4-BE49-F238E27FC236}">
                <a16:creationId xmlns:a16="http://schemas.microsoft.com/office/drawing/2014/main" id="{462A7D64-9B3A-BF41-9DF4-CDC64F70B507}"/>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792453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normAutofit fontScale="90000"/>
          </a:bodyPr>
          <a:lstStyle/>
          <a:p>
            <a:r>
              <a:rPr lang="en-US" dirty="0"/>
              <a:t>Decoder Logic:</a:t>
            </a:r>
            <a:br>
              <a:rPr lang="en-US" dirty="0"/>
            </a:br>
            <a:r>
              <a:rPr lang="en-US" dirty="0"/>
              <a:t>Partial Truth Table</a:t>
            </a:r>
            <a:br>
              <a:rPr lang="en-US" dirty="0"/>
            </a:br>
            <a:endParaRPr lang="en-US" dirty="0"/>
          </a:p>
        </p:txBody>
      </p:sp>
      <p:graphicFrame>
        <p:nvGraphicFramePr>
          <p:cNvPr id="4" name="Table 4">
            <a:extLst>
              <a:ext uri="{FF2B5EF4-FFF2-40B4-BE49-F238E27FC236}">
                <a16:creationId xmlns:a16="http://schemas.microsoft.com/office/drawing/2014/main" id="{C5FCAFA8-FB11-F745-9562-B891E16E0355}"/>
              </a:ext>
            </a:extLst>
          </p:cNvPr>
          <p:cNvGraphicFramePr>
            <a:graphicFrameLocks noGrp="1"/>
          </p:cNvGraphicFramePr>
          <p:nvPr>
            <p:ph idx="1"/>
            <p:extLst>
              <p:ext uri="{D42A27DB-BD31-4B8C-83A1-F6EECF244321}">
                <p14:modId xmlns:p14="http://schemas.microsoft.com/office/powerpoint/2010/main" val="355888697"/>
              </p:ext>
            </p:extLst>
          </p:nvPr>
        </p:nvGraphicFramePr>
        <p:xfrm>
          <a:off x="626364" y="1690688"/>
          <a:ext cx="10939272" cy="4286631"/>
        </p:xfrm>
        <a:graphic>
          <a:graphicData uri="http://schemas.openxmlformats.org/drawingml/2006/table">
            <a:tbl>
              <a:tblPr firstRow="1" bandRow="1">
                <a:tableStyleId>{5C22544A-7EE6-4342-B048-85BDC9FD1C3A}</a:tableStyleId>
              </a:tblPr>
              <a:tblGrid>
                <a:gridCol w="521498">
                  <a:extLst>
                    <a:ext uri="{9D8B030D-6E8A-4147-A177-3AD203B41FA5}">
                      <a16:colId xmlns:a16="http://schemas.microsoft.com/office/drawing/2014/main" val="2549326937"/>
                    </a:ext>
                  </a:extLst>
                </a:gridCol>
                <a:gridCol w="521498">
                  <a:extLst>
                    <a:ext uri="{9D8B030D-6E8A-4147-A177-3AD203B41FA5}">
                      <a16:colId xmlns:a16="http://schemas.microsoft.com/office/drawing/2014/main" val="3818996209"/>
                    </a:ext>
                  </a:extLst>
                </a:gridCol>
                <a:gridCol w="521498">
                  <a:extLst>
                    <a:ext uri="{9D8B030D-6E8A-4147-A177-3AD203B41FA5}">
                      <a16:colId xmlns:a16="http://schemas.microsoft.com/office/drawing/2014/main" val="2804968294"/>
                    </a:ext>
                  </a:extLst>
                </a:gridCol>
                <a:gridCol w="521498">
                  <a:extLst>
                    <a:ext uri="{9D8B030D-6E8A-4147-A177-3AD203B41FA5}">
                      <a16:colId xmlns:a16="http://schemas.microsoft.com/office/drawing/2014/main" val="2147807424"/>
                    </a:ext>
                  </a:extLst>
                </a:gridCol>
                <a:gridCol w="521498">
                  <a:extLst>
                    <a:ext uri="{9D8B030D-6E8A-4147-A177-3AD203B41FA5}">
                      <a16:colId xmlns:a16="http://schemas.microsoft.com/office/drawing/2014/main" val="2266434862"/>
                    </a:ext>
                  </a:extLst>
                </a:gridCol>
                <a:gridCol w="521498">
                  <a:extLst>
                    <a:ext uri="{9D8B030D-6E8A-4147-A177-3AD203B41FA5}">
                      <a16:colId xmlns:a16="http://schemas.microsoft.com/office/drawing/2014/main" val="1879633662"/>
                    </a:ext>
                  </a:extLst>
                </a:gridCol>
                <a:gridCol w="521498">
                  <a:extLst>
                    <a:ext uri="{9D8B030D-6E8A-4147-A177-3AD203B41FA5}">
                      <a16:colId xmlns:a16="http://schemas.microsoft.com/office/drawing/2014/main" val="4221514606"/>
                    </a:ext>
                  </a:extLst>
                </a:gridCol>
                <a:gridCol w="521498">
                  <a:extLst>
                    <a:ext uri="{9D8B030D-6E8A-4147-A177-3AD203B41FA5}">
                      <a16:colId xmlns:a16="http://schemas.microsoft.com/office/drawing/2014/main" val="3580431206"/>
                    </a:ext>
                  </a:extLst>
                </a:gridCol>
                <a:gridCol w="521498">
                  <a:extLst>
                    <a:ext uri="{9D8B030D-6E8A-4147-A177-3AD203B41FA5}">
                      <a16:colId xmlns:a16="http://schemas.microsoft.com/office/drawing/2014/main" val="4123457200"/>
                    </a:ext>
                  </a:extLst>
                </a:gridCol>
                <a:gridCol w="521498">
                  <a:extLst>
                    <a:ext uri="{9D8B030D-6E8A-4147-A177-3AD203B41FA5}">
                      <a16:colId xmlns:a16="http://schemas.microsoft.com/office/drawing/2014/main" val="2197046150"/>
                    </a:ext>
                  </a:extLst>
                </a:gridCol>
                <a:gridCol w="521498">
                  <a:extLst>
                    <a:ext uri="{9D8B030D-6E8A-4147-A177-3AD203B41FA5}">
                      <a16:colId xmlns:a16="http://schemas.microsoft.com/office/drawing/2014/main" val="3520264803"/>
                    </a:ext>
                  </a:extLst>
                </a:gridCol>
                <a:gridCol w="1042997">
                  <a:extLst>
                    <a:ext uri="{9D8B030D-6E8A-4147-A177-3AD203B41FA5}">
                      <a16:colId xmlns:a16="http://schemas.microsoft.com/office/drawing/2014/main" val="34877949"/>
                    </a:ext>
                  </a:extLst>
                </a:gridCol>
                <a:gridCol w="521498">
                  <a:extLst>
                    <a:ext uri="{9D8B030D-6E8A-4147-A177-3AD203B41FA5}">
                      <a16:colId xmlns:a16="http://schemas.microsoft.com/office/drawing/2014/main" val="1750721021"/>
                    </a:ext>
                  </a:extLst>
                </a:gridCol>
                <a:gridCol w="521498">
                  <a:extLst>
                    <a:ext uri="{9D8B030D-6E8A-4147-A177-3AD203B41FA5}">
                      <a16:colId xmlns:a16="http://schemas.microsoft.com/office/drawing/2014/main" val="1176513044"/>
                    </a:ext>
                  </a:extLst>
                </a:gridCol>
                <a:gridCol w="521498">
                  <a:extLst>
                    <a:ext uri="{9D8B030D-6E8A-4147-A177-3AD203B41FA5}">
                      <a16:colId xmlns:a16="http://schemas.microsoft.com/office/drawing/2014/main" val="3927079340"/>
                    </a:ext>
                  </a:extLst>
                </a:gridCol>
                <a:gridCol w="521498">
                  <a:extLst>
                    <a:ext uri="{9D8B030D-6E8A-4147-A177-3AD203B41FA5}">
                      <a16:colId xmlns:a16="http://schemas.microsoft.com/office/drawing/2014/main" val="2668480402"/>
                    </a:ext>
                  </a:extLst>
                </a:gridCol>
                <a:gridCol w="521498">
                  <a:extLst>
                    <a:ext uri="{9D8B030D-6E8A-4147-A177-3AD203B41FA5}">
                      <a16:colId xmlns:a16="http://schemas.microsoft.com/office/drawing/2014/main" val="3446019225"/>
                    </a:ext>
                  </a:extLst>
                </a:gridCol>
                <a:gridCol w="521498">
                  <a:extLst>
                    <a:ext uri="{9D8B030D-6E8A-4147-A177-3AD203B41FA5}">
                      <a16:colId xmlns:a16="http://schemas.microsoft.com/office/drawing/2014/main" val="2462482585"/>
                    </a:ext>
                  </a:extLst>
                </a:gridCol>
                <a:gridCol w="521498">
                  <a:extLst>
                    <a:ext uri="{9D8B030D-6E8A-4147-A177-3AD203B41FA5}">
                      <a16:colId xmlns:a16="http://schemas.microsoft.com/office/drawing/2014/main" val="850193560"/>
                    </a:ext>
                  </a:extLst>
                </a:gridCol>
                <a:gridCol w="509311">
                  <a:extLst>
                    <a:ext uri="{9D8B030D-6E8A-4147-A177-3AD203B41FA5}">
                      <a16:colId xmlns:a16="http://schemas.microsoft.com/office/drawing/2014/main" val="2837452614"/>
                    </a:ext>
                  </a:extLst>
                </a:gridCol>
              </a:tblGrid>
              <a:tr h="1319911">
                <a:tc>
                  <a:txBody>
                    <a:bodyPr/>
                    <a:lstStyle/>
                    <a:p>
                      <a:pPr algn="ctr"/>
                      <a:r>
                        <a:rPr lang="en-US" i="1" dirty="0"/>
                        <a:t>i</a:t>
                      </a:r>
                      <a:r>
                        <a:rPr lang="en-US" i="0" baseline="-25000" dirty="0"/>
                        <a:t>31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30</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29</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28</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27</a:t>
                      </a:r>
                    </a:p>
                  </a:txBody>
                  <a:tcPr anchor="b"/>
                </a:tc>
                <a:tc>
                  <a:txBody>
                    <a:bodyPr/>
                    <a:lstStyle/>
                    <a:p>
                      <a:pPr algn="ctr"/>
                      <a:r>
                        <a:rPr lang="en-US" i="1" dirty="0"/>
                        <a:t>i</a:t>
                      </a:r>
                      <a:r>
                        <a:rPr lang="en-US" i="0" baseline="-25000" dirty="0"/>
                        <a:t>26</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25</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24</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23</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22</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i="0" baseline="-25000" dirty="0"/>
                    </a:p>
                  </a:txBody>
                  <a:tcPr/>
                </a:tc>
                <a:tc>
                  <a:txBody>
                    <a:bodyPr/>
                    <a:lstStyle/>
                    <a:p>
                      <a:pPr algn="l"/>
                      <a:r>
                        <a:rPr lang="en-US" dirty="0"/>
                        <a:t>Reg2Sel</a:t>
                      </a:r>
                    </a:p>
                  </a:txBody>
                  <a:tcPr vert="vert270"/>
                </a:tc>
                <a:tc>
                  <a:txBody>
                    <a:bodyPr/>
                    <a:lstStyle/>
                    <a:p>
                      <a:pPr algn="l"/>
                      <a:r>
                        <a:rPr lang="en-US" dirty="0"/>
                        <a:t>Src2Sel</a:t>
                      </a:r>
                    </a:p>
                  </a:txBody>
                  <a:tcPr vert="vert270"/>
                </a:tc>
                <a:tc>
                  <a:txBody>
                    <a:bodyPr/>
                    <a:lstStyle/>
                    <a:p>
                      <a:pPr algn="l"/>
                      <a:r>
                        <a:rPr lang="en-US" dirty="0"/>
                        <a:t>ALUop</a:t>
                      </a:r>
                    </a:p>
                  </a:txBody>
                  <a:tcPr vert="vert270"/>
                </a:tc>
                <a:tc>
                  <a:txBody>
                    <a:bodyPr/>
                    <a:lstStyle/>
                    <a:p>
                      <a:pPr algn="l"/>
                      <a:r>
                        <a:rPr lang="en-US" dirty="0"/>
                        <a:t>WriteMem</a:t>
                      </a:r>
                    </a:p>
                  </a:txBody>
                  <a:tcPr vert="vert270"/>
                </a:tc>
                <a:tc>
                  <a:txBody>
                    <a:bodyPr/>
                    <a:lstStyle/>
                    <a:p>
                      <a:pPr algn="l"/>
                      <a:r>
                        <a:rPr lang="en-US" dirty="0"/>
                        <a:t>ReadMem</a:t>
                      </a:r>
                    </a:p>
                  </a:txBody>
                  <a:tcPr vert="vert270"/>
                </a:tc>
                <a:tc>
                  <a:txBody>
                    <a:bodyPr/>
                    <a:lstStyle/>
                    <a:p>
                      <a:pPr algn="l"/>
                      <a:r>
                        <a:rPr lang="en-US" dirty="0"/>
                        <a:t>WriteSel</a:t>
                      </a:r>
                    </a:p>
                  </a:txBody>
                  <a:tcPr vert="vert270"/>
                </a:tc>
                <a:tc>
                  <a:txBody>
                    <a:bodyPr/>
                    <a:lstStyle/>
                    <a:p>
                      <a:pPr algn="l"/>
                      <a:r>
                        <a:rPr lang="en-US" dirty="0"/>
                        <a:t>WriteReg</a:t>
                      </a:r>
                    </a:p>
                  </a:txBody>
                  <a:tcPr vert="vert270"/>
                </a:tc>
                <a:tc>
                  <a:txBody>
                    <a:bodyPr/>
                    <a:lstStyle/>
                    <a:p>
                      <a:pPr algn="l"/>
                      <a:r>
                        <a:rPr lang="en-US" dirty="0"/>
                        <a:t>Branch</a:t>
                      </a:r>
                    </a:p>
                  </a:txBody>
                  <a:tcPr vert="vert270"/>
                </a:tc>
                <a:extLst>
                  <a:ext uri="{0D108BD9-81ED-4DB2-BD59-A6C34878D82A}">
                    <a16:rowId xmlns:a16="http://schemas.microsoft.com/office/drawing/2014/main" val="3876447026"/>
                  </a:ext>
                </a:extLst>
              </a:tr>
              <a:tr h="370840">
                <a:tc>
                  <a:txBody>
                    <a:bodyPr/>
                    <a:lstStyle/>
                    <a:p>
                      <a:pPr algn="ctr"/>
                      <a:r>
                        <a:rPr lang="en-US" dirty="0"/>
                        <a:t>0/1</a:t>
                      </a:r>
                    </a:p>
                  </a:txBody>
                  <a:tcPr/>
                </a:tc>
                <a:tc>
                  <a:txBody>
                    <a:bodyPr/>
                    <a:lstStyle/>
                    <a:p>
                      <a:pPr algn="ctr"/>
                      <a:r>
                        <a:rPr lang="en-US" dirty="0"/>
                        <a:t>-</a:t>
                      </a:r>
                    </a:p>
                  </a:txBody>
                  <a:tcPr/>
                </a:tc>
                <a:tc>
                  <a:txBody>
                    <a:bodyPr/>
                    <a:lstStyle/>
                    <a:p>
                      <a:pPr algn="ctr"/>
                      <a:r>
                        <a:rPr lang="en-US" dirty="0"/>
                        <a:t>0/1</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400" b="1" dirty="0"/>
                        <a:t>Reg-Reg</a:t>
                      </a:r>
                    </a:p>
                  </a:txBody>
                  <a:tcPr/>
                </a:tc>
                <a:tc>
                  <a:txBody>
                    <a:bodyPr/>
                    <a:lstStyle/>
                    <a:p>
                      <a:pPr algn="ctr"/>
                      <a:r>
                        <a:rPr lang="en-US" dirty="0"/>
                        <a:t>0</a:t>
                      </a:r>
                    </a:p>
                  </a:txBody>
                  <a:tcPr/>
                </a:tc>
                <a:tc>
                  <a:txBody>
                    <a:bodyPr/>
                    <a:lstStyle/>
                    <a:p>
                      <a:pPr algn="ctr"/>
                      <a:r>
                        <a:rPr lang="en-US" dirty="0"/>
                        <a:t>0</a:t>
                      </a:r>
                    </a:p>
                  </a:txBody>
                  <a:tcPr/>
                </a:tc>
                <a:tc>
                  <a:txBody>
                    <a:bodyPr/>
                    <a:lstStyle/>
                    <a:p>
                      <a:pPr algn="ctr"/>
                      <a:endParaRPr lang="en-US" sz="1600"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148073531"/>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add(r)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add</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1921733884"/>
                  </a:ext>
                </a:extLst>
              </a:tr>
              <a:tr h="370840">
                <a:tc>
                  <a:txBody>
                    <a:bodyPr/>
                    <a:lstStyle/>
                    <a:p>
                      <a:pPr algn="ctr"/>
                      <a:r>
                        <a:rPr lang="en-US" dirty="0"/>
                        <a:t>0/1</a:t>
                      </a:r>
                    </a:p>
                  </a:txBody>
                  <a:tcPr/>
                </a:tc>
                <a:tc>
                  <a:txBody>
                    <a:bodyPr/>
                    <a:lstStyle/>
                    <a:p>
                      <a:pPr algn="ctr"/>
                      <a:r>
                        <a:rPr lang="en-US" dirty="0"/>
                        <a:t>1</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sub(r)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sub</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2669387293"/>
                  </a:ext>
                </a:extLst>
              </a:tr>
              <a:tr h="370840">
                <a:tc>
                  <a:txBody>
                    <a:bodyPr/>
                    <a:lstStyle/>
                    <a:p>
                      <a:pPr algn="ctr"/>
                      <a:r>
                        <a:rPr lang="en-US" dirty="0"/>
                        <a:t>0/1</a:t>
                      </a:r>
                    </a:p>
                  </a:txBody>
                  <a:tcPr/>
                </a:tc>
                <a:tc>
                  <a:txBody>
                    <a:bodyPr/>
                    <a:lstStyle/>
                    <a:p>
                      <a:pPr algn="ctr"/>
                      <a:r>
                        <a:rPr lang="en-US" dirty="0"/>
                        <a:t>-</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X</a:t>
                      </a:r>
                    </a:p>
                  </a:txBody>
                  <a:tcPr/>
                </a:tc>
                <a:tc>
                  <a:txBody>
                    <a:bodyPr/>
                    <a:lstStyle/>
                    <a:p>
                      <a:pPr algn="ctr"/>
                      <a:r>
                        <a:rPr lang="en-US" sz="1400" b="1" dirty="0"/>
                        <a:t>Reg-</a:t>
                      </a:r>
                      <a:r>
                        <a:rPr lang="en-US" sz="1400" b="1" dirty="0" err="1"/>
                        <a:t>Imm</a:t>
                      </a:r>
                      <a:endParaRPr lang="en-US" sz="1400" b="1" dirty="0"/>
                    </a:p>
                  </a:txBody>
                  <a:tcPr/>
                </a:tc>
                <a:tc>
                  <a:txBody>
                    <a:bodyPr/>
                    <a:lstStyle/>
                    <a:p>
                      <a:pPr algn="ctr"/>
                      <a:r>
                        <a:rPr lang="en-US" dirty="0"/>
                        <a:t>0</a:t>
                      </a:r>
                    </a:p>
                  </a:txBody>
                  <a:tcPr/>
                </a:tc>
                <a:tc>
                  <a:txBody>
                    <a:bodyPr/>
                    <a:lstStyle/>
                    <a:p>
                      <a:pPr algn="ctr"/>
                      <a:r>
                        <a:rPr lang="en-US" dirty="0"/>
                        <a:t>1</a:t>
                      </a:r>
                    </a:p>
                  </a:txBody>
                  <a:tcPr/>
                </a:tc>
                <a:tc>
                  <a:txBody>
                    <a:bodyPr/>
                    <a:lstStyle/>
                    <a:p>
                      <a:pPr algn="ctr"/>
                      <a:endParaRPr lang="en-US" sz="1600"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860173119"/>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X</a:t>
                      </a:r>
                    </a:p>
                  </a:txBody>
                  <a:tcPr/>
                </a:tc>
                <a:tc>
                  <a:txBody>
                    <a:bodyPr/>
                    <a:lstStyle/>
                    <a:p>
                      <a:pPr algn="ctr"/>
                      <a:r>
                        <a:rPr lang="en-US" sz="1400" dirty="0"/>
                        <a:t>add(</a:t>
                      </a:r>
                      <a:r>
                        <a:rPr lang="en-US" sz="1400" dirty="0" err="1"/>
                        <a:t>i</a:t>
                      </a:r>
                      <a:r>
                        <a:rPr lang="en-US" sz="1400" dirty="0"/>
                        <a:t>)</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add</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3111250696"/>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401510694"/>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05716417"/>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b="0"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566716797"/>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50</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1790036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normAutofit fontScale="90000"/>
          </a:bodyPr>
          <a:lstStyle/>
          <a:p>
            <a:r>
              <a:rPr lang="en-US" dirty="0"/>
              <a:t>Decoder Logic:</a:t>
            </a:r>
            <a:br>
              <a:rPr lang="en-US" dirty="0"/>
            </a:br>
            <a:r>
              <a:rPr lang="en-US" dirty="0"/>
              <a:t>Partial Truth Table</a:t>
            </a:r>
            <a:br>
              <a:rPr lang="en-US" dirty="0"/>
            </a:br>
            <a:endParaRPr lang="en-US" dirty="0"/>
          </a:p>
        </p:txBody>
      </p:sp>
      <p:graphicFrame>
        <p:nvGraphicFramePr>
          <p:cNvPr id="4" name="Table 4">
            <a:extLst>
              <a:ext uri="{FF2B5EF4-FFF2-40B4-BE49-F238E27FC236}">
                <a16:creationId xmlns:a16="http://schemas.microsoft.com/office/drawing/2014/main" id="{C5FCAFA8-FB11-F745-9562-B891E16E0355}"/>
              </a:ext>
            </a:extLst>
          </p:cNvPr>
          <p:cNvGraphicFramePr>
            <a:graphicFrameLocks noGrp="1"/>
          </p:cNvGraphicFramePr>
          <p:nvPr>
            <p:ph idx="1"/>
            <p:extLst>
              <p:ext uri="{D42A27DB-BD31-4B8C-83A1-F6EECF244321}">
                <p14:modId xmlns:p14="http://schemas.microsoft.com/office/powerpoint/2010/main" val="1004542978"/>
              </p:ext>
            </p:extLst>
          </p:nvPr>
        </p:nvGraphicFramePr>
        <p:xfrm>
          <a:off x="626364" y="1690688"/>
          <a:ext cx="10939272" cy="4286631"/>
        </p:xfrm>
        <a:graphic>
          <a:graphicData uri="http://schemas.openxmlformats.org/drawingml/2006/table">
            <a:tbl>
              <a:tblPr firstRow="1" bandRow="1">
                <a:tableStyleId>{5C22544A-7EE6-4342-B048-85BDC9FD1C3A}</a:tableStyleId>
              </a:tblPr>
              <a:tblGrid>
                <a:gridCol w="521498">
                  <a:extLst>
                    <a:ext uri="{9D8B030D-6E8A-4147-A177-3AD203B41FA5}">
                      <a16:colId xmlns:a16="http://schemas.microsoft.com/office/drawing/2014/main" val="2549326937"/>
                    </a:ext>
                  </a:extLst>
                </a:gridCol>
                <a:gridCol w="521498">
                  <a:extLst>
                    <a:ext uri="{9D8B030D-6E8A-4147-A177-3AD203B41FA5}">
                      <a16:colId xmlns:a16="http://schemas.microsoft.com/office/drawing/2014/main" val="3818996209"/>
                    </a:ext>
                  </a:extLst>
                </a:gridCol>
                <a:gridCol w="521498">
                  <a:extLst>
                    <a:ext uri="{9D8B030D-6E8A-4147-A177-3AD203B41FA5}">
                      <a16:colId xmlns:a16="http://schemas.microsoft.com/office/drawing/2014/main" val="2804968294"/>
                    </a:ext>
                  </a:extLst>
                </a:gridCol>
                <a:gridCol w="521498">
                  <a:extLst>
                    <a:ext uri="{9D8B030D-6E8A-4147-A177-3AD203B41FA5}">
                      <a16:colId xmlns:a16="http://schemas.microsoft.com/office/drawing/2014/main" val="2147807424"/>
                    </a:ext>
                  </a:extLst>
                </a:gridCol>
                <a:gridCol w="521498">
                  <a:extLst>
                    <a:ext uri="{9D8B030D-6E8A-4147-A177-3AD203B41FA5}">
                      <a16:colId xmlns:a16="http://schemas.microsoft.com/office/drawing/2014/main" val="2266434862"/>
                    </a:ext>
                  </a:extLst>
                </a:gridCol>
                <a:gridCol w="521498">
                  <a:extLst>
                    <a:ext uri="{9D8B030D-6E8A-4147-A177-3AD203B41FA5}">
                      <a16:colId xmlns:a16="http://schemas.microsoft.com/office/drawing/2014/main" val="1879633662"/>
                    </a:ext>
                  </a:extLst>
                </a:gridCol>
                <a:gridCol w="521498">
                  <a:extLst>
                    <a:ext uri="{9D8B030D-6E8A-4147-A177-3AD203B41FA5}">
                      <a16:colId xmlns:a16="http://schemas.microsoft.com/office/drawing/2014/main" val="4221514606"/>
                    </a:ext>
                  </a:extLst>
                </a:gridCol>
                <a:gridCol w="521498">
                  <a:extLst>
                    <a:ext uri="{9D8B030D-6E8A-4147-A177-3AD203B41FA5}">
                      <a16:colId xmlns:a16="http://schemas.microsoft.com/office/drawing/2014/main" val="3580431206"/>
                    </a:ext>
                  </a:extLst>
                </a:gridCol>
                <a:gridCol w="521498">
                  <a:extLst>
                    <a:ext uri="{9D8B030D-6E8A-4147-A177-3AD203B41FA5}">
                      <a16:colId xmlns:a16="http://schemas.microsoft.com/office/drawing/2014/main" val="4123457200"/>
                    </a:ext>
                  </a:extLst>
                </a:gridCol>
                <a:gridCol w="521498">
                  <a:extLst>
                    <a:ext uri="{9D8B030D-6E8A-4147-A177-3AD203B41FA5}">
                      <a16:colId xmlns:a16="http://schemas.microsoft.com/office/drawing/2014/main" val="2197046150"/>
                    </a:ext>
                  </a:extLst>
                </a:gridCol>
                <a:gridCol w="521498">
                  <a:extLst>
                    <a:ext uri="{9D8B030D-6E8A-4147-A177-3AD203B41FA5}">
                      <a16:colId xmlns:a16="http://schemas.microsoft.com/office/drawing/2014/main" val="3520264803"/>
                    </a:ext>
                  </a:extLst>
                </a:gridCol>
                <a:gridCol w="1042997">
                  <a:extLst>
                    <a:ext uri="{9D8B030D-6E8A-4147-A177-3AD203B41FA5}">
                      <a16:colId xmlns:a16="http://schemas.microsoft.com/office/drawing/2014/main" val="34877949"/>
                    </a:ext>
                  </a:extLst>
                </a:gridCol>
                <a:gridCol w="521498">
                  <a:extLst>
                    <a:ext uri="{9D8B030D-6E8A-4147-A177-3AD203B41FA5}">
                      <a16:colId xmlns:a16="http://schemas.microsoft.com/office/drawing/2014/main" val="1750721021"/>
                    </a:ext>
                  </a:extLst>
                </a:gridCol>
                <a:gridCol w="521498">
                  <a:extLst>
                    <a:ext uri="{9D8B030D-6E8A-4147-A177-3AD203B41FA5}">
                      <a16:colId xmlns:a16="http://schemas.microsoft.com/office/drawing/2014/main" val="1176513044"/>
                    </a:ext>
                  </a:extLst>
                </a:gridCol>
                <a:gridCol w="521498">
                  <a:extLst>
                    <a:ext uri="{9D8B030D-6E8A-4147-A177-3AD203B41FA5}">
                      <a16:colId xmlns:a16="http://schemas.microsoft.com/office/drawing/2014/main" val="3927079340"/>
                    </a:ext>
                  </a:extLst>
                </a:gridCol>
                <a:gridCol w="521498">
                  <a:extLst>
                    <a:ext uri="{9D8B030D-6E8A-4147-A177-3AD203B41FA5}">
                      <a16:colId xmlns:a16="http://schemas.microsoft.com/office/drawing/2014/main" val="2668480402"/>
                    </a:ext>
                  </a:extLst>
                </a:gridCol>
                <a:gridCol w="521498">
                  <a:extLst>
                    <a:ext uri="{9D8B030D-6E8A-4147-A177-3AD203B41FA5}">
                      <a16:colId xmlns:a16="http://schemas.microsoft.com/office/drawing/2014/main" val="3446019225"/>
                    </a:ext>
                  </a:extLst>
                </a:gridCol>
                <a:gridCol w="521498">
                  <a:extLst>
                    <a:ext uri="{9D8B030D-6E8A-4147-A177-3AD203B41FA5}">
                      <a16:colId xmlns:a16="http://schemas.microsoft.com/office/drawing/2014/main" val="2462482585"/>
                    </a:ext>
                  </a:extLst>
                </a:gridCol>
                <a:gridCol w="521498">
                  <a:extLst>
                    <a:ext uri="{9D8B030D-6E8A-4147-A177-3AD203B41FA5}">
                      <a16:colId xmlns:a16="http://schemas.microsoft.com/office/drawing/2014/main" val="850193560"/>
                    </a:ext>
                  </a:extLst>
                </a:gridCol>
                <a:gridCol w="509311">
                  <a:extLst>
                    <a:ext uri="{9D8B030D-6E8A-4147-A177-3AD203B41FA5}">
                      <a16:colId xmlns:a16="http://schemas.microsoft.com/office/drawing/2014/main" val="2837452614"/>
                    </a:ext>
                  </a:extLst>
                </a:gridCol>
              </a:tblGrid>
              <a:tr h="1319911">
                <a:tc>
                  <a:txBody>
                    <a:bodyPr/>
                    <a:lstStyle/>
                    <a:p>
                      <a:pPr algn="ctr"/>
                      <a:r>
                        <a:rPr lang="en-US" i="1" dirty="0"/>
                        <a:t>i</a:t>
                      </a:r>
                      <a:r>
                        <a:rPr lang="en-US" i="0" baseline="-25000" dirty="0"/>
                        <a:t>31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30</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29</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28</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27</a:t>
                      </a:r>
                    </a:p>
                  </a:txBody>
                  <a:tcPr anchor="b"/>
                </a:tc>
                <a:tc>
                  <a:txBody>
                    <a:bodyPr/>
                    <a:lstStyle/>
                    <a:p>
                      <a:pPr algn="ctr"/>
                      <a:r>
                        <a:rPr lang="en-US" i="1" dirty="0"/>
                        <a:t>i</a:t>
                      </a:r>
                      <a:r>
                        <a:rPr lang="en-US" i="0" baseline="-25000" dirty="0"/>
                        <a:t>26</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25</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24</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23</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22</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i="0" baseline="-25000" dirty="0"/>
                    </a:p>
                  </a:txBody>
                  <a:tcPr/>
                </a:tc>
                <a:tc>
                  <a:txBody>
                    <a:bodyPr/>
                    <a:lstStyle/>
                    <a:p>
                      <a:pPr algn="l"/>
                      <a:r>
                        <a:rPr lang="en-US" dirty="0"/>
                        <a:t>Reg2Sel</a:t>
                      </a:r>
                    </a:p>
                  </a:txBody>
                  <a:tcPr vert="vert270"/>
                </a:tc>
                <a:tc>
                  <a:txBody>
                    <a:bodyPr/>
                    <a:lstStyle/>
                    <a:p>
                      <a:pPr algn="l"/>
                      <a:r>
                        <a:rPr lang="en-US" dirty="0"/>
                        <a:t>Src2Sel</a:t>
                      </a:r>
                    </a:p>
                  </a:txBody>
                  <a:tcPr vert="vert270"/>
                </a:tc>
                <a:tc>
                  <a:txBody>
                    <a:bodyPr/>
                    <a:lstStyle/>
                    <a:p>
                      <a:pPr algn="l"/>
                      <a:r>
                        <a:rPr lang="en-US" dirty="0"/>
                        <a:t>ALUop</a:t>
                      </a:r>
                    </a:p>
                  </a:txBody>
                  <a:tcPr vert="vert270"/>
                </a:tc>
                <a:tc>
                  <a:txBody>
                    <a:bodyPr/>
                    <a:lstStyle/>
                    <a:p>
                      <a:pPr algn="l"/>
                      <a:r>
                        <a:rPr lang="en-US" dirty="0"/>
                        <a:t>WriteMem</a:t>
                      </a:r>
                    </a:p>
                  </a:txBody>
                  <a:tcPr vert="vert270"/>
                </a:tc>
                <a:tc>
                  <a:txBody>
                    <a:bodyPr/>
                    <a:lstStyle/>
                    <a:p>
                      <a:pPr algn="l"/>
                      <a:r>
                        <a:rPr lang="en-US" dirty="0"/>
                        <a:t>ReadMem</a:t>
                      </a:r>
                    </a:p>
                  </a:txBody>
                  <a:tcPr vert="vert270"/>
                </a:tc>
                <a:tc>
                  <a:txBody>
                    <a:bodyPr/>
                    <a:lstStyle/>
                    <a:p>
                      <a:pPr algn="l"/>
                      <a:r>
                        <a:rPr lang="en-US" dirty="0"/>
                        <a:t>WriteSel</a:t>
                      </a:r>
                    </a:p>
                  </a:txBody>
                  <a:tcPr vert="vert270"/>
                </a:tc>
                <a:tc>
                  <a:txBody>
                    <a:bodyPr/>
                    <a:lstStyle/>
                    <a:p>
                      <a:pPr algn="l"/>
                      <a:r>
                        <a:rPr lang="en-US" dirty="0"/>
                        <a:t>WriteReg</a:t>
                      </a:r>
                    </a:p>
                  </a:txBody>
                  <a:tcPr vert="vert270"/>
                </a:tc>
                <a:tc>
                  <a:txBody>
                    <a:bodyPr/>
                    <a:lstStyle/>
                    <a:p>
                      <a:pPr algn="l"/>
                      <a:r>
                        <a:rPr lang="en-US" dirty="0"/>
                        <a:t>Branch</a:t>
                      </a:r>
                    </a:p>
                  </a:txBody>
                  <a:tcPr vert="vert270"/>
                </a:tc>
                <a:extLst>
                  <a:ext uri="{0D108BD9-81ED-4DB2-BD59-A6C34878D82A}">
                    <a16:rowId xmlns:a16="http://schemas.microsoft.com/office/drawing/2014/main" val="3876447026"/>
                  </a:ext>
                </a:extLst>
              </a:tr>
              <a:tr h="370840">
                <a:tc>
                  <a:txBody>
                    <a:bodyPr/>
                    <a:lstStyle/>
                    <a:p>
                      <a:pPr algn="ctr"/>
                      <a:r>
                        <a:rPr lang="en-US" dirty="0"/>
                        <a:t>0/1</a:t>
                      </a:r>
                    </a:p>
                  </a:txBody>
                  <a:tcPr/>
                </a:tc>
                <a:tc>
                  <a:txBody>
                    <a:bodyPr/>
                    <a:lstStyle/>
                    <a:p>
                      <a:pPr algn="ctr"/>
                      <a:r>
                        <a:rPr lang="en-US" dirty="0"/>
                        <a:t>-</a:t>
                      </a:r>
                    </a:p>
                  </a:txBody>
                  <a:tcPr/>
                </a:tc>
                <a:tc>
                  <a:txBody>
                    <a:bodyPr/>
                    <a:lstStyle/>
                    <a:p>
                      <a:pPr algn="ctr"/>
                      <a:r>
                        <a:rPr lang="en-US" dirty="0"/>
                        <a:t>0/1</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400" b="1" dirty="0"/>
                        <a:t>Reg-Reg</a:t>
                      </a:r>
                    </a:p>
                  </a:txBody>
                  <a:tcPr/>
                </a:tc>
                <a:tc>
                  <a:txBody>
                    <a:bodyPr/>
                    <a:lstStyle/>
                    <a:p>
                      <a:pPr algn="ctr"/>
                      <a:r>
                        <a:rPr lang="en-US" dirty="0"/>
                        <a:t>0</a:t>
                      </a:r>
                    </a:p>
                  </a:txBody>
                  <a:tcPr/>
                </a:tc>
                <a:tc>
                  <a:txBody>
                    <a:bodyPr/>
                    <a:lstStyle/>
                    <a:p>
                      <a:pPr algn="ctr"/>
                      <a:r>
                        <a:rPr lang="en-US" dirty="0"/>
                        <a:t>0</a:t>
                      </a:r>
                    </a:p>
                  </a:txBody>
                  <a:tcPr/>
                </a:tc>
                <a:tc>
                  <a:txBody>
                    <a:bodyPr/>
                    <a:lstStyle/>
                    <a:p>
                      <a:pPr algn="ctr"/>
                      <a:endParaRPr lang="en-US" sz="1600"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148073531"/>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add(r)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add</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1921733884"/>
                  </a:ext>
                </a:extLst>
              </a:tr>
              <a:tr h="370840">
                <a:tc>
                  <a:txBody>
                    <a:bodyPr/>
                    <a:lstStyle/>
                    <a:p>
                      <a:pPr algn="ctr"/>
                      <a:r>
                        <a:rPr lang="en-US" dirty="0"/>
                        <a:t>0/1</a:t>
                      </a:r>
                    </a:p>
                  </a:txBody>
                  <a:tcPr/>
                </a:tc>
                <a:tc>
                  <a:txBody>
                    <a:bodyPr/>
                    <a:lstStyle/>
                    <a:p>
                      <a:pPr algn="ctr"/>
                      <a:r>
                        <a:rPr lang="en-US" dirty="0"/>
                        <a:t>1</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sub(r)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sub</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2669387293"/>
                  </a:ext>
                </a:extLst>
              </a:tr>
              <a:tr h="370840">
                <a:tc>
                  <a:txBody>
                    <a:bodyPr/>
                    <a:lstStyle/>
                    <a:p>
                      <a:pPr algn="ctr"/>
                      <a:r>
                        <a:rPr lang="en-US" dirty="0"/>
                        <a:t>0/1</a:t>
                      </a:r>
                    </a:p>
                  </a:txBody>
                  <a:tcPr/>
                </a:tc>
                <a:tc>
                  <a:txBody>
                    <a:bodyPr/>
                    <a:lstStyle/>
                    <a:p>
                      <a:pPr algn="ctr"/>
                      <a:r>
                        <a:rPr lang="en-US" dirty="0"/>
                        <a:t>-</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X</a:t>
                      </a:r>
                    </a:p>
                  </a:txBody>
                  <a:tcPr/>
                </a:tc>
                <a:tc>
                  <a:txBody>
                    <a:bodyPr/>
                    <a:lstStyle/>
                    <a:p>
                      <a:pPr algn="ctr"/>
                      <a:r>
                        <a:rPr lang="en-US" sz="1400" b="1" dirty="0"/>
                        <a:t>Reg-</a:t>
                      </a:r>
                      <a:r>
                        <a:rPr lang="en-US" sz="1400" b="1" dirty="0" err="1"/>
                        <a:t>Imm</a:t>
                      </a:r>
                      <a:endParaRPr lang="en-US" sz="1400" b="1" dirty="0"/>
                    </a:p>
                  </a:txBody>
                  <a:tcPr/>
                </a:tc>
                <a:tc>
                  <a:txBody>
                    <a:bodyPr/>
                    <a:lstStyle/>
                    <a:p>
                      <a:pPr algn="ctr"/>
                      <a:r>
                        <a:rPr lang="en-US" dirty="0"/>
                        <a:t>0</a:t>
                      </a:r>
                    </a:p>
                  </a:txBody>
                  <a:tcPr/>
                </a:tc>
                <a:tc>
                  <a:txBody>
                    <a:bodyPr/>
                    <a:lstStyle/>
                    <a:p>
                      <a:pPr algn="ctr"/>
                      <a:r>
                        <a:rPr lang="en-US" dirty="0"/>
                        <a:t>1</a:t>
                      </a:r>
                    </a:p>
                  </a:txBody>
                  <a:tcPr/>
                </a:tc>
                <a:tc>
                  <a:txBody>
                    <a:bodyPr/>
                    <a:lstStyle/>
                    <a:p>
                      <a:pPr algn="ctr"/>
                      <a:endParaRPr lang="en-US" sz="1600"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860173119"/>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X</a:t>
                      </a:r>
                    </a:p>
                  </a:txBody>
                  <a:tcPr/>
                </a:tc>
                <a:tc>
                  <a:txBody>
                    <a:bodyPr/>
                    <a:lstStyle/>
                    <a:p>
                      <a:pPr algn="ctr"/>
                      <a:r>
                        <a:rPr lang="en-US" sz="1400" dirty="0"/>
                        <a:t>add(</a:t>
                      </a:r>
                      <a:r>
                        <a:rPr lang="en-US" sz="1400" dirty="0" err="1"/>
                        <a:t>i</a:t>
                      </a:r>
                      <a:r>
                        <a:rPr lang="en-US" sz="1400" dirty="0"/>
                        <a:t>)</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add</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3111250696"/>
                  </a:ext>
                </a:extLst>
              </a:tr>
              <a:tr h="370840">
                <a:tc>
                  <a:txBody>
                    <a:bodyPr/>
                    <a:lstStyle/>
                    <a:p>
                      <a:pPr algn="ctr"/>
                      <a:r>
                        <a:rPr lang="en-US" dirty="0"/>
                        <a:t>1</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X</a:t>
                      </a:r>
                    </a:p>
                  </a:txBody>
                  <a:tcPr/>
                </a:tc>
                <a:tc>
                  <a:txBody>
                    <a:bodyPr/>
                    <a:lstStyle/>
                    <a:p>
                      <a:pPr algn="ctr"/>
                      <a:r>
                        <a:rPr lang="en-US" sz="1400" b="1" dirty="0" err="1"/>
                        <a:t>ldr</a:t>
                      </a:r>
                      <a:endParaRPr lang="en-US" sz="1400" b="1" dirty="0"/>
                    </a:p>
                  </a:txBody>
                  <a:tcPr/>
                </a:tc>
                <a:tc>
                  <a:txBody>
                    <a:bodyPr/>
                    <a:lstStyle/>
                    <a:p>
                      <a:pPr algn="ctr"/>
                      <a:r>
                        <a:rPr lang="en-US" dirty="0"/>
                        <a:t>X</a:t>
                      </a:r>
                    </a:p>
                  </a:txBody>
                  <a:tcPr/>
                </a:tc>
                <a:tc>
                  <a:txBody>
                    <a:bodyPr/>
                    <a:lstStyle/>
                    <a:p>
                      <a:pPr algn="ctr"/>
                      <a:r>
                        <a:rPr lang="en-US" dirty="0"/>
                        <a:t>1</a:t>
                      </a:r>
                    </a:p>
                  </a:txBody>
                  <a:tcPr/>
                </a:tc>
                <a:tc>
                  <a:txBody>
                    <a:bodyPr/>
                    <a:lstStyle/>
                    <a:p>
                      <a:pPr algn="ctr"/>
                      <a:r>
                        <a:rPr lang="en-US" sz="1600" dirty="0"/>
                        <a:t>add</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401510694"/>
                  </a:ext>
                </a:extLst>
              </a:tr>
              <a:tr h="370840">
                <a:tc>
                  <a:txBody>
                    <a:bodyPr/>
                    <a:lstStyle/>
                    <a:p>
                      <a:pPr algn="ctr"/>
                      <a:r>
                        <a:rPr lang="en-US" dirty="0"/>
                        <a:t>1</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sz="1400" b="1" dirty="0"/>
                        <a:t>str</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sz="1600" dirty="0"/>
                        <a:t>add</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105716417"/>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b="0"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566716797"/>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51</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5340600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normAutofit fontScale="90000"/>
          </a:bodyPr>
          <a:lstStyle/>
          <a:p>
            <a:r>
              <a:rPr lang="en-US" dirty="0"/>
              <a:t>Decoder Logic:</a:t>
            </a:r>
            <a:br>
              <a:rPr lang="en-US" dirty="0"/>
            </a:br>
            <a:r>
              <a:rPr lang="en-US" dirty="0"/>
              <a:t>Partial Truth Table</a:t>
            </a:r>
            <a:br>
              <a:rPr lang="en-US" dirty="0"/>
            </a:br>
            <a:endParaRPr lang="en-US" dirty="0"/>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dirty="0"/>
              <a:t>Programming at the Hardware/Software Interface</a:t>
            </a:r>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52</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graphicFrame>
        <p:nvGraphicFramePr>
          <p:cNvPr id="4" name="Table 4">
            <a:extLst>
              <a:ext uri="{FF2B5EF4-FFF2-40B4-BE49-F238E27FC236}">
                <a16:creationId xmlns:a16="http://schemas.microsoft.com/office/drawing/2014/main" id="{C5FCAFA8-FB11-F745-9562-B891E16E0355}"/>
              </a:ext>
            </a:extLst>
          </p:cNvPr>
          <p:cNvGraphicFramePr>
            <a:graphicFrameLocks noGrp="1"/>
          </p:cNvGraphicFramePr>
          <p:nvPr>
            <p:ph idx="1"/>
            <p:extLst>
              <p:ext uri="{D42A27DB-BD31-4B8C-83A1-F6EECF244321}">
                <p14:modId xmlns:p14="http://schemas.microsoft.com/office/powerpoint/2010/main" val="3995629218"/>
              </p:ext>
            </p:extLst>
          </p:nvPr>
        </p:nvGraphicFramePr>
        <p:xfrm>
          <a:off x="626364" y="1690688"/>
          <a:ext cx="10939272" cy="5028311"/>
        </p:xfrm>
        <a:graphic>
          <a:graphicData uri="http://schemas.openxmlformats.org/drawingml/2006/table">
            <a:tbl>
              <a:tblPr firstRow="1" bandRow="1">
                <a:tableStyleId>{5C22544A-7EE6-4342-B048-85BDC9FD1C3A}</a:tableStyleId>
              </a:tblPr>
              <a:tblGrid>
                <a:gridCol w="521498">
                  <a:extLst>
                    <a:ext uri="{9D8B030D-6E8A-4147-A177-3AD203B41FA5}">
                      <a16:colId xmlns:a16="http://schemas.microsoft.com/office/drawing/2014/main" val="2549326937"/>
                    </a:ext>
                  </a:extLst>
                </a:gridCol>
                <a:gridCol w="521498">
                  <a:extLst>
                    <a:ext uri="{9D8B030D-6E8A-4147-A177-3AD203B41FA5}">
                      <a16:colId xmlns:a16="http://schemas.microsoft.com/office/drawing/2014/main" val="3818996209"/>
                    </a:ext>
                  </a:extLst>
                </a:gridCol>
                <a:gridCol w="521498">
                  <a:extLst>
                    <a:ext uri="{9D8B030D-6E8A-4147-A177-3AD203B41FA5}">
                      <a16:colId xmlns:a16="http://schemas.microsoft.com/office/drawing/2014/main" val="2804968294"/>
                    </a:ext>
                  </a:extLst>
                </a:gridCol>
                <a:gridCol w="521498">
                  <a:extLst>
                    <a:ext uri="{9D8B030D-6E8A-4147-A177-3AD203B41FA5}">
                      <a16:colId xmlns:a16="http://schemas.microsoft.com/office/drawing/2014/main" val="2147807424"/>
                    </a:ext>
                  </a:extLst>
                </a:gridCol>
                <a:gridCol w="521498">
                  <a:extLst>
                    <a:ext uri="{9D8B030D-6E8A-4147-A177-3AD203B41FA5}">
                      <a16:colId xmlns:a16="http://schemas.microsoft.com/office/drawing/2014/main" val="2266434862"/>
                    </a:ext>
                  </a:extLst>
                </a:gridCol>
                <a:gridCol w="521498">
                  <a:extLst>
                    <a:ext uri="{9D8B030D-6E8A-4147-A177-3AD203B41FA5}">
                      <a16:colId xmlns:a16="http://schemas.microsoft.com/office/drawing/2014/main" val="1879633662"/>
                    </a:ext>
                  </a:extLst>
                </a:gridCol>
                <a:gridCol w="521498">
                  <a:extLst>
                    <a:ext uri="{9D8B030D-6E8A-4147-A177-3AD203B41FA5}">
                      <a16:colId xmlns:a16="http://schemas.microsoft.com/office/drawing/2014/main" val="4221514606"/>
                    </a:ext>
                  </a:extLst>
                </a:gridCol>
                <a:gridCol w="521498">
                  <a:extLst>
                    <a:ext uri="{9D8B030D-6E8A-4147-A177-3AD203B41FA5}">
                      <a16:colId xmlns:a16="http://schemas.microsoft.com/office/drawing/2014/main" val="3580431206"/>
                    </a:ext>
                  </a:extLst>
                </a:gridCol>
                <a:gridCol w="521498">
                  <a:extLst>
                    <a:ext uri="{9D8B030D-6E8A-4147-A177-3AD203B41FA5}">
                      <a16:colId xmlns:a16="http://schemas.microsoft.com/office/drawing/2014/main" val="4123457200"/>
                    </a:ext>
                  </a:extLst>
                </a:gridCol>
                <a:gridCol w="521498">
                  <a:extLst>
                    <a:ext uri="{9D8B030D-6E8A-4147-A177-3AD203B41FA5}">
                      <a16:colId xmlns:a16="http://schemas.microsoft.com/office/drawing/2014/main" val="2197046150"/>
                    </a:ext>
                  </a:extLst>
                </a:gridCol>
                <a:gridCol w="521498">
                  <a:extLst>
                    <a:ext uri="{9D8B030D-6E8A-4147-A177-3AD203B41FA5}">
                      <a16:colId xmlns:a16="http://schemas.microsoft.com/office/drawing/2014/main" val="3520264803"/>
                    </a:ext>
                  </a:extLst>
                </a:gridCol>
                <a:gridCol w="1042997">
                  <a:extLst>
                    <a:ext uri="{9D8B030D-6E8A-4147-A177-3AD203B41FA5}">
                      <a16:colId xmlns:a16="http://schemas.microsoft.com/office/drawing/2014/main" val="34877949"/>
                    </a:ext>
                  </a:extLst>
                </a:gridCol>
                <a:gridCol w="521498">
                  <a:extLst>
                    <a:ext uri="{9D8B030D-6E8A-4147-A177-3AD203B41FA5}">
                      <a16:colId xmlns:a16="http://schemas.microsoft.com/office/drawing/2014/main" val="1750721021"/>
                    </a:ext>
                  </a:extLst>
                </a:gridCol>
                <a:gridCol w="521498">
                  <a:extLst>
                    <a:ext uri="{9D8B030D-6E8A-4147-A177-3AD203B41FA5}">
                      <a16:colId xmlns:a16="http://schemas.microsoft.com/office/drawing/2014/main" val="1176513044"/>
                    </a:ext>
                  </a:extLst>
                </a:gridCol>
                <a:gridCol w="521498">
                  <a:extLst>
                    <a:ext uri="{9D8B030D-6E8A-4147-A177-3AD203B41FA5}">
                      <a16:colId xmlns:a16="http://schemas.microsoft.com/office/drawing/2014/main" val="3927079340"/>
                    </a:ext>
                  </a:extLst>
                </a:gridCol>
                <a:gridCol w="521498">
                  <a:extLst>
                    <a:ext uri="{9D8B030D-6E8A-4147-A177-3AD203B41FA5}">
                      <a16:colId xmlns:a16="http://schemas.microsoft.com/office/drawing/2014/main" val="2668480402"/>
                    </a:ext>
                  </a:extLst>
                </a:gridCol>
                <a:gridCol w="521498">
                  <a:extLst>
                    <a:ext uri="{9D8B030D-6E8A-4147-A177-3AD203B41FA5}">
                      <a16:colId xmlns:a16="http://schemas.microsoft.com/office/drawing/2014/main" val="3446019225"/>
                    </a:ext>
                  </a:extLst>
                </a:gridCol>
                <a:gridCol w="521498">
                  <a:extLst>
                    <a:ext uri="{9D8B030D-6E8A-4147-A177-3AD203B41FA5}">
                      <a16:colId xmlns:a16="http://schemas.microsoft.com/office/drawing/2014/main" val="2462482585"/>
                    </a:ext>
                  </a:extLst>
                </a:gridCol>
                <a:gridCol w="521498">
                  <a:extLst>
                    <a:ext uri="{9D8B030D-6E8A-4147-A177-3AD203B41FA5}">
                      <a16:colId xmlns:a16="http://schemas.microsoft.com/office/drawing/2014/main" val="850193560"/>
                    </a:ext>
                  </a:extLst>
                </a:gridCol>
                <a:gridCol w="509311">
                  <a:extLst>
                    <a:ext uri="{9D8B030D-6E8A-4147-A177-3AD203B41FA5}">
                      <a16:colId xmlns:a16="http://schemas.microsoft.com/office/drawing/2014/main" val="2837452614"/>
                    </a:ext>
                  </a:extLst>
                </a:gridCol>
              </a:tblGrid>
              <a:tr h="1319911">
                <a:tc>
                  <a:txBody>
                    <a:bodyPr/>
                    <a:lstStyle/>
                    <a:p>
                      <a:pPr algn="ctr"/>
                      <a:r>
                        <a:rPr lang="en-US" i="1" dirty="0"/>
                        <a:t>i</a:t>
                      </a:r>
                      <a:r>
                        <a:rPr lang="en-US" i="0" baseline="-25000" dirty="0"/>
                        <a:t>31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30</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29</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28</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27</a:t>
                      </a:r>
                    </a:p>
                  </a:txBody>
                  <a:tcPr anchor="b"/>
                </a:tc>
                <a:tc>
                  <a:txBody>
                    <a:bodyPr/>
                    <a:lstStyle/>
                    <a:p>
                      <a:pPr algn="ctr"/>
                      <a:r>
                        <a:rPr lang="en-US" i="1" dirty="0"/>
                        <a:t>i</a:t>
                      </a:r>
                      <a:r>
                        <a:rPr lang="en-US" i="0" baseline="-25000" dirty="0"/>
                        <a:t>26</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25</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24</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23</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22</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i="0" baseline="-25000" dirty="0"/>
                    </a:p>
                  </a:txBody>
                  <a:tcPr/>
                </a:tc>
                <a:tc>
                  <a:txBody>
                    <a:bodyPr/>
                    <a:lstStyle/>
                    <a:p>
                      <a:pPr algn="l"/>
                      <a:r>
                        <a:rPr lang="en-US" dirty="0"/>
                        <a:t>Reg2Sel</a:t>
                      </a:r>
                    </a:p>
                  </a:txBody>
                  <a:tcPr vert="vert270"/>
                </a:tc>
                <a:tc>
                  <a:txBody>
                    <a:bodyPr/>
                    <a:lstStyle/>
                    <a:p>
                      <a:pPr algn="l"/>
                      <a:r>
                        <a:rPr lang="en-US" dirty="0"/>
                        <a:t>Src2Sel</a:t>
                      </a:r>
                    </a:p>
                  </a:txBody>
                  <a:tcPr vert="vert270"/>
                </a:tc>
                <a:tc>
                  <a:txBody>
                    <a:bodyPr/>
                    <a:lstStyle/>
                    <a:p>
                      <a:pPr algn="l"/>
                      <a:r>
                        <a:rPr lang="en-US" dirty="0"/>
                        <a:t>ALUop</a:t>
                      </a:r>
                    </a:p>
                  </a:txBody>
                  <a:tcPr vert="vert270"/>
                </a:tc>
                <a:tc>
                  <a:txBody>
                    <a:bodyPr/>
                    <a:lstStyle/>
                    <a:p>
                      <a:pPr algn="l"/>
                      <a:r>
                        <a:rPr lang="en-US" dirty="0"/>
                        <a:t>WriteMem</a:t>
                      </a:r>
                    </a:p>
                  </a:txBody>
                  <a:tcPr vert="vert270"/>
                </a:tc>
                <a:tc>
                  <a:txBody>
                    <a:bodyPr/>
                    <a:lstStyle/>
                    <a:p>
                      <a:pPr algn="l"/>
                      <a:r>
                        <a:rPr lang="en-US" dirty="0"/>
                        <a:t>ReadMem</a:t>
                      </a:r>
                    </a:p>
                  </a:txBody>
                  <a:tcPr vert="vert270"/>
                </a:tc>
                <a:tc>
                  <a:txBody>
                    <a:bodyPr/>
                    <a:lstStyle/>
                    <a:p>
                      <a:pPr algn="l"/>
                      <a:r>
                        <a:rPr lang="en-US" dirty="0"/>
                        <a:t>WriteSel</a:t>
                      </a:r>
                    </a:p>
                  </a:txBody>
                  <a:tcPr vert="vert270"/>
                </a:tc>
                <a:tc>
                  <a:txBody>
                    <a:bodyPr/>
                    <a:lstStyle/>
                    <a:p>
                      <a:pPr algn="l"/>
                      <a:r>
                        <a:rPr lang="en-US" dirty="0"/>
                        <a:t>WriteReg</a:t>
                      </a:r>
                    </a:p>
                  </a:txBody>
                  <a:tcPr vert="vert270"/>
                </a:tc>
                <a:tc>
                  <a:txBody>
                    <a:bodyPr/>
                    <a:lstStyle/>
                    <a:p>
                      <a:pPr algn="l"/>
                      <a:r>
                        <a:rPr lang="en-US" dirty="0"/>
                        <a:t>Branch</a:t>
                      </a:r>
                    </a:p>
                  </a:txBody>
                  <a:tcPr vert="vert270"/>
                </a:tc>
                <a:extLst>
                  <a:ext uri="{0D108BD9-81ED-4DB2-BD59-A6C34878D82A}">
                    <a16:rowId xmlns:a16="http://schemas.microsoft.com/office/drawing/2014/main" val="3876447026"/>
                  </a:ext>
                </a:extLst>
              </a:tr>
              <a:tr h="370840">
                <a:tc>
                  <a:txBody>
                    <a:bodyPr/>
                    <a:lstStyle/>
                    <a:p>
                      <a:pPr algn="ctr"/>
                      <a:r>
                        <a:rPr lang="en-US" dirty="0"/>
                        <a:t>0/1</a:t>
                      </a:r>
                    </a:p>
                  </a:txBody>
                  <a:tcPr/>
                </a:tc>
                <a:tc>
                  <a:txBody>
                    <a:bodyPr/>
                    <a:lstStyle/>
                    <a:p>
                      <a:pPr algn="ctr"/>
                      <a:r>
                        <a:rPr lang="en-US" dirty="0"/>
                        <a:t>-</a:t>
                      </a:r>
                    </a:p>
                  </a:txBody>
                  <a:tcPr/>
                </a:tc>
                <a:tc>
                  <a:txBody>
                    <a:bodyPr/>
                    <a:lstStyle/>
                    <a:p>
                      <a:pPr algn="ctr"/>
                      <a:r>
                        <a:rPr lang="en-US" dirty="0"/>
                        <a:t>0/1</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400" b="1" dirty="0"/>
                        <a:t>Reg-Reg</a:t>
                      </a:r>
                    </a:p>
                  </a:txBody>
                  <a:tcPr/>
                </a:tc>
                <a:tc>
                  <a:txBody>
                    <a:bodyPr/>
                    <a:lstStyle/>
                    <a:p>
                      <a:pPr algn="ctr"/>
                      <a:r>
                        <a:rPr lang="en-US" dirty="0"/>
                        <a:t>0</a:t>
                      </a:r>
                    </a:p>
                  </a:txBody>
                  <a:tcPr/>
                </a:tc>
                <a:tc>
                  <a:txBody>
                    <a:bodyPr/>
                    <a:lstStyle/>
                    <a:p>
                      <a:pPr algn="ctr"/>
                      <a:r>
                        <a:rPr lang="en-US" dirty="0"/>
                        <a:t>0</a:t>
                      </a:r>
                    </a:p>
                  </a:txBody>
                  <a:tcPr/>
                </a:tc>
                <a:tc>
                  <a:txBody>
                    <a:bodyPr/>
                    <a:lstStyle/>
                    <a:p>
                      <a:pPr algn="ctr"/>
                      <a:endParaRPr lang="en-US" sz="1600"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148073531"/>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add(r)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add</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1921733884"/>
                  </a:ext>
                </a:extLst>
              </a:tr>
              <a:tr h="370840">
                <a:tc>
                  <a:txBody>
                    <a:bodyPr/>
                    <a:lstStyle/>
                    <a:p>
                      <a:pPr algn="ctr"/>
                      <a:r>
                        <a:rPr lang="en-US" dirty="0"/>
                        <a:t>0/1</a:t>
                      </a:r>
                    </a:p>
                  </a:txBody>
                  <a:tcPr/>
                </a:tc>
                <a:tc>
                  <a:txBody>
                    <a:bodyPr/>
                    <a:lstStyle/>
                    <a:p>
                      <a:pPr algn="ctr"/>
                      <a:r>
                        <a:rPr lang="en-US" dirty="0"/>
                        <a:t>1</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sub(r)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sub</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2669387293"/>
                  </a:ext>
                </a:extLst>
              </a:tr>
              <a:tr h="370840">
                <a:tc>
                  <a:txBody>
                    <a:bodyPr/>
                    <a:lstStyle/>
                    <a:p>
                      <a:pPr algn="ctr"/>
                      <a:r>
                        <a:rPr lang="en-US" dirty="0"/>
                        <a:t>0/1</a:t>
                      </a:r>
                    </a:p>
                  </a:txBody>
                  <a:tcPr/>
                </a:tc>
                <a:tc>
                  <a:txBody>
                    <a:bodyPr/>
                    <a:lstStyle/>
                    <a:p>
                      <a:pPr algn="ctr"/>
                      <a:r>
                        <a:rPr lang="en-US" dirty="0"/>
                        <a:t>-</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X</a:t>
                      </a:r>
                    </a:p>
                  </a:txBody>
                  <a:tcPr/>
                </a:tc>
                <a:tc>
                  <a:txBody>
                    <a:bodyPr/>
                    <a:lstStyle/>
                    <a:p>
                      <a:pPr algn="ctr"/>
                      <a:r>
                        <a:rPr lang="en-US" sz="1400" b="1" dirty="0"/>
                        <a:t>Reg-</a:t>
                      </a:r>
                      <a:r>
                        <a:rPr lang="en-US" sz="1400" b="1" dirty="0" err="1"/>
                        <a:t>Imm</a:t>
                      </a:r>
                      <a:endParaRPr lang="en-US" sz="1400" b="1" dirty="0"/>
                    </a:p>
                  </a:txBody>
                  <a:tcPr/>
                </a:tc>
                <a:tc>
                  <a:txBody>
                    <a:bodyPr/>
                    <a:lstStyle/>
                    <a:p>
                      <a:pPr algn="ctr"/>
                      <a:r>
                        <a:rPr lang="en-US" dirty="0"/>
                        <a:t>0</a:t>
                      </a:r>
                    </a:p>
                  </a:txBody>
                  <a:tcPr/>
                </a:tc>
                <a:tc>
                  <a:txBody>
                    <a:bodyPr/>
                    <a:lstStyle/>
                    <a:p>
                      <a:pPr algn="ctr"/>
                      <a:r>
                        <a:rPr lang="en-US" dirty="0"/>
                        <a:t>1</a:t>
                      </a:r>
                    </a:p>
                  </a:txBody>
                  <a:tcPr/>
                </a:tc>
                <a:tc>
                  <a:txBody>
                    <a:bodyPr/>
                    <a:lstStyle/>
                    <a:p>
                      <a:pPr algn="ctr"/>
                      <a:endParaRPr lang="en-US" sz="1600"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860173119"/>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X</a:t>
                      </a:r>
                    </a:p>
                  </a:txBody>
                  <a:tcPr/>
                </a:tc>
                <a:tc>
                  <a:txBody>
                    <a:bodyPr/>
                    <a:lstStyle/>
                    <a:p>
                      <a:pPr algn="ctr"/>
                      <a:r>
                        <a:rPr lang="en-US" sz="1400" dirty="0"/>
                        <a:t>add(</a:t>
                      </a:r>
                      <a:r>
                        <a:rPr lang="en-US" sz="1400" dirty="0" err="1"/>
                        <a:t>i</a:t>
                      </a:r>
                      <a:r>
                        <a:rPr lang="en-US" sz="1400" dirty="0"/>
                        <a:t>)</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add</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3111250696"/>
                  </a:ext>
                </a:extLst>
              </a:tr>
              <a:tr h="370840">
                <a:tc>
                  <a:txBody>
                    <a:bodyPr/>
                    <a:lstStyle/>
                    <a:p>
                      <a:pPr algn="ctr"/>
                      <a:r>
                        <a:rPr lang="en-US" dirty="0"/>
                        <a:t>1</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X</a:t>
                      </a:r>
                    </a:p>
                  </a:txBody>
                  <a:tcPr/>
                </a:tc>
                <a:tc>
                  <a:txBody>
                    <a:bodyPr/>
                    <a:lstStyle/>
                    <a:p>
                      <a:pPr algn="ctr"/>
                      <a:r>
                        <a:rPr lang="en-US" sz="1400" b="1" dirty="0" err="1"/>
                        <a:t>ldr</a:t>
                      </a:r>
                      <a:endParaRPr lang="en-US" sz="1400" b="1" dirty="0"/>
                    </a:p>
                  </a:txBody>
                  <a:tcPr/>
                </a:tc>
                <a:tc>
                  <a:txBody>
                    <a:bodyPr/>
                    <a:lstStyle/>
                    <a:p>
                      <a:pPr algn="ctr"/>
                      <a:r>
                        <a:rPr lang="en-US" dirty="0"/>
                        <a:t>X</a:t>
                      </a:r>
                    </a:p>
                  </a:txBody>
                  <a:tcPr/>
                </a:tc>
                <a:tc>
                  <a:txBody>
                    <a:bodyPr/>
                    <a:lstStyle/>
                    <a:p>
                      <a:pPr algn="ctr"/>
                      <a:r>
                        <a:rPr lang="en-US" dirty="0"/>
                        <a:t>1</a:t>
                      </a:r>
                    </a:p>
                  </a:txBody>
                  <a:tcPr/>
                </a:tc>
                <a:tc>
                  <a:txBody>
                    <a:bodyPr/>
                    <a:lstStyle/>
                    <a:p>
                      <a:pPr algn="ctr"/>
                      <a:r>
                        <a:rPr lang="en-US" sz="1600" dirty="0"/>
                        <a:t>add</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401510694"/>
                  </a:ext>
                </a:extLst>
              </a:tr>
              <a:tr h="370840">
                <a:tc>
                  <a:txBody>
                    <a:bodyPr/>
                    <a:lstStyle/>
                    <a:p>
                      <a:pPr algn="ctr"/>
                      <a:r>
                        <a:rPr lang="en-US" dirty="0"/>
                        <a:t>1</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sz="1400" b="1" dirty="0"/>
                        <a:t>str</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sz="1600" dirty="0"/>
                        <a:t>add</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105716417"/>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b="0" dirty="0"/>
                        <a:t>X</a:t>
                      </a:r>
                    </a:p>
                  </a:txBody>
                  <a:tcPr/>
                </a:tc>
                <a:tc>
                  <a:txBody>
                    <a:bodyPr/>
                    <a:lstStyle/>
                    <a:p>
                      <a:pPr algn="ctr"/>
                      <a:r>
                        <a:rPr lang="en-US" sz="1400" b="1" dirty="0" err="1"/>
                        <a:t>b.cond</a:t>
                      </a:r>
                      <a:endParaRPr lang="en-US" sz="1400" b="1"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sz="1600" dirty="0"/>
                        <a:t>X</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2566716797"/>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b="0" dirty="0"/>
                        <a:t>X</a:t>
                      </a:r>
                    </a:p>
                  </a:txBody>
                  <a:tcPr/>
                </a:tc>
                <a:tc>
                  <a:txBody>
                    <a:bodyPr/>
                    <a:lstStyle/>
                    <a:p>
                      <a:pPr algn="ctr"/>
                      <a:r>
                        <a:rPr lang="en-US" sz="1400" b="1" dirty="0"/>
                        <a:t>b/bl</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sz="1600" dirty="0"/>
                        <a:t>X</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862209138"/>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b="0" dirty="0"/>
                        <a:t>0/1</a:t>
                      </a:r>
                    </a:p>
                  </a:txBody>
                  <a:tcPr/>
                </a:tc>
                <a:tc>
                  <a:txBody>
                    <a:bodyPr/>
                    <a:lstStyle/>
                    <a:p>
                      <a:pPr algn="ctr"/>
                      <a:r>
                        <a:rPr lang="en-US" sz="1400" b="1" dirty="0" err="1"/>
                        <a:t>br</a:t>
                      </a:r>
                      <a:r>
                        <a:rPr lang="en-US" sz="1400" b="1" dirty="0"/>
                        <a:t>/</a:t>
                      </a:r>
                      <a:r>
                        <a:rPr lang="en-US" sz="1400" b="1" dirty="0" err="1"/>
                        <a:t>blr</a:t>
                      </a:r>
                      <a:endParaRPr lang="en-US" sz="1400" b="1"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sz="1600" dirty="0"/>
                        <a:t>X</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203522474"/>
                  </a:ext>
                </a:extLst>
              </a:tr>
            </a:tbl>
          </a:graphicData>
        </a:graphic>
      </p:graphicFrame>
    </p:spTree>
    <p:extLst>
      <p:ext uri="{BB962C8B-B14F-4D97-AF65-F5344CB8AC3E}">
        <p14:creationId xmlns:p14="http://schemas.microsoft.com/office/powerpoint/2010/main" val="1427102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Decoder Logic:</a:t>
            </a:r>
            <a:br>
              <a:rPr lang="en-US" dirty="0"/>
            </a:br>
            <a:r>
              <a:rPr lang="en-US" dirty="0"/>
              <a:t>DNF Expressions</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53</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pic>
        <p:nvPicPr>
          <p:cNvPr id="10" name="Picture 9">
            <a:extLst>
              <a:ext uri="{FF2B5EF4-FFF2-40B4-BE49-F238E27FC236}">
                <a16:creationId xmlns:a16="http://schemas.microsoft.com/office/drawing/2014/main" id="{32C10316-B5A6-C149-8C22-2FA7010F68C5}"/>
              </a:ext>
            </a:extLst>
          </p:cNvPr>
          <p:cNvPicPr>
            <a:picLocks noChangeAspect="1"/>
          </p:cNvPicPr>
          <p:nvPr/>
        </p:nvPicPr>
        <p:blipFill>
          <a:blip r:embed="rId3"/>
          <a:stretch>
            <a:fillRect/>
          </a:stretch>
        </p:blipFill>
        <p:spPr>
          <a:xfrm>
            <a:off x="7899400" y="0"/>
            <a:ext cx="4298412" cy="1972642"/>
          </a:xfrm>
          <a:prstGeom prst="rect">
            <a:avLst/>
          </a:prstGeom>
        </p:spPr>
      </p:pic>
      <p:pic>
        <p:nvPicPr>
          <p:cNvPr id="13" name="Picture 12">
            <a:extLst>
              <a:ext uri="{FF2B5EF4-FFF2-40B4-BE49-F238E27FC236}">
                <a16:creationId xmlns:a16="http://schemas.microsoft.com/office/drawing/2014/main" id="{E8A5CE3B-C503-584A-B847-99899EB1650D}"/>
              </a:ext>
            </a:extLst>
          </p:cNvPr>
          <p:cNvPicPr>
            <a:picLocks noChangeAspect="1"/>
          </p:cNvPicPr>
          <p:nvPr/>
        </p:nvPicPr>
        <p:blipFill>
          <a:blip r:embed="rId4"/>
          <a:stretch>
            <a:fillRect/>
          </a:stretch>
        </p:blipFill>
        <p:spPr>
          <a:xfrm>
            <a:off x="838200" y="1919288"/>
            <a:ext cx="7061200" cy="482600"/>
          </a:xfrm>
          <a:prstGeom prst="rect">
            <a:avLst/>
          </a:prstGeom>
        </p:spPr>
      </p:pic>
      <p:pic>
        <p:nvPicPr>
          <p:cNvPr id="14" name="Picture 13">
            <a:extLst>
              <a:ext uri="{FF2B5EF4-FFF2-40B4-BE49-F238E27FC236}">
                <a16:creationId xmlns:a16="http://schemas.microsoft.com/office/drawing/2014/main" id="{AEE1F378-649F-D546-9611-791C00F0277E}"/>
              </a:ext>
            </a:extLst>
          </p:cNvPr>
          <p:cNvPicPr>
            <a:picLocks noChangeAspect="1"/>
          </p:cNvPicPr>
          <p:nvPr/>
        </p:nvPicPr>
        <p:blipFill>
          <a:blip r:embed="rId5"/>
          <a:stretch>
            <a:fillRect/>
          </a:stretch>
        </p:blipFill>
        <p:spPr>
          <a:xfrm>
            <a:off x="837866" y="2608863"/>
            <a:ext cx="7023100" cy="546100"/>
          </a:xfrm>
          <a:prstGeom prst="rect">
            <a:avLst/>
          </a:prstGeom>
        </p:spPr>
      </p:pic>
      <p:pic>
        <p:nvPicPr>
          <p:cNvPr id="15" name="Picture 14">
            <a:extLst>
              <a:ext uri="{FF2B5EF4-FFF2-40B4-BE49-F238E27FC236}">
                <a16:creationId xmlns:a16="http://schemas.microsoft.com/office/drawing/2014/main" id="{BF4AE5DF-5BEC-B249-BFE4-9CC61734D96A}"/>
              </a:ext>
            </a:extLst>
          </p:cNvPr>
          <p:cNvPicPr>
            <a:picLocks noChangeAspect="1"/>
          </p:cNvPicPr>
          <p:nvPr/>
        </p:nvPicPr>
        <p:blipFill>
          <a:blip r:embed="rId6"/>
          <a:stretch>
            <a:fillRect/>
          </a:stretch>
        </p:blipFill>
        <p:spPr>
          <a:xfrm>
            <a:off x="837866" y="3361115"/>
            <a:ext cx="7607300" cy="457200"/>
          </a:xfrm>
          <a:prstGeom prst="rect">
            <a:avLst/>
          </a:prstGeom>
        </p:spPr>
      </p:pic>
      <p:pic>
        <p:nvPicPr>
          <p:cNvPr id="16" name="Picture 15">
            <a:extLst>
              <a:ext uri="{FF2B5EF4-FFF2-40B4-BE49-F238E27FC236}">
                <a16:creationId xmlns:a16="http://schemas.microsoft.com/office/drawing/2014/main" id="{CAD976F3-7C1A-1A4B-99AA-553F092550A8}"/>
              </a:ext>
            </a:extLst>
          </p:cNvPr>
          <p:cNvPicPr>
            <a:picLocks noChangeAspect="1"/>
          </p:cNvPicPr>
          <p:nvPr/>
        </p:nvPicPr>
        <p:blipFill>
          <a:blip r:embed="rId7"/>
          <a:stretch>
            <a:fillRect/>
          </a:stretch>
        </p:blipFill>
        <p:spPr>
          <a:xfrm>
            <a:off x="837866" y="4021649"/>
            <a:ext cx="7454900" cy="457200"/>
          </a:xfrm>
          <a:prstGeom prst="rect">
            <a:avLst/>
          </a:prstGeom>
        </p:spPr>
      </p:pic>
      <p:pic>
        <p:nvPicPr>
          <p:cNvPr id="17" name="Picture 16">
            <a:extLst>
              <a:ext uri="{FF2B5EF4-FFF2-40B4-BE49-F238E27FC236}">
                <a16:creationId xmlns:a16="http://schemas.microsoft.com/office/drawing/2014/main" id="{83450FF2-A183-A940-84A8-05A7904240C3}"/>
              </a:ext>
            </a:extLst>
          </p:cNvPr>
          <p:cNvPicPr>
            <a:picLocks noChangeAspect="1"/>
          </p:cNvPicPr>
          <p:nvPr/>
        </p:nvPicPr>
        <p:blipFill>
          <a:blip r:embed="rId8"/>
          <a:stretch>
            <a:fillRect/>
          </a:stretch>
        </p:blipFill>
        <p:spPr>
          <a:xfrm>
            <a:off x="837866" y="4682183"/>
            <a:ext cx="6121400" cy="457200"/>
          </a:xfrm>
          <a:prstGeom prst="rect">
            <a:avLst/>
          </a:prstGeom>
        </p:spPr>
      </p:pic>
      <p:pic>
        <p:nvPicPr>
          <p:cNvPr id="18" name="Picture 17">
            <a:extLst>
              <a:ext uri="{FF2B5EF4-FFF2-40B4-BE49-F238E27FC236}">
                <a16:creationId xmlns:a16="http://schemas.microsoft.com/office/drawing/2014/main" id="{9FB0D7CF-646C-5E4F-9D25-72BB9B983E69}"/>
              </a:ext>
            </a:extLst>
          </p:cNvPr>
          <p:cNvPicPr>
            <a:picLocks noChangeAspect="1"/>
          </p:cNvPicPr>
          <p:nvPr/>
        </p:nvPicPr>
        <p:blipFill>
          <a:blip r:embed="rId9"/>
          <a:stretch>
            <a:fillRect/>
          </a:stretch>
        </p:blipFill>
        <p:spPr>
          <a:xfrm>
            <a:off x="837866" y="5342717"/>
            <a:ext cx="9537700" cy="482600"/>
          </a:xfrm>
          <a:prstGeom prst="rect">
            <a:avLst/>
          </a:prstGeom>
        </p:spPr>
      </p:pic>
      <p:pic>
        <p:nvPicPr>
          <p:cNvPr id="19" name="Picture 18">
            <a:extLst>
              <a:ext uri="{FF2B5EF4-FFF2-40B4-BE49-F238E27FC236}">
                <a16:creationId xmlns:a16="http://schemas.microsoft.com/office/drawing/2014/main" id="{A08C0858-626F-0E4C-AF21-A1A0F7CA1FBB}"/>
              </a:ext>
            </a:extLst>
          </p:cNvPr>
          <p:cNvPicPr>
            <a:picLocks noChangeAspect="1"/>
          </p:cNvPicPr>
          <p:nvPr/>
        </p:nvPicPr>
        <p:blipFill>
          <a:blip r:embed="rId10"/>
          <a:stretch>
            <a:fillRect/>
          </a:stretch>
        </p:blipFill>
        <p:spPr>
          <a:xfrm>
            <a:off x="826252" y="6028651"/>
            <a:ext cx="4152900" cy="457200"/>
          </a:xfrm>
          <a:prstGeom prst="rect">
            <a:avLst/>
          </a:prstGeom>
        </p:spPr>
      </p:pic>
    </p:spTree>
    <p:extLst>
      <p:ext uri="{BB962C8B-B14F-4D97-AF65-F5344CB8AC3E}">
        <p14:creationId xmlns:p14="http://schemas.microsoft.com/office/powerpoint/2010/main" val="3035326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Performance Issues</a:t>
            </a:r>
          </a:p>
        </p:txBody>
      </p:sp>
      <p:sp>
        <p:nvSpPr>
          <p:cNvPr id="7" name="Content Placeholder 6">
            <a:extLst>
              <a:ext uri="{FF2B5EF4-FFF2-40B4-BE49-F238E27FC236}">
                <a16:creationId xmlns:a16="http://schemas.microsoft.com/office/drawing/2014/main" id="{30B18C53-5291-4E40-AC9C-1512B582A00E}"/>
              </a:ext>
            </a:extLst>
          </p:cNvPr>
          <p:cNvSpPr>
            <a:spLocks noGrp="1"/>
          </p:cNvSpPr>
          <p:nvPr>
            <p:ph idx="1"/>
          </p:nvPr>
        </p:nvSpPr>
        <p:spPr>
          <a:xfrm>
            <a:off x="838200" y="1825625"/>
            <a:ext cx="10515600" cy="4667250"/>
          </a:xfrm>
        </p:spPr>
        <p:txBody>
          <a:bodyPr>
            <a:normAutofit/>
          </a:bodyPr>
          <a:lstStyle/>
          <a:p>
            <a:r>
              <a:rPr lang="en-US" dirty="0"/>
              <a:t>Infeasible to vary clock period for different instructions</a:t>
            </a:r>
          </a:p>
          <a:p>
            <a:pPr lvl="1"/>
            <a:r>
              <a:rPr lang="en-US" dirty="0"/>
              <a:t>Could redesign as multiple-cycle-per-instruction processor</a:t>
            </a:r>
          </a:p>
          <a:p>
            <a:r>
              <a:rPr lang="en-US" dirty="0"/>
              <a:t>Instruction requiring the most time to complete bounds clock period</a:t>
            </a:r>
          </a:p>
          <a:p>
            <a:pPr lvl="1"/>
            <a:r>
              <a:rPr lang="en-US" dirty="0"/>
              <a:t>Load instruction</a:t>
            </a:r>
          </a:p>
          <a:p>
            <a:pPr lvl="1"/>
            <a:r>
              <a:rPr lang="en-US" dirty="0"/>
              <a:t>Instruction memory </a:t>
            </a:r>
            <a:r>
              <a:rPr lang="en-US" dirty="0">
                <a:sym typeface="Wingdings" pitchFamily="2" charset="2"/>
              </a:rPr>
              <a:t> register file  ALU  data memory  register file</a:t>
            </a:r>
          </a:p>
          <a:p>
            <a:pPr lvl="1"/>
            <a:r>
              <a:rPr lang="en-US" dirty="0">
                <a:sym typeface="Wingdings" pitchFamily="2" charset="2"/>
              </a:rPr>
              <a:t>Memory takes a relatively long time to access</a:t>
            </a:r>
          </a:p>
          <a:p>
            <a:r>
              <a:rPr lang="en-US" dirty="0">
                <a:sym typeface="Wingdings" pitchFamily="2" charset="2"/>
              </a:rPr>
              <a:t>Engineering rule-of-thumb: optimize for the common case</a:t>
            </a:r>
          </a:p>
          <a:p>
            <a:pPr lvl="1"/>
            <a:r>
              <a:rPr lang="en-US" dirty="0">
                <a:sym typeface="Wingdings" pitchFamily="2" charset="2"/>
              </a:rPr>
              <a:t>“Make the common case fast”</a:t>
            </a:r>
          </a:p>
          <a:p>
            <a:pPr lvl="1"/>
            <a:r>
              <a:rPr lang="en-US" dirty="0">
                <a:sym typeface="Wingdings" pitchFamily="2" charset="2"/>
              </a:rPr>
              <a:t>This design violates that principle</a:t>
            </a:r>
          </a:p>
          <a:p>
            <a:r>
              <a:rPr lang="en-US" dirty="0">
                <a:sym typeface="Wingdings" pitchFamily="2" charset="2"/>
              </a:rPr>
              <a:t>We will improve performance by redesigning as pipelined processor</a:t>
            </a:r>
            <a:endParaRPr lang="en-US" dirty="0"/>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54</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976320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noFill/>
          <a:ln/>
        </p:spPr>
        <p:txBody>
          <a:bodyPr/>
          <a:lstStyle/>
          <a:p>
            <a:r>
              <a:rPr lang="en-US"/>
              <a:t>Performance Issues</a:t>
            </a:r>
            <a:endParaRPr lang="en-AU"/>
          </a:p>
        </p:txBody>
      </p:sp>
      <p:sp>
        <p:nvSpPr>
          <p:cNvPr id="306179" name="Rectangle 3"/>
          <p:cNvSpPr>
            <a:spLocks noGrp="1" noChangeArrowheads="1"/>
          </p:cNvSpPr>
          <p:nvPr>
            <p:ph idx="1"/>
          </p:nvPr>
        </p:nvSpPr>
        <p:spPr>
          <a:noFill/>
          <a:ln/>
        </p:spPr>
        <p:txBody>
          <a:bodyPr>
            <a:normAutofit/>
          </a:bodyPr>
          <a:lstStyle/>
          <a:p>
            <a:r>
              <a:rPr lang="en-US"/>
              <a:t>Longest delay determines clock period</a:t>
            </a:r>
          </a:p>
          <a:p>
            <a:pPr lvl="1"/>
            <a:r>
              <a:rPr lang="en-US"/>
              <a:t>Critical path: load instruction</a:t>
            </a:r>
          </a:p>
          <a:p>
            <a:pPr lvl="1"/>
            <a:r>
              <a:rPr lang="en-US"/>
              <a:t>Instruction memory </a:t>
            </a:r>
            <a:r>
              <a:rPr lang="en-US">
                <a:sym typeface="Symbol" pitchFamily="18" charset="2"/>
              </a:rPr>
              <a:t></a:t>
            </a:r>
            <a:r>
              <a:rPr lang="en-US"/>
              <a:t> register file </a:t>
            </a:r>
            <a:r>
              <a:rPr lang="en-US">
                <a:sym typeface="Symbol" pitchFamily="18" charset="2"/>
              </a:rPr>
              <a:t></a:t>
            </a:r>
            <a:r>
              <a:rPr lang="en-US"/>
              <a:t> ALU </a:t>
            </a:r>
            <a:r>
              <a:rPr lang="en-US">
                <a:sym typeface="Symbol" pitchFamily="18" charset="2"/>
              </a:rPr>
              <a:t></a:t>
            </a:r>
            <a:r>
              <a:rPr lang="en-US"/>
              <a:t> data memory </a:t>
            </a:r>
            <a:r>
              <a:rPr lang="en-US">
                <a:sym typeface="Symbol" pitchFamily="18" charset="2"/>
              </a:rPr>
              <a:t></a:t>
            </a:r>
            <a:r>
              <a:rPr lang="en-US"/>
              <a:t> register file</a:t>
            </a:r>
          </a:p>
          <a:p>
            <a:r>
              <a:rPr lang="en-US"/>
              <a:t>Not feasible to vary period for different instructions</a:t>
            </a:r>
          </a:p>
          <a:p>
            <a:r>
              <a:rPr lang="en-US"/>
              <a:t>Violates design principle</a:t>
            </a:r>
          </a:p>
          <a:p>
            <a:pPr lvl="1"/>
            <a:r>
              <a:rPr lang="en-US"/>
              <a:t>Making the common case fast</a:t>
            </a:r>
          </a:p>
          <a:p>
            <a:r>
              <a:rPr lang="en-US"/>
              <a:t>We will improve performance by pipelining</a:t>
            </a:r>
          </a:p>
        </p:txBody>
      </p:sp>
      <p:sp>
        <p:nvSpPr>
          <p:cNvPr id="2" name="Text Placeholder 1"/>
          <p:cNvSpPr>
            <a:spLocks noGrp="1"/>
          </p:cNvSpPr>
          <p:nvPr>
            <p:ph type="body" sz="quarter" idx="13"/>
          </p:nvPr>
        </p:nvSpPr>
        <p:spPr/>
        <p:txBody>
          <a:bodyPr/>
          <a:lstStyle/>
          <a:p>
            <a:r>
              <a:rPr lang="en-US" dirty="0"/>
              <a:t>Slide by Srisa-an</a:t>
            </a:r>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55</a:t>
            </a:fld>
            <a:endParaRPr lang="en-US"/>
          </a:p>
        </p:txBody>
      </p:sp>
    </p:spTree>
    <p:extLst>
      <p:ext uri="{BB962C8B-B14F-4D97-AF65-F5344CB8AC3E}">
        <p14:creationId xmlns:p14="http://schemas.microsoft.com/office/powerpoint/2010/main" val="41812635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3">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dirty="0">
                <a:solidFill>
                  <a:srgbClr val="FFFF00"/>
                </a:solidFill>
              </a:rPr>
              <a:t>Key Ideas</a:t>
            </a: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199" y="1825624"/>
            <a:ext cx="10826931" cy="4895851"/>
          </a:xfrm>
        </p:spPr>
        <p:txBody>
          <a:bodyPr>
            <a:normAutofit/>
          </a:bodyPr>
          <a:lstStyle/>
          <a:p>
            <a:r>
              <a:rPr lang="en-US" dirty="0">
                <a:solidFill>
                  <a:srgbClr val="FFFF00"/>
                </a:solidFill>
              </a:rPr>
              <a:t>Combinatorial, sequential logic</a:t>
            </a:r>
          </a:p>
          <a:p>
            <a:r>
              <a:rPr lang="en-US" dirty="0">
                <a:solidFill>
                  <a:srgbClr val="FFFF00"/>
                </a:solidFill>
              </a:rPr>
              <a:t>Boolean expression </a:t>
            </a:r>
            <a:r>
              <a:rPr lang="en-US" dirty="0">
                <a:solidFill>
                  <a:srgbClr val="FFFF00"/>
                </a:solidFill>
                <a:sym typeface="Wingdings" pitchFamily="2" charset="2"/>
              </a:rPr>
              <a:t> Combinatorial Circuit</a:t>
            </a:r>
          </a:p>
          <a:p>
            <a:r>
              <a:rPr lang="en-US" dirty="0">
                <a:solidFill>
                  <a:srgbClr val="FFFF00"/>
                </a:solidFill>
                <a:sym typeface="Wingdings" pitchFamily="2" charset="2"/>
              </a:rPr>
              <a:t>Registers latch in values on clock edge, hold values until next clock edge</a:t>
            </a:r>
          </a:p>
          <a:p>
            <a:r>
              <a:rPr lang="en-US" dirty="0">
                <a:solidFill>
                  <a:srgbClr val="FFFF00"/>
                </a:solidFill>
                <a:sym typeface="Wingdings" pitchFamily="2" charset="2"/>
              </a:rPr>
              <a:t>ARM instructions: fixed-size instruction word, consistent bitfields simplifies decoding</a:t>
            </a:r>
          </a:p>
          <a:p>
            <a:r>
              <a:rPr lang="en-US" dirty="0">
                <a:solidFill>
                  <a:srgbClr val="FFFF00"/>
                </a:solidFill>
                <a:sym typeface="Wingdings" pitchFamily="2" charset="2"/>
              </a:rPr>
              <a:t>Control signals can be determined by reasoning about what an instruction does</a:t>
            </a:r>
          </a:p>
          <a:p>
            <a:r>
              <a:rPr lang="en-US" dirty="0">
                <a:solidFill>
                  <a:srgbClr val="FFFF00"/>
                </a:solidFill>
                <a:sym typeface="Wingdings" pitchFamily="2" charset="2"/>
              </a:rPr>
              <a:t>If you know the binary opcodes, you can design Boolean decoder logic</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56</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a:t>Slide by Bohn</a:t>
            </a:r>
            <a:endParaRPr lang="en-US" dirty="0"/>
          </a:p>
        </p:txBody>
      </p:sp>
    </p:spTree>
    <p:extLst>
      <p:ext uri="{BB962C8B-B14F-4D97-AF65-F5344CB8AC3E}">
        <p14:creationId xmlns:p14="http://schemas.microsoft.com/office/powerpoint/2010/main" val="286007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Logic Gates</a:t>
            </a:r>
          </a:p>
        </p:txBody>
      </p:sp>
      <p:sp>
        <p:nvSpPr>
          <p:cNvPr id="7" name="Content Placeholder 6">
            <a:extLst>
              <a:ext uri="{FF2B5EF4-FFF2-40B4-BE49-F238E27FC236}">
                <a16:creationId xmlns:a16="http://schemas.microsoft.com/office/drawing/2014/main" id="{30B18C53-5291-4E40-AC9C-1512B582A00E}"/>
              </a:ext>
            </a:extLst>
          </p:cNvPr>
          <p:cNvSpPr>
            <a:spLocks noGrp="1"/>
          </p:cNvSpPr>
          <p:nvPr>
            <p:ph idx="1"/>
          </p:nvPr>
        </p:nvSpPr>
        <p:spPr>
          <a:xfrm>
            <a:off x="838200" y="4568411"/>
            <a:ext cx="10515600" cy="1608551"/>
          </a:xfrm>
        </p:spPr>
        <p:txBody>
          <a:bodyPr/>
          <a:lstStyle/>
          <a:p>
            <a:r>
              <a:rPr lang="en-US" dirty="0"/>
              <a:t>Respond continuously, with propagation delay</a:t>
            </a:r>
          </a:p>
          <a:p>
            <a:pPr lvl="1"/>
            <a:r>
              <a:rPr lang="en-US" dirty="0"/>
              <a:t>In combinatorial circuit, delays accumulate</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6</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grpSp>
        <p:nvGrpSpPr>
          <p:cNvPr id="56" name="Group 55">
            <a:extLst>
              <a:ext uri="{FF2B5EF4-FFF2-40B4-BE49-F238E27FC236}">
                <a16:creationId xmlns:a16="http://schemas.microsoft.com/office/drawing/2014/main" id="{EB16E1EB-D3E2-BD44-A50B-804D05D0003E}"/>
              </a:ext>
            </a:extLst>
          </p:cNvPr>
          <p:cNvGrpSpPr/>
          <p:nvPr/>
        </p:nvGrpSpPr>
        <p:grpSpPr>
          <a:xfrm>
            <a:off x="1521105" y="1558858"/>
            <a:ext cx="8835634" cy="2653745"/>
            <a:chOff x="1521105" y="1651623"/>
            <a:chExt cx="8835634" cy="2653745"/>
          </a:xfrm>
        </p:grpSpPr>
        <p:pic>
          <p:nvPicPr>
            <p:cNvPr id="14" name="Picture 13" descr="A picture containing sword, weapon&#10;&#10;Description automatically generated">
              <a:extLst>
                <a:ext uri="{FF2B5EF4-FFF2-40B4-BE49-F238E27FC236}">
                  <a16:creationId xmlns:a16="http://schemas.microsoft.com/office/drawing/2014/main" id="{397CA02A-0982-C14C-B782-B2BC806D64E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53605" y="1698946"/>
              <a:ext cx="1101272" cy="660763"/>
            </a:xfrm>
            <a:prstGeom prst="rect">
              <a:avLst/>
            </a:prstGeom>
          </p:spPr>
        </p:pic>
        <p:pic>
          <p:nvPicPr>
            <p:cNvPr id="16" name="Picture 15" descr="Shape&#10;&#10;Description automatically generated">
              <a:extLst>
                <a:ext uri="{FF2B5EF4-FFF2-40B4-BE49-F238E27FC236}">
                  <a16:creationId xmlns:a16="http://schemas.microsoft.com/office/drawing/2014/main" id="{78CA06E2-54A4-6042-B7DF-CF049A9C4E22}"/>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98120" y="1698945"/>
              <a:ext cx="1101270" cy="660762"/>
            </a:xfrm>
            <a:prstGeom prst="rect">
              <a:avLst/>
            </a:prstGeom>
          </p:spPr>
        </p:pic>
        <p:pic>
          <p:nvPicPr>
            <p:cNvPr id="18" name="Picture 17">
              <a:extLst>
                <a:ext uri="{FF2B5EF4-FFF2-40B4-BE49-F238E27FC236}">
                  <a16:creationId xmlns:a16="http://schemas.microsoft.com/office/drawing/2014/main" id="{8703DFAA-86BF-B147-BFC9-A663EB22363C}"/>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41976" y="1698945"/>
              <a:ext cx="1101270" cy="660762"/>
            </a:xfrm>
            <a:prstGeom prst="rect">
              <a:avLst/>
            </a:prstGeom>
          </p:spPr>
        </p:pic>
        <p:pic>
          <p:nvPicPr>
            <p:cNvPr id="20" name="Picture 19" descr="Diagram, venn diagram&#10;&#10;Description automatically generated">
              <a:extLst>
                <a:ext uri="{FF2B5EF4-FFF2-40B4-BE49-F238E27FC236}">
                  <a16:creationId xmlns:a16="http://schemas.microsoft.com/office/drawing/2014/main" id="{17ACD1CE-206D-244B-8558-A7A15ED55D71}"/>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85827" y="1698945"/>
              <a:ext cx="1101270" cy="660762"/>
            </a:xfrm>
            <a:prstGeom prst="rect">
              <a:avLst/>
            </a:prstGeom>
          </p:spPr>
        </p:pic>
        <p:pic>
          <p:nvPicPr>
            <p:cNvPr id="22" name="Picture 21" descr="Shape&#10;&#10;Description automatically generated">
              <a:extLst>
                <a:ext uri="{FF2B5EF4-FFF2-40B4-BE49-F238E27FC236}">
                  <a16:creationId xmlns:a16="http://schemas.microsoft.com/office/drawing/2014/main" id="{E8B370FA-F78B-8644-9F51-5C404B1C0FA0}"/>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98120" y="3251696"/>
              <a:ext cx="1101270" cy="660762"/>
            </a:xfrm>
            <a:prstGeom prst="rect">
              <a:avLst/>
            </a:prstGeom>
          </p:spPr>
        </p:pic>
        <p:pic>
          <p:nvPicPr>
            <p:cNvPr id="24" name="Picture 23" descr="Diagram, venn diagram&#10;&#10;Description automatically generated">
              <a:extLst>
                <a:ext uri="{FF2B5EF4-FFF2-40B4-BE49-F238E27FC236}">
                  <a16:creationId xmlns:a16="http://schemas.microsoft.com/office/drawing/2014/main" id="{10530E81-5FF7-464D-A230-D6B417167EAF}"/>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85826" y="3251695"/>
              <a:ext cx="1101269" cy="660761"/>
            </a:xfrm>
            <a:prstGeom prst="rect">
              <a:avLst/>
            </a:prstGeom>
          </p:spPr>
        </p:pic>
        <p:pic>
          <p:nvPicPr>
            <p:cNvPr id="26" name="Picture 25" descr="Diagram, venn diagram&#10;&#10;Description automatically generated">
              <a:extLst>
                <a:ext uri="{FF2B5EF4-FFF2-40B4-BE49-F238E27FC236}">
                  <a16:creationId xmlns:a16="http://schemas.microsoft.com/office/drawing/2014/main" id="{F5AD4414-5EE8-FF40-ADC4-5A379417B7DA}"/>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41975" y="3251695"/>
              <a:ext cx="1101267" cy="660760"/>
            </a:xfrm>
            <a:prstGeom prst="rect">
              <a:avLst/>
            </a:prstGeom>
          </p:spPr>
        </p:pic>
        <p:sp>
          <p:nvSpPr>
            <p:cNvPr id="27" name="TextBox 26">
              <a:extLst>
                <a:ext uri="{FF2B5EF4-FFF2-40B4-BE49-F238E27FC236}">
                  <a16:creationId xmlns:a16="http://schemas.microsoft.com/office/drawing/2014/main" id="{BF5FD4BC-418D-EE4E-AB7B-D71D2E6057FC}"/>
                </a:ext>
              </a:extLst>
            </p:cNvPr>
            <p:cNvSpPr txBox="1"/>
            <p:nvPr/>
          </p:nvSpPr>
          <p:spPr>
            <a:xfrm>
              <a:off x="1521105" y="1821823"/>
              <a:ext cx="295274" cy="369332"/>
            </a:xfrm>
            <a:prstGeom prst="rect">
              <a:avLst/>
            </a:prstGeom>
            <a:noFill/>
          </p:spPr>
          <p:txBody>
            <a:bodyPr wrap="none" rtlCol="0">
              <a:spAutoFit/>
            </a:bodyPr>
            <a:lstStyle/>
            <a:p>
              <a:r>
                <a:rPr lang="en-US" dirty="0"/>
                <a:t>a</a:t>
              </a:r>
            </a:p>
          </p:txBody>
        </p:sp>
        <p:sp>
          <p:nvSpPr>
            <p:cNvPr id="29" name="TextBox 28">
              <a:extLst>
                <a:ext uri="{FF2B5EF4-FFF2-40B4-BE49-F238E27FC236}">
                  <a16:creationId xmlns:a16="http://schemas.microsoft.com/office/drawing/2014/main" id="{25A7D7EC-3678-1646-B7DA-44B3F5307343}"/>
                </a:ext>
              </a:extLst>
            </p:cNvPr>
            <p:cNvSpPr txBox="1"/>
            <p:nvPr/>
          </p:nvSpPr>
          <p:spPr>
            <a:xfrm>
              <a:off x="3850434" y="1651623"/>
              <a:ext cx="295274" cy="369332"/>
            </a:xfrm>
            <a:prstGeom prst="rect">
              <a:avLst/>
            </a:prstGeom>
            <a:noFill/>
          </p:spPr>
          <p:txBody>
            <a:bodyPr wrap="none" rtlCol="0">
              <a:spAutoFit/>
            </a:bodyPr>
            <a:lstStyle/>
            <a:p>
              <a:r>
                <a:rPr lang="en-US" dirty="0"/>
                <a:t>a</a:t>
              </a:r>
            </a:p>
          </p:txBody>
        </p:sp>
        <p:sp>
          <p:nvSpPr>
            <p:cNvPr id="30" name="TextBox 29">
              <a:extLst>
                <a:ext uri="{FF2B5EF4-FFF2-40B4-BE49-F238E27FC236}">
                  <a16:creationId xmlns:a16="http://schemas.microsoft.com/office/drawing/2014/main" id="{C56C90BB-99BF-4C49-9C5F-33D321DF2758}"/>
                </a:ext>
              </a:extLst>
            </p:cNvPr>
            <p:cNvSpPr txBox="1"/>
            <p:nvPr/>
          </p:nvSpPr>
          <p:spPr>
            <a:xfrm>
              <a:off x="3844824" y="2052518"/>
              <a:ext cx="306494" cy="369332"/>
            </a:xfrm>
            <a:prstGeom prst="rect">
              <a:avLst/>
            </a:prstGeom>
            <a:noFill/>
          </p:spPr>
          <p:txBody>
            <a:bodyPr wrap="none" rtlCol="0">
              <a:spAutoFit/>
            </a:bodyPr>
            <a:lstStyle/>
            <a:p>
              <a:r>
                <a:rPr lang="en-US" dirty="0"/>
                <a:t>b</a:t>
              </a:r>
            </a:p>
          </p:txBody>
        </p:sp>
        <p:sp>
          <p:nvSpPr>
            <p:cNvPr id="31" name="TextBox 30">
              <a:extLst>
                <a:ext uri="{FF2B5EF4-FFF2-40B4-BE49-F238E27FC236}">
                  <a16:creationId xmlns:a16="http://schemas.microsoft.com/office/drawing/2014/main" id="{6639099F-4CEB-E54B-B0E5-2E75827E3010}"/>
                </a:ext>
              </a:extLst>
            </p:cNvPr>
            <p:cNvSpPr txBox="1"/>
            <p:nvPr/>
          </p:nvSpPr>
          <p:spPr>
            <a:xfrm>
              <a:off x="2806326" y="1821823"/>
              <a:ext cx="505267" cy="369332"/>
            </a:xfrm>
            <a:prstGeom prst="rect">
              <a:avLst/>
            </a:prstGeom>
            <a:noFill/>
          </p:spPr>
          <p:txBody>
            <a:bodyPr wrap="none" rtlCol="0">
              <a:spAutoFit/>
            </a:bodyPr>
            <a:lstStyle/>
            <a:p>
              <a:r>
                <a:rPr lang="en-US" dirty="0"/>
                <a:t>out</a:t>
              </a:r>
            </a:p>
          </p:txBody>
        </p:sp>
        <p:sp>
          <p:nvSpPr>
            <p:cNvPr id="32" name="TextBox 31">
              <a:extLst>
                <a:ext uri="{FF2B5EF4-FFF2-40B4-BE49-F238E27FC236}">
                  <a16:creationId xmlns:a16="http://schemas.microsoft.com/office/drawing/2014/main" id="{56D0360C-7422-4C4D-8B0F-9C6E1C2E9F92}"/>
                </a:ext>
              </a:extLst>
            </p:cNvPr>
            <p:cNvSpPr txBox="1"/>
            <p:nvPr/>
          </p:nvSpPr>
          <p:spPr>
            <a:xfrm>
              <a:off x="5144089" y="1809391"/>
              <a:ext cx="505267" cy="369332"/>
            </a:xfrm>
            <a:prstGeom prst="rect">
              <a:avLst/>
            </a:prstGeom>
            <a:noFill/>
          </p:spPr>
          <p:txBody>
            <a:bodyPr wrap="none" rtlCol="0">
              <a:spAutoFit/>
            </a:bodyPr>
            <a:lstStyle/>
            <a:p>
              <a:r>
                <a:rPr lang="en-US" dirty="0"/>
                <a:t>out</a:t>
              </a:r>
            </a:p>
          </p:txBody>
        </p:sp>
        <p:sp>
          <p:nvSpPr>
            <p:cNvPr id="33" name="TextBox 32">
              <a:extLst>
                <a:ext uri="{FF2B5EF4-FFF2-40B4-BE49-F238E27FC236}">
                  <a16:creationId xmlns:a16="http://schemas.microsoft.com/office/drawing/2014/main" id="{A803EA8E-6EE2-7B48-BC4D-9C10591E64DC}"/>
                </a:ext>
              </a:extLst>
            </p:cNvPr>
            <p:cNvSpPr txBox="1"/>
            <p:nvPr/>
          </p:nvSpPr>
          <p:spPr>
            <a:xfrm>
              <a:off x="1827988" y="2367967"/>
              <a:ext cx="952505" cy="369332"/>
            </a:xfrm>
            <a:prstGeom prst="rect">
              <a:avLst/>
            </a:prstGeom>
            <a:noFill/>
          </p:spPr>
          <p:txBody>
            <a:bodyPr wrap="none" rtlCol="0">
              <a:spAutoFit/>
            </a:bodyPr>
            <a:lstStyle/>
            <a:p>
              <a:pPr algn="ctr"/>
              <a:r>
                <a:rPr lang="en-US" dirty="0"/>
                <a:t>out = ~a</a:t>
              </a:r>
            </a:p>
          </p:txBody>
        </p:sp>
        <p:sp>
          <p:nvSpPr>
            <p:cNvPr id="35" name="TextBox 34">
              <a:extLst>
                <a:ext uri="{FF2B5EF4-FFF2-40B4-BE49-F238E27FC236}">
                  <a16:creationId xmlns:a16="http://schemas.microsoft.com/office/drawing/2014/main" id="{7CBA3962-544A-C445-9333-2D4E5B6EB216}"/>
                </a:ext>
              </a:extLst>
            </p:cNvPr>
            <p:cNvSpPr txBox="1"/>
            <p:nvPr/>
          </p:nvSpPr>
          <p:spPr>
            <a:xfrm>
              <a:off x="4037851" y="2367967"/>
              <a:ext cx="1221809" cy="369332"/>
            </a:xfrm>
            <a:prstGeom prst="rect">
              <a:avLst/>
            </a:prstGeom>
            <a:noFill/>
          </p:spPr>
          <p:txBody>
            <a:bodyPr wrap="none" rtlCol="0">
              <a:spAutoFit/>
            </a:bodyPr>
            <a:lstStyle/>
            <a:p>
              <a:pPr algn="ctr"/>
              <a:r>
                <a:rPr lang="en-US" dirty="0"/>
                <a:t>out = a &amp; b</a:t>
              </a:r>
            </a:p>
          </p:txBody>
        </p:sp>
        <p:sp>
          <p:nvSpPr>
            <p:cNvPr id="36" name="TextBox 35">
              <a:extLst>
                <a:ext uri="{FF2B5EF4-FFF2-40B4-BE49-F238E27FC236}">
                  <a16:creationId xmlns:a16="http://schemas.microsoft.com/office/drawing/2014/main" id="{7AD2C193-4F2D-6A44-BDD3-A619269CB44C}"/>
                </a:ext>
              </a:extLst>
            </p:cNvPr>
            <p:cNvSpPr txBox="1"/>
            <p:nvPr/>
          </p:nvSpPr>
          <p:spPr>
            <a:xfrm>
              <a:off x="6194290" y="1651623"/>
              <a:ext cx="295274" cy="369332"/>
            </a:xfrm>
            <a:prstGeom prst="rect">
              <a:avLst/>
            </a:prstGeom>
            <a:noFill/>
          </p:spPr>
          <p:txBody>
            <a:bodyPr wrap="none" rtlCol="0">
              <a:spAutoFit/>
            </a:bodyPr>
            <a:lstStyle/>
            <a:p>
              <a:r>
                <a:rPr lang="en-US" dirty="0"/>
                <a:t>a</a:t>
              </a:r>
            </a:p>
          </p:txBody>
        </p:sp>
        <p:sp>
          <p:nvSpPr>
            <p:cNvPr id="37" name="TextBox 36">
              <a:extLst>
                <a:ext uri="{FF2B5EF4-FFF2-40B4-BE49-F238E27FC236}">
                  <a16:creationId xmlns:a16="http://schemas.microsoft.com/office/drawing/2014/main" id="{4F54D44A-A091-9B4B-87A7-BF860CDD06B7}"/>
                </a:ext>
              </a:extLst>
            </p:cNvPr>
            <p:cNvSpPr txBox="1"/>
            <p:nvPr/>
          </p:nvSpPr>
          <p:spPr>
            <a:xfrm>
              <a:off x="6188680" y="2052518"/>
              <a:ext cx="306494" cy="369332"/>
            </a:xfrm>
            <a:prstGeom prst="rect">
              <a:avLst/>
            </a:prstGeom>
            <a:noFill/>
          </p:spPr>
          <p:txBody>
            <a:bodyPr wrap="none" rtlCol="0">
              <a:spAutoFit/>
            </a:bodyPr>
            <a:lstStyle/>
            <a:p>
              <a:r>
                <a:rPr lang="en-US" dirty="0"/>
                <a:t>b</a:t>
              </a:r>
            </a:p>
          </p:txBody>
        </p:sp>
        <p:sp>
          <p:nvSpPr>
            <p:cNvPr id="38" name="TextBox 37">
              <a:extLst>
                <a:ext uri="{FF2B5EF4-FFF2-40B4-BE49-F238E27FC236}">
                  <a16:creationId xmlns:a16="http://schemas.microsoft.com/office/drawing/2014/main" id="{D82CD52D-4B44-ED44-9B20-1827F6C8B1CE}"/>
                </a:ext>
              </a:extLst>
            </p:cNvPr>
            <p:cNvSpPr txBox="1"/>
            <p:nvPr/>
          </p:nvSpPr>
          <p:spPr>
            <a:xfrm>
              <a:off x="7487945" y="1809391"/>
              <a:ext cx="505267" cy="369332"/>
            </a:xfrm>
            <a:prstGeom prst="rect">
              <a:avLst/>
            </a:prstGeom>
            <a:noFill/>
          </p:spPr>
          <p:txBody>
            <a:bodyPr wrap="none" rtlCol="0">
              <a:spAutoFit/>
            </a:bodyPr>
            <a:lstStyle/>
            <a:p>
              <a:r>
                <a:rPr lang="en-US" dirty="0"/>
                <a:t>out</a:t>
              </a:r>
            </a:p>
          </p:txBody>
        </p:sp>
        <p:sp>
          <p:nvSpPr>
            <p:cNvPr id="39" name="TextBox 38">
              <a:extLst>
                <a:ext uri="{FF2B5EF4-FFF2-40B4-BE49-F238E27FC236}">
                  <a16:creationId xmlns:a16="http://schemas.microsoft.com/office/drawing/2014/main" id="{32092320-2DD6-854D-9EB8-5621A2DCC0C0}"/>
                </a:ext>
              </a:extLst>
            </p:cNvPr>
            <p:cNvSpPr txBox="1"/>
            <p:nvPr/>
          </p:nvSpPr>
          <p:spPr>
            <a:xfrm>
              <a:off x="6407355" y="2367967"/>
              <a:ext cx="1170512" cy="369332"/>
            </a:xfrm>
            <a:prstGeom prst="rect">
              <a:avLst/>
            </a:prstGeom>
            <a:noFill/>
          </p:spPr>
          <p:txBody>
            <a:bodyPr wrap="none" rtlCol="0">
              <a:spAutoFit/>
            </a:bodyPr>
            <a:lstStyle/>
            <a:p>
              <a:pPr algn="ctr"/>
              <a:r>
                <a:rPr lang="en-US" dirty="0"/>
                <a:t>out = a | b</a:t>
              </a:r>
            </a:p>
          </p:txBody>
        </p:sp>
        <p:sp>
          <p:nvSpPr>
            <p:cNvPr id="40" name="TextBox 39">
              <a:extLst>
                <a:ext uri="{FF2B5EF4-FFF2-40B4-BE49-F238E27FC236}">
                  <a16:creationId xmlns:a16="http://schemas.microsoft.com/office/drawing/2014/main" id="{E30703FE-28FF-1B48-A801-EC6AA2DD54D2}"/>
                </a:ext>
              </a:extLst>
            </p:cNvPr>
            <p:cNvSpPr txBox="1"/>
            <p:nvPr/>
          </p:nvSpPr>
          <p:spPr>
            <a:xfrm>
              <a:off x="8545143" y="1663252"/>
              <a:ext cx="295274" cy="369332"/>
            </a:xfrm>
            <a:prstGeom prst="rect">
              <a:avLst/>
            </a:prstGeom>
            <a:noFill/>
          </p:spPr>
          <p:txBody>
            <a:bodyPr wrap="none" rtlCol="0">
              <a:spAutoFit/>
            </a:bodyPr>
            <a:lstStyle/>
            <a:p>
              <a:r>
                <a:rPr lang="en-US" dirty="0"/>
                <a:t>a</a:t>
              </a:r>
            </a:p>
          </p:txBody>
        </p:sp>
        <p:sp>
          <p:nvSpPr>
            <p:cNvPr id="41" name="TextBox 40">
              <a:extLst>
                <a:ext uri="{FF2B5EF4-FFF2-40B4-BE49-F238E27FC236}">
                  <a16:creationId xmlns:a16="http://schemas.microsoft.com/office/drawing/2014/main" id="{0E7D3372-00C3-C641-B280-75306A0653A1}"/>
                </a:ext>
              </a:extLst>
            </p:cNvPr>
            <p:cNvSpPr txBox="1"/>
            <p:nvPr/>
          </p:nvSpPr>
          <p:spPr>
            <a:xfrm>
              <a:off x="8539533" y="2064147"/>
              <a:ext cx="306494" cy="369332"/>
            </a:xfrm>
            <a:prstGeom prst="rect">
              <a:avLst/>
            </a:prstGeom>
            <a:noFill/>
          </p:spPr>
          <p:txBody>
            <a:bodyPr wrap="none" rtlCol="0">
              <a:spAutoFit/>
            </a:bodyPr>
            <a:lstStyle/>
            <a:p>
              <a:r>
                <a:rPr lang="en-US" dirty="0"/>
                <a:t>b</a:t>
              </a:r>
            </a:p>
          </p:txBody>
        </p:sp>
        <p:sp>
          <p:nvSpPr>
            <p:cNvPr id="42" name="TextBox 41">
              <a:extLst>
                <a:ext uri="{FF2B5EF4-FFF2-40B4-BE49-F238E27FC236}">
                  <a16:creationId xmlns:a16="http://schemas.microsoft.com/office/drawing/2014/main" id="{76C8595C-1AFE-C349-BF50-1F121267144B}"/>
                </a:ext>
              </a:extLst>
            </p:cNvPr>
            <p:cNvSpPr txBox="1"/>
            <p:nvPr/>
          </p:nvSpPr>
          <p:spPr>
            <a:xfrm>
              <a:off x="9838798" y="1821020"/>
              <a:ext cx="505267" cy="369332"/>
            </a:xfrm>
            <a:prstGeom prst="rect">
              <a:avLst/>
            </a:prstGeom>
            <a:noFill/>
          </p:spPr>
          <p:txBody>
            <a:bodyPr wrap="none" rtlCol="0">
              <a:spAutoFit/>
            </a:bodyPr>
            <a:lstStyle/>
            <a:p>
              <a:r>
                <a:rPr lang="en-US" dirty="0"/>
                <a:t>out</a:t>
              </a:r>
            </a:p>
          </p:txBody>
        </p:sp>
        <p:sp>
          <p:nvSpPr>
            <p:cNvPr id="43" name="TextBox 42">
              <a:extLst>
                <a:ext uri="{FF2B5EF4-FFF2-40B4-BE49-F238E27FC236}">
                  <a16:creationId xmlns:a16="http://schemas.microsoft.com/office/drawing/2014/main" id="{80529E1D-E76C-CC49-8AD4-CEF57BCF8C97}"/>
                </a:ext>
              </a:extLst>
            </p:cNvPr>
            <p:cNvSpPr txBox="1"/>
            <p:nvPr/>
          </p:nvSpPr>
          <p:spPr>
            <a:xfrm>
              <a:off x="8732560" y="2379596"/>
              <a:ext cx="1221809" cy="369332"/>
            </a:xfrm>
            <a:prstGeom prst="rect">
              <a:avLst/>
            </a:prstGeom>
            <a:noFill/>
          </p:spPr>
          <p:txBody>
            <a:bodyPr wrap="none" rtlCol="0">
              <a:spAutoFit/>
            </a:bodyPr>
            <a:lstStyle/>
            <a:p>
              <a:pPr algn="ctr"/>
              <a:r>
                <a:rPr lang="en-US" dirty="0"/>
                <a:t>out = a ^ b</a:t>
              </a:r>
            </a:p>
          </p:txBody>
        </p:sp>
        <p:sp>
          <p:nvSpPr>
            <p:cNvPr id="44" name="TextBox 43">
              <a:extLst>
                <a:ext uri="{FF2B5EF4-FFF2-40B4-BE49-F238E27FC236}">
                  <a16:creationId xmlns:a16="http://schemas.microsoft.com/office/drawing/2014/main" id="{2347FED0-C98E-324B-90F5-D09A168C60C7}"/>
                </a:ext>
              </a:extLst>
            </p:cNvPr>
            <p:cNvSpPr txBox="1"/>
            <p:nvPr/>
          </p:nvSpPr>
          <p:spPr>
            <a:xfrm>
              <a:off x="3863108" y="3208063"/>
              <a:ext cx="295274" cy="369332"/>
            </a:xfrm>
            <a:prstGeom prst="rect">
              <a:avLst/>
            </a:prstGeom>
            <a:noFill/>
          </p:spPr>
          <p:txBody>
            <a:bodyPr wrap="none" rtlCol="0">
              <a:spAutoFit/>
            </a:bodyPr>
            <a:lstStyle/>
            <a:p>
              <a:r>
                <a:rPr lang="en-US" dirty="0"/>
                <a:t>a</a:t>
              </a:r>
            </a:p>
          </p:txBody>
        </p:sp>
        <p:sp>
          <p:nvSpPr>
            <p:cNvPr id="45" name="TextBox 44">
              <a:extLst>
                <a:ext uri="{FF2B5EF4-FFF2-40B4-BE49-F238E27FC236}">
                  <a16:creationId xmlns:a16="http://schemas.microsoft.com/office/drawing/2014/main" id="{E9C529F3-D8ED-FF47-B00E-7401BFD1DDA8}"/>
                </a:ext>
              </a:extLst>
            </p:cNvPr>
            <p:cNvSpPr txBox="1"/>
            <p:nvPr/>
          </p:nvSpPr>
          <p:spPr>
            <a:xfrm>
              <a:off x="3857498" y="3608958"/>
              <a:ext cx="306494" cy="369332"/>
            </a:xfrm>
            <a:prstGeom prst="rect">
              <a:avLst/>
            </a:prstGeom>
            <a:noFill/>
          </p:spPr>
          <p:txBody>
            <a:bodyPr wrap="none" rtlCol="0">
              <a:spAutoFit/>
            </a:bodyPr>
            <a:lstStyle/>
            <a:p>
              <a:r>
                <a:rPr lang="en-US" dirty="0"/>
                <a:t>b</a:t>
              </a:r>
            </a:p>
          </p:txBody>
        </p:sp>
        <p:sp>
          <p:nvSpPr>
            <p:cNvPr id="46" name="TextBox 45">
              <a:extLst>
                <a:ext uri="{FF2B5EF4-FFF2-40B4-BE49-F238E27FC236}">
                  <a16:creationId xmlns:a16="http://schemas.microsoft.com/office/drawing/2014/main" id="{49F9F422-B367-4A4E-9023-E4FBB08A671F}"/>
                </a:ext>
              </a:extLst>
            </p:cNvPr>
            <p:cNvSpPr txBox="1"/>
            <p:nvPr/>
          </p:nvSpPr>
          <p:spPr>
            <a:xfrm>
              <a:off x="5156763" y="3365831"/>
              <a:ext cx="505267" cy="369332"/>
            </a:xfrm>
            <a:prstGeom prst="rect">
              <a:avLst/>
            </a:prstGeom>
            <a:noFill/>
          </p:spPr>
          <p:txBody>
            <a:bodyPr wrap="none" rtlCol="0">
              <a:spAutoFit/>
            </a:bodyPr>
            <a:lstStyle/>
            <a:p>
              <a:r>
                <a:rPr lang="en-US" dirty="0"/>
                <a:t>out</a:t>
              </a:r>
            </a:p>
          </p:txBody>
        </p:sp>
        <p:sp>
          <p:nvSpPr>
            <p:cNvPr id="47" name="TextBox 46">
              <a:extLst>
                <a:ext uri="{FF2B5EF4-FFF2-40B4-BE49-F238E27FC236}">
                  <a16:creationId xmlns:a16="http://schemas.microsoft.com/office/drawing/2014/main" id="{26406E2B-F1C0-E94D-949D-7B4A4A1971D3}"/>
                </a:ext>
              </a:extLst>
            </p:cNvPr>
            <p:cNvSpPr txBox="1"/>
            <p:nvPr/>
          </p:nvSpPr>
          <p:spPr>
            <a:xfrm>
              <a:off x="3922285" y="3924407"/>
              <a:ext cx="1478290" cy="369332"/>
            </a:xfrm>
            <a:prstGeom prst="rect">
              <a:avLst/>
            </a:prstGeom>
            <a:noFill/>
          </p:spPr>
          <p:txBody>
            <a:bodyPr wrap="none" rtlCol="0">
              <a:spAutoFit/>
            </a:bodyPr>
            <a:lstStyle/>
            <a:p>
              <a:pPr algn="ctr"/>
              <a:r>
                <a:rPr lang="en-US" dirty="0"/>
                <a:t>out = ~(a &amp; b)</a:t>
              </a:r>
            </a:p>
          </p:txBody>
        </p:sp>
        <p:sp>
          <p:nvSpPr>
            <p:cNvPr id="48" name="TextBox 47">
              <a:extLst>
                <a:ext uri="{FF2B5EF4-FFF2-40B4-BE49-F238E27FC236}">
                  <a16:creationId xmlns:a16="http://schemas.microsoft.com/office/drawing/2014/main" id="{EFFAD6B5-892D-914A-9077-56E75E0CD9BD}"/>
                </a:ext>
              </a:extLst>
            </p:cNvPr>
            <p:cNvSpPr txBox="1"/>
            <p:nvPr/>
          </p:nvSpPr>
          <p:spPr>
            <a:xfrm>
              <a:off x="6206964" y="3208063"/>
              <a:ext cx="295274" cy="369332"/>
            </a:xfrm>
            <a:prstGeom prst="rect">
              <a:avLst/>
            </a:prstGeom>
            <a:noFill/>
          </p:spPr>
          <p:txBody>
            <a:bodyPr wrap="none" rtlCol="0">
              <a:spAutoFit/>
            </a:bodyPr>
            <a:lstStyle/>
            <a:p>
              <a:r>
                <a:rPr lang="en-US" dirty="0"/>
                <a:t>a</a:t>
              </a:r>
            </a:p>
          </p:txBody>
        </p:sp>
        <p:sp>
          <p:nvSpPr>
            <p:cNvPr id="49" name="TextBox 48">
              <a:extLst>
                <a:ext uri="{FF2B5EF4-FFF2-40B4-BE49-F238E27FC236}">
                  <a16:creationId xmlns:a16="http://schemas.microsoft.com/office/drawing/2014/main" id="{BE157960-1753-2149-9D95-1786DFB25D6D}"/>
                </a:ext>
              </a:extLst>
            </p:cNvPr>
            <p:cNvSpPr txBox="1"/>
            <p:nvPr/>
          </p:nvSpPr>
          <p:spPr>
            <a:xfrm>
              <a:off x="6201354" y="3608958"/>
              <a:ext cx="306494" cy="369332"/>
            </a:xfrm>
            <a:prstGeom prst="rect">
              <a:avLst/>
            </a:prstGeom>
            <a:noFill/>
          </p:spPr>
          <p:txBody>
            <a:bodyPr wrap="none" rtlCol="0">
              <a:spAutoFit/>
            </a:bodyPr>
            <a:lstStyle/>
            <a:p>
              <a:r>
                <a:rPr lang="en-US" dirty="0"/>
                <a:t>b</a:t>
              </a:r>
            </a:p>
          </p:txBody>
        </p:sp>
        <p:sp>
          <p:nvSpPr>
            <p:cNvPr id="50" name="TextBox 49">
              <a:extLst>
                <a:ext uri="{FF2B5EF4-FFF2-40B4-BE49-F238E27FC236}">
                  <a16:creationId xmlns:a16="http://schemas.microsoft.com/office/drawing/2014/main" id="{7B0F65D8-E3F0-A144-9E42-77FC2C05DC90}"/>
                </a:ext>
              </a:extLst>
            </p:cNvPr>
            <p:cNvSpPr txBox="1"/>
            <p:nvPr/>
          </p:nvSpPr>
          <p:spPr>
            <a:xfrm>
              <a:off x="7500619" y="3365831"/>
              <a:ext cx="505267" cy="369332"/>
            </a:xfrm>
            <a:prstGeom prst="rect">
              <a:avLst/>
            </a:prstGeom>
            <a:noFill/>
          </p:spPr>
          <p:txBody>
            <a:bodyPr wrap="none" rtlCol="0">
              <a:spAutoFit/>
            </a:bodyPr>
            <a:lstStyle/>
            <a:p>
              <a:r>
                <a:rPr lang="en-US" dirty="0"/>
                <a:t>out</a:t>
              </a:r>
            </a:p>
          </p:txBody>
        </p:sp>
        <p:sp>
          <p:nvSpPr>
            <p:cNvPr id="51" name="TextBox 50">
              <a:extLst>
                <a:ext uri="{FF2B5EF4-FFF2-40B4-BE49-F238E27FC236}">
                  <a16:creationId xmlns:a16="http://schemas.microsoft.com/office/drawing/2014/main" id="{6AA52792-B590-1848-A9B0-431A6FFA7B25}"/>
                </a:ext>
              </a:extLst>
            </p:cNvPr>
            <p:cNvSpPr txBox="1"/>
            <p:nvPr/>
          </p:nvSpPr>
          <p:spPr>
            <a:xfrm>
              <a:off x="6291788" y="3924407"/>
              <a:ext cx="1426994" cy="369332"/>
            </a:xfrm>
            <a:prstGeom prst="rect">
              <a:avLst/>
            </a:prstGeom>
            <a:noFill/>
          </p:spPr>
          <p:txBody>
            <a:bodyPr wrap="none" rtlCol="0">
              <a:spAutoFit/>
            </a:bodyPr>
            <a:lstStyle/>
            <a:p>
              <a:pPr algn="ctr"/>
              <a:r>
                <a:rPr lang="en-US" dirty="0"/>
                <a:t>out = ~(a | b)</a:t>
              </a:r>
            </a:p>
          </p:txBody>
        </p:sp>
        <p:sp>
          <p:nvSpPr>
            <p:cNvPr id="52" name="TextBox 51">
              <a:extLst>
                <a:ext uri="{FF2B5EF4-FFF2-40B4-BE49-F238E27FC236}">
                  <a16:creationId xmlns:a16="http://schemas.microsoft.com/office/drawing/2014/main" id="{19DA5814-2601-B34A-AC52-561DA132C307}"/>
                </a:ext>
              </a:extLst>
            </p:cNvPr>
            <p:cNvSpPr txBox="1"/>
            <p:nvPr/>
          </p:nvSpPr>
          <p:spPr>
            <a:xfrm>
              <a:off x="8557817" y="3219692"/>
              <a:ext cx="295274" cy="369332"/>
            </a:xfrm>
            <a:prstGeom prst="rect">
              <a:avLst/>
            </a:prstGeom>
            <a:noFill/>
          </p:spPr>
          <p:txBody>
            <a:bodyPr wrap="none" rtlCol="0">
              <a:spAutoFit/>
            </a:bodyPr>
            <a:lstStyle/>
            <a:p>
              <a:r>
                <a:rPr lang="en-US" dirty="0"/>
                <a:t>a</a:t>
              </a:r>
            </a:p>
          </p:txBody>
        </p:sp>
        <p:sp>
          <p:nvSpPr>
            <p:cNvPr id="53" name="TextBox 52">
              <a:extLst>
                <a:ext uri="{FF2B5EF4-FFF2-40B4-BE49-F238E27FC236}">
                  <a16:creationId xmlns:a16="http://schemas.microsoft.com/office/drawing/2014/main" id="{69430A62-90E3-8E4C-BF51-8FB005773523}"/>
                </a:ext>
              </a:extLst>
            </p:cNvPr>
            <p:cNvSpPr txBox="1"/>
            <p:nvPr/>
          </p:nvSpPr>
          <p:spPr>
            <a:xfrm>
              <a:off x="8552207" y="3620587"/>
              <a:ext cx="306494" cy="369332"/>
            </a:xfrm>
            <a:prstGeom prst="rect">
              <a:avLst/>
            </a:prstGeom>
            <a:noFill/>
          </p:spPr>
          <p:txBody>
            <a:bodyPr wrap="none" rtlCol="0">
              <a:spAutoFit/>
            </a:bodyPr>
            <a:lstStyle/>
            <a:p>
              <a:r>
                <a:rPr lang="en-US" dirty="0"/>
                <a:t>b</a:t>
              </a:r>
            </a:p>
          </p:txBody>
        </p:sp>
        <p:sp>
          <p:nvSpPr>
            <p:cNvPr id="54" name="TextBox 53">
              <a:extLst>
                <a:ext uri="{FF2B5EF4-FFF2-40B4-BE49-F238E27FC236}">
                  <a16:creationId xmlns:a16="http://schemas.microsoft.com/office/drawing/2014/main" id="{AA1B5858-2773-2D45-BB43-A316CE7BCE68}"/>
                </a:ext>
              </a:extLst>
            </p:cNvPr>
            <p:cNvSpPr txBox="1"/>
            <p:nvPr/>
          </p:nvSpPr>
          <p:spPr>
            <a:xfrm>
              <a:off x="9851472" y="3377460"/>
              <a:ext cx="505267" cy="369332"/>
            </a:xfrm>
            <a:prstGeom prst="rect">
              <a:avLst/>
            </a:prstGeom>
            <a:noFill/>
          </p:spPr>
          <p:txBody>
            <a:bodyPr wrap="none" rtlCol="0">
              <a:spAutoFit/>
            </a:bodyPr>
            <a:lstStyle/>
            <a:p>
              <a:r>
                <a:rPr lang="en-US" dirty="0"/>
                <a:t>out</a:t>
              </a:r>
            </a:p>
          </p:txBody>
        </p:sp>
        <p:sp>
          <p:nvSpPr>
            <p:cNvPr id="55" name="TextBox 54">
              <a:extLst>
                <a:ext uri="{FF2B5EF4-FFF2-40B4-BE49-F238E27FC236}">
                  <a16:creationId xmlns:a16="http://schemas.microsoft.com/office/drawing/2014/main" id="{EEED9C5A-38A5-5F42-B6C7-45B4E02FD6B9}"/>
                </a:ext>
              </a:extLst>
            </p:cNvPr>
            <p:cNvSpPr txBox="1"/>
            <p:nvPr/>
          </p:nvSpPr>
          <p:spPr>
            <a:xfrm>
              <a:off x="8637833" y="3936036"/>
              <a:ext cx="1436612" cy="369332"/>
            </a:xfrm>
            <a:prstGeom prst="rect">
              <a:avLst/>
            </a:prstGeom>
            <a:noFill/>
          </p:spPr>
          <p:txBody>
            <a:bodyPr wrap="none" rtlCol="0">
              <a:spAutoFit/>
            </a:bodyPr>
            <a:lstStyle/>
            <a:p>
              <a:pPr algn="ctr"/>
              <a:r>
                <a:rPr lang="en-US" dirty="0"/>
                <a:t>out = ~(a ^ b)</a:t>
              </a:r>
            </a:p>
          </p:txBody>
        </p:sp>
      </p:grpSp>
    </p:spTree>
    <p:extLst>
      <p:ext uri="{BB962C8B-B14F-4D97-AF65-F5344CB8AC3E}">
        <p14:creationId xmlns:p14="http://schemas.microsoft.com/office/powerpoint/2010/main" val="47547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Example Propagation Delay: AND gate</a:t>
            </a:r>
          </a:p>
        </p:txBody>
      </p:sp>
      <p:graphicFrame>
        <p:nvGraphicFramePr>
          <p:cNvPr id="9" name="Table 9">
            <a:extLst>
              <a:ext uri="{FF2B5EF4-FFF2-40B4-BE49-F238E27FC236}">
                <a16:creationId xmlns:a16="http://schemas.microsoft.com/office/drawing/2014/main" id="{5A00D6F9-B292-CB46-A636-2CBAE0CE06BA}"/>
              </a:ext>
            </a:extLst>
          </p:cNvPr>
          <p:cNvGraphicFramePr>
            <a:graphicFrameLocks noGrp="1"/>
          </p:cNvGraphicFramePr>
          <p:nvPr>
            <p:ph idx="1"/>
            <p:extLst>
              <p:ext uri="{D42A27DB-BD31-4B8C-83A1-F6EECF244321}">
                <p14:modId xmlns:p14="http://schemas.microsoft.com/office/powerpoint/2010/main" val="1920412980"/>
              </p:ext>
            </p:extLst>
          </p:nvPr>
        </p:nvGraphicFramePr>
        <p:xfrm>
          <a:off x="838200" y="1825625"/>
          <a:ext cx="10515600" cy="35661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481547798"/>
                    </a:ext>
                  </a:extLst>
                </a:gridCol>
                <a:gridCol w="2628900">
                  <a:extLst>
                    <a:ext uri="{9D8B030D-6E8A-4147-A177-3AD203B41FA5}">
                      <a16:colId xmlns:a16="http://schemas.microsoft.com/office/drawing/2014/main" val="756947892"/>
                    </a:ext>
                  </a:extLst>
                </a:gridCol>
                <a:gridCol w="2628900">
                  <a:extLst>
                    <a:ext uri="{9D8B030D-6E8A-4147-A177-3AD203B41FA5}">
                      <a16:colId xmlns:a16="http://schemas.microsoft.com/office/drawing/2014/main" val="2085732642"/>
                    </a:ext>
                  </a:extLst>
                </a:gridCol>
                <a:gridCol w="2628900">
                  <a:extLst>
                    <a:ext uri="{9D8B030D-6E8A-4147-A177-3AD203B41FA5}">
                      <a16:colId xmlns:a16="http://schemas.microsoft.com/office/drawing/2014/main" val="2387961626"/>
                    </a:ext>
                  </a:extLst>
                </a:gridCol>
              </a:tblGrid>
              <a:tr h="370840">
                <a:tc>
                  <a:txBody>
                    <a:bodyPr/>
                    <a:lstStyle/>
                    <a:p>
                      <a:pPr algn="ctr"/>
                      <a:r>
                        <a:rPr lang="en-US" sz="2400" dirty="0"/>
                        <a:t>Transistor Technology</a:t>
                      </a:r>
                    </a:p>
                  </a:txBody>
                  <a:tcPr anchor="ctr"/>
                </a:tc>
                <a:tc>
                  <a:txBody>
                    <a:bodyPr/>
                    <a:lstStyle/>
                    <a:p>
                      <a:pPr algn="ctr"/>
                      <a:r>
                        <a:rPr lang="en-US" sz="2400" dirty="0"/>
                        <a:t>Parameter</a:t>
                      </a:r>
                    </a:p>
                  </a:txBody>
                  <a:tcPr anchor="ctr"/>
                </a:tc>
                <a:tc>
                  <a:txBody>
                    <a:bodyPr/>
                    <a:lstStyle/>
                    <a:p>
                      <a:pPr algn="ctr"/>
                      <a:r>
                        <a:rPr lang="en-US" sz="2400" dirty="0"/>
                        <a:t>Typical</a:t>
                      </a:r>
                    </a:p>
                  </a:txBody>
                  <a:tcPr anchor="ctr"/>
                </a:tc>
                <a:tc>
                  <a:txBody>
                    <a:bodyPr/>
                    <a:lstStyle/>
                    <a:p>
                      <a:pPr algn="ctr"/>
                      <a:r>
                        <a:rPr lang="en-US" sz="2400" dirty="0"/>
                        <a:t>Maximum</a:t>
                      </a:r>
                    </a:p>
                  </a:txBody>
                  <a:tcPr anchor="ctr"/>
                </a:tc>
                <a:extLst>
                  <a:ext uri="{0D108BD9-81ED-4DB2-BD59-A6C34878D82A}">
                    <a16:rowId xmlns:a16="http://schemas.microsoft.com/office/drawing/2014/main" val="1590116721"/>
                  </a:ext>
                </a:extLst>
              </a:tr>
              <a:tr h="370840">
                <a:tc rowSpan="2">
                  <a:txBody>
                    <a:bodyPr/>
                    <a:lstStyle/>
                    <a:p>
                      <a:pPr algn="ctr"/>
                      <a:r>
                        <a:rPr lang="en-US" sz="2400" dirty="0"/>
                        <a:t>Baseline (7408)</a:t>
                      </a:r>
                    </a:p>
                  </a:txBody>
                  <a:tcPr anchor="ctr">
                    <a:solidFill>
                      <a:srgbClr val="D2DFF0"/>
                    </a:solidFill>
                  </a:tcPr>
                </a:tc>
                <a:tc>
                  <a:txBody>
                    <a:bodyPr/>
                    <a:lstStyle/>
                    <a:p>
                      <a:pPr algn="ctr"/>
                      <a:r>
                        <a:rPr lang="en-US" sz="2400" dirty="0" err="1"/>
                        <a:t>t</a:t>
                      </a:r>
                      <a:r>
                        <a:rPr lang="en-US" sz="2400" baseline="-25000" dirty="0" err="1"/>
                        <a:t>PLH</a:t>
                      </a:r>
                      <a:endParaRPr lang="en-US" sz="2400" baseline="-25000" dirty="0"/>
                    </a:p>
                  </a:txBody>
                  <a:tcPr anchor="ctr">
                    <a:solidFill>
                      <a:srgbClr val="D2DFF0"/>
                    </a:solidFill>
                  </a:tcPr>
                </a:tc>
                <a:tc>
                  <a:txBody>
                    <a:bodyPr/>
                    <a:lstStyle/>
                    <a:p>
                      <a:pPr algn="ctr"/>
                      <a:r>
                        <a:rPr lang="en-US" sz="2400" dirty="0"/>
                        <a:t>17.5ns</a:t>
                      </a:r>
                    </a:p>
                  </a:txBody>
                  <a:tcPr anchor="ctr">
                    <a:solidFill>
                      <a:srgbClr val="D2DFF0"/>
                    </a:solidFill>
                  </a:tcPr>
                </a:tc>
                <a:tc>
                  <a:txBody>
                    <a:bodyPr/>
                    <a:lstStyle/>
                    <a:p>
                      <a:pPr algn="ctr"/>
                      <a:r>
                        <a:rPr lang="en-US" sz="2400" dirty="0"/>
                        <a:t>27ns</a:t>
                      </a:r>
                    </a:p>
                  </a:txBody>
                  <a:tcPr anchor="ctr">
                    <a:solidFill>
                      <a:srgbClr val="D2DFF0"/>
                    </a:solidFill>
                  </a:tcPr>
                </a:tc>
                <a:extLst>
                  <a:ext uri="{0D108BD9-81ED-4DB2-BD59-A6C34878D82A}">
                    <a16:rowId xmlns:a16="http://schemas.microsoft.com/office/drawing/2014/main" val="264644730"/>
                  </a:ext>
                </a:extLst>
              </a:tr>
              <a:tr h="370840">
                <a:tc vMerge="1">
                  <a:txBody>
                    <a:bodyPr/>
                    <a:lstStyle/>
                    <a:p>
                      <a:endParaRPr lang="en-US" dirty="0"/>
                    </a:p>
                  </a:txBody>
                  <a:tcPr/>
                </a:tc>
                <a:tc>
                  <a:txBody>
                    <a:bodyPr/>
                    <a:lstStyle/>
                    <a:p>
                      <a:pPr algn="ctr"/>
                      <a:r>
                        <a:rPr lang="en-US" sz="2400" dirty="0" err="1"/>
                        <a:t>t</a:t>
                      </a:r>
                      <a:r>
                        <a:rPr lang="en-US" sz="2400" baseline="-25000" dirty="0" err="1"/>
                        <a:t>PHL</a:t>
                      </a:r>
                      <a:endParaRPr lang="en-US" sz="2400" baseline="-25000" dirty="0"/>
                    </a:p>
                  </a:txBody>
                  <a:tcPr anchor="ctr">
                    <a:solidFill>
                      <a:srgbClr val="E9F1F8"/>
                    </a:solidFill>
                  </a:tcPr>
                </a:tc>
                <a:tc>
                  <a:txBody>
                    <a:bodyPr/>
                    <a:lstStyle/>
                    <a:p>
                      <a:pPr algn="ctr"/>
                      <a:r>
                        <a:rPr lang="en-US" sz="2400" dirty="0"/>
                        <a:t>12ns</a:t>
                      </a:r>
                    </a:p>
                  </a:txBody>
                  <a:tcPr anchor="ctr"/>
                </a:tc>
                <a:tc>
                  <a:txBody>
                    <a:bodyPr/>
                    <a:lstStyle/>
                    <a:p>
                      <a:pPr algn="ctr"/>
                      <a:r>
                        <a:rPr lang="en-US" sz="2400" dirty="0"/>
                        <a:t>19ns</a:t>
                      </a:r>
                    </a:p>
                  </a:txBody>
                  <a:tcPr anchor="ctr"/>
                </a:tc>
                <a:extLst>
                  <a:ext uri="{0D108BD9-81ED-4DB2-BD59-A6C34878D82A}">
                    <a16:rowId xmlns:a16="http://schemas.microsoft.com/office/drawing/2014/main" val="4272647055"/>
                  </a:ext>
                </a:extLst>
              </a:tr>
              <a:tr h="370840">
                <a:tc rowSpan="2">
                  <a:txBody>
                    <a:bodyPr/>
                    <a:lstStyle/>
                    <a:p>
                      <a:pPr algn="ctr"/>
                      <a:r>
                        <a:rPr lang="en-US" sz="2400" dirty="0"/>
                        <a:t>Schottky (74S08)</a:t>
                      </a:r>
                    </a:p>
                  </a:txBody>
                  <a:tcPr anchor="ctr">
                    <a:solidFill>
                      <a:srgbClr val="E9F1F8"/>
                    </a:solidFill>
                  </a:tcPr>
                </a:tc>
                <a:tc>
                  <a:txBody>
                    <a:bodyPr/>
                    <a:lstStyle/>
                    <a:p>
                      <a:pPr algn="ctr"/>
                      <a:r>
                        <a:rPr lang="en-US" sz="2400" dirty="0" err="1"/>
                        <a:t>t</a:t>
                      </a:r>
                      <a:r>
                        <a:rPr lang="en-US" sz="2400" baseline="-25000" dirty="0" err="1"/>
                        <a:t>PLH</a:t>
                      </a:r>
                      <a:endParaRPr lang="en-US" sz="2400" baseline="-25000" dirty="0"/>
                    </a:p>
                  </a:txBody>
                  <a:tcPr anchor="ctr">
                    <a:solidFill>
                      <a:srgbClr val="D2DFF0"/>
                    </a:solidFill>
                  </a:tcPr>
                </a:tc>
                <a:tc>
                  <a:txBody>
                    <a:bodyPr/>
                    <a:lstStyle/>
                    <a:p>
                      <a:pPr algn="ctr"/>
                      <a:r>
                        <a:rPr lang="en-US" sz="2400" dirty="0"/>
                        <a:t>4.5ns</a:t>
                      </a:r>
                    </a:p>
                  </a:txBody>
                  <a:tcPr anchor="ctr">
                    <a:solidFill>
                      <a:srgbClr val="D2DFF0"/>
                    </a:solidFill>
                  </a:tcPr>
                </a:tc>
                <a:tc>
                  <a:txBody>
                    <a:bodyPr/>
                    <a:lstStyle/>
                    <a:p>
                      <a:pPr algn="ctr"/>
                      <a:r>
                        <a:rPr lang="en-US" sz="2400" dirty="0"/>
                        <a:t>7ns</a:t>
                      </a:r>
                    </a:p>
                  </a:txBody>
                  <a:tcPr anchor="ctr">
                    <a:solidFill>
                      <a:srgbClr val="D2DFF0"/>
                    </a:solidFill>
                  </a:tcPr>
                </a:tc>
                <a:extLst>
                  <a:ext uri="{0D108BD9-81ED-4DB2-BD59-A6C34878D82A}">
                    <a16:rowId xmlns:a16="http://schemas.microsoft.com/office/drawing/2014/main" val="2119528564"/>
                  </a:ext>
                </a:extLst>
              </a:tr>
              <a:tr h="370840">
                <a:tc vMerge="1">
                  <a:txBody>
                    <a:bodyPr/>
                    <a:lstStyle/>
                    <a:p>
                      <a:pPr algn="ctr"/>
                      <a:endParaRPr lang="en-US" dirty="0"/>
                    </a:p>
                  </a:txBody>
                  <a:tcPr anchor="ctr"/>
                </a:tc>
                <a:tc>
                  <a:txBody>
                    <a:bodyPr/>
                    <a:lstStyle/>
                    <a:p>
                      <a:pPr algn="ctr"/>
                      <a:r>
                        <a:rPr lang="en-US" sz="2400" dirty="0" err="1"/>
                        <a:t>t</a:t>
                      </a:r>
                      <a:r>
                        <a:rPr lang="en-US" sz="2400" baseline="-25000" dirty="0" err="1"/>
                        <a:t>PHL</a:t>
                      </a:r>
                      <a:endParaRPr lang="en-US" sz="2400" baseline="-25000" dirty="0"/>
                    </a:p>
                  </a:txBody>
                  <a:tcPr anchor="ctr">
                    <a:solidFill>
                      <a:srgbClr val="E9F1F8"/>
                    </a:solidFill>
                  </a:tcPr>
                </a:tc>
                <a:tc>
                  <a:txBody>
                    <a:bodyPr/>
                    <a:lstStyle/>
                    <a:p>
                      <a:pPr algn="ctr"/>
                      <a:r>
                        <a:rPr lang="en-US" sz="2400" dirty="0"/>
                        <a:t>5ns</a:t>
                      </a:r>
                    </a:p>
                  </a:txBody>
                  <a:tcPr anchor="ctr">
                    <a:solidFill>
                      <a:srgbClr val="E9F1F8"/>
                    </a:solidFill>
                  </a:tcPr>
                </a:tc>
                <a:tc>
                  <a:txBody>
                    <a:bodyPr/>
                    <a:lstStyle/>
                    <a:p>
                      <a:pPr algn="ctr"/>
                      <a:r>
                        <a:rPr lang="en-US" sz="2400" dirty="0"/>
                        <a:t>7.5ns</a:t>
                      </a:r>
                    </a:p>
                  </a:txBody>
                  <a:tcPr anchor="ctr">
                    <a:solidFill>
                      <a:srgbClr val="E9F1F8"/>
                    </a:solidFill>
                  </a:tcPr>
                </a:tc>
                <a:extLst>
                  <a:ext uri="{0D108BD9-81ED-4DB2-BD59-A6C34878D82A}">
                    <a16:rowId xmlns:a16="http://schemas.microsoft.com/office/drawing/2014/main" val="2307766186"/>
                  </a:ext>
                </a:extLst>
              </a:tr>
              <a:tr h="189810">
                <a:tc rowSpan="2">
                  <a:txBody>
                    <a:bodyPr/>
                    <a:lstStyle/>
                    <a:p>
                      <a:pPr algn="ctr"/>
                      <a:r>
                        <a:rPr lang="en-US" sz="2400" dirty="0"/>
                        <a:t>Low-Power Schottky (74LS08)</a:t>
                      </a:r>
                    </a:p>
                  </a:txBody>
                  <a:tcPr anchor="ctr">
                    <a:solidFill>
                      <a:srgbClr val="D2DFF0"/>
                    </a:solidFill>
                  </a:tcPr>
                </a:tc>
                <a:tc>
                  <a:txBody>
                    <a:bodyPr/>
                    <a:lstStyle/>
                    <a:p>
                      <a:pPr algn="ctr"/>
                      <a:r>
                        <a:rPr lang="en-US" sz="2400" dirty="0" err="1"/>
                        <a:t>t</a:t>
                      </a:r>
                      <a:r>
                        <a:rPr lang="en-US" sz="2400" baseline="-25000" dirty="0" err="1"/>
                        <a:t>PLH</a:t>
                      </a:r>
                      <a:endParaRPr lang="en-US" sz="2400" baseline="-25000" dirty="0"/>
                    </a:p>
                  </a:txBody>
                  <a:tcPr anchor="ctr">
                    <a:solidFill>
                      <a:srgbClr val="D2DFF0"/>
                    </a:solidFill>
                  </a:tcPr>
                </a:tc>
                <a:tc>
                  <a:txBody>
                    <a:bodyPr/>
                    <a:lstStyle/>
                    <a:p>
                      <a:pPr algn="ctr"/>
                      <a:r>
                        <a:rPr lang="en-US" sz="2400" dirty="0"/>
                        <a:t>8ns</a:t>
                      </a:r>
                    </a:p>
                  </a:txBody>
                  <a:tcPr anchor="ctr">
                    <a:solidFill>
                      <a:srgbClr val="D2DFF0"/>
                    </a:solidFill>
                  </a:tcPr>
                </a:tc>
                <a:tc>
                  <a:txBody>
                    <a:bodyPr/>
                    <a:lstStyle/>
                    <a:p>
                      <a:pPr algn="ctr"/>
                      <a:r>
                        <a:rPr lang="en-US" sz="2400" dirty="0"/>
                        <a:t>15ns</a:t>
                      </a:r>
                    </a:p>
                  </a:txBody>
                  <a:tcPr anchor="ctr">
                    <a:solidFill>
                      <a:srgbClr val="D2DFF0"/>
                    </a:solidFill>
                  </a:tcPr>
                </a:tc>
                <a:extLst>
                  <a:ext uri="{0D108BD9-81ED-4DB2-BD59-A6C34878D82A}">
                    <a16:rowId xmlns:a16="http://schemas.microsoft.com/office/drawing/2014/main" val="2212856166"/>
                  </a:ext>
                </a:extLst>
              </a:tr>
              <a:tr h="370840">
                <a:tc vMerge="1">
                  <a:txBody>
                    <a:bodyPr/>
                    <a:lstStyle/>
                    <a:p>
                      <a:pPr algn="ctr"/>
                      <a:endParaRPr lang="en-US" dirty="0"/>
                    </a:p>
                  </a:txBody>
                  <a:tcPr anchor="ctr"/>
                </a:tc>
                <a:tc>
                  <a:txBody>
                    <a:bodyPr/>
                    <a:lstStyle/>
                    <a:p>
                      <a:pPr algn="ctr"/>
                      <a:r>
                        <a:rPr lang="en-US" sz="2400" dirty="0" err="1"/>
                        <a:t>t</a:t>
                      </a:r>
                      <a:r>
                        <a:rPr lang="en-US" sz="2400" baseline="-25000" dirty="0" err="1"/>
                        <a:t>PHL</a:t>
                      </a:r>
                      <a:endParaRPr lang="en-US" sz="2400" baseline="-25000" dirty="0"/>
                    </a:p>
                  </a:txBody>
                  <a:tcPr anchor="ctr">
                    <a:solidFill>
                      <a:srgbClr val="E9F1F8"/>
                    </a:solidFill>
                  </a:tcPr>
                </a:tc>
                <a:tc>
                  <a:txBody>
                    <a:bodyPr/>
                    <a:lstStyle/>
                    <a:p>
                      <a:pPr algn="ctr"/>
                      <a:r>
                        <a:rPr lang="en-US" sz="2400" dirty="0"/>
                        <a:t>10ns</a:t>
                      </a:r>
                    </a:p>
                  </a:txBody>
                  <a:tcPr anchor="ctr"/>
                </a:tc>
                <a:tc>
                  <a:txBody>
                    <a:bodyPr/>
                    <a:lstStyle/>
                    <a:p>
                      <a:pPr algn="ctr"/>
                      <a:r>
                        <a:rPr lang="en-US" sz="2400" dirty="0"/>
                        <a:t>20ns</a:t>
                      </a:r>
                    </a:p>
                  </a:txBody>
                  <a:tcPr anchor="ctr"/>
                </a:tc>
                <a:extLst>
                  <a:ext uri="{0D108BD9-81ED-4DB2-BD59-A6C34878D82A}">
                    <a16:rowId xmlns:a16="http://schemas.microsoft.com/office/drawing/2014/main" val="3815385782"/>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7</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
        <p:nvSpPr>
          <p:cNvPr id="10" name="TextBox 9">
            <a:extLst>
              <a:ext uri="{FF2B5EF4-FFF2-40B4-BE49-F238E27FC236}">
                <a16:creationId xmlns:a16="http://schemas.microsoft.com/office/drawing/2014/main" id="{05A6077C-7C9E-CC40-B20C-4B5667A4F89C}"/>
              </a:ext>
            </a:extLst>
          </p:cNvPr>
          <p:cNvSpPr txBox="1"/>
          <p:nvPr/>
        </p:nvSpPr>
        <p:spPr>
          <a:xfrm>
            <a:off x="7219087" y="5342056"/>
            <a:ext cx="4229941" cy="369332"/>
          </a:xfrm>
          <a:prstGeom prst="rect">
            <a:avLst/>
          </a:prstGeom>
          <a:noFill/>
        </p:spPr>
        <p:txBody>
          <a:bodyPr wrap="none" rtlCol="0">
            <a:spAutoFit/>
          </a:bodyPr>
          <a:lstStyle/>
          <a:p>
            <a:r>
              <a:rPr lang="en-US" dirty="0"/>
              <a:t>Source: Texas Instruments 74x08 datasheet</a:t>
            </a:r>
          </a:p>
        </p:txBody>
      </p:sp>
    </p:spTree>
    <p:extLst>
      <p:ext uri="{BB962C8B-B14F-4D97-AF65-F5344CB8AC3E}">
        <p14:creationId xmlns:p14="http://schemas.microsoft.com/office/powerpoint/2010/main" val="199681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Example Cumulative Delay: Full Adder</a:t>
            </a:r>
          </a:p>
        </p:txBody>
      </p:sp>
      <p:sp>
        <p:nvSpPr>
          <p:cNvPr id="181" name="Content Placeholder 180">
            <a:extLst>
              <a:ext uri="{FF2B5EF4-FFF2-40B4-BE49-F238E27FC236}">
                <a16:creationId xmlns:a16="http://schemas.microsoft.com/office/drawing/2014/main" id="{A691CB66-739A-3643-828A-FFD86FCB736E}"/>
              </a:ext>
            </a:extLst>
          </p:cNvPr>
          <p:cNvSpPr>
            <a:spLocks noGrp="1"/>
          </p:cNvSpPr>
          <p:nvPr>
            <p:ph sz="half" idx="2"/>
          </p:nvPr>
        </p:nvSpPr>
        <p:spPr/>
        <p:txBody>
          <a:bodyPr>
            <a:normAutofit lnSpcReduction="10000"/>
          </a:bodyPr>
          <a:lstStyle/>
          <a:p>
            <a:r>
              <a:rPr lang="en-US" dirty="0"/>
              <a:t>45ns from input values being set until all output values are ready</a:t>
            </a:r>
            <a:br>
              <a:rPr lang="en-US" dirty="0"/>
            </a:br>
            <a:r>
              <a:rPr lang="en-US" sz="2400" dirty="0"/>
              <a:t>(in this hypothetical case)</a:t>
            </a:r>
          </a:p>
          <a:p>
            <a:endParaRPr lang="en-US" dirty="0"/>
          </a:p>
          <a:p>
            <a:r>
              <a:rPr lang="en-US" dirty="0"/>
              <a:t>Outputs take on other, incorrect values before stabilizing</a:t>
            </a:r>
          </a:p>
          <a:p>
            <a:endParaRPr lang="en-US" dirty="0"/>
          </a:p>
          <a:p>
            <a:r>
              <a:rPr lang="en-US" dirty="0"/>
              <a:t>Key reason computers have clocks: give circuits time to stabilize before reading their results</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8</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pic>
        <p:nvPicPr>
          <p:cNvPr id="5" name="Picture 4" descr="Logo, icon&#10;&#10;Description automatically generated">
            <a:extLst>
              <a:ext uri="{FF2B5EF4-FFF2-40B4-BE49-F238E27FC236}">
                <a16:creationId xmlns:a16="http://schemas.microsoft.com/office/drawing/2014/main" id="{F49E301D-B5E0-6247-BED9-E349A55CC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783" y="1332154"/>
            <a:ext cx="4610100" cy="1997710"/>
          </a:xfrm>
          <a:prstGeom prst="rect">
            <a:avLst/>
          </a:prstGeom>
        </p:spPr>
      </p:pic>
      <p:sp>
        <p:nvSpPr>
          <p:cNvPr id="133" name="TextBox 132">
            <a:extLst>
              <a:ext uri="{FF2B5EF4-FFF2-40B4-BE49-F238E27FC236}">
                <a16:creationId xmlns:a16="http://schemas.microsoft.com/office/drawing/2014/main" id="{24F72C68-FEE2-5743-B3A9-560E9CBCD193}"/>
              </a:ext>
            </a:extLst>
          </p:cNvPr>
          <p:cNvSpPr txBox="1"/>
          <p:nvPr/>
        </p:nvSpPr>
        <p:spPr>
          <a:xfrm>
            <a:off x="1376945" y="3546564"/>
            <a:ext cx="295274" cy="369332"/>
          </a:xfrm>
          <a:prstGeom prst="rect">
            <a:avLst/>
          </a:prstGeom>
          <a:noFill/>
        </p:spPr>
        <p:txBody>
          <a:bodyPr wrap="none" rtlCol="0">
            <a:spAutoFit/>
          </a:bodyPr>
          <a:lstStyle/>
          <a:p>
            <a:pPr algn="r"/>
            <a:r>
              <a:rPr lang="en-US" dirty="0"/>
              <a:t>a</a:t>
            </a:r>
          </a:p>
        </p:txBody>
      </p:sp>
      <p:sp>
        <p:nvSpPr>
          <p:cNvPr id="134" name="TextBox 133">
            <a:extLst>
              <a:ext uri="{FF2B5EF4-FFF2-40B4-BE49-F238E27FC236}">
                <a16:creationId xmlns:a16="http://schemas.microsoft.com/office/drawing/2014/main" id="{9F906026-2D2D-D443-9BFD-B35C926CD7FF}"/>
              </a:ext>
            </a:extLst>
          </p:cNvPr>
          <p:cNvSpPr txBox="1"/>
          <p:nvPr/>
        </p:nvSpPr>
        <p:spPr>
          <a:xfrm>
            <a:off x="1365725" y="3915896"/>
            <a:ext cx="306494" cy="369332"/>
          </a:xfrm>
          <a:prstGeom prst="rect">
            <a:avLst/>
          </a:prstGeom>
          <a:noFill/>
        </p:spPr>
        <p:txBody>
          <a:bodyPr wrap="none" rtlCol="0">
            <a:spAutoFit/>
          </a:bodyPr>
          <a:lstStyle/>
          <a:p>
            <a:pPr algn="r"/>
            <a:r>
              <a:rPr lang="en-US" dirty="0"/>
              <a:t>b</a:t>
            </a:r>
          </a:p>
        </p:txBody>
      </p:sp>
      <p:sp>
        <p:nvSpPr>
          <p:cNvPr id="135" name="TextBox 134">
            <a:extLst>
              <a:ext uri="{FF2B5EF4-FFF2-40B4-BE49-F238E27FC236}">
                <a16:creationId xmlns:a16="http://schemas.microsoft.com/office/drawing/2014/main" id="{3CAC4C0F-A5DC-904C-8211-2431727EAB11}"/>
              </a:ext>
            </a:extLst>
          </p:cNvPr>
          <p:cNvSpPr txBox="1"/>
          <p:nvPr/>
        </p:nvSpPr>
        <p:spPr>
          <a:xfrm>
            <a:off x="1099626" y="4285228"/>
            <a:ext cx="572593" cy="369332"/>
          </a:xfrm>
          <a:prstGeom prst="rect">
            <a:avLst/>
          </a:prstGeom>
          <a:noFill/>
        </p:spPr>
        <p:txBody>
          <a:bodyPr wrap="none" rtlCol="0">
            <a:spAutoFit/>
          </a:bodyPr>
          <a:lstStyle/>
          <a:p>
            <a:pPr algn="r"/>
            <a:r>
              <a:rPr lang="en-US" dirty="0" err="1"/>
              <a:t>c_in</a:t>
            </a:r>
            <a:endParaRPr lang="en-US" dirty="0"/>
          </a:p>
        </p:txBody>
      </p:sp>
      <p:sp>
        <p:nvSpPr>
          <p:cNvPr id="136" name="TextBox 135">
            <a:extLst>
              <a:ext uri="{FF2B5EF4-FFF2-40B4-BE49-F238E27FC236}">
                <a16:creationId xmlns:a16="http://schemas.microsoft.com/office/drawing/2014/main" id="{0635206D-696B-CB4B-AD57-DC7C47B3C484}"/>
              </a:ext>
            </a:extLst>
          </p:cNvPr>
          <p:cNvSpPr txBox="1"/>
          <p:nvPr/>
        </p:nvSpPr>
        <p:spPr>
          <a:xfrm>
            <a:off x="1139701" y="4654560"/>
            <a:ext cx="532518" cy="369332"/>
          </a:xfrm>
          <a:prstGeom prst="rect">
            <a:avLst/>
          </a:prstGeom>
          <a:noFill/>
        </p:spPr>
        <p:txBody>
          <a:bodyPr wrap="none" rtlCol="0">
            <a:spAutoFit/>
          </a:bodyPr>
          <a:lstStyle/>
          <a:p>
            <a:pPr algn="r"/>
            <a:r>
              <a:rPr lang="en-US" dirty="0" err="1"/>
              <a:t>a^b</a:t>
            </a:r>
            <a:endParaRPr lang="en-US" dirty="0"/>
          </a:p>
        </p:txBody>
      </p:sp>
      <p:sp>
        <p:nvSpPr>
          <p:cNvPr id="137" name="TextBox 136">
            <a:extLst>
              <a:ext uri="{FF2B5EF4-FFF2-40B4-BE49-F238E27FC236}">
                <a16:creationId xmlns:a16="http://schemas.microsoft.com/office/drawing/2014/main" id="{7B402BAA-8BF7-2E43-B962-5DEE8C6462BB}"/>
              </a:ext>
            </a:extLst>
          </p:cNvPr>
          <p:cNvSpPr txBox="1"/>
          <p:nvPr/>
        </p:nvSpPr>
        <p:spPr>
          <a:xfrm>
            <a:off x="1118862" y="5389886"/>
            <a:ext cx="574196" cy="369332"/>
          </a:xfrm>
          <a:prstGeom prst="rect">
            <a:avLst/>
          </a:prstGeom>
          <a:noFill/>
        </p:spPr>
        <p:txBody>
          <a:bodyPr wrap="none" rtlCol="0">
            <a:spAutoFit/>
          </a:bodyPr>
          <a:lstStyle/>
          <a:p>
            <a:pPr algn="r"/>
            <a:r>
              <a:rPr lang="en-US" dirty="0" err="1"/>
              <a:t>a&amp;b</a:t>
            </a:r>
            <a:endParaRPr lang="en-US" dirty="0"/>
          </a:p>
        </p:txBody>
      </p:sp>
      <p:sp>
        <p:nvSpPr>
          <p:cNvPr id="138" name="TextBox 137">
            <a:extLst>
              <a:ext uri="{FF2B5EF4-FFF2-40B4-BE49-F238E27FC236}">
                <a16:creationId xmlns:a16="http://schemas.microsoft.com/office/drawing/2014/main" id="{133367B1-B5B9-984D-B013-579D66F3E652}"/>
              </a:ext>
            </a:extLst>
          </p:cNvPr>
          <p:cNvSpPr txBox="1"/>
          <p:nvPr/>
        </p:nvSpPr>
        <p:spPr>
          <a:xfrm>
            <a:off x="453616" y="5022223"/>
            <a:ext cx="1218603" cy="369332"/>
          </a:xfrm>
          <a:prstGeom prst="rect">
            <a:avLst/>
          </a:prstGeom>
          <a:noFill/>
        </p:spPr>
        <p:txBody>
          <a:bodyPr wrap="none" rtlCol="0">
            <a:spAutoFit/>
          </a:bodyPr>
          <a:lstStyle/>
          <a:p>
            <a:pPr algn="r"/>
            <a:r>
              <a:rPr lang="en-US" dirty="0"/>
              <a:t>(</a:t>
            </a:r>
            <a:r>
              <a:rPr lang="en-US" dirty="0" err="1"/>
              <a:t>a^b</a:t>
            </a:r>
            <a:r>
              <a:rPr lang="en-US" dirty="0"/>
              <a:t>)&amp;</a:t>
            </a:r>
            <a:r>
              <a:rPr lang="en-US" dirty="0" err="1"/>
              <a:t>c_in</a:t>
            </a:r>
            <a:endParaRPr lang="en-US" dirty="0"/>
          </a:p>
        </p:txBody>
      </p:sp>
      <p:sp>
        <p:nvSpPr>
          <p:cNvPr id="139" name="TextBox 138">
            <a:extLst>
              <a:ext uri="{FF2B5EF4-FFF2-40B4-BE49-F238E27FC236}">
                <a16:creationId xmlns:a16="http://schemas.microsoft.com/office/drawing/2014/main" id="{98C35407-A651-764D-94EB-3F00C1485450}"/>
              </a:ext>
            </a:extLst>
          </p:cNvPr>
          <p:cNvSpPr txBox="1"/>
          <p:nvPr/>
        </p:nvSpPr>
        <p:spPr>
          <a:xfrm>
            <a:off x="1086641" y="5757549"/>
            <a:ext cx="580608" cy="369332"/>
          </a:xfrm>
          <a:prstGeom prst="rect">
            <a:avLst/>
          </a:prstGeom>
          <a:noFill/>
        </p:spPr>
        <p:txBody>
          <a:bodyPr wrap="none" rtlCol="0">
            <a:spAutoFit/>
          </a:bodyPr>
          <a:lstStyle/>
          <a:p>
            <a:pPr algn="r"/>
            <a:r>
              <a:rPr lang="en-US" dirty="0"/>
              <a:t>sum</a:t>
            </a:r>
          </a:p>
        </p:txBody>
      </p:sp>
      <p:sp>
        <p:nvSpPr>
          <p:cNvPr id="140" name="TextBox 139">
            <a:extLst>
              <a:ext uri="{FF2B5EF4-FFF2-40B4-BE49-F238E27FC236}">
                <a16:creationId xmlns:a16="http://schemas.microsoft.com/office/drawing/2014/main" id="{BB2C45B9-C874-634F-A8BC-8851C60B1A50}"/>
              </a:ext>
            </a:extLst>
          </p:cNvPr>
          <p:cNvSpPr txBox="1"/>
          <p:nvPr/>
        </p:nvSpPr>
        <p:spPr>
          <a:xfrm>
            <a:off x="948783" y="6123543"/>
            <a:ext cx="718466" cy="369332"/>
          </a:xfrm>
          <a:prstGeom prst="rect">
            <a:avLst/>
          </a:prstGeom>
          <a:noFill/>
        </p:spPr>
        <p:txBody>
          <a:bodyPr wrap="none" rtlCol="0">
            <a:spAutoFit/>
          </a:bodyPr>
          <a:lstStyle/>
          <a:p>
            <a:pPr algn="r"/>
            <a:r>
              <a:rPr lang="en-US" dirty="0" err="1"/>
              <a:t>c_out</a:t>
            </a:r>
            <a:endParaRPr lang="en-US" dirty="0"/>
          </a:p>
        </p:txBody>
      </p:sp>
      <p:cxnSp>
        <p:nvCxnSpPr>
          <p:cNvPr id="141" name="Straight Connector 140">
            <a:extLst>
              <a:ext uri="{FF2B5EF4-FFF2-40B4-BE49-F238E27FC236}">
                <a16:creationId xmlns:a16="http://schemas.microsoft.com/office/drawing/2014/main" id="{8B8967E6-3EA4-924C-A2ED-CD0D530C0772}"/>
              </a:ext>
            </a:extLst>
          </p:cNvPr>
          <p:cNvCxnSpPr>
            <a:cxnSpLocks/>
          </p:cNvCxnSpPr>
          <p:nvPr/>
        </p:nvCxnSpPr>
        <p:spPr>
          <a:xfrm>
            <a:off x="1756030" y="4170337"/>
            <a:ext cx="3917319" cy="0"/>
          </a:xfrm>
          <a:prstGeom prst="line">
            <a:avLst/>
          </a:pr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cxnSp>
      <p:sp>
        <p:nvSpPr>
          <p:cNvPr id="142" name="Freeform 141">
            <a:extLst>
              <a:ext uri="{FF2B5EF4-FFF2-40B4-BE49-F238E27FC236}">
                <a16:creationId xmlns:a16="http://schemas.microsoft.com/office/drawing/2014/main" id="{361742DC-8543-EF4D-87A7-7C4598B358D6}"/>
              </a:ext>
            </a:extLst>
          </p:cNvPr>
          <p:cNvSpPr/>
          <p:nvPr/>
        </p:nvSpPr>
        <p:spPr>
          <a:xfrm>
            <a:off x="1756030" y="3533331"/>
            <a:ext cx="302150" cy="286247"/>
          </a:xfrm>
          <a:custGeom>
            <a:avLst/>
            <a:gdLst>
              <a:gd name="connsiteX0" fmla="*/ 0 w 302150"/>
              <a:gd name="connsiteY0" fmla="*/ 286247 h 286247"/>
              <a:gd name="connsiteX1" fmla="*/ 254442 w 302150"/>
              <a:gd name="connsiteY1" fmla="*/ 286247 h 286247"/>
              <a:gd name="connsiteX2" fmla="*/ 302150 w 302150"/>
              <a:gd name="connsiteY2" fmla="*/ 0 h 286247"/>
              <a:gd name="connsiteX3" fmla="*/ 302150 w 302150"/>
              <a:gd name="connsiteY3" fmla="*/ 0 h 286247"/>
            </a:gdLst>
            <a:ahLst/>
            <a:cxnLst>
              <a:cxn ang="0">
                <a:pos x="connsiteX0" y="connsiteY0"/>
              </a:cxn>
              <a:cxn ang="0">
                <a:pos x="connsiteX1" y="connsiteY1"/>
              </a:cxn>
              <a:cxn ang="0">
                <a:pos x="connsiteX2" y="connsiteY2"/>
              </a:cxn>
              <a:cxn ang="0">
                <a:pos x="connsiteX3" y="connsiteY3"/>
              </a:cxn>
            </a:cxnLst>
            <a:rect l="l" t="t" r="r" b="b"/>
            <a:pathLst>
              <a:path w="302150" h="286247">
                <a:moveTo>
                  <a:pt x="0" y="286247"/>
                </a:moveTo>
                <a:lnTo>
                  <a:pt x="254442" y="286247"/>
                </a:lnTo>
                <a:lnTo>
                  <a:pt x="302150" y="0"/>
                </a:lnTo>
                <a:lnTo>
                  <a:pt x="302150" y="0"/>
                </a:lnTo>
              </a:path>
            </a:pathLst>
          </a:cu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a:extLst>
              <a:ext uri="{FF2B5EF4-FFF2-40B4-BE49-F238E27FC236}">
                <a16:creationId xmlns:a16="http://schemas.microsoft.com/office/drawing/2014/main" id="{89B06DAC-764B-DE4F-A825-FA4AF915AE27}"/>
              </a:ext>
            </a:extLst>
          </p:cNvPr>
          <p:cNvSpPr/>
          <p:nvPr/>
        </p:nvSpPr>
        <p:spPr>
          <a:xfrm>
            <a:off x="1756030" y="4285228"/>
            <a:ext cx="302150" cy="286247"/>
          </a:xfrm>
          <a:custGeom>
            <a:avLst/>
            <a:gdLst>
              <a:gd name="connsiteX0" fmla="*/ 0 w 302150"/>
              <a:gd name="connsiteY0" fmla="*/ 286247 h 286247"/>
              <a:gd name="connsiteX1" fmla="*/ 254442 w 302150"/>
              <a:gd name="connsiteY1" fmla="*/ 286247 h 286247"/>
              <a:gd name="connsiteX2" fmla="*/ 302150 w 302150"/>
              <a:gd name="connsiteY2" fmla="*/ 0 h 286247"/>
              <a:gd name="connsiteX3" fmla="*/ 302150 w 302150"/>
              <a:gd name="connsiteY3" fmla="*/ 0 h 286247"/>
            </a:gdLst>
            <a:ahLst/>
            <a:cxnLst>
              <a:cxn ang="0">
                <a:pos x="connsiteX0" y="connsiteY0"/>
              </a:cxn>
              <a:cxn ang="0">
                <a:pos x="connsiteX1" y="connsiteY1"/>
              </a:cxn>
              <a:cxn ang="0">
                <a:pos x="connsiteX2" y="connsiteY2"/>
              </a:cxn>
              <a:cxn ang="0">
                <a:pos x="connsiteX3" y="connsiteY3"/>
              </a:cxn>
            </a:cxnLst>
            <a:rect l="l" t="t" r="r" b="b"/>
            <a:pathLst>
              <a:path w="302150" h="286247">
                <a:moveTo>
                  <a:pt x="0" y="286247"/>
                </a:moveTo>
                <a:lnTo>
                  <a:pt x="254442" y="286247"/>
                </a:lnTo>
                <a:lnTo>
                  <a:pt x="302150" y="0"/>
                </a:lnTo>
                <a:lnTo>
                  <a:pt x="302150" y="0"/>
                </a:lnTo>
              </a:path>
            </a:pathLst>
          </a:cu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Connector 143">
            <a:extLst>
              <a:ext uri="{FF2B5EF4-FFF2-40B4-BE49-F238E27FC236}">
                <a16:creationId xmlns:a16="http://schemas.microsoft.com/office/drawing/2014/main" id="{8775CAB9-DBEA-E446-9192-263BED126333}"/>
              </a:ext>
            </a:extLst>
          </p:cNvPr>
          <p:cNvCxnSpPr>
            <a:cxnSpLocks/>
          </p:cNvCxnSpPr>
          <p:nvPr/>
        </p:nvCxnSpPr>
        <p:spPr>
          <a:xfrm>
            <a:off x="2050228" y="3546564"/>
            <a:ext cx="3623121" cy="0"/>
          </a:xfrm>
          <a:prstGeom prst="line">
            <a:avLst/>
          </a:pr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5" name="Straight Connector 144">
            <a:extLst>
              <a:ext uri="{FF2B5EF4-FFF2-40B4-BE49-F238E27FC236}">
                <a16:creationId xmlns:a16="http://schemas.microsoft.com/office/drawing/2014/main" id="{481AA419-DE55-9741-B165-02ABCFF14208}"/>
              </a:ext>
            </a:extLst>
          </p:cNvPr>
          <p:cNvCxnSpPr>
            <a:cxnSpLocks/>
          </p:cNvCxnSpPr>
          <p:nvPr/>
        </p:nvCxnSpPr>
        <p:spPr>
          <a:xfrm>
            <a:off x="2050228" y="4285228"/>
            <a:ext cx="3623121" cy="0"/>
          </a:xfrm>
          <a:prstGeom prst="line">
            <a:avLst/>
          </a:pr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6" name="Straight Connector 145">
            <a:extLst>
              <a:ext uri="{FF2B5EF4-FFF2-40B4-BE49-F238E27FC236}">
                <a16:creationId xmlns:a16="http://schemas.microsoft.com/office/drawing/2014/main" id="{23400532-6382-9445-8BCE-18658258F8D4}"/>
              </a:ext>
            </a:extLst>
          </p:cNvPr>
          <p:cNvCxnSpPr/>
          <p:nvPr/>
        </p:nvCxnSpPr>
        <p:spPr>
          <a:xfrm>
            <a:off x="1756030" y="4936434"/>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Straight Connector 146">
            <a:extLst>
              <a:ext uri="{FF2B5EF4-FFF2-40B4-BE49-F238E27FC236}">
                <a16:creationId xmlns:a16="http://schemas.microsoft.com/office/drawing/2014/main" id="{B2541C5E-941D-8742-9241-62478792D9B9}"/>
              </a:ext>
            </a:extLst>
          </p:cNvPr>
          <p:cNvCxnSpPr/>
          <p:nvPr/>
        </p:nvCxnSpPr>
        <p:spPr>
          <a:xfrm>
            <a:off x="1756030" y="6035536"/>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grpSp>
        <p:nvGrpSpPr>
          <p:cNvPr id="148" name="Group 147">
            <a:extLst>
              <a:ext uri="{FF2B5EF4-FFF2-40B4-BE49-F238E27FC236}">
                <a16:creationId xmlns:a16="http://schemas.microsoft.com/office/drawing/2014/main" id="{139F0E53-8F69-FE4C-B54F-B98A3246C130}"/>
              </a:ext>
            </a:extLst>
          </p:cNvPr>
          <p:cNvGrpSpPr/>
          <p:nvPr/>
        </p:nvGrpSpPr>
        <p:grpSpPr>
          <a:xfrm>
            <a:off x="1962615" y="3533331"/>
            <a:ext cx="975883" cy="2865807"/>
            <a:chOff x="1962615" y="3533331"/>
            <a:chExt cx="975883" cy="2865807"/>
          </a:xfrm>
        </p:grpSpPr>
        <p:cxnSp>
          <p:nvCxnSpPr>
            <p:cNvPr id="149" name="Straight Connector 148">
              <a:extLst>
                <a:ext uri="{FF2B5EF4-FFF2-40B4-BE49-F238E27FC236}">
                  <a16:creationId xmlns:a16="http://schemas.microsoft.com/office/drawing/2014/main" id="{9B98D380-6ECC-3E48-8964-865166E7781F}"/>
                </a:ext>
              </a:extLst>
            </p:cNvPr>
            <p:cNvCxnSpPr>
              <a:cxnSpLocks/>
            </p:cNvCxnSpPr>
            <p:nvPr/>
          </p:nvCxnSpPr>
          <p:spPr>
            <a:xfrm>
              <a:off x="2024352" y="5295457"/>
              <a:ext cx="9141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0" name="Straight Connector 149">
              <a:extLst>
                <a:ext uri="{FF2B5EF4-FFF2-40B4-BE49-F238E27FC236}">
                  <a16:creationId xmlns:a16="http://schemas.microsoft.com/office/drawing/2014/main" id="{C674E0E2-C039-6440-8220-AE97D21FE2DB}"/>
                </a:ext>
              </a:extLst>
            </p:cNvPr>
            <p:cNvCxnSpPr>
              <a:cxnSpLocks/>
            </p:cNvCxnSpPr>
            <p:nvPr/>
          </p:nvCxnSpPr>
          <p:spPr>
            <a:xfrm>
              <a:off x="2024352" y="5650112"/>
              <a:ext cx="9141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1" name="Straight Connector 150">
              <a:extLst>
                <a:ext uri="{FF2B5EF4-FFF2-40B4-BE49-F238E27FC236}">
                  <a16:creationId xmlns:a16="http://schemas.microsoft.com/office/drawing/2014/main" id="{DEDB1533-5DD6-8042-9909-3609996112F8}"/>
                </a:ext>
              </a:extLst>
            </p:cNvPr>
            <p:cNvCxnSpPr>
              <a:cxnSpLocks/>
            </p:cNvCxnSpPr>
            <p:nvPr/>
          </p:nvCxnSpPr>
          <p:spPr>
            <a:xfrm>
              <a:off x="1962615" y="6399138"/>
              <a:ext cx="975883"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152" name="Freeform 151">
              <a:extLst>
                <a:ext uri="{FF2B5EF4-FFF2-40B4-BE49-F238E27FC236}">
                  <a16:creationId xmlns:a16="http://schemas.microsoft.com/office/drawing/2014/main" id="{D7A47DEE-9BCC-2147-9E79-DC0012B75E0F}"/>
                </a:ext>
              </a:extLst>
            </p:cNvPr>
            <p:cNvSpPr/>
            <p:nvPr/>
          </p:nvSpPr>
          <p:spPr>
            <a:xfrm>
              <a:off x="2024352" y="4641098"/>
              <a:ext cx="882595" cy="302149"/>
            </a:xfrm>
            <a:custGeom>
              <a:avLst/>
              <a:gdLst>
                <a:gd name="connsiteX0" fmla="*/ 0 w 882595"/>
                <a:gd name="connsiteY0" fmla="*/ 294198 h 302149"/>
                <a:gd name="connsiteX1" fmla="*/ 842838 w 882595"/>
                <a:gd name="connsiteY1" fmla="*/ 302149 h 302149"/>
                <a:gd name="connsiteX2" fmla="*/ 882595 w 882595"/>
                <a:gd name="connsiteY2" fmla="*/ 0 h 302149"/>
              </a:gdLst>
              <a:ahLst/>
              <a:cxnLst>
                <a:cxn ang="0">
                  <a:pos x="connsiteX0" y="connsiteY0"/>
                </a:cxn>
                <a:cxn ang="0">
                  <a:pos x="connsiteX1" y="connsiteY1"/>
                </a:cxn>
                <a:cxn ang="0">
                  <a:pos x="connsiteX2" y="connsiteY2"/>
                </a:cxn>
              </a:cxnLst>
              <a:rect l="l" t="t" r="r" b="b"/>
              <a:pathLst>
                <a:path w="882595" h="302149">
                  <a:moveTo>
                    <a:pt x="0" y="294198"/>
                  </a:moveTo>
                  <a:lnTo>
                    <a:pt x="842838" y="302149"/>
                  </a:lnTo>
                  <a:lnTo>
                    <a:pt x="882595"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a:extLst>
                <a:ext uri="{FF2B5EF4-FFF2-40B4-BE49-F238E27FC236}">
                  <a16:creationId xmlns:a16="http://schemas.microsoft.com/office/drawing/2014/main" id="{D91DDC48-D049-5E49-841D-1ACD2AA30F71}"/>
                </a:ext>
              </a:extLst>
            </p:cNvPr>
            <p:cNvSpPr/>
            <p:nvPr/>
          </p:nvSpPr>
          <p:spPr>
            <a:xfrm>
              <a:off x="2024352" y="5740200"/>
              <a:ext cx="882595" cy="302149"/>
            </a:xfrm>
            <a:custGeom>
              <a:avLst/>
              <a:gdLst>
                <a:gd name="connsiteX0" fmla="*/ 0 w 882595"/>
                <a:gd name="connsiteY0" fmla="*/ 294198 h 302149"/>
                <a:gd name="connsiteX1" fmla="*/ 842838 w 882595"/>
                <a:gd name="connsiteY1" fmla="*/ 302149 h 302149"/>
                <a:gd name="connsiteX2" fmla="*/ 882595 w 882595"/>
                <a:gd name="connsiteY2" fmla="*/ 0 h 302149"/>
              </a:gdLst>
              <a:ahLst/>
              <a:cxnLst>
                <a:cxn ang="0">
                  <a:pos x="connsiteX0" y="connsiteY0"/>
                </a:cxn>
                <a:cxn ang="0">
                  <a:pos x="connsiteX1" y="connsiteY1"/>
                </a:cxn>
                <a:cxn ang="0">
                  <a:pos x="connsiteX2" y="connsiteY2"/>
                </a:cxn>
              </a:cxnLst>
              <a:rect l="l" t="t" r="r" b="b"/>
              <a:pathLst>
                <a:path w="882595" h="302149">
                  <a:moveTo>
                    <a:pt x="0" y="294198"/>
                  </a:moveTo>
                  <a:lnTo>
                    <a:pt x="842838" y="302149"/>
                  </a:lnTo>
                  <a:lnTo>
                    <a:pt x="882595" y="0"/>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Arrow Connector 153">
              <a:extLst>
                <a:ext uri="{FF2B5EF4-FFF2-40B4-BE49-F238E27FC236}">
                  <a16:creationId xmlns:a16="http://schemas.microsoft.com/office/drawing/2014/main" id="{7ECEA285-36E0-5943-AB27-B830006FCCB9}"/>
                </a:ext>
              </a:extLst>
            </p:cNvPr>
            <p:cNvCxnSpPr>
              <a:cxnSpLocks/>
              <a:stCxn id="142" idx="2"/>
              <a:endCxn id="152" idx="2"/>
            </p:cNvCxnSpPr>
            <p:nvPr/>
          </p:nvCxnSpPr>
          <p:spPr>
            <a:xfrm>
              <a:off x="2058180" y="3533331"/>
              <a:ext cx="848767" cy="1107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88553A09-9031-8B42-9733-D020CC6C46C8}"/>
                </a:ext>
              </a:extLst>
            </p:cNvPr>
            <p:cNvCxnSpPr>
              <a:cxnSpLocks/>
              <a:stCxn id="143" idx="2"/>
              <a:endCxn id="153" idx="2"/>
            </p:cNvCxnSpPr>
            <p:nvPr/>
          </p:nvCxnSpPr>
          <p:spPr>
            <a:xfrm>
              <a:off x="2058180" y="4285228"/>
              <a:ext cx="848767" cy="1454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6" name="Straight Connector 155">
            <a:extLst>
              <a:ext uri="{FF2B5EF4-FFF2-40B4-BE49-F238E27FC236}">
                <a16:creationId xmlns:a16="http://schemas.microsoft.com/office/drawing/2014/main" id="{93BFE046-9BDE-5D42-8983-79571C1A0F2A}"/>
              </a:ext>
            </a:extLst>
          </p:cNvPr>
          <p:cNvCxnSpPr/>
          <p:nvPr/>
        </p:nvCxnSpPr>
        <p:spPr>
          <a:xfrm>
            <a:off x="1756030" y="5295457"/>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7" name="Straight Connector 156">
            <a:extLst>
              <a:ext uri="{FF2B5EF4-FFF2-40B4-BE49-F238E27FC236}">
                <a16:creationId xmlns:a16="http://schemas.microsoft.com/office/drawing/2014/main" id="{B88AEA9A-E6AE-6549-9424-E1CFE57F1BF2}"/>
              </a:ext>
            </a:extLst>
          </p:cNvPr>
          <p:cNvCxnSpPr/>
          <p:nvPr/>
        </p:nvCxnSpPr>
        <p:spPr>
          <a:xfrm>
            <a:off x="1756030" y="5650112"/>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8" name="Straight Connector 157">
            <a:extLst>
              <a:ext uri="{FF2B5EF4-FFF2-40B4-BE49-F238E27FC236}">
                <a16:creationId xmlns:a16="http://schemas.microsoft.com/office/drawing/2014/main" id="{6C3FA408-07E4-7E47-9479-52599EA4CBE4}"/>
              </a:ext>
            </a:extLst>
          </p:cNvPr>
          <p:cNvCxnSpPr/>
          <p:nvPr/>
        </p:nvCxnSpPr>
        <p:spPr>
          <a:xfrm>
            <a:off x="1756030" y="6399138"/>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grpSp>
        <p:nvGrpSpPr>
          <p:cNvPr id="159" name="Group 158">
            <a:extLst>
              <a:ext uri="{FF2B5EF4-FFF2-40B4-BE49-F238E27FC236}">
                <a16:creationId xmlns:a16="http://schemas.microsoft.com/office/drawing/2014/main" id="{3E5EE869-914F-CE45-B0CA-7286FC620CFA}"/>
              </a:ext>
            </a:extLst>
          </p:cNvPr>
          <p:cNvGrpSpPr/>
          <p:nvPr/>
        </p:nvGrpSpPr>
        <p:grpSpPr>
          <a:xfrm>
            <a:off x="2885407" y="4641098"/>
            <a:ext cx="1206284" cy="1758040"/>
            <a:chOff x="2885407" y="4641098"/>
            <a:chExt cx="1206284" cy="1758040"/>
          </a:xfrm>
        </p:grpSpPr>
        <p:sp>
          <p:nvSpPr>
            <p:cNvPr id="160" name="Freeform 159">
              <a:extLst>
                <a:ext uri="{FF2B5EF4-FFF2-40B4-BE49-F238E27FC236}">
                  <a16:creationId xmlns:a16="http://schemas.microsoft.com/office/drawing/2014/main" id="{F2AB92FA-5F97-7A48-9579-D4251D8CA5FF}"/>
                </a:ext>
              </a:extLst>
            </p:cNvPr>
            <p:cNvSpPr/>
            <p:nvPr/>
          </p:nvSpPr>
          <p:spPr>
            <a:xfrm>
              <a:off x="2906947" y="5754647"/>
              <a:ext cx="1184744" cy="294198"/>
            </a:xfrm>
            <a:custGeom>
              <a:avLst/>
              <a:gdLst>
                <a:gd name="connsiteX0" fmla="*/ 0 w 1423283"/>
                <a:gd name="connsiteY0" fmla="*/ 0 h 532737"/>
                <a:gd name="connsiteX1" fmla="*/ 1137036 w 1423283"/>
                <a:gd name="connsiteY1" fmla="*/ 0 h 532737"/>
                <a:gd name="connsiteX2" fmla="*/ 1184744 w 1423283"/>
                <a:gd name="connsiteY2" fmla="*/ 294198 h 532737"/>
                <a:gd name="connsiteX3" fmla="*/ 1184744 w 1423283"/>
                <a:gd name="connsiteY3" fmla="*/ 294198 h 532737"/>
                <a:gd name="connsiteX4" fmla="*/ 1423283 w 1423283"/>
                <a:gd name="connsiteY4" fmla="*/ 532737 h 532737"/>
                <a:gd name="connsiteX0" fmla="*/ 0 w 1184744"/>
                <a:gd name="connsiteY0" fmla="*/ 0 h 294198"/>
                <a:gd name="connsiteX1" fmla="*/ 1137036 w 1184744"/>
                <a:gd name="connsiteY1" fmla="*/ 0 h 294198"/>
                <a:gd name="connsiteX2" fmla="*/ 1184744 w 1184744"/>
                <a:gd name="connsiteY2" fmla="*/ 294198 h 294198"/>
                <a:gd name="connsiteX3" fmla="*/ 1184744 w 1184744"/>
                <a:gd name="connsiteY3" fmla="*/ 294198 h 294198"/>
              </a:gdLst>
              <a:ahLst/>
              <a:cxnLst>
                <a:cxn ang="0">
                  <a:pos x="connsiteX0" y="connsiteY0"/>
                </a:cxn>
                <a:cxn ang="0">
                  <a:pos x="connsiteX1" y="connsiteY1"/>
                </a:cxn>
                <a:cxn ang="0">
                  <a:pos x="connsiteX2" y="connsiteY2"/>
                </a:cxn>
                <a:cxn ang="0">
                  <a:pos x="connsiteX3" y="connsiteY3"/>
                </a:cxn>
              </a:cxnLst>
              <a:rect l="l" t="t" r="r" b="b"/>
              <a:pathLst>
                <a:path w="1184744" h="294198">
                  <a:moveTo>
                    <a:pt x="0" y="0"/>
                  </a:moveTo>
                  <a:lnTo>
                    <a:pt x="1137036" y="0"/>
                  </a:lnTo>
                  <a:lnTo>
                    <a:pt x="1184744" y="294198"/>
                  </a:lnTo>
                  <a:lnTo>
                    <a:pt x="1184744" y="294198"/>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Connector 160">
              <a:extLst>
                <a:ext uri="{FF2B5EF4-FFF2-40B4-BE49-F238E27FC236}">
                  <a16:creationId xmlns:a16="http://schemas.microsoft.com/office/drawing/2014/main" id="{5CB7A79F-9268-694E-A547-1C6C29B170AB}"/>
                </a:ext>
              </a:extLst>
            </p:cNvPr>
            <p:cNvCxnSpPr>
              <a:cxnSpLocks/>
            </p:cNvCxnSpPr>
            <p:nvPr/>
          </p:nvCxnSpPr>
          <p:spPr>
            <a:xfrm>
              <a:off x="2885407" y="6399138"/>
              <a:ext cx="1206284"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62" name="Straight Arrow Connector 161">
              <a:extLst>
                <a:ext uri="{FF2B5EF4-FFF2-40B4-BE49-F238E27FC236}">
                  <a16:creationId xmlns:a16="http://schemas.microsoft.com/office/drawing/2014/main" id="{543C6FFA-7C64-F042-A7C6-7F38CD23484D}"/>
                </a:ext>
              </a:extLst>
            </p:cNvPr>
            <p:cNvCxnSpPr>
              <a:cxnSpLocks/>
              <a:stCxn id="152" idx="2"/>
              <a:endCxn id="160" idx="2"/>
            </p:cNvCxnSpPr>
            <p:nvPr/>
          </p:nvCxnSpPr>
          <p:spPr>
            <a:xfrm>
              <a:off x="2906947" y="4641098"/>
              <a:ext cx="1184744" cy="1407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DDB7F575-040E-1842-95FD-194E3ADD61D4}"/>
                </a:ext>
              </a:extLst>
            </p:cNvPr>
            <p:cNvCxnSpPr>
              <a:cxnSpLocks/>
            </p:cNvCxnSpPr>
            <p:nvPr/>
          </p:nvCxnSpPr>
          <p:spPr>
            <a:xfrm>
              <a:off x="2938498" y="5650112"/>
              <a:ext cx="1153193"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64" name="Straight Connector 163">
              <a:extLst>
                <a:ext uri="{FF2B5EF4-FFF2-40B4-BE49-F238E27FC236}">
                  <a16:creationId xmlns:a16="http://schemas.microsoft.com/office/drawing/2014/main" id="{7C2E87AA-191A-B843-A343-3BCE40A70CBF}"/>
                </a:ext>
              </a:extLst>
            </p:cNvPr>
            <p:cNvCxnSpPr>
              <a:cxnSpLocks/>
              <a:stCxn id="152" idx="2"/>
            </p:cNvCxnSpPr>
            <p:nvPr/>
          </p:nvCxnSpPr>
          <p:spPr>
            <a:xfrm>
              <a:off x="2906947" y="4641098"/>
              <a:ext cx="1184744"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65" name="Freeform 164">
              <a:extLst>
                <a:ext uri="{FF2B5EF4-FFF2-40B4-BE49-F238E27FC236}">
                  <a16:creationId xmlns:a16="http://schemas.microsoft.com/office/drawing/2014/main" id="{C9CCC85D-1740-E84B-86BC-F07F6DE8D12D}"/>
                </a:ext>
              </a:extLst>
            </p:cNvPr>
            <p:cNvSpPr/>
            <p:nvPr/>
          </p:nvSpPr>
          <p:spPr>
            <a:xfrm>
              <a:off x="2932276" y="5001691"/>
              <a:ext cx="882595" cy="302149"/>
            </a:xfrm>
            <a:custGeom>
              <a:avLst/>
              <a:gdLst>
                <a:gd name="connsiteX0" fmla="*/ 0 w 882595"/>
                <a:gd name="connsiteY0" fmla="*/ 294198 h 302149"/>
                <a:gd name="connsiteX1" fmla="*/ 842838 w 882595"/>
                <a:gd name="connsiteY1" fmla="*/ 302149 h 302149"/>
                <a:gd name="connsiteX2" fmla="*/ 882595 w 882595"/>
                <a:gd name="connsiteY2" fmla="*/ 0 h 302149"/>
              </a:gdLst>
              <a:ahLst/>
              <a:cxnLst>
                <a:cxn ang="0">
                  <a:pos x="connsiteX0" y="connsiteY0"/>
                </a:cxn>
                <a:cxn ang="0">
                  <a:pos x="connsiteX1" y="connsiteY1"/>
                </a:cxn>
                <a:cxn ang="0">
                  <a:pos x="connsiteX2" y="connsiteY2"/>
                </a:cxn>
              </a:cxnLst>
              <a:rect l="l" t="t" r="r" b="b"/>
              <a:pathLst>
                <a:path w="882595" h="302149">
                  <a:moveTo>
                    <a:pt x="0" y="294198"/>
                  </a:moveTo>
                  <a:lnTo>
                    <a:pt x="842838" y="302149"/>
                  </a:lnTo>
                  <a:lnTo>
                    <a:pt x="882595"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Arrow Connector 165">
              <a:extLst>
                <a:ext uri="{FF2B5EF4-FFF2-40B4-BE49-F238E27FC236}">
                  <a16:creationId xmlns:a16="http://schemas.microsoft.com/office/drawing/2014/main" id="{6BF5E5B0-E9AC-704A-A870-C01523B4568E}"/>
                </a:ext>
              </a:extLst>
            </p:cNvPr>
            <p:cNvCxnSpPr>
              <a:cxnSpLocks/>
              <a:stCxn id="152" idx="2"/>
              <a:endCxn id="165" idx="2"/>
            </p:cNvCxnSpPr>
            <p:nvPr/>
          </p:nvCxnSpPr>
          <p:spPr>
            <a:xfrm>
              <a:off x="2906947" y="4641098"/>
              <a:ext cx="907924" cy="360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705F521-264C-3149-8F2B-480035C28C72}"/>
                </a:ext>
              </a:extLst>
            </p:cNvPr>
            <p:cNvCxnSpPr>
              <a:cxnSpLocks/>
            </p:cNvCxnSpPr>
            <p:nvPr/>
          </p:nvCxnSpPr>
          <p:spPr>
            <a:xfrm>
              <a:off x="3814871" y="5014950"/>
              <a:ext cx="276820"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68" name="Group 167">
            <a:extLst>
              <a:ext uri="{FF2B5EF4-FFF2-40B4-BE49-F238E27FC236}">
                <a16:creationId xmlns:a16="http://schemas.microsoft.com/office/drawing/2014/main" id="{143F6280-912E-894E-8347-D6D80DF06611}"/>
              </a:ext>
            </a:extLst>
          </p:cNvPr>
          <p:cNvGrpSpPr/>
          <p:nvPr/>
        </p:nvGrpSpPr>
        <p:grpSpPr>
          <a:xfrm>
            <a:off x="3789542" y="4641098"/>
            <a:ext cx="1883807" cy="1763616"/>
            <a:chOff x="3789542" y="4641098"/>
            <a:chExt cx="1883807" cy="1763616"/>
          </a:xfrm>
        </p:grpSpPr>
        <p:sp>
          <p:nvSpPr>
            <p:cNvPr id="169" name="Freeform 168">
              <a:extLst>
                <a:ext uri="{FF2B5EF4-FFF2-40B4-BE49-F238E27FC236}">
                  <a16:creationId xmlns:a16="http://schemas.microsoft.com/office/drawing/2014/main" id="{481C4D8D-8EAD-A546-A58C-9C2B659B20AA}"/>
                </a:ext>
              </a:extLst>
            </p:cNvPr>
            <p:cNvSpPr/>
            <p:nvPr/>
          </p:nvSpPr>
          <p:spPr>
            <a:xfrm>
              <a:off x="3814871" y="6102565"/>
              <a:ext cx="882595" cy="302149"/>
            </a:xfrm>
            <a:custGeom>
              <a:avLst/>
              <a:gdLst>
                <a:gd name="connsiteX0" fmla="*/ 0 w 882595"/>
                <a:gd name="connsiteY0" fmla="*/ 294198 h 302149"/>
                <a:gd name="connsiteX1" fmla="*/ 842838 w 882595"/>
                <a:gd name="connsiteY1" fmla="*/ 302149 h 302149"/>
                <a:gd name="connsiteX2" fmla="*/ 882595 w 882595"/>
                <a:gd name="connsiteY2" fmla="*/ 0 h 302149"/>
              </a:gdLst>
              <a:ahLst/>
              <a:cxnLst>
                <a:cxn ang="0">
                  <a:pos x="connsiteX0" y="connsiteY0"/>
                </a:cxn>
                <a:cxn ang="0">
                  <a:pos x="connsiteX1" y="connsiteY1"/>
                </a:cxn>
                <a:cxn ang="0">
                  <a:pos x="connsiteX2" y="connsiteY2"/>
                </a:cxn>
              </a:cxnLst>
              <a:rect l="l" t="t" r="r" b="b"/>
              <a:pathLst>
                <a:path w="882595" h="302149">
                  <a:moveTo>
                    <a:pt x="0" y="294198"/>
                  </a:moveTo>
                  <a:lnTo>
                    <a:pt x="842838" y="302149"/>
                  </a:lnTo>
                  <a:lnTo>
                    <a:pt x="882595" y="0"/>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Straight Arrow Connector 169">
              <a:extLst>
                <a:ext uri="{FF2B5EF4-FFF2-40B4-BE49-F238E27FC236}">
                  <a16:creationId xmlns:a16="http://schemas.microsoft.com/office/drawing/2014/main" id="{B295733F-3F5F-F549-8DE8-8060AC4FF8F7}"/>
                </a:ext>
              </a:extLst>
            </p:cNvPr>
            <p:cNvCxnSpPr>
              <a:cxnSpLocks/>
              <a:endCxn id="169" idx="2"/>
            </p:cNvCxnSpPr>
            <p:nvPr/>
          </p:nvCxnSpPr>
          <p:spPr>
            <a:xfrm>
              <a:off x="3789542" y="5008031"/>
              <a:ext cx="907924" cy="1094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3C473989-4E27-F349-BA99-702C8C3B3F1F}"/>
                </a:ext>
              </a:extLst>
            </p:cNvPr>
            <p:cNvCxnSpPr>
              <a:cxnSpLocks/>
            </p:cNvCxnSpPr>
            <p:nvPr/>
          </p:nvCxnSpPr>
          <p:spPr>
            <a:xfrm>
              <a:off x="4697466" y="6110154"/>
              <a:ext cx="975883"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72" name="Straight Connector 171">
              <a:extLst>
                <a:ext uri="{FF2B5EF4-FFF2-40B4-BE49-F238E27FC236}">
                  <a16:creationId xmlns:a16="http://schemas.microsoft.com/office/drawing/2014/main" id="{DFB1C15A-6E20-9F49-9F09-5D8D8FBF2B65}"/>
                </a:ext>
              </a:extLst>
            </p:cNvPr>
            <p:cNvCxnSpPr>
              <a:cxnSpLocks/>
            </p:cNvCxnSpPr>
            <p:nvPr/>
          </p:nvCxnSpPr>
          <p:spPr>
            <a:xfrm>
              <a:off x="4091691" y="6035536"/>
              <a:ext cx="158165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73" name="Straight Connector 172">
              <a:extLst>
                <a:ext uri="{FF2B5EF4-FFF2-40B4-BE49-F238E27FC236}">
                  <a16:creationId xmlns:a16="http://schemas.microsoft.com/office/drawing/2014/main" id="{405B9827-1BC2-2941-AD75-1007304589A1}"/>
                </a:ext>
              </a:extLst>
            </p:cNvPr>
            <p:cNvCxnSpPr>
              <a:cxnSpLocks/>
            </p:cNvCxnSpPr>
            <p:nvPr/>
          </p:nvCxnSpPr>
          <p:spPr>
            <a:xfrm>
              <a:off x="4038600" y="5650112"/>
              <a:ext cx="1634749"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Straight Connector 173">
              <a:extLst>
                <a:ext uri="{FF2B5EF4-FFF2-40B4-BE49-F238E27FC236}">
                  <a16:creationId xmlns:a16="http://schemas.microsoft.com/office/drawing/2014/main" id="{27036CB0-9854-864D-8AD0-CD4203412F77}"/>
                </a:ext>
              </a:extLst>
            </p:cNvPr>
            <p:cNvCxnSpPr>
              <a:cxnSpLocks/>
            </p:cNvCxnSpPr>
            <p:nvPr/>
          </p:nvCxnSpPr>
          <p:spPr>
            <a:xfrm>
              <a:off x="4091691" y="5014950"/>
              <a:ext cx="158165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5" name="Straight Connector 174">
              <a:extLst>
                <a:ext uri="{FF2B5EF4-FFF2-40B4-BE49-F238E27FC236}">
                  <a16:creationId xmlns:a16="http://schemas.microsoft.com/office/drawing/2014/main" id="{1B138210-FD4E-CA44-8672-4D6843C88458}"/>
                </a:ext>
              </a:extLst>
            </p:cNvPr>
            <p:cNvCxnSpPr>
              <a:cxnSpLocks/>
            </p:cNvCxnSpPr>
            <p:nvPr/>
          </p:nvCxnSpPr>
          <p:spPr>
            <a:xfrm>
              <a:off x="4091691" y="4641098"/>
              <a:ext cx="158165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01207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wipe(left)">
                                      <p:cBhvr>
                                        <p:cTn id="7" dur="1000"/>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9"/>
                                        </p:tgtEl>
                                        <p:attrNameLst>
                                          <p:attrName>style.visibility</p:attrName>
                                        </p:attrNameLst>
                                      </p:cBhvr>
                                      <p:to>
                                        <p:strVal val="visible"/>
                                      </p:to>
                                    </p:set>
                                    <p:animEffect transition="in" filter="wipe(left)">
                                      <p:cBhvr>
                                        <p:cTn id="12" dur="1000"/>
                                        <p:tgtEl>
                                          <p:spTgt spid="1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8"/>
                                        </p:tgtEl>
                                        <p:attrNameLst>
                                          <p:attrName>style.visibility</p:attrName>
                                        </p:attrNameLst>
                                      </p:cBhvr>
                                      <p:to>
                                        <p:strVal val="visible"/>
                                      </p:to>
                                    </p:set>
                                    <p:animEffect transition="in" filter="wipe(left)">
                                      <p:cBhvr>
                                        <p:cTn id="17" dur="1000"/>
                                        <p:tgtEl>
                                          <p:spTgt spid="16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1">
                                            <p:txEl>
                                              <p:pRg st="0" end="0"/>
                                            </p:txEl>
                                          </p:spTgt>
                                        </p:tgtEl>
                                        <p:attrNameLst>
                                          <p:attrName>style.visibility</p:attrName>
                                        </p:attrNameLst>
                                      </p:cBhvr>
                                      <p:to>
                                        <p:strVal val="visible"/>
                                      </p:to>
                                    </p:set>
                                    <p:animEffect transition="in" filter="dissolve">
                                      <p:cBhvr>
                                        <p:cTn id="22" dur="500"/>
                                        <p:tgtEl>
                                          <p:spTgt spid="18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1">
                                            <p:txEl>
                                              <p:pRg st="2" end="2"/>
                                            </p:txEl>
                                          </p:spTgt>
                                        </p:tgtEl>
                                        <p:attrNameLst>
                                          <p:attrName>style.visibility</p:attrName>
                                        </p:attrNameLst>
                                      </p:cBhvr>
                                      <p:to>
                                        <p:strVal val="visible"/>
                                      </p:to>
                                    </p:set>
                                    <p:animEffect transition="in" filter="dissolve">
                                      <p:cBhvr>
                                        <p:cTn id="27" dur="500"/>
                                        <p:tgtEl>
                                          <p:spTgt spid="18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1">
                                            <p:txEl>
                                              <p:pRg st="4" end="4"/>
                                            </p:txEl>
                                          </p:spTgt>
                                        </p:tgtEl>
                                        <p:attrNameLst>
                                          <p:attrName>style.visibility</p:attrName>
                                        </p:attrNameLst>
                                      </p:cBhvr>
                                      <p:to>
                                        <p:strVal val="visible"/>
                                      </p:to>
                                    </p:set>
                                    <p:animEffect transition="in" filter="dissolve">
                                      <p:cBhvr>
                                        <p:cTn id="32" dur="500"/>
                                        <p:tgtEl>
                                          <p:spTgt spid="1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Every Combinatorial Circuit</a:t>
            </a:r>
            <a:br>
              <a:rPr lang="en-US" dirty="0"/>
            </a:br>
            <a:r>
              <a:rPr lang="en-US" dirty="0"/>
              <a:t>Implements Some Boolean Expression</a:t>
            </a:r>
          </a:p>
        </p:txBody>
      </p:sp>
      <p:graphicFrame>
        <p:nvGraphicFramePr>
          <p:cNvPr id="9" name="Table 9">
            <a:extLst>
              <a:ext uri="{FF2B5EF4-FFF2-40B4-BE49-F238E27FC236}">
                <a16:creationId xmlns:a16="http://schemas.microsoft.com/office/drawing/2014/main" id="{9B773202-5E84-344A-916D-40FE52112148}"/>
              </a:ext>
            </a:extLst>
          </p:cNvPr>
          <p:cNvGraphicFramePr>
            <a:graphicFrameLocks noGrp="1"/>
          </p:cNvGraphicFramePr>
          <p:nvPr>
            <p:ph sz="half" idx="1"/>
            <p:extLst>
              <p:ext uri="{D42A27DB-BD31-4B8C-83A1-F6EECF244321}">
                <p14:modId xmlns:p14="http://schemas.microsoft.com/office/powerpoint/2010/main" val="1703040626"/>
              </p:ext>
            </p:extLst>
          </p:nvPr>
        </p:nvGraphicFramePr>
        <p:xfrm>
          <a:off x="838200" y="1825625"/>
          <a:ext cx="5181595" cy="3337560"/>
        </p:xfrm>
        <a:graphic>
          <a:graphicData uri="http://schemas.openxmlformats.org/drawingml/2006/table">
            <a:tbl>
              <a:tblPr firstRow="1" bandRow="1">
                <a:tableStyleId>{5C22544A-7EE6-4342-B048-85BDC9FD1C3A}</a:tableStyleId>
              </a:tblPr>
              <a:tblGrid>
                <a:gridCol w="1036319">
                  <a:extLst>
                    <a:ext uri="{9D8B030D-6E8A-4147-A177-3AD203B41FA5}">
                      <a16:colId xmlns:a16="http://schemas.microsoft.com/office/drawing/2014/main" val="312032538"/>
                    </a:ext>
                  </a:extLst>
                </a:gridCol>
                <a:gridCol w="1036319">
                  <a:extLst>
                    <a:ext uri="{9D8B030D-6E8A-4147-A177-3AD203B41FA5}">
                      <a16:colId xmlns:a16="http://schemas.microsoft.com/office/drawing/2014/main" val="3965698393"/>
                    </a:ext>
                  </a:extLst>
                </a:gridCol>
                <a:gridCol w="1036319">
                  <a:extLst>
                    <a:ext uri="{9D8B030D-6E8A-4147-A177-3AD203B41FA5}">
                      <a16:colId xmlns:a16="http://schemas.microsoft.com/office/drawing/2014/main" val="134658513"/>
                    </a:ext>
                  </a:extLst>
                </a:gridCol>
                <a:gridCol w="1036319">
                  <a:extLst>
                    <a:ext uri="{9D8B030D-6E8A-4147-A177-3AD203B41FA5}">
                      <a16:colId xmlns:a16="http://schemas.microsoft.com/office/drawing/2014/main" val="2517059303"/>
                    </a:ext>
                  </a:extLst>
                </a:gridCol>
                <a:gridCol w="1036319">
                  <a:extLst>
                    <a:ext uri="{9D8B030D-6E8A-4147-A177-3AD203B41FA5}">
                      <a16:colId xmlns:a16="http://schemas.microsoft.com/office/drawing/2014/main" val="1598003653"/>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err="1"/>
                        <a:t>c</a:t>
                      </a:r>
                      <a:r>
                        <a:rPr lang="en-US" baseline="-25000" dirty="0" err="1"/>
                        <a:t>in</a:t>
                      </a:r>
                      <a:endParaRPr lang="en-US" baseline="-25000" dirty="0"/>
                    </a:p>
                  </a:txBody>
                  <a:tcPr>
                    <a:lnR w="38100" cap="flat" cmpd="sng" algn="ctr">
                      <a:solidFill>
                        <a:schemeClr val="tx1"/>
                      </a:solidFill>
                      <a:prstDash val="solid"/>
                      <a:round/>
                      <a:headEnd type="none" w="med" len="med"/>
                      <a:tailEnd type="none" w="med" len="med"/>
                    </a:lnR>
                  </a:tcPr>
                </a:tc>
                <a:tc>
                  <a:txBody>
                    <a:bodyPr/>
                    <a:lstStyle/>
                    <a:p>
                      <a:pPr algn="ctr"/>
                      <a:r>
                        <a:rPr lang="en-US" dirty="0"/>
                        <a:t>sum</a:t>
                      </a:r>
                    </a:p>
                  </a:txBody>
                  <a:tcPr>
                    <a:lnL w="38100" cap="flat" cmpd="sng" algn="ctr">
                      <a:solidFill>
                        <a:schemeClr val="tx1"/>
                      </a:solidFill>
                      <a:prstDash val="solid"/>
                      <a:round/>
                      <a:headEnd type="none" w="med" len="med"/>
                      <a:tailEnd type="none" w="med" len="med"/>
                    </a:lnL>
                  </a:tcPr>
                </a:tc>
                <a:tc>
                  <a:txBody>
                    <a:bodyPr/>
                    <a:lstStyle/>
                    <a:p>
                      <a:pPr algn="ctr"/>
                      <a:r>
                        <a:rPr lang="en-US" dirty="0" err="1"/>
                        <a:t>c</a:t>
                      </a:r>
                      <a:r>
                        <a:rPr lang="en-US" baseline="-25000" dirty="0" err="1"/>
                        <a:t>out</a:t>
                      </a:r>
                      <a:endParaRPr lang="en-US" dirty="0"/>
                    </a:p>
                  </a:txBody>
                  <a:tcPr/>
                </a:tc>
                <a:extLst>
                  <a:ext uri="{0D108BD9-81ED-4DB2-BD59-A6C34878D82A}">
                    <a16:rowId xmlns:a16="http://schemas.microsoft.com/office/drawing/2014/main" val="1541068338"/>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lnR w="38100" cap="flat" cmpd="sng" algn="ctr">
                      <a:solidFill>
                        <a:schemeClr val="tx1"/>
                      </a:solidFill>
                      <a:prstDash val="solid"/>
                      <a:round/>
                      <a:headEnd type="none" w="med" len="med"/>
                      <a:tailEnd type="none" w="med" len="med"/>
                    </a:lnR>
                  </a:tcPr>
                </a:tc>
                <a:tc>
                  <a:txBody>
                    <a:bodyPr/>
                    <a:lstStyle/>
                    <a:p>
                      <a:pPr algn="ctr"/>
                      <a:r>
                        <a:rPr lang="en-US" dirty="0"/>
                        <a:t>0</a:t>
                      </a:r>
                    </a:p>
                  </a:txBody>
                  <a:tcPr>
                    <a:lnL w="38100" cap="flat" cmpd="sng" algn="ctr">
                      <a:solidFill>
                        <a:schemeClr val="tx1"/>
                      </a:solidFill>
                      <a:prstDash val="solid"/>
                      <a:round/>
                      <a:headEnd type="none" w="med" len="med"/>
                      <a:tailEnd type="none" w="med" len="med"/>
                    </a:lnL>
                  </a:tcPr>
                </a:tc>
                <a:tc>
                  <a:txBody>
                    <a:bodyPr/>
                    <a:lstStyle/>
                    <a:p>
                      <a:pPr algn="ctr"/>
                      <a:r>
                        <a:rPr lang="en-US" dirty="0"/>
                        <a:t>0</a:t>
                      </a:r>
                    </a:p>
                  </a:txBody>
                  <a:tcPr/>
                </a:tc>
                <a:extLst>
                  <a:ext uri="{0D108BD9-81ED-4DB2-BD59-A6C34878D82A}">
                    <a16:rowId xmlns:a16="http://schemas.microsoft.com/office/drawing/2014/main" val="1209246202"/>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lnR w="38100" cap="flat" cmpd="sng" algn="ctr">
                      <a:solidFill>
                        <a:schemeClr val="tx1"/>
                      </a:solidFill>
                      <a:prstDash val="solid"/>
                      <a:round/>
                      <a:headEnd type="none" w="med" len="med"/>
                      <a:tailEnd type="none" w="med" len="med"/>
                    </a:lnR>
                  </a:tcPr>
                </a:tc>
                <a:tc>
                  <a:txBody>
                    <a:bodyPr/>
                    <a:lstStyle/>
                    <a:p>
                      <a:pPr algn="ctr"/>
                      <a:r>
                        <a:rPr lang="en-US" dirty="0"/>
                        <a:t>1</a:t>
                      </a:r>
                    </a:p>
                  </a:txBody>
                  <a:tcPr>
                    <a:lnL w="38100" cap="flat" cmpd="sng" algn="ctr">
                      <a:solidFill>
                        <a:schemeClr val="tx1"/>
                      </a:solidFill>
                      <a:prstDash val="solid"/>
                      <a:round/>
                      <a:headEnd type="none" w="med" len="med"/>
                      <a:tailEnd type="none" w="med" len="med"/>
                    </a:lnL>
                  </a:tcPr>
                </a:tc>
                <a:tc>
                  <a:txBody>
                    <a:bodyPr/>
                    <a:lstStyle/>
                    <a:p>
                      <a:pPr algn="ctr"/>
                      <a:r>
                        <a:rPr lang="en-US" dirty="0"/>
                        <a:t>0</a:t>
                      </a:r>
                    </a:p>
                  </a:txBody>
                  <a:tcPr/>
                </a:tc>
                <a:extLst>
                  <a:ext uri="{0D108BD9-81ED-4DB2-BD59-A6C34878D82A}">
                    <a16:rowId xmlns:a16="http://schemas.microsoft.com/office/drawing/2014/main" val="23727271"/>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lnR w="38100" cap="flat" cmpd="sng" algn="ctr">
                      <a:solidFill>
                        <a:schemeClr val="tx1"/>
                      </a:solidFill>
                      <a:prstDash val="solid"/>
                      <a:round/>
                      <a:headEnd type="none" w="med" len="med"/>
                      <a:tailEnd type="none" w="med" len="med"/>
                    </a:lnR>
                  </a:tcPr>
                </a:tc>
                <a:tc>
                  <a:txBody>
                    <a:bodyPr/>
                    <a:lstStyle/>
                    <a:p>
                      <a:pPr algn="ctr"/>
                      <a:r>
                        <a:rPr lang="en-US" dirty="0"/>
                        <a:t>1</a:t>
                      </a:r>
                    </a:p>
                  </a:txBody>
                  <a:tcPr>
                    <a:lnL w="38100" cap="flat" cmpd="sng" algn="ctr">
                      <a:solidFill>
                        <a:schemeClr val="tx1"/>
                      </a:solidFill>
                      <a:prstDash val="solid"/>
                      <a:round/>
                      <a:headEnd type="none" w="med" len="med"/>
                      <a:tailEnd type="none" w="med" len="med"/>
                    </a:lnL>
                  </a:tcPr>
                </a:tc>
                <a:tc>
                  <a:txBody>
                    <a:bodyPr/>
                    <a:lstStyle/>
                    <a:p>
                      <a:pPr algn="ctr"/>
                      <a:r>
                        <a:rPr lang="en-US" dirty="0"/>
                        <a:t>0</a:t>
                      </a:r>
                    </a:p>
                  </a:txBody>
                  <a:tcPr/>
                </a:tc>
                <a:extLst>
                  <a:ext uri="{0D108BD9-81ED-4DB2-BD59-A6C34878D82A}">
                    <a16:rowId xmlns:a16="http://schemas.microsoft.com/office/drawing/2014/main" val="3821015905"/>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lnR w="38100" cap="flat" cmpd="sng" algn="ctr">
                      <a:solidFill>
                        <a:schemeClr val="tx1"/>
                      </a:solidFill>
                      <a:prstDash val="solid"/>
                      <a:round/>
                      <a:headEnd type="none" w="med" len="med"/>
                      <a:tailEnd type="none" w="med" len="med"/>
                    </a:lnR>
                  </a:tcPr>
                </a:tc>
                <a:tc>
                  <a:txBody>
                    <a:bodyPr/>
                    <a:lstStyle/>
                    <a:p>
                      <a:pPr algn="ctr"/>
                      <a:r>
                        <a:rPr lang="en-US" dirty="0"/>
                        <a:t>0</a:t>
                      </a:r>
                    </a:p>
                  </a:txBody>
                  <a:tcPr>
                    <a:lnL w="38100" cap="flat" cmpd="sng" algn="ctr">
                      <a:solidFill>
                        <a:schemeClr val="tx1"/>
                      </a:solidFill>
                      <a:prstDash val="solid"/>
                      <a:round/>
                      <a:headEnd type="none" w="med" len="med"/>
                      <a:tailEnd type="none" w="med" len="med"/>
                    </a:lnL>
                  </a:tcPr>
                </a:tc>
                <a:tc>
                  <a:txBody>
                    <a:bodyPr/>
                    <a:lstStyle/>
                    <a:p>
                      <a:pPr algn="ctr"/>
                      <a:r>
                        <a:rPr lang="en-US" dirty="0"/>
                        <a:t>1</a:t>
                      </a:r>
                    </a:p>
                  </a:txBody>
                  <a:tcPr/>
                </a:tc>
                <a:extLst>
                  <a:ext uri="{0D108BD9-81ED-4DB2-BD59-A6C34878D82A}">
                    <a16:rowId xmlns:a16="http://schemas.microsoft.com/office/drawing/2014/main" val="3783823990"/>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lnR w="38100" cap="flat" cmpd="sng" algn="ctr">
                      <a:solidFill>
                        <a:schemeClr val="tx1"/>
                      </a:solidFill>
                      <a:prstDash val="solid"/>
                      <a:round/>
                      <a:headEnd type="none" w="med" len="med"/>
                      <a:tailEnd type="none" w="med" len="med"/>
                    </a:lnR>
                  </a:tcPr>
                </a:tc>
                <a:tc>
                  <a:txBody>
                    <a:bodyPr/>
                    <a:lstStyle/>
                    <a:p>
                      <a:pPr algn="ctr"/>
                      <a:r>
                        <a:rPr lang="en-US" dirty="0"/>
                        <a:t>1</a:t>
                      </a:r>
                    </a:p>
                  </a:txBody>
                  <a:tcPr>
                    <a:lnL w="38100" cap="flat" cmpd="sng" algn="ctr">
                      <a:solidFill>
                        <a:schemeClr val="tx1"/>
                      </a:solidFill>
                      <a:prstDash val="solid"/>
                      <a:round/>
                      <a:headEnd type="none" w="med" len="med"/>
                      <a:tailEnd type="none" w="med" len="med"/>
                    </a:lnL>
                  </a:tcPr>
                </a:tc>
                <a:tc>
                  <a:txBody>
                    <a:bodyPr/>
                    <a:lstStyle/>
                    <a:p>
                      <a:pPr algn="ctr"/>
                      <a:r>
                        <a:rPr lang="en-US" dirty="0"/>
                        <a:t>0</a:t>
                      </a:r>
                    </a:p>
                  </a:txBody>
                  <a:tcPr/>
                </a:tc>
                <a:extLst>
                  <a:ext uri="{0D108BD9-81ED-4DB2-BD59-A6C34878D82A}">
                    <a16:rowId xmlns:a16="http://schemas.microsoft.com/office/drawing/2014/main" val="1187563122"/>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lnR w="38100" cap="flat" cmpd="sng" algn="ctr">
                      <a:solidFill>
                        <a:schemeClr val="tx1"/>
                      </a:solidFill>
                      <a:prstDash val="solid"/>
                      <a:round/>
                      <a:headEnd type="none" w="med" len="med"/>
                      <a:tailEnd type="none" w="med" len="med"/>
                    </a:lnR>
                  </a:tcPr>
                </a:tc>
                <a:tc>
                  <a:txBody>
                    <a:bodyPr/>
                    <a:lstStyle/>
                    <a:p>
                      <a:pPr algn="ctr"/>
                      <a:r>
                        <a:rPr lang="en-US" dirty="0"/>
                        <a:t>0</a:t>
                      </a:r>
                    </a:p>
                  </a:txBody>
                  <a:tcPr>
                    <a:lnL w="38100" cap="flat" cmpd="sng" algn="ctr">
                      <a:solidFill>
                        <a:schemeClr val="tx1"/>
                      </a:solidFill>
                      <a:prstDash val="solid"/>
                      <a:round/>
                      <a:headEnd type="none" w="med" len="med"/>
                      <a:tailEnd type="none" w="med" len="med"/>
                    </a:lnL>
                  </a:tcPr>
                </a:tc>
                <a:tc>
                  <a:txBody>
                    <a:bodyPr/>
                    <a:lstStyle/>
                    <a:p>
                      <a:pPr algn="ctr"/>
                      <a:r>
                        <a:rPr lang="en-US" dirty="0"/>
                        <a:t>1</a:t>
                      </a:r>
                    </a:p>
                  </a:txBody>
                  <a:tcPr/>
                </a:tc>
                <a:extLst>
                  <a:ext uri="{0D108BD9-81ED-4DB2-BD59-A6C34878D82A}">
                    <a16:rowId xmlns:a16="http://schemas.microsoft.com/office/drawing/2014/main" val="27629068"/>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lnR w="38100" cap="flat" cmpd="sng" algn="ctr">
                      <a:solidFill>
                        <a:schemeClr val="tx1"/>
                      </a:solidFill>
                      <a:prstDash val="solid"/>
                      <a:round/>
                      <a:headEnd type="none" w="med" len="med"/>
                      <a:tailEnd type="none" w="med" len="med"/>
                    </a:lnR>
                  </a:tcPr>
                </a:tc>
                <a:tc>
                  <a:txBody>
                    <a:bodyPr/>
                    <a:lstStyle/>
                    <a:p>
                      <a:pPr algn="ctr"/>
                      <a:r>
                        <a:rPr lang="en-US" dirty="0"/>
                        <a:t>0</a:t>
                      </a:r>
                    </a:p>
                  </a:txBody>
                  <a:tcPr>
                    <a:lnL w="38100" cap="flat" cmpd="sng" algn="ctr">
                      <a:solidFill>
                        <a:schemeClr val="tx1"/>
                      </a:solidFill>
                      <a:prstDash val="solid"/>
                      <a:round/>
                      <a:headEnd type="none" w="med" len="med"/>
                      <a:tailEnd type="none" w="med" len="med"/>
                    </a:lnL>
                  </a:tcPr>
                </a:tc>
                <a:tc>
                  <a:txBody>
                    <a:bodyPr/>
                    <a:lstStyle/>
                    <a:p>
                      <a:pPr algn="ctr"/>
                      <a:r>
                        <a:rPr lang="en-US" dirty="0"/>
                        <a:t>1</a:t>
                      </a:r>
                    </a:p>
                  </a:txBody>
                  <a:tcPr/>
                </a:tc>
                <a:extLst>
                  <a:ext uri="{0D108BD9-81ED-4DB2-BD59-A6C34878D82A}">
                    <a16:rowId xmlns:a16="http://schemas.microsoft.com/office/drawing/2014/main" val="319294393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lnR w="38100" cap="flat" cmpd="sng" algn="ctr">
                      <a:solidFill>
                        <a:schemeClr val="tx1"/>
                      </a:solidFill>
                      <a:prstDash val="solid"/>
                      <a:round/>
                      <a:headEnd type="none" w="med" len="med"/>
                      <a:tailEnd type="none" w="med" len="med"/>
                    </a:lnR>
                  </a:tcPr>
                </a:tc>
                <a:tc>
                  <a:txBody>
                    <a:bodyPr/>
                    <a:lstStyle/>
                    <a:p>
                      <a:pPr algn="ctr"/>
                      <a:r>
                        <a:rPr lang="en-US" dirty="0"/>
                        <a:t>1</a:t>
                      </a:r>
                    </a:p>
                  </a:txBody>
                  <a:tcPr>
                    <a:lnL w="38100" cap="flat" cmpd="sng" algn="ctr">
                      <a:solidFill>
                        <a:schemeClr val="tx1"/>
                      </a:solidFill>
                      <a:prstDash val="solid"/>
                      <a:round/>
                      <a:headEnd type="none" w="med" len="med"/>
                      <a:tailEnd type="none" w="med" len="med"/>
                    </a:lnL>
                  </a:tcPr>
                </a:tc>
                <a:tc>
                  <a:txBody>
                    <a:bodyPr/>
                    <a:lstStyle/>
                    <a:p>
                      <a:pPr algn="ctr"/>
                      <a:r>
                        <a:rPr lang="en-US" dirty="0"/>
                        <a:t>1</a:t>
                      </a:r>
                    </a:p>
                  </a:txBody>
                  <a:tcPr/>
                </a:tc>
                <a:extLst>
                  <a:ext uri="{0D108BD9-81ED-4DB2-BD59-A6C34878D82A}">
                    <a16:rowId xmlns:a16="http://schemas.microsoft.com/office/drawing/2014/main" val="1475190100"/>
                  </a:ext>
                </a:extLst>
              </a:tr>
            </a:tbl>
          </a:graphicData>
        </a:graphic>
      </p:graphicFrame>
      <p:sp>
        <p:nvSpPr>
          <p:cNvPr id="5" name="Content Placeholder 4">
            <a:extLst>
              <a:ext uri="{FF2B5EF4-FFF2-40B4-BE49-F238E27FC236}">
                <a16:creationId xmlns:a16="http://schemas.microsoft.com/office/drawing/2014/main" id="{6BE26C0C-0EAA-5E44-A864-120C932B4D1B}"/>
              </a:ext>
            </a:extLst>
          </p:cNvPr>
          <p:cNvSpPr>
            <a:spLocks noGrp="1"/>
          </p:cNvSpPr>
          <p:nvPr>
            <p:ph sz="half" idx="2"/>
          </p:nvPr>
        </p:nvSpPr>
        <p:spPr>
          <a:xfrm>
            <a:off x="6172199" y="1825625"/>
            <a:ext cx="5369011" cy="4351338"/>
          </a:xfrm>
        </p:spPr>
        <p:txBody>
          <a:bodyPr/>
          <a:lstStyle/>
          <a:p>
            <a:pPr marL="0" indent="0">
              <a:buNone/>
            </a:pPr>
            <a:r>
              <a:rPr lang="en-US" dirty="0"/>
              <a:t>DNF Expressions (sum-of-products):</a:t>
            </a:r>
          </a:p>
          <a:p>
            <a:endParaRPr lang="en-US" dirty="0"/>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9</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pic>
        <p:nvPicPr>
          <p:cNvPr id="11" name="Picture 10">
            <a:extLst>
              <a:ext uri="{FF2B5EF4-FFF2-40B4-BE49-F238E27FC236}">
                <a16:creationId xmlns:a16="http://schemas.microsoft.com/office/drawing/2014/main" id="{04A276CA-FCA0-4A42-ADB5-DEE3FE438E9A}"/>
              </a:ext>
            </a:extLst>
          </p:cNvPr>
          <p:cNvPicPr>
            <a:picLocks noChangeAspect="1"/>
          </p:cNvPicPr>
          <p:nvPr/>
        </p:nvPicPr>
        <p:blipFill>
          <a:blip r:embed="rId2"/>
          <a:stretch>
            <a:fillRect/>
          </a:stretch>
        </p:blipFill>
        <p:spPr>
          <a:xfrm>
            <a:off x="6324603" y="2883853"/>
            <a:ext cx="5369011" cy="1333364"/>
          </a:xfrm>
          <a:prstGeom prst="rect">
            <a:avLst/>
          </a:prstGeom>
        </p:spPr>
      </p:pic>
    </p:spTree>
    <p:extLst>
      <p:ext uri="{BB962C8B-B14F-4D97-AF65-F5344CB8AC3E}">
        <p14:creationId xmlns:p14="http://schemas.microsoft.com/office/powerpoint/2010/main" val="4287469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74548</TotalTime>
  <Words>5114</Words>
  <Application>Microsoft Macintosh PowerPoint</Application>
  <PresentationFormat>Widescreen</PresentationFormat>
  <Paragraphs>1975</Paragraphs>
  <Slides>56</Slides>
  <Notes>29</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Courier New</vt:lpstr>
      <vt:lpstr>Lucida Console</vt:lpstr>
      <vt:lpstr>Office Theme</vt:lpstr>
      <vt:lpstr>Simple Processor Architecture</vt:lpstr>
      <vt:lpstr>PowerPoint Presentation</vt:lpstr>
      <vt:lpstr>A brief discussion on logic circuits</vt:lpstr>
      <vt:lpstr>Digital Signals</vt:lpstr>
      <vt:lpstr>Combinatorial &amp; Sequential Logic</vt:lpstr>
      <vt:lpstr>Logic Gates</vt:lpstr>
      <vt:lpstr>Example Propagation Delay: AND gate</vt:lpstr>
      <vt:lpstr>Example Cumulative Delay: Full Adder</vt:lpstr>
      <vt:lpstr>Every Combinatorial Circuit Implements Some Boolean Expression</vt:lpstr>
      <vt:lpstr>Full Adder Implemented in a Programmable Logic Array</vt:lpstr>
      <vt:lpstr>Multiplexor</vt:lpstr>
      <vt:lpstr>Combinatorial &amp; Sequential Logic</vt:lpstr>
      <vt:lpstr>Set-Reset Latches</vt:lpstr>
      <vt:lpstr>S-R Latch</vt:lpstr>
      <vt:lpstr>D Latch (“Transparent Latch”)</vt:lpstr>
      <vt:lpstr>Edge-Triggered D Flip-Flop</vt:lpstr>
      <vt:lpstr>Register</vt:lpstr>
      <vt:lpstr>Register</vt:lpstr>
      <vt:lpstr>Processor building blocks</vt:lpstr>
      <vt:lpstr>Register File</vt:lpstr>
      <vt:lpstr>Arithmetic Logic Unit (ALU)</vt:lpstr>
      <vt:lpstr>Memory Interface</vt:lpstr>
      <vt:lpstr>Putting the Building Blocks Together</vt:lpstr>
      <vt:lpstr>1-cycle-per-instruction processor</vt:lpstr>
      <vt:lpstr>ARM Instruction Encoding</vt:lpstr>
      <vt:lpstr>ARM Instruction Encoding</vt:lpstr>
      <vt:lpstr>ARM Instruction Encoding</vt:lpstr>
      <vt:lpstr>ARM Instruction Encoding</vt:lpstr>
      <vt:lpstr>ARM Simple Datapath</vt:lpstr>
      <vt:lpstr>Observations about this simple design</vt:lpstr>
      <vt:lpstr>Single-Cycle Design</vt:lpstr>
      <vt:lpstr>Processor Stages</vt:lpstr>
      <vt:lpstr>Full Datapath</vt:lpstr>
      <vt:lpstr>Fetch</vt:lpstr>
      <vt:lpstr>Decode</vt:lpstr>
      <vt:lpstr>Execute</vt:lpstr>
      <vt:lpstr>Memory Access</vt:lpstr>
      <vt:lpstr>Writeback</vt:lpstr>
      <vt:lpstr>MIPS Control Logic</vt:lpstr>
      <vt:lpstr>ARM Instruction Encoding</vt:lpstr>
      <vt:lpstr>Register-Register Instruction</vt:lpstr>
      <vt:lpstr>Register-Register Instruction  add x3, x6, x9</vt:lpstr>
      <vt:lpstr>Register-Immediate Instruction add x5, x2, 125</vt:lpstr>
      <vt:lpstr>Memory Access Instruction  ldr x9, [x7, 8]</vt:lpstr>
      <vt:lpstr>Memory Access Instruction  str x1, [x10, 16]</vt:lpstr>
      <vt:lpstr>Compare Instruction   cmp x3, x15</vt:lpstr>
      <vt:lpstr>Branch Instruction    beq .L4</vt:lpstr>
      <vt:lpstr>Branch Instruction    beq .L4</vt:lpstr>
      <vt:lpstr>Decoder Logic: Partial Truth Table </vt:lpstr>
      <vt:lpstr>Decoder Logic: Partial Truth Table </vt:lpstr>
      <vt:lpstr>Decoder Logic: Partial Truth Table </vt:lpstr>
      <vt:lpstr>Decoder Logic: Partial Truth Table </vt:lpstr>
      <vt:lpstr>Decoder Logic: DNF Expressions</vt:lpstr>
      <vt:lpstr>Performance Issues</vt:lpstr>
      <vt:lpstr>Performance Issues</vt:lpstr>
      <vt:lpstr>Key Ideas</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890</cp:revision>
  <dcterms:created xsi:type="dcterms:W3CDTF">2018-01-03T19:54:25Z</dcterms:created>
  <dcterms:modified xsi:type="dcterms:W3CDTF">2022-03-20T21:16:03Z</dcterms:modified>
</cp:coreProperties>
</file>